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8"/>
  </p:notesMasterIdLst>
  <p:sldIdLst>
    <p:sldId id="2147482784" r:id="rId2"/>
    <p:sldId id="2147482721" r:id="rId3"/>
    <p:sldId id="2147482550" r:id="rId4"/>
    <p:sldId id="2134805155" r:id="rId5"/>
    <p:sldId id="2147482549" r:id="rId6"/>
    <p:sldId id="2147482513" r:id="rId7"/>
    <p:sldId id="2147482990" r:id="rId8"/>
    <p:sldId id="2147483004" r:id="rId9"/>
    <p:sldId id="2147483074" r:id="rId10"/>
    <p:sldId id="2147483073" r:id="rId11"/>
    <p:sldId id="2134808455" r:id="rId12"/>
    <p:sldId id="2147482729" r:id="rId13"/>
    <p:sldId id="2147482685" r:id="rId14"/>
    <p:sldId id="2147483126" r:id="rId15"/>
    <p:sldId id="2147483127" r:id="rId16"/>
    <p:sldId id="2147483128" r:id="rId17"/>
    <p:sldId id="2147483129" r:id="rId18"/>
    <p:sldId id="2147483122" r:id="rId19"/>
    <p:sldId id="2147483125" r:id="rId20"/>
    <p:sldId id="2147483124" r:id="rId21"/>
    <p:sldId id="2147483123" r:id="rId22"/>
    <p:sldId id="2147483130" r:id="rId23"/>
    <p:sldId id="2147483121" r:id="rId24"/>
    <p:sldId id="2147482811" r:id="rId25"/>
    <p:sldId id="2147482987" r:id="rId26"/>
    <p:sldId id="2134804803" r:id="rId27"/>
  </p:sldIdLst>
  <p:sldSz cx="13716000" cy="10287000"/>
  <p:notesSz cx="6858000" cy="9144000"/>
  <p:embeddedFontLst>
    <p:embeddedFont>
      <p:font typeface="Arimo Italics" panose="020B0604020202020204" charset="0"/>
      <p:regular r:id="rId29"/>
      <p:italic r:id="rId30"/>
    </p:embeddedFont>
    <p:embeddedFont>
      <p:font typeface="Carelia" panose="020B0604020202020204" charset="0"/>
      <p:regular r:id="rId31"/>
    </p:embeddedFont>
    <p:embeddedFont>
      <p:font typeface="Dosis" pitchFamily="2" charset="0"/>
      <p:regular r:id="rId32"/>
      <p:bold r:id="rId33"/>
    </p:embeddedFont>
    <p:embeddedFont>
      <p:font typeface="Microsoft Uighur" panose="02000000000000000000" pitchFamily="2" charset="-78"/>
      <p:regular r:id="rId34"/>
      <p:bold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7FC20A81-9F0F-4BDA-ADA4-4436B8BE26B1}">
          <p14:sldIdLst>
            <p14:sldId id="2147482784"/>
            <p14:sldId id="2147482721"/>
            <p14:sldId id="2147482550"/>
            <p14:sldId id="2134805155"/>
            <p14:sldId id="2147482549"/>
            <p14:sldId id="2147482513"/>
            <p14:sldId id="2147482990"/>
            <p14:sldId id="2147483004"/>
            <p14:sldId id="2147483074"/>
            <p14:sldId id="2147483073"/>
            <p14:sldId id="2134808455"/>
            <p14:sldId id="2147482729"/>
            <p14:sldId id="2147482685"/>
            <p14:sldId id="2147483126"/>
            <p14:sldId id="2147483127"/>
            <p14:sldId id="2147483128"/>
            <p14:sldId id="2147483129"/>
            <p14:sldId id="2147483122"/>
            <p14:sldId id="2147483125"/>
            <p14:sldId id="2147483124"/>
            <p14:sldId id="2147483123"/>
            <p14:sldId id="2147483130"/>
            <p14:sldId id="2147483121"/>
            <p14:sldId id="2147482811"/>
            <p14:sldId id="2147482987"/>
            <p14:sldId id="2134804803"/>
          </p14:sldIdLst>
        </p14:section>
        <p14:section name="Section sans titre" id="{28269ACC-50C4-4FA5-A604-E64E8013E867}">
          <p14:sldIdLst/>
        </p14:section>
      </p14:sectionLst>
    </p:ex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A343"/>
    <a:srgbClr val="106585"/>
    <a:srgbClr val="743A00"/>
    <a:srgbClr val="964B00"/>
    <a:srgbClr val="88CCCE"/>
    <a:srgbClr val="43A1A3"/>
    <a:srgbClr val="99BA56"/>
    <a:srgbClr val="000000"/>
    <a:srgbClr val="85A644"/>
    <a:srgbClr val="88A9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52" autoAdjust="0"/>
    <p:restoredTop sz="90327" autoAdjust="0"/>
  </p:normalViewPr>
  <p:slideViewPr>
    <p:cSldViewPr>
      <p:cViewPr varScale="1">
        <p:scale>
          <a:sx n="46" d="100"/>
          <a:sy n="46" d="100"/>
        </p:scale>
        <p:origin x="1084" y="60"/>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09/10/2025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10/9/2025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ags" Target="../tags/tag13.xml"/><Relationship Id="rId5" Type="http://schemas.openxmlformats.org/officeDocument/2006/relationships/image" Target="../media/image22.png"/><Relationship Id="rId4" Type="http://schemas.openxmlformats.org/officeDocument/2006/relationships/image" Target="../media/image17.svg"/></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tags" Target="../tags/tag14.xml"/><Relationship Id="rId5" Type="http://schemas.openxmlformats.org/officeDocument/2006/relationships/image" Target="../media/image4.sv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16.png"/><Relationship Id="rId7" Type="http://schemas.openxmlformats.org/officeDocument/2006/relationships/image" Target="../media/image25.jpeg"/><Relationship Id="rId12" Type="http://schemas.openxmlformats.org/officeDocument/2006/relationships/image" Target="../media/image30.png"/><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jpeg"/><Relationship Id="rId4" Type="http://schemas.openxmlformats.org/officeDocument/2006/relationships/image" Target="../media/image17.svg"/><Relationship Id="rId9" Type="http://schemas.openxmlformats.org/officeDocument/2006/relationships/image" Target="../media/image27.jpeg"/></Relationships>
</file>

<file path=ppt/slides/_rels/slide14.xml.rels><?xml version="1.0" encoding="UTF-8" standalone="yes"?>
<Relationships xmlns="http://schemas.openxmlformats.org/package/2006/relationships"><Relationship Id="rId8" Type="http://schemas.openxmlformats.org/officeDocument/2006/relationships/image" Target="../media/image34.jpeg"/><Relationship Id="rId13" Type="http://schemas.openxmlformats.org/officeDocument/2006/relationships/image" Target="../media/image38.png"/><Relationship Id="rId3" Type="http://schemas.openxmlformats.org/officeDocument/2006/relationships/image" Target="../media/image16.png"/><Relationship Id="rId7" Type="http://schemas.openxmlformats.org/officeDocument/2006/relationships/image" Target="../media/image33.jpeg"/><Relationship Id="rId12" Type="http://schemas.microsoft.com/office/2007/relationships/hdphoto" Target="../media/hdphoto2.wdp"/><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32.jpe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17.svg"/><Relationship Id="rId9" Type="http://schemas.openxmlformats.org/officeDocument/2006/relationships/image" Target="../media/image35.png"/></Relationships>
</file>

<file path=ppt/slides/_rels/slide15.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16.png"/><Relationship Id="rId7" Type="http://schemas.openxmlformats.org/officeDocument/2006/relationships/image" Target="../media/image41.jpeg"/><Relationship Id="rId12" Type="http://schemas.openxmlformats.org/officeDocument/2006/relationships/image" Target="../media/image46.png"/><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17.svg"/><Relationship Id="rId9" Type="http://schemas.openxmlformats.org/officeDocument/2006/relationships/image" Target="../media/image43.jpeg"/></Relationships>
</file>

<file path=ppt/slides/_rels/slide16.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16.png"/><Relationship Id="rId7" Type="http://schemas.openxmlformats.org/officeDocument/2006/relationships/image" Target="../media/image49.jpeg"/><Relationship Id="rId12" Type="http://schemas.openxmlformats.org/officeDocument/2006/relationships/image" Target="../media/image54.png"/><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48.jpeg"/><Relationship Id="rId11" Type="http://schemas.openxmlformats.org/officeDocument/2006/relationships/image" Target="../media/image53.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17.svg"/><Relationship Id="rId9" Type="http://schemas.openxmlformats.org/officeDocument/2006/relationships/image" Target="../media/image51.png"/></Relationships>
</file>

<file path=ppt/slides/_rels/slide1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16.png"/><Relationship Id="rId7" Type="http://schemas.openxmlformats.org/officeDocument/2006/relationships/image" Target="../media/image57.jpeg"/><Relationship Id="rId12" Type="http://schemas.openxmlformats.org/officeDocument/2006/relationships/image" Target="../media/image62.png"/><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56.jpeg"/><Relationship Id="rId11" Type="http://schemas.openxmlformats.org/officeDocument/2006/relationships/image" Target="../media/image61.png"/><Relationship Id="rId5" Type="http://schemas.openxmlformats.org/officeDocument/2006/relationships/image" Target="../media/image55.jpeg"/><Relationship Id="rId10" Type="http://schemas.openxmlformats.org/officeDocument/2006/relationships/image" Target="../media/image60.jpeg"/><Relationship Id="rId4" Type="http://schemas.openxmlformats.org/officeDocument/2006/relationships/image" Target="../media/image17.svg"/><Relationship Id="rId9" Type="http://schemas.openxmlformats.org/officeDocument/2006/relationships/image" Target="../media/image59.jpeg"/></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tags" Target="../tags/tag20.xml"/><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ags" Target="../tags/tag21.xml"/><Relationship Id="rId5" Type="http://schemas.openxmlformats.org/officeDocument/2006/relationships/image" Target="../media/image63.png"/><Relationship Id="rId4" Type="http://schemas.openxmlformats.org/officeDocument/2006/relationships/image" Target="../media/image17.sv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ags" Target="../tags/tag22.xml"/><Relationship Id="rId5" Type="http://schemas.openxmlformats.org/officeDocument/2006/relationships/image" Target="../media/image64.png"/><Relationship Id="rId4" Type="http://schemas.openxmlformats.org/officeDocument/2006/relationships/image" Target="../media/image17.svg"/></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tags" Target="../tags/tag23.xml"/><Relationship Id="rId5" Type="http://schemas.openxmlformats.org/officeDocument/2006/relationships/image" Target="../media/image4.sv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ags" Target="../tags/tag24.xml"/><Relationship Id="rId4" Type="http://schemas.openxmlformats.org/officeDocument/2006/relationships/image" Target="../media/image17.sv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ags" Target="../tags/tag25.xml"/><Relationship Id="rId4" Type="http://schemas.openxmlformats.org/officeDocument/2006/relationships/image" Target="../media/image17.svg"/></Relationships>
</file>

<file path=ppt/slides/_rels/slide2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11.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tags" Target="../tags/tag2.xml"/><Relationship Id="rId16" Type="http://schemas.openxmlformats.org/officeDocument/2006/relationships/image" Target="../media/image14.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9.svg"/><Relationship Id="rId5" Type="http://schemas.openxmlformats.org/officeDocument/2006/relationships/tags" Target="../tags/tag5.xml"/><Relationship Id="rId15" Type="http://schemas.openxmlformats.org/officeDocument/2006/relationships/image" Target="../media/image13.png"/><Relationship Id="rId10" Type="http://schemas.openxmlformats.org/officeDocument/2006/relationships/image" Target="../media/image3.png"/><Relationship Id="rId4" Type="http://schemas.openxmlformats.org/officeDocument/2006/relationships/tags" Target="../tags/tag4.xml"/><Relationship Id="rId9" Type="http://schemas.openxmlformats.org/officeDocument/2006/relationships/image" Target="../media/image2.jpeg"/><Relationship Id="rId1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tags" Target="../tags/tag8.xml"/><Relationship Id="rId5" Type="http://schemas.openxmlformats.org/officeDocument/2006/relationships/image" Target="../media/image4.sv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tags" Target="../tags/tag11.xml"/><Relationship Id="rId7" Type="http://schemas.openxmlformats.org/officeDocument/2006/relationships/image" Target="../media/image18.jpe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15.png"/><Relationship Id="rId4" Type="http://schemas.openxmlformats.org/officeDocument/2006/relationships/slideLayout" Target="../slideLayouts/slideLayout7.xml"/><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eg"/><Relationship Id="rId1" Type="http://schemas.openxmlformats.org/officeDocument/2006/relationships/slideLayout" Target="../slideLayouts/slideLayout7.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tags" Target="../tags/tag12.xml"/><Relationship Id="rId5" Type="http://schemas.openxmlformats.org/officeDocument/2006/relationships/image" Target="../media/image4.sv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356851" y="2273954"/>
            <a:ext cx="10382364" cy="1661993"/>
          </a:xfrm>
          <a:prstGeom prst="rect">
            <a:avLst/>
          </a:prstGeom>
        </p:spPr>
        <p:txBody>
          <a:bodyPr wrap="square" lIns="0" tIns="0" rIns="0" bIns="0" rtlCol="0" anchor="t">
            <a:spAutoFit/>
          </a:bodyPr>
          <a:lstStyle/>
          <a:p>
            <a:pPr algn="ctr" defTabSz="685853">
              <a:lnSpc>
                <a:spcPct val="150000"/>
              </a:lnSpc>
            </a:pPr>
            <a:r>
              <a:rPr lang="en-US" sz="3600" b="1" dirty="0">
                <a:solidFill>
                  <a:srgbClr val="215968"/>
                </a:solidFill>
                <a:latin typeface="Carelia"/>
              </a:rPr>
              <a:t>PROGRAMME DE REMEDIATION INTENSIVE</a:t>
            </a:r>
          </a:p>
          <a:p>
            <a:pPr algn="ctr" defTabSz="685853">
              <a:lnSpc>
                <a:spcPct val="150000"/>
              </a:lnSpc>
            </a:pPr>
            <a:r>
              <a:rPr lang="en-US" sz="36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693176" y="9625943"/>
            <a:ext cx="9361680" cy="369332"/>
          </a:xfrm>
          <a:prstGeom prst="rect">
            <a:avLst/>
          </a:prstGeom>
          <a:noFill/>
        </p:spPr>
        <p:txBody>
          <a:bodyPr wrap="square" rtlCol="0">
            <a:spAutoFit/>
          </a:bodyPr>
          <a:lstStyle/>
          <a:p>
            <a:pPr algn="ctr" defTabSz="685853"/>
            <a:r>
              <a:rPr lang="fr-MA"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8248" y="358849"/>
            <a:ext cx="9999581" cy="1399943"/>
          </a:xfrm>
          <a:prstGeom prst="rect">
            <a:avLst/>
          </a:prstGeom>
          <a:noFill/>
          <a:extLst>
            <a:ext uri="{909E8E84-426E-40DD-AFC4-6F175D3DCCD1}">
              <a14:hiddenFill xmlns:a14="http://schemas.microsoft.com/office/drawing/2010/main">
                <a:solidFill>
                  <a:srgbClr val="FFFFFF"/>
                </a:solidFill>
              </a14:hiddenFill>
            </a:ext>
          </a:extLst>
        </p:spPr>
      </p:pic>
      <p:sp>
        <p:nvSpPr>
          <p:cNvPr id="16" name="Ellipse 15">
            <a:extLst>
              <a:ext uri="{FF2B5EF4-FFF2-40B4-BE49-F238E27FC236}">
                <a16:creationId xmlns:a16="http://schemas.microsoft.com/office/drawing/2014/main" id="{8FC2E2AF-8B90-93B1-A60E-BE80AB3ECC17}"/>
              </a:ext>
            </a:extLst>
          </p:cNvPr>
          <p:cNvSpPr/>
          <p:nvPr/>
        </p:nvSpPr>
        <p:spPr>
          <a:xfrm>
            <a:off x="1181662" y="4813297"/>
            <a:ext cx="2967137" cy="2770925"/>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1350" b="1" dirty="0">
                <a:solidFill>
                  <a:srgbClr val="FFFFFF"/>
                </a:solidFill>
                <a:latin typeface="Times New Roman" panose="02020603050405020304" pitchFamily="18" charset="0"/>
                <a:ea typeface="Calibri" panose="020F0502020204030204" pitchFamily="34" charset="0"/>
              </a:rPr>
              <a:t> </a:t>
            </a:r>
            <a:endParaRPr lang="fr-MA" sz="1650" dirty="0">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4838891" y="3768920"/>
            <a:ext cx="4120103" cy="1619462"/>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endParaRPr lang="fr-FR" sz="2700"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5249368" y="4161986"/>
            <a:ext cx="3765179" cy="923330"/>
          </a:xfrm>
          <a:prstGeom prst="rect">
            <a:avLst/>
          </a:prstGeom>
          <a:noFill/>
        </p:spPr>
        <p:txBody>
          <a:bodyPr wrap="square" rtlCol="0">
            <a:spAutoFit/>
          </a:bodyPr>
          <a:lstStyle/>
          <a:p>
            <a:r>
              <a:rPr lang="fr-FR" sz="4200" b="1" dirty="0">
                <a:solidFill>
                  <a:srgbClr val="FFC000"/>
                </a:solidFill>
              </a:rPr>
              <a:t>Parcours : </a:t>
            </a:r>
            <a:r>
              <a:rPr lang="fr-FR" sz="5400" b="1" dirty="0">
                <a:solidFill>
                  <a:srgbClr val="FFC000"/>
                </a:solidFill>
              </a:rPr>
              <a:t>3</a:t>
            </a:r>
            <a:endParaRPr lang="fr-FR" sz="42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4838893" y="5261590"/>
            <a:ext cx="4120103" cy="1619462"/>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endParaRPr lang="fr-FR" sz="2700"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4862385" y="7087487"/>
            <a:ext cx="8268005" cy="2037084"/>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endParaRPr lang="fr-FR" sz="2700"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5333285" y="5643609"/>
            <a:ext cx="3765179" cy="923330"/>
          </a:xfrm>
          <a:prstGeom prst="rect">
            <a:avLst/>
          </a:prstGeom>
          <a:noFill/>
        </p:spPr>
        <p:txBody>
          <a:bodyPr wrap="square" rtlCol="0">
            <a:spAutoFit/>
          </a:bodyPr>
          <a:lstStyle/>
          <a:p>
            <a:r>
              <a:rPr lang="fr-FR" sz="4200" b="1" dirty="0">
                <a:solidFill>
                  <a:srgbClr val="FFC000"/>
                </a:solidFill>
              </a:rPr>
              <a:t>Palier : </a:t>
            </a:r>
            <a:r>
              <a:rPr lang="fr-FR" sz="5400" b="1" dirty="0">
                <a:solidFill>
                  <a:srgbClr val="FFC000"/>
                </a:solidFill>
              </a:rPr>
              <a:t>6</a:t>
            </a:r>
            <a:endParaRPr lang="fr-FR" sz="42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5249365" y="7448788"/>
            <a:ext cx="7698528" cy="830997"/>
          </a:xfrm>
          <a:prstGeom prst="rect">
            <a:avLst/>
          </a:prstGeom>
          <a:noFill/>
        </p:spPr>
        <p:txBody>
          <a:bodyPr wrap="square" rtlCol="0">
            <a:spAutoFit/>
          </a:bodyPr>
          <a:lstStyle/>
          <a:p>
            <a:r>
              <a:rPr lang="fr-FR" sz="4800" b="1" dirty="0">
                <a:solidFill>
                  <a:schemeClr val="bg1"/>
                </a:solidFill>
              </a:rPr>
              <a:t>Séance : 12 Rebrassage- test </a:t>
            </a:r>
            <a:endParaRPr lang="fr-FR" sz="4200" b="1" dirty="0">
              <a:solidFill>
                <a:schemeClr val="bg1"/>
              </a:solidFill>
            </a:endParaRPr>
          </a:p>
        </p:txBody>
      </p:sp>
      <p:sp>
        <p:nvSpPr>
          <p:cNvPr id="2" name="ZoneTexte 1">
            <a:extLst>
              <a:ext uri="{FF2B5EF4-FFF2-40B4-BE49-F238E27FC236}">
                <a16:creationId xmlns:a16="http://schemas.microsoft.com/office/drawing/2014/main" id="{072157C4-EFB8-6583-A33C-0F4A7A1CAFA1}"/>
              </a:ext>
            </a:extLst>
          </p:cNvPr>
          <p:cNvSpPr txBox="1"/>
          <p:nvPr/>
        </p:nvSpPr>
        <p:spPr>
          <a:xfrm>
            <a:off x="1326599" y="5031114"/>
            <a:ext cx="2677271" cy="2585323"/>
          </a:xfrm>
          <a:prstGeom prst="rect">
            <a:avLst/>
          </a:prstGeom>
          <a:noFill/>
        </p:spPr>
        <p:txBody>
          <a:bodyPr wrap="square" rtlCol="0">
            <a:spAutoFit/>
          </a:bodyPr>
          <a:lstStyle/>
          <a:p>
            <a:pPr algn="ctr"/>
            <a:r>
              <a:rPr lang="fr-FR" sz="8100" dirty="0">
                <a:solidFill>
                  <a:srgbClr val="E1A346"/>
                </a:solidFill>
              </a:rPr>
              <a:t>5</a:t>
            </a:r>
            <a:r>
              <a:rPr lang="fr-FR" sz="8100" baseline="30000" dirty="0">
                <a:solidFill>
                  <a:srgbClr val="E1A346"/>
                </a:solidFill>
              </a:rPr>
              <a:t>e </a:t>
            </a:r>
            <a:r>
              <a:rPr lang="fr-FR" sz="8100" dirty="0">
                <a:solidFill>
                  <a:srgbClr val="E1A346"/>
                </a:solidFill>
              </a:rPr>
              <a:t>/6</a:t>
            </a:r>
            <a:r>
              <a:rPr lang="fr-FR" sz="8100" baseline="30000" dirty="0">
                <a:solidFill>
                  <a:srgbClr val="E1A346"/>
                </a:solidFill>
              </a:rPr>
              <a:t>e</a:t>
            </a:r>
            <a:r>
              <a:rPr lang="fr-FR" sz="8100" dirty="0">
                <a:solidFill>
                  <a:srgbClr val="E1A346"/>
                </a:solidFill>
              </a:rPr>
              <a:t> AP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3A3DB-CEDD-25A0-5E18-17066ABBF17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75DF2A4-507E-4515-B1E6-8E1EA5DAE456}"/>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9D94933-CFA0-5CBD-09FC-4DAB56D35758}"/>
              </a:ext>
            </a:extLst>
          </p:cNvPr>
          <p:cNvSpPr/>
          <p:nvPr/>
        </p:nvSpPr>
        <p:spPr>
          <a:xfrm>
            <a:off x="275860"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828847" lvl="4" defTabSz="685853"/>
            <a:r>
              <a:rPr lang="fr-MA" sz="4400"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83C4E819-D559-E5D7-E3A8-DE34DECCFB9B}"/>
              </a:ext>
            </a:extLst>
          </p:cNvPr>
          <p:cNvSpPr/>
          <p:nvPr/>
        </p:nvSpPr>
        <p:spPr>
          <a:xfrm>
            <a:off x="285758" y="342900"/>
            <a:ext cx="13154396" cy="1143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D70F8133-B949-2EBF-D67A-3D512F33CCA5}"/>
              </a:ext>
            </a:extLst>
          </p:cNvPr>
          <p:cNvSpPr/>
          <p:nvPr/>
        </p:nvSpPr>
        <p:spPr>
          <a:xfrm>
            <a:off x="1010029" y="693941"/>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53"/>
            <a:endParaRPr lang="fr-MA" sz="135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3DAE4D72-3328-A812-97DD-51791F264710}"/>
              </a:ext>
            </a:extLst>
          </p:cNvPr>
          <p:cNvGraphicFramePr>
            <a:graphicFrameLocks noGrp="1"/>
          </p:cNvGraphicFramePr>
          <p:nvPr>
            <p:custDataLst>
              <p:tags r:id="rId1"/>
            </p:custDataLst>
            <p:extLst>
              <p:ext uri="{D42A27DB-BD31-4B8C-83A1-F6EECF244321}">
                <p14:modId xmlns:p14="http://schemas.microsoft.com/office/powerpoint/2010/main" val="3790242921"/>
              </p:ext>
            </p:extLst>
          </p:nvPr>
        </p:nvGraphicFramePr>
        <p:xfrm>
          <a:off x="9" y="-17318"/>
          <a:ext cx="13421838" cy="685800"/>
        </p:xfrm>
        <a:graphic>
          <a:graphicData uri="http://schemas.openxmlformats.org/drawingml/2006/table">
            <a:tbl>
              <a:tblPr firstRow="1" bandRow="1">
                <a:tableStyleId>{5C22544A-7EE6-4342-B048-85BDC9FD1C3A}</a:tableStyleId>
              </a:tblPr>
              <a:tblGrid>
                <a:gridCol w="2236973">
                  <a:extLst>
                    <a:ext uri="{9D8B030D-6E8A-4147-A177-3AD203B41FA5}">
                      <a16:colId xmlns:a16="http://schemas.microsoft.com/office/drawing/2014/main" val="1026576551"/>
                    </a:ext>
                  </a:extLst>
                </a:gridCol>
                <a:gridCol w="3249418">
                  <a:extLst>
                    <a:ext uri="{9D8B030D-6E8A-4147-A177-3AD203B41FA5}">
                      <a16:colId xmlns:a16="http://schemas.microsoft.com/office/drawing/2014/main" val="1915038765"/>
                    </a:ext>
                  </a:extLst>
                </a:gridCol>
                <a:gridCol w="3774518">
                  <a:extLst>
                    <a:ext uri="{9D8B030D-6E8A-4147-A177-3AD203B41FA5}">
                      <a16:colId xmlns:a16="http://schemas.microsoft.com/office/drawing/2014/main" val="2262048582"/>
                    </a:ext>
                  </a:extLst>
                </a:gridCol>
                <a:gridCol w="2496866">
                  <a:extLst>
                    <a:ext uri="{9D8B030D-6E8A-4147-A177-3AD203B41FA5}">
                      <a16:colId xmlns:a16="http://schemas.microsoft.com/office/drawing/2014/main" val="2418460758"/>
                    </a:ext>
                  </a:extLst>
                </a:gridCol>
                <a:gridCol w="1664063">
                  <a:extLst>
                    <a:ext uri="{9D8B030D-6E8A-4147-A177-3AD203B41FA5}">
                      <a16:colId xmlns:a16="http://schemas.microsoft.com/office/drawing/2014/main" val="138499468"/>
                    </a:ext>
                  </a:extLst>
                </a:gridCol>
              </a:tblGrid>
              <a:tr h="685800">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65000"/>
                            </a:schemeClr>
                          </a:solidFill>
                          <a:latin typeface="Dosis" pitchFamily="2" charset="0"/>
                        </a:rPr>
                        <a:t>2. Rebrassage du </a:t>
                      </a:r>
                      <a:r>
                        <a:rPr lang="fr-FR" sz="1800" b="1" kern="1200" dirty="0">
                          <a:solidFill>
                            <a:schemeClr val="bg1">
                              <a:lumMod val="65000"/>
                            </a:schemeClr>
                          </a:solidFill>
                          <a:latin typeface="Dosis" pitchFamily="2" charset="0"/>
                          <a:ea typeface="+mn-ea"/>
                          <a:cs typeface="+mn-cs"/>
                        </a:rPr>
                        <a:t>Vocabulaire</a:t>
                      </a:r>
                      <a:endParaRPr lang="fr-FR" sz="1800" b="1" dirty="0">
                        <a:solidFill>
                          <a:schemeClr val="bg1">
                            <a:lumMod val="6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65000"/>
                            </a:schemeClr>
                          </a:solidFill>
                          <a:latin typeface="Dosis" pitchFamily="2" charset="0"/>
                        </a:rPr>
                        <a:t>3. Lecture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65000"/>
                            </a:schemeClr>
                          </a:solidFill>
                          <a:latin typeface="Dosis" pitchFamily="2" charset="0"/>
                        </a:rPr>
                        <a:t>4. Test de validation</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0882C4FE-A8B0-16F7-79CD-C4C70775494D}"/>
              </a:ext>
            </a:extLst>
          </p:cNvPr>
          <p:cNvSpPr txBox="1"/>
          <p:nvPr/>
        </p:nvSpPr>
        <p:spPr>
          <a:xfrm>
            <a:off x="1567544" y="633087"/>
            <a:ext cx="11573691" cy="445828"/>
          </a:xfrm>
          <a:prstGeom prst="rect">
            <a:avLst/>
          </a:prstGeom>
          <a:noFill/>
        </p:spPr>
        <p:txBody>
          <a:bodyPr wrap="square">
            <a:spAutoFit/>
          </a:bodyPr>
          <a:lstStyle/>
          <a:p>
            <a:pPr marL="0" lvl="1" defTabSz="685853">
              <a:lnSpc>
                <a:spcPts val="3017"/>
              </a:lnSpc>
              <a:spcBef>
                <a:spcPct val="0"/>
              </a:spcBef>
            </a:pPr>
            <a:r>
              <a:rPr lang="fr-FR" sz="2250" b="1" dirty="0">
                <a:solidFill>
                  <a:prstClr val="white">
                    <a:lumMod val="65000"/>
                  </a:prstClr>
                </a:solidFill>
                <a:latin typeface="Dosis" pitchFamily="2" charset="0"/>
              </a:rPr>
              <a:t>A la maison vous allez corriger les erreurs.  p 55.</a:t>
            </a:r>
            <a:endParaRPr lang="fr-FR" sz="2250" i="1" dirty="0">
              <a:solidFill>
                <a:prstClr val="white">
                  <a:lumMod val="65000"/>
                </a:prstClr>
              </a:solidFill>
              <a:latin typeface="Dosis" pitchFamily="2" charset="0"/>
            </a:endParaRPr>
          </a:p>
        </p:txBody>
      </p:sp>
      <p:pic>
        <p:nvPicPr>
          <p:cNvPr id="5" name="Image 4">
            <a:extLst>
              <a:ext uri="{FF2B5EF4-FFF2-40B4-BE49-F238E27FC236}">
                <a16:creationId xmlns:a16="http://schemas.microsoft.com/office/drawing/2014/main" id="{18050292-4B4D-DD3E-F931-A2789795E465}"/>
              </a:ext>
            </a:extLst>
          </p:cNvPr>
          <p:cNvPicPr>
            <a:picLocks noChangeAspect="1"/>
          </p:cNvPicPr>
          <p:nvPr/>
        </p:nvPicPr>
        <p:blipFill>
          <a:blip r:embed="rId5"/>
          <a:stretch>
            <a:fillRect/>
          </a:stretch>
        </p:blipFill>
        <p:spPr>
          <a:xfrm>
            <a:off x="1905000" y="3001237"/>
            <a:ext cx="10210800" cy="4610108"/>
          </a:xfrm>
          <a:prstGeom prst="rect">
            <a:avLst/>
          </a:prstGeom>
          <a:ln w="12700">
            <a:solidFill>
              <a:schemeClr val="tx1"/>
            </a:solidFill>
          </a:ln>
        </p:spPr>
      </p:pic>
      <p:sp>
        <p:nvSpPr>
          <p:cNvPr id="6" name="Rectangle 5">
            <a:extLst>
              <a:ext uri="{FF2B5EF4-FFF2-40B4-BE49-F238E27FC236}">
                <a16:creationId xmlns:a16="http://schemas.microsoft.com/office/drawing/2014/main" id="{E57E18E9-05BF-3C6C-50D8-6C5F03948E80}"/>
              </a:ext>
            </a:extLst>
          </p:cNvPr>
          <p:cNvSpPr/>
          <p:nvPr/>
        </p:nvSpPr>
        <p:spPr>
          <a:xfrm>
            <a:off x="1425549" y="4393375"/>
            <a:ext cx="10879662" cy="105492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700"/>
          </a:p>
        </p:txBody>
      </p:sp>
      <p:cxnSp>
        <p:nvCxnSpPr>
          <p:cNvPr id="11" name="Connecteur droit avec flèche 10">
            <a:extLst>
              <a:ext uri="{FF2B5EF4-FFF2-40B4-BE49-F238E27FC236}">
                <a16:creationId xmlns:a16="http://schemas.microsoft.com/office/drawing/2014/main" id="{45776AD9-DBE4-4818-DE7F-BCFBAEF80460}"/>
              </a:ext>
            </a:extLst>
          </p:cNvPr>
          <p:cNvCxnSpPr/>
          <p:nvPr/>
        </p:nvCxnSpPr>
        <p:spPr>
          <a:xfrm>
            <a:off x="1205089" y="3566076"/>
            <a:ext cx="966653" cy="101890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586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C8AF9A1B-AF9E-1205-484B-ECC0021C1A42}"/>
              </a:ext>
            </a:extLst>
          </p:cNvPr>
          <p:cNvSpPr/>
          <p:nvPr/>
        </p:nvSpPr>
        <p:spPr>
          <a:xfrm>
            <a:off x="2857500" y="1487584"/>
            <a:ext cx="8001000" cy="7924800"/>
          </a:xfrm>
          <a:prstGeom prst="ellipse">
            <a:avLst/>
          </a:prstGeom>
          <a:solidFill>
            <a:schemeClr val="tx2">
              <a:lumMod val="20000"/>
              <a:lumOff val="8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endParaRPr lang="fr-FR" sz="72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72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72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7200" b="1" dirty="0">
                <a:solidFill>
                  <a:srgbClr val="106585"/>
                </a:solidFill>
                <a:latin typeface="Microsoft Uighur" panose="02000000000000000000" pitchFamily="2" charset="-78"/>
                <a:cs typeface="Microsoft Uighur" panose="02000000000000000000" pitchFamily="2" charset="-78"/>
              </a:rPr>
              <a:t>Rebrassage</a:t>
            </a:r>
          </a:p>
          <a:p>
            <a:pPr algn="ctr" defTabSz="685834"/>
            <a:r>
              <a:rPr lang="fr-FR" sz="7200" b="1" dirty="0">
                <a:solidFill>
                  <a:srgbClr val="106585"/>
                </a:solidFill>
                <a:latin typeface="Microsoft Uighur" panose="02000000000000000000" pitchFamily="2" charset="-78"/>
                <a:cs typeface="Microsoft Uighur" panose="02000000000000000000" pitchFamily="2" charset="-78"/>
              </a:rPr>
              <a:t> du vocabulaire</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Tree>
    <p:extLst>
      <p:ext uri="{BB962C8B-B14F-4D97-AF65-F5344CB8AC3E}">
        <p14:creationId xmlns:p14="http://schemas.microsoft.com/office/powerpoint/2010/main" val="5369942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B295F-FABA-5F7B-6579-B8DCA246E34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A6642AC-A36C-1713-2784-773B592EA49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032AF364-BF58-B3C3-457F-B45ED691809E}"/>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grpSp>
        <p:nvGrpSpPr>
          <p:cNvPr id="6" name="Group 3">
            <a:extLst>
              <a:ext uri="{FF2B5EF4-FFF2-40B4-BE49-F238E27FC236}">
                <a16:creationId xmlns:a16="http://schemas.microsoft.com/office/drawing/2014/main" id="{BE348D63-1310-32FA-5359-891238236B5E}"/>
              </a:ext>
            </a:extLst>
          </p:cNvPr>
          <p:cNvGrpSpPr/>
          <p:nvPr/>
        </p:nvGrpSpPr>
        <p:grpSpPr>
          <a:xfrm>
            <a:off x="1009360" y="1463703"/>
            <a:ext cx="12001500" cy="7926101"/>
            <a:chOff x="0" y="0"/>
            <a:chExt cx="3895412" cy="2555175"/>
          </a:xfrm>
        </p:grpSpPr>
        <p:sp>
          <p:nvSpPr>
            <p:cNvPr id="7" name="Freeform 4">
              <a:extLst>
                <a:ext uri="{FF2B5EF4-FFF2-40B4-BE49-F238E27FC236}">
                  <a16:creationId xmlns:a16="http://schemas.microsoft.com/office/drawing/2014/main" id="{3555BF27-88EE-A09C-263C-F8F96C628F22}"/>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9" name="TextBox 5">
              <a:extLst>
                <a:ext uri="{FF2B5EF4-FFF2-40B4-BE49-F238E27FC236}">
                  <a16:creationId xmlns:a16="http://schemas.microsoft.com/office/drawing/2014/main" id="{125F5EF1-7673-7E75-B2B9-878B97271964}"/>
                </a:ext>
              </a:extLst>
            </p:cNvPr>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10" name="Freeform 7">
            <a:extLst>
              <a:ext uri="{FF2B5EF4-FFF2-40B4-BE49-F238E27FC236}">
                <a16:creationId xmlns:a16="http://schemas.microsoft.com/office/drawing/2014/main" id="{DB10B1F3-8703-A0E5-9C8C-0B8D927F413A}"/>
              </a:ext>
            </a:extLst>
          </p:cNvPr>
          <p:cNvSpPr/>
          <p:nvPr/>
        </p:nvSpPr>
        <p:spPr>
          <a:xfrm>
            <a:off x="1179968" y="571501"/>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1" name="TextBox 10">
            <a:extLst>
              <a:ext uri="{FF2B5EF4-FFF2-40B4-BE49-F238E27FC236}">
                <a16:creationId xmlns:a16="http://schemas.microsoft.com/office/drawing/2014/main" id="{951B9E73-E8A9-9DBD-E882-00E05D85D4B8}"/>
              </a:ext>
            </a:extLst>
          </p:cNvPr>
          <p:cNvSpPr txBox="1"/>
          <p:nvPr/>
        </p:nvSpPr>
        <p:spPr>
          <a:xfrm>
            <a:off x="2333956" y="2015170"/>
            <a:ext cx="8683076" cy="1242648"/>
          </a:xfrm>
          <a:prstGeom prst="rect">
            <a:avLst/>
          </a:prstGeom>
        </p:spPr>
        <p:txBody>
          <a:bodyPr wrap="square" lIns="0" tIns="0" rIns="0" bIns="0" rtlCol="0" anchor="t">
            <a:spAutoFit/>
          </a:bodyPr>
          <a:lstStyle/>
          <a:p>
            <a:pPr algn="ctr"/>
            <a:r>
              <a:rPr lang="fr-FR" sz="5400" b="1" dirty="0">
                <a:solidFill>
                  <a:schemeClr val="accent5">
                    <a:lumMod val="75000"/>
                  </a:schemeClr>
                </a:solidFill>
                <a:latin typeface="Dosis" panose="02010703020202060003" pitchFamily="2" charset="0"/>
              </a:rPr>
              <a:t>Rebrassage du vocabulaire</a:t>
            </a:r>
          </a:p>
          <a:p>
            <a:pPr algn="ctr" defTabSz="685800">
              <a:lnSpc>
                <a:spcPts val="3026"/>
              </a:lnSpc>
              <a:defRPr/>
            </a:pPr>
            <a:endParaRPr lang="en-US" sz="3200" dirty="0">
              <a:solidFill>
                <a:schemeClr val="tx2">
                  <a:lumMod val="60000"/>
                  <a:lumOff val="40000"/>
                </a:schemeClr>
              </a:solidFill>
              <a:latin typeface="Carelia"/>
            </a:endParaRPr>
          </a:p>
        </p:txBody>
      </p:sp>
      <p:sp>
        <p:nvSpPr>
          <p:cNvPr id="12" name="TextBox 10">
            <a:extLst>
              <a:ext uri="{FF2B5EF4-FFF2-40B4-BE49-F238E27FC236}">
                <a16:creationId xmlns:a16="http://schemas.microsoft.com/office/drawing/2014/main" id="{784FF2EF-52C6-4437-9F23-6D2E99CECF38}"/>
              </a:ext>
            </a:extLst>
          </p:cNvPr>
          <p:cNvSpPr txBox="1"/>
          <p:nvPr/>
        </p:nvSpPr>
        <p:spPr>
          <a:xfrm>
            <a:off x="1074759" y="2840483"/>
            <a:ext cx="11422041" cy="1862048"/>
          </a:xfrm>
          <a:prstGeom prst="rect">
            <a:avLst/>
          </a:prstGeom>
        </p:spPr>
        <p:txBody>
          <a:bodyPr wrap="square" lIns="0" tIns="0" rIns="0" bIns="0" rtlCol="0" anchor="t">
            <a:spAutoFit/>
          </a:bodyPr>
          <a:lstStyle/>
          <a:p>
            <a:pPr algn="ctr"/>
            <a:endParaRPr lang="fr-FR" sz="3200" b="1" dirty="0">
              <a:latin typeface="Dosis" panose="02010703020202060003" pitchFamily="2" charset="0"/>
            </a:endParaRPr>
          </a:p>
          <a:p>
            <a:pPr algn="ctr"/>
            <a:r>
              <a:rPr lang="fr-FR" sz="3200" b="1" dirty="0">
                <a:solidFill>
                  <a:schemeClr val="accent5">
                    <a:lumMod val="75000"/>
                  </a:schemeClr>
                </a:solidFill>
                <a:latin typeface="Dosis" panose="02010703020202060003" pitchFamily="2" charset="0"/>
              </a:rPr>
              <a:t>Support</a:t>
            </a:r>
            <a:r>
              <a:rPr lang="fr-FR" sz="3200" dirty="0">
                <a:solidFill>
                  <a:schemeClr val="accent5">
                    <a:lumMod val="75000"/>
                  </a:schemeClr>
                </a:solidFill>
                <a:latin typeface="Dosis" panose="02010703020202060003" pitchFamily="2" charset="0"/>
              </a:rPr>
              <a:t> </a:t>
            </a:r>
            <a:r>
              <a:rPr lang="fr-FR" sz="3200" dirty="0">
                <a:solidFill>
                  <a:schemeClr val="accent5">
                    <a:lumMod val="50000"/>
                  </a:schemeClr>
                </a:solidFill>
                <a:latin typeface="Dosis" panose="02010703020202060003" pitchFamily="2" charset="0"/>
              </a:rPr>
              <a:t>: les  diapositives </a:t>
            </a:r>
          </a:p>
          <a:p>
            <a:pPr algn="ctr"/>
            <a:r>
              <a:rPr lang="fr-FR" sz="3200" dirty="0">
                <a:solidFill>
                  <a:schemeClr val="accent5">
                    <a:lumMod val="50000"/>
                  </a:schemeClr>
                </a:solidFill>
                <a:latin typeface="Dosis" panose="02010703020202060003" pitchFamily="2" charset="0"/>
              </a:rPr>
              <a:t>(images illustrant le vocabulaire des séances précédentes  du palier 6)</a:t>
            </a:r>
          </a:p>
          <a:p>
            <a:pPr algn="ctr" defTabSz="685800">
              <a:lnSpc>
                <a:spcPts val="3026"/>
              </a:lnSpc>
              <a:defRPr/>
            </a:pPr>
            <a:endParaRPr lang="en-US" sz="3200" dirty="0">
              <a:solidFill>
                <a:schemeClr val="tx2">
                  <a:lumMod val="60000"/>
                  <a:lumOff val="40000"/>
                </a:schemeClr>
              </a:solidFill>
              <a:latin typeface="Dosis" panose="02010703020202060003" pitchFamily="2" charset="0"/>
            </a:endParaRPr>
          </a:p>
        </p:txBody>
      </p:sp>
      <p:sp>
        <p:nvSpPr>
          <p:cNvPr id="13" name="TextBox 10">
            <a:extLst>
              <a:ext uri="{FF2B5EF4-FFF2-40B4-BE49-F238E27FC236}">
                <a16:creationId xmlns:a16="http://schemas.microsoft.com/office/drawing/2014/main" id="{7D0DD100-2BE3-CC1F-71EC-614A4328F5AF}"/>
              </a:ext>
            </a:extLst>
          </p:cNvPr>
          <p:cNvSpPr txBox="1"/>
          <p:nvPr/>
        </p:nvSpPr>
        <p:spPr>
          <a:xfrm>
            <a:off x="2516462" y="4904315"/>
            <a:ext cx="8683076" cy="1088760"/>
          </a:xfrm>
          <a:prstGeom prst="rect">
            <a:avLst/>
          </a:prstGeom>
        </p:spPr>
        <p:txBody>
          <a:bodyPr wrap="square" lIns="0" tIns="0" rIns="0" bIns="0" rtlCol="0" anchor="t">
            <a:spAutoFit/>
          </a:bodyPr>
          <a:lstStyle/>
          <a:p>
            <a:pPr algn="ctr"/>
            <a:r>
              <a:rPr lang="fr-FR" sz="4400" b="1" dirty="0">
                <a:solidFill>
                  <a:schemeClr val="accent5">
                    <a:lumMod val="75000"/>
                  </a:schemeClr>
                </a:solidFill>
                <a:latin typeface="Dosis" panose="02010703020202060003" pitchFamily="2" charset="0"/>
              </a:rPr>
              <a:t>Déroulement :</a:t>
            </a:r>
            <a:endParaRPr lang="fr-FR" sz="4400" dirty="0">
              <a:solidFill>
                <a:schemeClr val="accent5">
                  <a:lumMod val="75000"/>
                </a:schemeClr>
              </a:solidFill>
              <a:latin typeface="Dosis" panose="02010703020202060003" pitchFamily="2" charset="0"/>
            </a:endParaRPr>
          </a:p>
          <a:p>
            <a:pPr algn="ctr" defTabSz="685800">
              <a:lnSpc>
                <a:spcPts val="3026"/>
              </a:lnSpc>
              <a:defRPr/>
            </a:pPr>
            <a:endParaRPr lang="en-US" sz="3200" dirty="0">
              <a:solidFill>
                <a:schemeClr val="tx2">
                  <a:lumMod val="60000"/>
                  <a:lumOff val="40000"/>
                </a:schemeClr>
              </a:solidFill>
              <a:latin typeface="Carelia"/>
            </a:endParaRPr>
          </a:p>
        </p:txBody>
      </p:sp>
      <p:sp>
        <p:nvSpPr>
          <p:cNvPr id="14" name="TextBox 10">
            <a:extLst>
              <a:ext uri="{FF2B5EF4-FFF2-40B4-BE49-F238E27FC236}">
                <a16:creationId xmlns:a16="http://schemas.microsoft.com/office/drawing/2014/main" id="{52AA5310-F28D-92E9-7EB5-55CBE75D9602}"/>
              </a:ext>
            </a:extLst>
          </p:cNvPr>
          <p:cNvSpPr txBox="1"/>
          <p:nvPr/>
        </p:nvSpPr>
        <p:spPr>
          <a:xfrm>
            <a:off x="1305381" y="5439424"/>
            <a:ext cx="11422041" cy="2123658"/>
          </a:xfrm>
          <a:prstGeom prst="rect">
            <a:avLst/>
          </a:prstGeom>
        </p:spPr>
        <p:txBody>
          <a:bodyPr wrap="square" lIns="0" tIns="0" rIns="0" bIns="0" rtlCol="0" anchor="t">
            <a:spAutoFit/>
          </a:bodyPr>
          <a:lstStyle/>
          <a:p>
            <a:pPr algn="just">
              <a:lnSpc>
                <a:spcPct val="150000"/>
              </a:lnSpc>
            </a:pPr>
            <a:r>
              <a:rPr lang="fr-FR" sz="3200" dirty="0">
                <a:solidFill>
                  <a:schemeClr val="accent5">
                    <a:lumMod val="50000"/>
                  </a:schemeClr>
                </a:solidFill>
                <a:latin typeface="Dosis" panose="02010703020202060003" pitchFamily="2" charset="0"/>
              </a:rPr>
              <a:t>L’enseignant(e) fait passer les élèves un par un pour dire les mots du vocabulaire correspondant aux images présentées sur les diapositives, de manière à ce que tous les élèves participent. </a:t>
            </a:r>
          </a:p>
        </p:txBody>
      </p:sp>
      <p:sp>
        <p:nvSpPr>
          <p:cNvPr id="3" name="ZoneTexte 2">
            <a:extLst>
              <a:ext uri="{FF2B5EF4-FFF2-40B4-BE49-F238E27FC236}">
                <a16:creationId xmlns:a16="http://schemas.microsoft.com/office/drawing/2014/main" id="{D188495F-8034-C6E0-C31A-8C36CD18A2FE}"/>
              </a:ext>
            </a:extLst>
          </p:cNvPr>
          <p:cNvSpPr txBox="1"/>
          <p:nvPr>
            <p:custDataLst>
              <p:tags r:id="rId1"/>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spTree>
    <p:extLst>
      <p:ext uri="{BB962C8B-B14F-4D97-AF65-F5344CB8AC3E}">
        <p14:creationId xmlns:p14="http://schemas.microsoft.com/office/powerpoint/2010/main" val="1214510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1388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MA" sz="135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251119" y="325583"/>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285757" y="342904"/>
            <a:ext cx="13154396" cy="97858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A58BC816-7154-2FBD-B4DA-7ACF2B2D99F5}"/>
              </a:ext>
            </a:extLst>
          </p:cNvPr>
          <p:cNvSpPr/>
          <p:nvPr/>
        </p:nvSpPr>
        <p:spPr>
          <a:xfrm>
            <a:off x="1136801" y="702551"/>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53"/>
            <a:endParaRPr lang="fr-MA" sz="135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extLst>
              <p:ext uri="{D42A27DB-BD31-4B8C-83A1-F6EECF244321}">
                <p14:modId xmlns:p14="http://schemas.microsoft.com/office/powerpoint/2010/main" val="1963658482"/>
              </p:ext>
            </p:extLst>
          </p:nvPr>
        </p:nvGraphicFramePr>
        <p:xfrm>
          <a:off x="52947" y="-17318"/>
          <a:ext cx="13411938" cy="441960"/>
        </p:xfrm>
        <a:graphic>
          <a:graphicData uri="http://schemas.openxmlformats.org/drawingml/2006/table">
            <a:tbl>
              <a:tblPr firstRow="1" bandRow="1">
                <a:tableStyleId>{5C22544A-7EE6-4342-B048-85BDC9FD1C3A}</a:tableStyleId>
              </a:tblPr>
              <a:tblGrid>
                <a:gridCol w="2235323">
                  <a:extLst>
                    <a:ext uri="{9D8B030D-6E8A-4147-A177-3AD203B41FA5}">
                      <a16:colId xmlns:a16="http://schemas.microsoft.com/office/drawing/2014/main" val="1026576551"/>
                    </a:ext>
                  </a:extLst>
                </a:gridCol>
                <a:gridCol w="3121930">
                  <a:extLst>
                    <a:ext uri="{9D8B030D-6E8A-4147-A177-3AD203B41FA5}">
                      <a16:colId xmlns:a16="http://schemas.microsoft.com/office/drawing/2014/main" val="1915038765"/>
                    </a:ext>
                  </a:extLst>
                </a:gridCol>
                <a:gridCol w="2743200">
                  <a:extLst>
                    <a:ext uri="{9D8B030D-6E8A-4147-A177-3AD203B41FA5}">
                      <a16:colId xmlns:a16="http://schemas.microsoft.com/office/drawing/2014/main" val="2262048582"/>
                    </a:ext>
                  </a:extLst>
                </a:gridCol>
                <a:gridCol w="3124200">
                  <a:extLst>
                    <a:ext uri="{9D8B030D-6E8A-4147-A177-3AD203B41FA5}">
                      <a16:colId xmlns:a16="http://schemas.microsoft.com/office/drawing/2014/main" val="2897137454"/>
                    </a:ext>
                  </a:extLst>
                </a:gridCol>
                <a:gridCol w="524449">
                  <a:extLst>
                    <a:ext uri="{9D8B030D-6E8A-4147-A177-3AD203B41FA5}">
                      <a16:colId xmlns:a16="http://schemas.microsoft.com/office/drawing/2014/main" val="2418460758"/>
                    </a:ext>
                  </a:extLst>
                </a:gridCol>
                <a:gridCol w="1662836">
                  <a:extLst>
                    <a:ext uri="{9D8B030D-6E8A-4147-A177-3AD203B41FA5}">
                      <a16:colId xmlns:a16="http://schemas.microsoft.com/office/drawing/2014/main" val="138499468"/>
                    </a:ext>
                  </a:extLst>
                </a:gridCol>
              </a:tblGrid>
              <a:tr h="339986">
                <a:tc>
                  <a:txBody>
                    <a:bodyPr/>
                    <a:lstStyle/>
                    <a:p>
                      <a:pPr marL="0" indent="0" algn="ctr">
                        <a:buFont typeface="+mj-lt"/>
                        <a:buNone/>
                        <a:tabLst>
                          <a:tab pos="1695450" algn="l"/>
                        </a:tabLst>
                      </a:pPr>
                      <a:r>
                        <a:rPr lang="fr-FR" sz="1800" b="1" kern="1200" dirty="0">
                          <a:solidFill>
                            <a:schemeClr val="bg1">
                              <a:lumMod val="6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solidFill>
                          <a:latin typeface="Dosis" pitchFamily="2" charset="0"/>
                        </a:rPr>
                        <a:t>2. Rebrassage du </a:t>
                      </a:r>
                      <a:r>
                        <a:rPr lang="fr-FR" sz="1800" b="1" kern="1200" dirty="0">
                          <a:solidFill>
                            <a:schemeClr val="bg1"/>
                          </a:solidFill>
                          <a:latin typeface="Dosis" pitchFamily="2" charset="0"/>
                          <a:ea typeface="+mn-ea"/>
                          <a:cs typeface="+mn-cs"/>
                        </a:rPr>
                        <a:t>vocabulaire</a:t>
                      </a:r>
                      <a:endParaRPr lang="fr-FR" sz="18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65000"/>
                            </a:schemeClr>
                          </a:solidFill>
                          <a:latin typeface="Dosis" pitchFamily="2" charset="0"/>
                        </a:rPr>
                        <a:t>3. Lecture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65000"/>
                            </a:schemeClr>
                          </a:solidFill>
                          <a:latin typeface="Dosis" pitchFamily="2" charset="0"/>
                        </a:rPr>
                        <a:t>4. Test de validation</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588F6CBF-C109-77C5-5F5C-3710ADFDB8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3824" y="2179319"/>
            <a:ext cx="3149505" cy="2614751"/>
          </a:xfrm>
          <a:prstGeom prst="rect">
            <a:avLst/>
          </a:prstGeom>
        </p:spPr>
      </p:pic>
      <p:pic>
        <p:nvPicPr>
          <p:cNvPr id="4" name="Image 3">
            <a:extLst>
              <a:ext uri="{FF2B5EF4-FFF2-40B4-BE49-F238E27FC236}">
                <a16:creationId xmlns:a16="http://schemas.microsoft.com/office/drawing/2014/main" id="{1FA8AEC1-A234-C349-7904-7C5D8FEBE0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21500" y="2061578"/>
            <a:ext cx="2871633" cy="2644929"/>
          </a:xfrm>
          <a:prstGeom prst="rect">
            <a:avLst/>
          </a:prstGeom>
        </p:spPr>
      </p:pic>
      <p:pic>
        <p:nvPicPr>
          <p:cNvPr id="5" name="Picture 2" descr="Champs blé horizon : plus de 5 330 illustrations et dessins de stock libres  de droits proposés sous licence | Shutterstock">
            <a:extLst>
              <a:ext uri="{FF2B5EF4-FFF2-40B4-BE49-F238E27FC236}">
                <a16:creationId xmlns:a16="http://schemas.microsoft.com/office/drawing/2014/main" id="{D88A9CD7-F6DC-DEDB-CC1B-B771FC81648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91304" y="2061577"/>
            <a:ext cx="3348111" cy="24541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0" descr="plante domestique. plante en pot isolée sur blanc. plat. illustration  vectorielle. 3623081 Art vectoriel chez Vecteezy">
            <a:extLst>
              <a:ext uri="{FF2B5EF4-FFF2-40B4-BE49-F238E27FC236}">
                <a16:creationId xmlns:a16="http://schemas.microsoft.com/office/drawing/2014/main" id="{E06C6072-BD84-2DA1-35CF-744A56DA6B8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69524" y="2106939"/>
            <a:ext cx="2072654" cy="262247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2" descr="Potager Art vectoriel, icônes et graphiques à télécharger gratuitement">
            <a:extLst>
              <a:ext uri="{FF2B5EF4-FFF2-40B4-BE49-F238E27FC236}">
                <a16:creationId xmlns:a16="http://schemas.microsoft.com/office/drawing/2014/main" id="{A8C55141-C7C7-B1D6-A39C-ACD4EAABDFE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97464" y="5625787"/>
            <a:ext cx="2925866" cy="204211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4" descr="Le poulet beige picore les grains Ferme de poulet Cartoon Illustration  vectorielle confortable | Vecteur Premium">
            <a:extLst>
              <a:ext uri="{FF2B5EF4-FFF2-40B4-BE49-F238E27FC236}">
                <a16:creationId xmlns:a16="http://schemas.microsoft.com/office/drawing/2014/main" id="{FBCBFDD8-C89F-AAF2-04CF-9586B051BABA}"/>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389569" y="5357417"/>
            <a:ext cx="2559872" cy="2559872"/>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a:extLst>
              <a:ext uri="{FF2B5EF4-FFF2-40B4-BE49-F238E27FC236}">
                <a16:creationId xmlns:a16="http://schemas.microsoft.com/office/drawing/2014/main" id="{65BF5FF2-EB4D-CC4B-6054-4B4D2DF9D5FA}"/>
              </a:ext>
            </a:extLst>
          </p:cNvPr>
          <p:cNvPicPr>
            <a:picLocks noChangeAspect="1"/>
          </p:cNvPicPr>
          <p:nvPr/>
        </p:nvPicPr>
        <p:blipFill>
          <a:blip r:embed="rId11"/>
          <a:stretch>
            <a:fillRect/>
          </a:stretch>
        </p:blipFill>
        <p:spPr>
          <a:xfrm>
            <a:off x="7349789" y="5679234"/>
            <a:ext cx="2773926" cy="2376072"/>
          </a:xfrm>
          <a:prstGeom prst="rect">
            <a:avLst/>
          </a:prstGeom>
        </p:spPr>
      </p:pic>
      <p:pic>
        <p:nvPicPr>
          <p:cNvPr id="18" name="Image 17">
            <a:extLst>
              <a:ext uri="{FF2B5EF4-FFF2-40B4-BE49-F238E27FC236}">
                <a16:creationId xmlns:a16="http://schemas.microsoft.com/office/drawing/2014/main" id="{E4040130-233F-8E6D-9DF7-A758D6D90792}"/>
              </a:ext>
            </a:extLst>
          </p:cNvPr>
          <p:cNvPicPr>
            <a:picLocks noChangeAspect="1"/>
          </p:cNvPicPr>
          <p:nvPr/>
        </p:nvPicPr>
        <p:blipFill>
          <a:blip r:embed="rId12"/>
          <a:stretch>
            <a:fillRect/>
          </a:stretch>
        </p:blipFill>
        <p:spPr>
          <a:xfrm>
            <a:off x="10374833" y="5485218"/>
            <a:ext cx="2477346" cy="2376072"/>
          </a:xfrm>
          <a:prstGeom prst="rect">
            <a:avLst/>
          </a:prstGeom>
        </p:spPr>
      </p:pic>
      <p:sp>
        <p:nvSpPr>
          <p:cNvPr id="10" name="ZoneTexte 9">
            <a:extLst>
              <a:ext uri="{FF2B5EF4-FFF2-40B4-BE49-F238E27FC236}">
                <a16:creationId xmlns:a16="http://schemas.microsoft.com/office/drawing/2014/main" id="{D58FAB60-BA52-E0C6-DB7D-AF572FA05A0A}"/>
              </a:ext>
            </a:extLst>
          </p:cNvPr>
          <p:cNvSpPr txBox="1"/>
          <p:nvPr/>
        </p:nvSpPr>
        <p:spPr>
          <a:xfrm>
            <a:off x="1902892" y="669005"/>
            <a:ext cx="11198597" cy="438582"/>
          </a:xfrm>
          <a:prstGeom prst="rect">
            <a:avLst/>
          </a:prstGeom>
          <a:noFill/>
        </p:spPr>
        <p:txBody>
          <a:bodyPr wrap="square">
            <a:spAutoFit/>
          </a:bodyPr>
          <a:lstStyle/>
          <a:p>
            <a:pPr defTabSz="685853"/>
            <a:r>
              <a:rPr lang="fr-MA" sz="2250" b="1" dirty="0">
                <a:solidFill>
                  <a:prstClr val="white">
                    <a:lumMod val="65000"/>
                  </a:prstClr>
                </a:solidFill>
                <a:latin typeface="Dosis" pitchFamily="2" charset="0"/>
              </a:rPr>
              <a:t>Qui veut passer pour dire les mots?</a:t>
            </a:r>
          </a:p>
        </p:txBody>
      </p:sp>
    </p:spTree>
    <p:extLst>
      <p:ext uri="{BB962C8B-B14F-4D97-AF65-F5344CB8AC3E}">
        <p14:creationId xmlns:p14="http://schemas.microsoft.com/office/powerpoint/2010/main" val="32803672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1388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MA" sz="135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251119" y="325583"/>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285757" y="342904"/>
            <a:ext cx="13154396" cy="97858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FR" sz="135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750492" y="516605"/>
            <a:ext cx="11198597" cy="438582"/>
          </a:xfrm>
          <a:prstGeom prst="rect">
            <a:avLst/>
          </a:prstGeom>
          <a:noFill/>
        </p:spPr>
        <p:txBody>
          <a:bodyPr wrap="square">
            <a:spAutoFit/>
          </a:bodyPr>
          <a:lstStyle/>
          <a:p>
            <a:pPr defTabSz="685853"/>
            <a:r>
              <a:rPr lang="fr-MA" sz="2250" b="1" dirty="0">
                <a:solidFill>
                  <a:prstClr val="white">
                    <a:lumMod val="65000"/>
                  </a:prstClr>
                </a:solidFill>
                <a:latin typeface="Dosis" pitchFamily="2" charset="0"/>
              </a:rPr>
              <a:t>Qui veut passer pour dire les mots?</a:t>
            </a:r>
          </a:p>
        </p:txBody>
      </p:sp>
      <p:sp>
        <p:nvSpPr>
          <p:cNvPr id="22" name="Freeform 8">
            <a:extLst>
              <a:ext uri="{FF2B5EF4-FFF2-40B4-BE49-F238E27FC236}">
                <a16:creationId xmlns:a16="http://schemas.microsoft.com/office/drawing/2014/main" id="{A58BC816-7154-2FBD-B4DA-7ACF2B2D99F5}"/>
              </a:ext>
            </a:extLst>
          </p:cNvPr>
          <p:cNvSpPr/>
          <p:nvPr/>
        </p:nvSpPr>
        <p:spPr>
          <a:xfrm>
            <a:off x="1136801" y="702551"/>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53"/>
            <a:endParaRPr lang="fr-MA" sz="135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extLst>
              <p:ext uri="{D42A27DB-BD31-4B8C-83A1-F6EECF244321}">
                <p14:modId xmlns:p14="http://schemas.microsoft.com/office/powerpoint/2010/main" val="1765694788"/>
              </p:ext>
            </p:extLst>
          </p:nvPr>
        </p:nvGraphicFramePr>
        <p:xfrm>
          <a:off x="52947" y="-17318"/>
          <a:ext cx="13411938" cy="685800"/>
        </p:xfrm>
        <a:graphic>
          <a:graphicData uri="http://schemas.openxmlformats.org/drawingml/2006/table">
            <a:tbl>
              <a:tblPr firstRow="1" bandRow="1">
                <a:tableStyleId>{5C22544A-7EE6-4342-B048-85BDC9FD1C3A}</a:tableStyleId>
              </a:tblPr>
              <a:tblGrid>
                <a:gridCol w="1699653">
                  <a:extLst>
                    <a:ext uri="{9D8B030D-6E8A-4147-A177-3AD203B41FA5}">
                      <a16:colId xmlns:a16="http://schemas.microsoft.com/office/drawing/2014/main" val="1026576551"/>
                    </a:ext>
                  </a:extLst>
                </a:gridCol>
                <a:gridCol w="3352800">
                  <a:extLst>
                    <a:ext uri="{9D8B030D-6E8A-4147-A177-3AD203B41FA5}">
                      <a16:colId xmlns:a16="http://schemas.microsoft.com/office/drawing/2014/main" val="1915038765"/>
                    </a:ext>
                  </a:extLst>
                </a:gridCol>
                <a:gridCol w="3200400">
                  <a:extLst>
                    <a:ext uri="{9D8B030D-6E8A-4147-A177-3AD203B41FA5}">
                      <a16:colId xmlns:a16="http://schemas.microsoft.com/office/drawing/2014/main" val="2262048582"/>
                    </a:ext>
                  </a:extLst>
                </a:gridCol>
                <a:gridCol w="2971800">
                  <a:extLst>
                    <a:ext uri="{9D8B030D-6E8A-4147-A177-3AD203B41FA5}">
                      <a16:colId xmlns:a16="http://schemas.microsoft.com/office/drawing/2014/main" val="2897137454"/>
                    </a:ext>
                  </a:extLst>
                </a:gridCol>
                <a:gridCol w="524449">
                  <a:extLst>
                    <a:ext uri="{9D8B030D-6E8A-4147-A177-3AD203B41FA5}">
                      <a16:colId xmlns:a16="http://schemas.microsoft.com/office/drawing/2014/main" val="2418460758"/>
                    </a:ext>
                  </a:extLst>
                </a:gridCol>
                <a:gridCol w="1662836">
                  <a:extLst>
                    <a:ext uri="{9D8B030D-6E8A-4147-A177-3AD203B41FA5}">
                      <a16:colId xmlns:a16="http://schemas.microsoft.com/office/drawing/2014/main" val="138499468"/>
                    </a:ext>
                  </a:extLst>
                </a:gridCol>
              </a:tblGrid>
              <a:tr h="685800">
                <a:tc>
                  <a:txBody>
                    <a:bodyPr/>
                    <a:lstStyle/>
                    <a:p>
                      <a:pPr marL="0" indent="0" algn="ctr">
                        <a:buFont typeface="+mj-lt"/>
                        <a:buNone/>
                        <a:tabLst>
                          <a:tab pos="1695450" algn="l"/>
                        </a:tabLst>
                      </a:pPr>
                      <a:r>
                        <a:rPr lang="fr-FR" sz="1800" b="1" kern="1200" dirty="0">
                          <a:solidFill>
                            <a:schemeClr val="bg1">
                              <a:lumMod val="6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solidFill>
                          <a:latin typeface="Dosis" pitchFamily="2" charset="0"/>
                        </a:rPr>
                        <a:t>2. Rebrassage du </a:t>
                      </a:r>
                      <a:r>
                        <a:rPr lang="fr-FR" sz="1800" b="1" kern="1200" dirty="0">
                          <a:solidFill>
                            <a:schemeClr val="bg1"/>
                          </a:solidFill>
                          <a:latin typeface="Dosis" pitchFamily="2" charset="0"/>
                          <a:ea typeface="+mn-ea"/>
                          <a:cs typeface="+mn-cs"/>
                        </a:rPr>
                        <a:t>vocabulaire</a:t>
                      </a:r>
                      <a:endParaRPr lang="fr-FR" sz="18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65000"/>
                            </a:schemeClr>
                          </a:solidFill>
                          <a:latin typeface="Dosis" pitchFamily="2" charset="0"/>
                        </a:rPr>
                        <a:t>3. Lecture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65000"/>
                            </a:schemeClr>
                          </a:solidFill>
                          <a:latin typeface="Dosis" pitchFamily="2" charset="0"/>
                        </a:rPr>
                        <a:t>4. Test de validation</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6" name="Picture 4" descr="Panier d'oeufs png, tube - Basket of eggs - Huevos png">
            <a:extLst>
              <a:ext uri="{FF2B5EF4-FFF2-40B4-BE49-F238E27FC236}">
                <a16:creationId xmlns:a16="http://schemas.microsoft.com/office/drawing/2014/main" id="{A591EFE7-923B-701C-01B2-3560ACE3F8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59518" y="1983830"/>
            <a:ext cx="2376759" cy="215858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coq et poulailler 1910385 Art vectoriel chez Vecteezy">
            <a:extLst>
              <a:ext uri="{FF2B5EF4-FFF2-40B4-BE49-F238E27FC236}">
                <a16:creationId xmlns:a16="http://schemas.microsoft.com/office/drawing/2014/main" id="{2D80A3EC-7B39-547D-BBBB-3059E60113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44558" y="5503975"/>
            <a:ext cx="2978862" cy="243172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Agneau dessin - Vecteurs : téléchargez gratuitement des vecteurs de haute  qualité sur Freepik | Freepik">
            <a:extLst>
              <a:ext uri="{FF2B5EF4-FFF2-40B4-BE49-F238E27FC236}">
                <a16:creationId xmlns:a16="http://schemas.microsoft.com/office/drawing/2014/main" id="{BCB5C191-0465-8185-9511-8C9BA95A535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17991" y="5485681"/>
            <a:ext cx="2869977" cy="243172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4" descr="Cueillette pommes : plus de 2 821 illustrations et dessins de stock libres  de droits proposés sous licence | Shutterstock">
            <a:extLst>
              <a:ext uri="{FF2B5EF4-FFF2-40B4-BE49-F238E27FC236}">
                <a16:creationId xmlns:a16="http://schemas.microsoft.com/office/drawing/2014/main" id="{C324C6C3-3CAC-4E6F-DA86-F8DECFB2D2F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659518" y="5298205"/>
            <a:ext cx="2431724" cy="2431724"/>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4CB5E70A-1C22-2DD9-95BD-1018CF69E7D1}"/>
              </a:ext>
            </a:extLst>
          </p:cNvPr>
          <p:cNvPicPr>
            <a:picLocks noChangeAspect="1"/>
          </p:cNvPicPr>
          <p:nvPr/>
        </p:nvPicPr>
        <p:blipFill>
          <a:blip r:embed="rId9"/>
          <a:stretch>
            <a:fillRect/>
          </a:stretch>
        </p:blipFill>
        <p:spPr>
          <a:xfrm>
            <a:off x="4773259" y="2394482"/>
            <a:ext cx="2644595" cy="1717767"/>
          </a:xfrm>
          <a:prstGeom prst="rect">
            <a:avLst/>
          </a:prstGeom>
        </p:spPr>
      </p:pic>
      <p:pic>
        <p:nvPicPr>
          <p:cNvPr id="6" name="Image 5">
            <a:extLst>
              <a:ext uri="{FF2B5EF4-FFF2-40B4-BE49-F238E27FC236}">
                <a16:creationId xmlns:a16="http://schemas.microsoft.com/office/drawing/2014/main" id="{D03EDD26-0016-31BA-7156-C02D643C235C}"/>
              </a:ext>
            </a:extLst>
          </p:cNvPr>
          <p:cNvPicPr>
            <a:picLocks noChangeAspect="1"/>
          </p:cNvPicPr>
          <p:nvPr/>
        </p:nvPicPr>
        <p:blipFill>
          <a:blip r:embed="rId10"/>
          <a:stretch>
            <a:fillRect/>
          </a:stretch>
        </p:blipFill>
        <p:spPr>
          <a:xfrm>
            <a:off x="1344558" y="2281854"/>
            <a:ext cx="2944170" cy="2287866"/>
          </a:xfrm>
          <a:prstGeom prst="rect">
            <a:avLst/>
          </a:prstGeom>
        </p:spPr>
      </p:pic>
      <p:pic>
        <p:nvPicPr>
          <p:cNvPr id="7" name="Image 6">
            <a:extLst>
              <a:ext uri="{FF2B5EF4-FFF2-40B4-BE49-F238E27FC236}">
                <a16:creationId xmlns:a16="http://schemas.microsoft.com/office/drawing/2014/main" id="{C81FCAFF-5F21-C55D-0558-511286B40410}"/>
              </a:ext>
            </a:extLst>
          </p:cNvPr>
          <p:cNvPicPr>
            <a:picLocks noChangeAspect="1"/>
          </p:cNvPicPr>
          <p:nvPr/>
        </p:nvPicPr>
        <p:blipFill>
          <a:blip r:embed="rId11">
            <a:extLst>
              <a:ext uri="{BEBA8EAE-BF5A-486C-A8C5-ECC9F3942E4B}">
                <a14:imgProps xmlns:a14="http://schemas.microsoft.com/office/drawing/2010/main">
                  <a14:imgLayer r:embed="rId12">
                    <a14:imgEffect>
                      <a14:brightnessContrast bright="20000" contrast="-20000"/>
                    </a14:imgEffect>
                  </a14:imgLayer>
                </a14:imgProps>
              </a:ext>
            </a:extLst>
          </a:blip>
          <a:stretch>
            <a:fillRect/>
          </a:stretch>
        </p:blipFill>
        <p:spPr>
          <a:xfrm>
            <a:off x="7995440" y="5813420"/>
            <a:ext cx="2464911" cy="2068992"/>
          </a:xfrm>
          <a:prstGeom prst="rect">
            <a:avLst/>
          </a:prstGeom>
        </p:spPr>
      </p:pic>
      <p:pic>
        <p:nvPicPr>
          <p:cNvPr id="8" name="Image 7">
            <a:extLst>
              <a:ext uri="{FF2B5EF4-FFF2-40B4-BE49-F238E27FC236}">
                <a16:creationId xmlns:a16="http://schemas.microsoft.com/office/drawing/2014/main" id="{E1BA587B-A8AD-DAE8-868C-08584FF4189D}"/>
              </a:ext>
            </a:extLst>
          </p:cNvPr>
          <p:cNvPicPr>
            <a:picLocks noChangeAspect="1"/>
          </p:cNvPicPr>
          <p:nvPr/>
        </p:nvPicPr>
        <p:blipFill>
          <a:blip r:embed="rId13"/>
          <a:stretch>
            <a:fillRect/>
          </a:stretch>
        </p:blipFill>
        <p:spPr>
          <a:xfrm>
            <a:off x="8177340" y="2667647"/>
            <a:ext cx="1722690" cy="1610153"/>
          </a:xfrm>
          <a:prstGeom prst="rect">
            <a:avLst/>
          </a:prstGeom>
        </p:spPr>
      </p:pic>
    </p:spTree>
    <p:extLst>
      <p:ext uri="{BB962C8B-B14F-4D97-AF65-F5344CB8AC3E}">
        <p14:creationId xmlns:p14="http://schemas.microsoft.com/office/powerpoint/2010/main" val="2718095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1388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MA" sz="135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265952" y="342897"/>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285757" y="342904"/>
            <a:ext cx="13154396" cy="97858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FR" sz="135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750492" y="516605"/>
            <a:ext cx="11198597" cy="784830"/>
          </a:xfrm>
          <a:prstGeom prst="rect">
            <a:avLst/>
          </a:prstGeom>
          <a:noFill/>
        </p:spPr>
        <p:txBody>
          <a:bodyPr wrap="square">
            <a:spAutoFit/>
          </a:bodyPr>
          <a:lstStyle/>
          <a:p>
            <a:pPr defTabSz="685853"/>
            <a:r>
              <a:rPr lang="fr-MA" sz="2250" b="1" dirty="0">
                <a:solidFill>
                  <a:prstClr val="white">
                    <a:lumMod val="65000"/>
                  </a:prstClr>
                </a:solidFill>
                <a:latin typeface="Dosis" pitchFamily="2" charset="0"/>
              </a:rPr>
              <a:t>Qui veut passer pour dire les mots?</a:t>
            </a:r>
          </a:p>
          <a:p>
            <a:pPr defTabSz="685853"/>
            <a:endParaRPr lang="fr-MA" sz="2250" b="1" dirty="0">
              <a:solidFill>
                <a:prstClr val="white">
                  <a:lumMod val="65000"/>
                </a:prstClr>
              </a:solidFill>
              <a:latin typeface="Dosis" pitchFamily="2" charset="0"/>
            </a:endParaRPr>
          </a:p>
        </p:txBody>
      </p:sp>
      <p:sp>
        <p:nvSpPr>
          <p:cNvPr id="22" name="Freeform 8">
            <a:extLst>
              <a:ext uri="{FF2B5EF4-FFF2-40B4-BE49-F238E27FC236}">
                <a16:creationId xmlns:a16="http://schemas.microsoft.com/office/drawing/2014/main" id="{A58BC816-7154-2FBD-B4DA-7ACF2B2D99F5}"/>
              </a:ext>
            </a:extLst>
          </p:cNvPr>
          <p:cNvSpPr/>
          <p:nvPr/>
        </p:nvSpPr>
        <p:spPr>
          <a:xfrm>
            <a:off x="1136801" y="702551"/>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53"/>
            <a:endParaRPr lang="fr-MA" sz="135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extLst>
              <p:ext uri="{D42A27DB-BD31-4B8C-83A1-F6EECF244321}">
                <p14:modId xmlns:p14="http://schemas.microsoft.com/office/powerpoint/2010/main" val="1809437614"/>
              </p:ext>
            </p:extLst>
          </p:nvPr>
        </p:nvGraphicFramePr>
        <p:xfrm>
          <a:off x="52947" y="-17318"/>
          <a:ext cx="13411938" cy="685800"/>
        </p:xfrm>
        <a:graphic>
          <a:graphicData uri="http://schemas.openxmlformats.org/drawingml/2006/table">
            <a:tbl>
              <a:tblPr firstRow="1" bandRow="1">
                <a:tableStyleId>{5C22544A-7EE6-4342-B048-85BDC9FD1C3A}</a:tableStyleId>
              </a:tblPr>
              <a:tblGrid>
                <a:gridCol w="2235323">
                  <a:extLst>
                    <a:ext uri="{9D8B030D-6E8A-4147-A177-3AD203B41FA5}">
                      <a16:colId xmlns:a16="http://schemas.microsoft.com/office/drawing/2014/main" val="1026576551"/>
                    </a:ext>
                  </a:extLst>
                </a:gridCol>
                <a:gridCol w="3198130">
                  <a:extLst>
                    <a:ext uri="{9D8B030D-6E8A-4147-A177-3AD203B41FA5}">
                      <a16:colId xmlns:a16="http://schemas.microsoft.com/office/drawing/2014/main" val="1915038765"/>
                    </a:ext>
                  </a:extLst>
                </a:gridCol>
                <a:gridCol w="3048000">
                  <a:extLst>
                    <a:ext uri="{9D8B030D-6E8A-4147-A177-3AD203B41FA5}">
                      <a16:colId xmlns:a16="http://schemas.microsoft.com/office/drawing/2014/main" val="2262048582"/>
                    </a:ext>
                  </a:extLst>
                </a:gridCol>
                <a:gridCol w="3657600">
                  <a:extLst>
                    <a:ext uri="{9D8B030D-6E8A-4147-A177-3AD203B41FA5}">
                      <a16:colId xmlns:a16="http://schemas.microsoft.com/office/drawing/2014/main" val="2897137454"/>
                    </a:ext>
                  </a:extLst>
                </a:gridCol>
                <a:gridCol w="609600">
                  <a:extLst>
                    <a:ext uri="{9D8B030D-6E8A-4147-A177-3AD203B41FA5}">
                      <a16:colId xmlns:a16="http://schemas.microsoft.com/office/drawing/2014/main" val="2418460758"/>
                    </a:ext>
                  </a:extLst>
                </a:gridCol>
                <a:gridCol w="663285">
                  <a:extLst>
                    <a:ext uri="{9D8B030D-6E8A-4147-A177-3AD203B41FA5}">
                      <a16:colId xmlns:a16="http://schemas.microsoft.com/office/drawing/2014/main" val="138499468"/>
                    </a:ext>
                  </a:extLst>
                </a:gridCol>
              </a:tblGrid>
              <a:tr h="685800">
                <a:tc>
                  <a:txBody>
                    <a:bodyPr/>
                    <a:lstStyle/>
                    <a:p>
                      <a:pPr marL="0" indent="0" algn="ctr">
                        <a:buFont typeface="+mj-lt"/>
                        <a:buNone/>
                        <a:tabLst>
                          <a:tab pos="1695450" algn="l"/>
                        </a:tabLst>
                      </a:pPr>
                      <a:r>
                        <a:rPr lang="fr-FR" sz="1800" b="1" kern="1200" dirty="0">
                          <a:solidFill>
                            <a:schemeClr val="bg1">
                              <a:lumMod val="6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solidFill>
                          <a:latin typeface="Dosis" pitchFamily="2" charset="0"/>
                        </a:rPr>
                        <a:t>2. Rebrassage du </a:t>
                      </a:r>
                      <a:r>
                        <a:rPr lang="fr-FR" sz="1800" b="1" kern="1200" dirty="0">
                          <a:solidFill>
                            <a:schemeClr val="bg1"/>
                          </a:solidFill>
                          <a:latin typeface="Dosis" pitchFamily="2" charset="0"/>
                          <a:ea typeface="+mn-ea"/>
                          <a:cs typeface="+mn-cs"/>
                        </a:rPr>
                        <a:t>vocabulaire</a:t>
                      </a:r>
                      <a:endParaRPr lang="fr-FR" sz="18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65000"/>
                            </a:schemeClr>
                          </a:solidFill>
                          <a:latin typeface="Dosis" pitchFamily="2" charset="0"/>
                        </a:rPr>
                        <a:t>3. Lecture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65000"/>
                            </a:schemeClr>
                          </a:solidFill>
                          <a:latin typeface="Dosis" pitchFamily="2" charset="0"/>
                        </a:rPr>
                        <a:t>4. Test de validation</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9" name="Image 8">
            <a:extLst>
              <a:ext uri="{FF2B5EF4-FFF2-40B4-BE49-F238E27FC236}">
                <a16:creationId xmlns:a16="http://schemas.microsoft.com/office/drawing/2014/main" id="{C3DDB557-A152-7797-100C-7C72D9F8B6D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39905" y="2274056"/>
            <a:ext cx="2518095" cy="2201057"/>
          </a:xfrm>
          <a:prstGeom prst="rect">
            <a:avLst/>
          </a:prstGeom>
        </p:spPr>
      </p:pic>
      <p:pic>
        <p:nvPicPr>
          <p:cNvPr id="10" name="Image 9">
            <a:extLst>
              <a:ext uri="{FF2B5EF4-FFF2-40B4-BE49-F238E27FC236}">
                <a16:creationId xmlns:a16="http://schemas.microsoft.com/office/drawing/2014/main" id="{F3C1A246-C52F-F1B4-BFDB-E2518088E26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22654" y="2409787"/>
            <a:ext cx="2302839" cy="1977185"/>
          </a:xfrm>
          <a:prstGeom prst="rect">
            <a:avLst/>
          </a:prstGeom>
        </p:spPr>
      </p:pic>
      <p:pic>
        <p:nvPicPr>
          <p:cNvPr id="16" name="Picture 4" descr="Le Vecteur De Shell Ou De Mollusque De Mer De Coquillage a Isolé L'icône  Plate Illustration de Vecteur - Illustration du animal, marin: 98350862">
            <a:extLst>
              <a:ext uri="{FF2B5EF4-FFF2-40B4-BE49-F238E27FC236}">
                <a16:creationId xmlns:a16="http://schemas.microsoft.com/office/drawing/2014/main" id="{5FA915C9-D2FF-04FB-6C5C-67BA7D29AA5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22653" y="5270204"/>
            <a:ext cx="2516594" cy="251659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Dessin De Coucher De Soleil - Images et vidéos libres de droits | Adobe  Stock">
            <a:extLst>
              <a:ext uri="{FF2B5EF4-FFF2-40B4-BE49-F238E27FC236}">
                <a16:creationId xmlns:a16="http://schemas.microsoft.com/office/drawing/2014/main" id="{31A84014-C53E-B9CD-147B-A9EE54B2979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52910" y="2588922"/>
            <a:ext cx="2701989" cy="179805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2" descr="Canoë Kayak équestre D'homme De Dessin Animé D'illustration De Vecteur De  Sportif De Caractère Plat Kayakiste &amp; Pataugeoire Isolé Illustration de  Vecteur - Illustration du aventure, extrême: 186397463">
            <a:extLst>
              <a:ext uri="{FF2B5EF4-FFF2-40B4-BE49-F238E27FC236}">
                <a16:creationId xmlns:a16="http://schemas.microsoft.com/office/drawing/2014/main" id="{645501AB-3B71-85A2-D302-A8CFE504267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005572" y="4844462"/>
            <a:ext cx="2943515" cy="2930432"/>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2A51BFF4-78DB-173D-5AF6-61BC949262A3}"/>
              </a:ext>
            </a:extLst>
          </p:cNvPr>
          <p:cNvPicPr>
            <a:picLocks noChangeAspect="1"/>
          </p:cNvPicPr>
          <p:nvPr/>
        </p:nvPicPr>
        <p:blipFill>
          <a:blip r:embed="rId10"/>
          <a:stretch>
            <a:fillRect/>
          </a:stretch>
        </p:blipFill>
        <p:spPr>
          <a:xfrm>
            <a:off x="961101" y="2712231"/>
            <a:ext cx="2742567" cy="1760481"/>
          </a:xfrm>
          <a:prstGeom prst="rect">
            <a:avLst/>
          </a:prstGeom>
        </p:spPr>
      </p:pic>
      <p:pic>
        <p:nvPicPr>
          <p:cNvPr id="4" name="Image 3">
            <a:extLst>
              <a:ext uri="{FF2B5EF4-FFF2-40B4-BE49-F238E27FC236}">
                <a16:creationId xmlns:a16="http://schemas.microsoft.com/office/drawing/2014/main" id="{317C6BC1-6235-AA2C-4101-C0990AC8D469}"/>
              </a:ext>
            </a:extLst>
          </p:cNvPr>
          <p:cNvPicPr>
            <a:picLocks noChangeAspect="1"/>
          </p:cNvPicPr>
          <p:nvPr/>
        </p:nvPicPr>
        <p:blipFill>
          <a:blip r:embed="rId11"/>
          <a:stretch>
            <a:fillRect/>
          </a:stretch>
        </p:blipFill>
        <p:spPr>
          <a:xfrm>
            <a:off x="4869077" y="5811890"/>
            <a:ext cx="1687250" cy="1576986"/>
          </a:xfrm>
          <a:prstGeom prst="rect">
            <a:avLst/>
          </a:prstGeom>
        </p:spPr>
      </p:pic>
      <p:pic>
        <p:nvPicPr>
          <p:cNvPr id="6" name="Image 5">
            <a:extLst>
              <a:ext uri="{FF2B5EF4-FFF2-40B4-BE49-F238E27FC236}">
                <a16:creationId xmlns:a16="http://schemas.microsoft.com/office/drawing/2014/main" id="{B8BF9B57-0FCA-690B-447F-B9F5B0466488}"/>
              </a:ext>
            </a:extLst>
          </p:cNvPr>
          <p:cNvPicPr>
            <a:picLocks noChangeAspect="1"/>
          </p:cNvPicPr>
          <p:nvPr/>
        </p:nvPicPr>
        <p:blipFill>
          <a:blip r:embed="rId12"/>
          <a:stretch>
            <a:fillRect/>
          </a:stretch>
        </p:blipFill>
        <p:spPr>
          <a:xfrm>
            <a:off x="1359413" y="5411129"/>
            <a:ext cx="2184335" cy="2234742"/>
          </a:xfrm>
          <a:prstGeom prst="rect">
            <a:avLst/>
          </a:prstGeom>
        </p:spPr>
      </p:pic>
    </p:spTree>
    <p:extLst>
      <p:ext uri="{BB962C8B-B14F-4D97-AF65-F5344CB8AC3E}">
        <p14:creationId xmlns:p14="http://schemas.microsoft.com/office/powerpoint/2010/main" val="25419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1388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MA" sz="135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251119" y="325583"/>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285757" y="342904"/>
            <a:ext cx="13154396" cy="97858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FR" sz="135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750492" y="516605"/>
            <a:ext cx="11198597" cy="438582"/>
          </a:xfrm>
          <a:prstGeom prst="rect">
            <a:avLst/>
          </a:prstGeom>
          <a:noFill/>
        </p:spPr>
        <p:txBody>
          <a:bodyPr wrap="square">
            <a:spAutoFit/>
          </a:bodyPr>
          <a:lstStyle/>
          <a:p>
            <a:pPr defTabSz="685853"/>
            <a:r>
              <a:rPr lang="fr-MA" sz="2250" b="1" dirty="0">
                <a:solidFill>
                  <a:prstClr val="white">
                    <a:lumMod val="65000"/>
                  </a:prstClr>
                </a:solidFill>
                <a:latin typeface="Dosis" pitchFamily="2" charset="0"/>
              </a:rPr>
              <a:t>Qui veut passer pour dire les mots?</a:t>
            </a:r>
          </a:p>
        </p:txBody>
      </p:sp>
      <p:sp>
        <p:nvSpPr>
          <p:cNvPr id="22" name="Freeform 8">
            <a:extLst>
              <a:ext uri="{FF2B5EF4-FFF2-40B4-BE49-F238E27FC236}">
                <a16:creationId xmlns:a16="http://schemas.microsoft.com/office/drawing/2014/main" id="{A58BC816-7154-2FBD-B4DA-7ACF2B2D99F5}"/>
              </a:ext>
            </a:extLst>
          </p:cNvPr>
          <p:cNvSpPr/>
          <p:nvPr/>
        </p:nvSpPr>
        <p:spPr>
          <a:xfrm>
            <a:off x="1136801" y="702551"/>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53"/>
            <a:endParaRPr lang="fr-MA" sz="135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extLst>
              <p:ext uri="{D42A27DB-BD31-4B8C-83A1-F6EECF244321}">
                <p14:modId xmlns:p14="http://schemas.microsoft.com/office/powerpoint/2010/main" val="1313640249"/>
              </p:ext>
            </p:extLst>
          </p:nvPr>
        </p:nvGraphicFramePr>
        <p:xfrm>
          <a:off x="52947" y="-17318"/>
          <a:ext cx="13411938" cy="685800"/>
        </p:xfrm>
        <a:graphic>
          <a:graphicData uri="http://schemas.openxmlformats.org/drawingml/2006/table">
            <a:tbl>
              <a:tblPr firstRow="1" bandRow="1">
                <a:tableStyleId>{5C22544A-7EE6-4342-B048-85BDC9FD1C3A}</a:tableStyleId>
              </a:tblPr>
              <a:tblGrid>
                <a:gridCol w="2235323">
                  <a:extLst>
                    <a:ext uri="{9D8B030D-6E8A-4147-A177-3AD203B41FA5}">
                      <a16:colId xmlns:a16="http://schemas.microsoft.com/office/drawing/2014/main" val="1026576551"/>
                    </a:ext>
                  </a:extLst>
                </a:gridCol>
                <a:gridCol w="3198130">
                  <a:extLst>
                    <a:ext uri="{9D8B030D-6E8A-4147-A177-3AD203B41FA5}">
                      <a16:colId xmlns:a16="http://schemas.microsoft.com/office/drawing/2014/main" val="1915038765"/>
                    </a:ext>
                  </a:extLst>
                </a:gridCol>
                <a:gridCol w="2819400">
                  <a:extLst>
                    <a:ext uri="{9D8B030D-6E8A-4147-A177-3AD203B41FA5}">
                      <a16:colId xmlns:a16="http://schemas.microsoft.com/office/drawing/2014/main" val="2262048582"/>
                    </a:ext>
                  </a:extLst>
                </a:gridCol>
                <a:gridCol w="3196529">
                  <a:extLst>
                    <a:ext uri="{9D8B030D-6E8A-4147-A177-3AD203B41FA5}">
                      <a16:colId xmlns:a16="http://schemas.microsoft.com/office/drawing/2014/main" val="2897137454"/>
                    </a:ext>
                  </a:extLst>
                </a:gridCol>
                <a:gridCol w="299720">
                  <a:extLst>
                    <a:ext uri="{9D8B030D-6E8A-4147-A177-3AD203B41FA5}">
                      <a16:colId xmlns:a16="http://schemas.microsoft.com/office/drawing/2014/main" val="2418460758"/>
                    </a:ext>
                  </a:extLst>
                </a:gridCol>
                <a:gridCol w="1662836">
                  <a:extLst>
                    <a:ext uri="{9D8B030D-6E8A-4147-A177-3AD203B41FA5}">
                      <a16:colId xmlns:a16="http://schemas.microsoft.com/office/drawing/2014/main" val="138499468"/>
                    </a:ext>
                  </a:extLst>
                </a:gridCol>
              </a:tblGrid>
              <a:tr h="685800">
                <a:tc>
                  <a:txBody>
                    <a:bodyPr/>
                    <a:lstStyle/>
                    <a:p>
                      <a:pPr marL="0" indent="0" algn="ctr">
                        <a:buFont typeface="+mj-lt"/>
                        <a:buNone/>
                        <a:tabLst>
                          <a:tab pos="1695450" algn="l"/>
                        </a:tabLst>
                      </a:pPr>
                      <a:r>
                        <a:rPr lang="fr-FR" sz="1800" b="1" kern="1200" dirty="0">
                          <a:solidFill>
                            <a:schemeClr val="bg1">
                              <a:lumMod val="6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solidFill>
                          <a:latin typeface="Dosis" pitchFamily="2" charset="0"/>
                        </a:rPr>
                        <a:t>2. Rebrassage du </a:t>
                      </a:r>
                      <a:r>
                        <a:rPr lang="fr-FR" sz="1800" b="1" kern="1200" dirty="0">
                          <a:solidFill>
                            <a:schemeClr val="bg1"/>
                          </a:solidFill>
                          <a:latin typeface="Dosis" pitchFamily="2" charset="0"/>
                          <a:ea typeface="+mn-ea"/>
                          <a:cs typeface="+mn-cs"/>
                        </a:rPr>
                        <a:t>vocabulaire</a:t>
                      </a:r>
                      <a:endParaRPr lang="fr-FR" sz="18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65000"/>
                            </a:schemeClr>
                          </a:solidFill>
                          <a:latin typeface="Dosis" pitchFamily="2" charset="0"/>
                        </a:rPr>
                        <a:t>3. Lecture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65000"/>
                            </a:schemeClr>
                          </a:solidFill>
                          <a:latin typeface="Dosis" pitchFamily="2" charset="0"/>
                        </a:rPr>
                        <a:t>4. Test de validation</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AB617842-A4FB-4F5B-3B0A-48486A9B7A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8142" y="2126664"/>
            <a:ext cx="2255438" cy="2445705"/>
          </a:xfrm>
          <a:prstGeom prst="rect">
            <a:avLst/>
          </a:prstGeom>
        </p:spPr>
      </p:pic>
      <p:pic>
        <p:nvPicPr>
          <p:cNvPr id="10" name="Picture 6" descr="brosser les dents Illustration ...">
            <a:extLst>
              <a:ext uri="{FF2B5EF4-FFF2-40B4-BE49-F238E27FC236}">
                <a16:creationId xmlns:a16="http://schemas.microsoft.com/office/drawing/2014/main" id="{CFFF2B77-5152-1875-A43A-A0F5ACA1BAE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9627" y="5574393"/>
            <a:ext cx="2520993" cy="252099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descr="Boy combing his hair : 86 images vectorielles de stock et images  vectorielles | Shutterstock">
            <a:extLst>
              <a:ext uri="{FF2B5EF4-FFF2-40B4-BE49-F238E27FC236}">
                <a16:creationId xmlns:a16="http://schemas.microsoft.com/office/drawing/2014/main" id="{3D0A9413-9D6E-E588-DCFA-2829D5C6668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80619" y="5544010"/>
            <a:ext cx="2319545" cy="265090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Images de Fille se laver mains – Téléchargement gratuit sur Freepik">
            <a:extLst>
              <a:ext uri="{FF2B5EF4-FFF2-40B4-BE49-F238E27FC236}">
                <a16:creationId xmlns:a16="http://schemas.microsoft.com/office/drawing/2014/main" id="{8CCFC18B-F77C-E0E4-23C6-3DC1A3B54AC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50587" y="5392304"/>
            <a:ext cx="2319545" cy="2852387"/>
          </a:xfrm>
          <a:prstGeom prst="rect">
            <a:avLst/>
          </a:prstGeom>
          <a:noFill/>
          <a:extLst>
            <a:ext uri="{909E8E84-426E-40DD-AFC4-6F175D3DCCD1}">
              <a14:hiddenFill xmlns:a14="http://schemas.microsoft.com/office/drawing/2010/main">
                <a:solidFill>
                  <a:srgbClr val="FFFFFF"/>
                </a:solidFill>
              </a14:hiddenFill>
            </a:ext>
          </a:extLst>
        </p:spPr>
      </p:pic>
      <p:pic>
        <p:nvPicPr>
          <p:cNvPr id="20" name="Image 19">
            <a:extLst>
              <a:ext uri="{FF2B5EF4-FFF2-40B4-BE49-F238E27FC236}">
                <a16:creationId xmlns:a16="http://schemas.microsoft.com/office/drawing/2014/main" id="{D4BBAC53-0B56-910B-FA73-78072782A346}"/>
              </a:ext>
            </a:extLst>
          </p:cNvPr>
          <p:cNvPicPr>
            <a:picLocks noChangeAspect="1"/>
          </p:cNvPicPr>
          <p:nvPr/>
        </p:nvPicPr>
        <p:blipFill>
          <a:blip r:embed="rId9"/>
          <a:stretch>
            <a:fillRect/>
          </a:stretch>
        </p:blipFill>
        <p:spPr>
          <a:xfrm>
            <a:off x="4080725" y="2184135"/>
            <a:ext cx="2003820" cy="2330760"/>
          </a:xfrm>
          <a:prstGeom prst="rect">
            <a:avLst/>
          </a:prstGeom>
        </p:spPr>
      </p:pic>
      <p:pic>
        <p:nvPicPr>
          <p:cNvPr id="4" name="Image 3">
            <a:extLst>
              <a:ext uri="{FF2B5EF4-FFF2-40B4-BE49-F238E27FC236}">
                <a16:creationId xmlns:a16="http://schemas.microsoft.com/office/drawing/2014/main" id="{F028D867-0524-B8A7-EBC4-2C6CCE3D037E}"/>
              </a:ext>
            </a:extLst>
          </p:cNvPr>
          <p:cNvPicPr>
            <a:picLocks noChangeAspect="1"/>
          </p:cNvPicPr>
          <p:nvPr/>
        </p:nvPicPr>
        <p:blipFill>
          <a:blip r:embed="rId10"/>
          <a:stretch>
            <a:fillRect/>
          </a:stretch>
        </p:blipFill>
        <p:spPr>
          <a:xfrm>
            <a:off x="10413638" y="2222836"/>
            <a:ext cx="2135789" cy="1947644"/>
          </a:xfrm>
          <a:prstGeom prst="rect">
            <a:avLst/>
          </a:prstGeom>
        </p:spPr>
      </p:pic>
      <p:pic>
        <p:nvPicPr>
          <p:cNvPr id="6" name="Image 5">
            <a:extLst>
              <a:ext uri="{FF2B5EF4-FFF2-40B4-BE49-F238E27FC236}">
                <a16:creationId xmlns:a16="http://schemas.microsoft.com/office/drawing/2014/main" id="{B445124A-F08D-3D75-021E-8532E02C537B}"/>
              </a:ext>
            </a:extLst>
          </p:cNvPr>
          <p:cNvPicPr>
            <a:picLocks noChangeAspect="1"/>
          </p:cNvPicPr>
          <p:nvPr/>
        </p:nvPicPr>
        <p:blipFill>
          <a:blip r:embed="rId11"/>
          <a:stretch>
            <a:fillRect/>
          </a:stretch>
        </p:blipFill>
        <p:spPr>
          <a:xfrm>
            <a:off x="7121237" y="2304351"/>
            <a:ext cx="1368785" cy="2131203"/>
          </a:xfrm>
          <a:prstGeom prst="rect">
            <a:avLst/>
          </a:prstGeom>
        </p:spPr>
      </p:pic>
      <p:pic>
        <p:nvPicPr>
          <p:cNvPr id="8" name="Image 7">
            <a:extLst>
              <a:ext uri="{FF2B5EF4-FFF2-40B4-BE49-F238E27FC236}">
                <a16:creationId xmlns:a16="http://schemas.microsoft.com/office/drawing/2014/main" id="{025C0B7C-0FFE-14F1-22D5-A4A8DB579197}"/>
              </a:ext>
            </a:extLst>
          </p:cNvPr>
          <p:cNvPicPr>
            <a:picLocks noChangeAspect="1"/>
          </p:cNvPicPr>
          <p:nvPr/>
        </p:nvPicPr>
        <p:blipFill>
          <a:blip r:embed="rId12"/>
          <a:stretch>
            <a:fillRect/>
          </a:stretch>
        </p:blipFill>
        <p:spPr>
          <a:xfrm>
            <a:off x="9220555" y="6276366"/>
            <a:ext cx="3267509" cy="1544529"/>
          </a:xfrm>
          <a:prstGeom prst="rect">
            <a:avLst/>
          </a:prstGeom>
        </p:spPr>
      </p:pic>
    </p:spTree>
    <p:extLst>
      <p:ext uri="{BB962C8B-B14F-4D97-AF65-F5344CB8AC3E}">
        <p14:creationId xmlns:p14="http://schemas.microsoft.com/office/powerpoint/2010/main" val="286267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1388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MA" sz="135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251119" y="325583"/>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285757" y="342904"/>
            <a:ext cx="13154396" cy="97858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FR" sz="135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750492" y="516605"/>
            <a:ext cx="11198597" cy="438582"/>
          </a:xfrm>
          <a:prstGeom prst="rect">
            <a:avLst/>
          </a:prstGeom>
          <a:noFill/>
        </p:spPr>
        <p:txBody>
          <a:bodyPr wrap="square">
            <a:spAutoFit/>
          </a:bodyPr>
          <a:lstStyle/>
          <a:p>
            <a:pPr defTabSz="685853"/>
            <a:r>
              <a:rPr lang="fr-MA" sz="2250" b="1" dirty="0">
                <a:solidFill>
                  <a:prstClr val="white">
                    <a:lumMod val="65000"/>
                  </a:prstClr>
                </a:solidFill>
                <a:latin typeface="Dosis" pitchFamily="2" charset="0"/>
              </a:rPr>
              <a:t>Qui veut passer pour dire les mots?</a:t>
            </a:r>
          </a:p>
        </p:txBody>
      </p:sp>
      <p:sp>
        <p:nvSpPr>
          <p:cNvPr id="22" name="Freeform 8">
            <a:extLst>
              <a:ext uri="{FF2B5EF4-FFF2-40B4-BE49-F238E27FC236}">
                <a16:creationId xmlns:a16="http://schemas.microsoft.com/office/drawing/2014/main" id="{A58BC816-7154-2FBD-B4DA-7ACF2B2D99F5}"/>
              </a:ext>
            </a:extLst>
          </p:cNvPr>
          <p:cNvSpPr/>
          <p:nvPr/>
        </p:nvSpPr>
        <p:spPr>
          <a:xfrm>
            <a:off x="1136801" y="702551"/>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53"/>
            <a:endParaRPr lang="fr-MA" sz="135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extLst>
              <p:ext uri="{D42A27DB-BD31-4B8C-83A1-F6EECF244321}">
                <p14:modId xmlns:p14="http://schemas.microsoft.com/office/powerpoint/2010/main" val="902043262"/>
              </p:ext>
            </p:extLst>
          </p:nvPr>
        </p:nvGraphicFramePr>
        <p:xfrm>
          <a:off x="52947" y="-17318"/>
          <a:ext cx="13411938" cy="685800"/>
        </p:xfrm>
        <a:graphic>
          <a:graphicData uri="http://schemas.openxmlformats.org/drawingml/2006/table">
            <a:tbl>
              <a:tblPr firstRow="1" bandRow="1">
                <a:tableStyleId>{5C22544A-7EE6-4342-B048-85BDC9FD1C3A}</a:tableStyleId>
              </a:tblPr>
              <a:tblGrid>
                <a:gridCol w="2235323">
                  <a:extLst>
                    <a:ext uri="{9D8B030D-6E8A-4147-A177-3AD203B41FA5}">
                      <a16:colId xmlns:a16="http://schemas.microsoft.com/office/drawing/2014/main" val="1026576551"/>
                    </a:ext>
                  </a:extLst>
                </a:gridCol>
                <a:gridCol w="3731530">
                  <a:extLst>
                    <a:ext uri="{9D8B030D-6E8A-4147-A177-3AD203B41FA5}">
                      <a16:colId xmlns:a16="http://schemas.microsoft.com/office/drawing/2014/main" val="1915038765"/>
                    </a:ext>
                  </a:extLst>
                </a:gridCol>
                <a:gridCol w="2590800">
                  <a:extLst>
                    <a:ext uri="{9D8B030D-6E8A-4147-A177-3AD203B41FA5}">
                      <a16:colId xmlns:a16="http://schemas.microsoft.com/office/drawing/2014/main" val="2262048582"/>
                    </a:ext>
                  </a:extLst>
                </a:gridCol>
                <a:gridCol w="2819400">
                  <a:extLst>
                    <a:ext uri="{9D8B030D-6E8A-4147-A177-3AD203B41FA5}">
                      <a16:colId xmlns:a16="http://schemas.microsoft.com/office/drawing/2014/main" val="2897137454"/>
                    </a:ext>
                  </a:extLst>
                </a:gridCol>
                <a:gridCol w="372049">
                  <a:extLst>
                    <a:ext uri="{9D8B030D-6E8A-4147-A177-3AD203B41FA5}">
                      <a16:colId xmlns:a16="http://schemas.microsoft.com/office/drawing/2014/main" val="2418460758"/>
                    </a:ext>
                  </a:extLst>
                </a:gridCol>
                <a:gridCol w="1662836">
                  <a:extLst>
                    <a:ext uri="{9D8B030D-6E8A-4147-A177-3AD203B41FA5}">
                      <a16:colId xmlns:a16="http://schemas.microsoft.com/office/drawing/2014/main" val="138499468"/>
                    </a:ext>
                  </a:extLst>
                </a:gridCol>
              </a:tblGrid>
              <a:tr h="685800">
                <a:tc>
                  <a:txBody>
                    <a:bodyPr/>
                    <a:lstStyle/>
                    <a:p>
                      <a:pPr marL="0" indent="0" algn="ctr">
                        <a:buFont typeface="+mj-lt"/>
                        <a:buNone/>
                        <a:tabLst>
                          <a:tab pos="1695450" algn="l"/>
                        </a:tabLst>
                      </a:pPr>
                      <a:r>
                        <a:rPr lang="fr-FR" sz="1800" b="1" kern="1200" dirty="0">
                          <a:solidFill>
                            <a:schemeClr val="bg1">
                              <a:lumMod val="6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solidFill>
                          <a:latin typeface="Dosis" pitchFamily="2" charset="0"/>
                        </a:rPr>
                        <a:t>2. Rebrassage du </a:t>
                      </a:r>
                      <a:r>
                        <a:rPr lang="fr-FR" sz="1800" b="1" kern="1200" dirty="0">
                          <a:solidFill>
                            <a:schemeClr val="bg1"/>
                          </a:solidFill>
                          <a:latin typeface="Dosis" pitchFamily="2" charset="0"/>
                          <a:ea typeface="+mn-ea"/>
                          <a:cs typeface="+mn-cs"/>
                        </a:rPr>
                        <a:t>vocabulaire</a:t>
                      </a:r>
                      <a:endParaRPr lang="fr-FR" sz="18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65000"/>
                            </a:schemeClr>
                          </a:solidFill>
                          <a:latin typeface="Dosis" pitchFamily="2" charset="0"/>
                        </a:rPr>
                        <a:t>3. Lecture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65000"/>
                            </a:schemeClr>
                          </a:solidFill>
                          <a:latin typeface="Dosis" pitchFamily="2" charset="0"/>
                        </a:rPr>
                        <a:t>4. Test de validation</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Picture 2" descr="intérieur de cuisine avec meubles. illustration vectorielle de dessin animé  5369961 Art vectoriel chez Vecteezy">
            <a:extLst>
              <a:ext uri="{FF2B5EF4-FFF2-40B4-BE49-F238E27FC236}">
                <a16:creationId xmlns:a16="http://schemas.microsoft.com/office/drawing/2014/main" id="{60D8FB0A-4414-18CA-F763-559F720236A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02184" y="2610683"/>
            <a:ext cx="1976877" cy="174537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hambre à l'intérieur de l'intérieur, chambre à coucher, salon de dessin  animé, chambre d'enfant avec mobilier. chambre d'adolescent avec lit,  chambre d'enfant ou chambre d'enfant. 11863714 Art vectoriel chez Vecteezy">
            <a:extLst>
              <a:ext uri="{FF2B5EF4-FFF2-40B4-BE49-F238E27FC236}">
                <a16:creationId xmlns:a16="http://schemas.microsoft.com/office/drawing/2014/main" id="{13AAB8D1-DBE8-B9F4-5CEE-8B578E07C43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21342" y="2811229"/>
            <a:ext cx="2372040" cy="14779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Illustration vectorielle de dessin animé de salle de bain dessinée à la  main clipart fond blanc | Vecteur Premium généré à base d'IA">
            <a:extLst>
              <a:ext uri="{FF2B5EF4-FFF2-40B4-BE49-F238E27FC236}">
                <a16:creationId xmlns:a16="http://schemas.microsoft.com/office/drawing/2014/main" id="{AEB12B85-21A0-E608-6895-604CE3AE20D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954352" y="2540492"/>
            <a:ext cx="2015160" cy="2015160"/>
          </a:xfrm>
          <a:prstGeom prst="rect">
            <a:avLst/>
          </a:prstGeom>
          <a:noFill/>
          <a:extLst>
            <a:ext uri="{909E8E84-426E-40DD-AFC4-6F175D3DCCD1}">
              <a14:hiddenFill xmlns:a14="http://schemas.microsoft.com/office/drawing/2010/main">
                <a:solidFill>
                  <a:srgbClr val="FFFFFF"/>
                </a:solidFill>
              </a14:hiddenFill>
            </a:ext>
          </a:extLst>
        </p:spPr>
      </p:pic>
      <p:pic>
        <p:nvPicPr>
          <p:cNvPr id="15" name="Image 14">
            <a:extLst>
              <a:ext uri="{FF2B5EF4-FFF2-40B4-BE49-F238E27FC236}">
                <a16:creationId xmlns:a16="http://schemas.microsoft.com/office/drawing/2014/main" id="{51BC8890-95B3-3C41-E95B-EF11CA40D9C5}"/>
              </a:ext>
            </a:extLst>
          </p:cNvPr>
          <p:cNvPicPr>
            <a:picLocks noChangeAspect="1"/>
          </p:cNvPicPr>
          <p:nvPr/>
        </p:nvPicPr>
        <p:blipFill>
          <a:blip r:embed="rId8"/>
          <a:stretch>
            <a:fillRect/>
          </a:stretch>
        </p:blipFill>
        <p:spPr>
          <a:xfrm>
            <a:off x="4593884" y="5839097"/>
            <a:ext cx="2085621" cy="2085621"/>
          </a:xfrm>
          <a:prstGeom prst="rect">
            <a:avLst/>
          </a:prstGeom>
        </p:spPr>
      </p:pic>
      <p:pic>
        <p:nvPicPr>
          <p:cNvPr id="18" name="Picture 14" descr="Clip Art - iStock | Salon, Fauteuil ...">
            <a:extLst>
              <a:ext uri="{FF2B5EF4-FFF2-40B4-BE49-F238E27FC236}">
                <a16:creationId xmlns:a16="http://schemas.microsoft.com/office/drawing/2014/main" id="{84081B3C-03A0-F153-D858-214F11A333E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56201" y="5657105"/>
            <a:ext cx="2831696" cy="226761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8" descr="Couloir Clipart Dessin Animé Couloir De Dessin Animé Avec Des Portes Et Des  Murs Avec De Lart Mural Vecteur PNG , Couloir, Clipart, Dessin Animé PNG et  vecteur pour téléchargement gratuit">
            <a:extLst>
              <a:ext uri="{FF2B5EF4-FFF2-40B4-BE49-F238E27FC236}">
                <a16:creationId xmlns:a16="http://schemas.microsoft.com/office/drawing/2014/main" id="{E846DD3C-9B7C-B6E9-7DBD-34ADFED5992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954352" y="5535797"/>
            <a:ext cx="2015160" cy="2267613"/>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1BA0CF39-CE8D-F7E3-C05E-2AFEAA060070}"/>
              </a:ext>
            </a:extLst>
          </p:cNvPr>
          <p:cNvPicPr>
            <a:picLocks noChangeAspect="1"/>
          </p:cNvPicPr>
          <p:nvPr/>
        </p:nvPicPr>
        <p:blipFill>
          <a:blip r:embed="rId11"/>
          <a:stretch>
            <a:fillRect/>
          </a:stretch>
        </p:blipFill>
        <p:spPr>
          <a:xfrm>
            <a:off x="1453516" y="5237991"/>
            <a:ext cx="1625402" cy="2836881"/>
          </a:xfrm>
          <a:prstGeom prst="rect">
            <a:avLst/>
          </a:prstGeom>
        </p:spPr>
      </p:pic>
      <p:cxnSp>
        <p:nvCxnSpPr>
          <p:cNvPr id="7" name="Connecteur droit avec flèche 6">
            <a:extLst>
              <a:ext uri="{FF2B5EF4-FFF2-40B4-BE49-F238E27FC236}">
                <a16:creationId xmlns:a16="http://schemas.microsoft.com/office/drawing/2014/main" id="{7D7967F7-1D5D-6A41-CCFF-23440FEC5680}"/>
              </a:ext>
            </a:extLst>
          </p:cNvPr>
          <p:cNvCxnSpPr>
            <a:cxnSpLocks/>
          </p:cNvCxnSpPr>
          <p:nvPr/>
        </p:nvCxnSpPr>
        <p:spPr>
          <a:xfrm>
            <a:off x="560440" y="7180255"/>
            <a:ext cx="784121" cy="396203"/>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6" name="Image 15">
            <a:extLst>
              <a:ext uri="{FF2B5EF4-FFF2-40B4-BE49-F238E27FC236}">
                <a16:creationId xmlns:a16="http://schemas.microsoft.com/office/drawing/2014/main" id="{E6D023A6-9F90-B09E-8285-074CE2A6AD16}"/>
              </a:ext>
            </a:extLst>
          </p:cNvPr>
          <p:cNvPicPr>
            <a:picLocks noChangeAspect="1"/>
          </p:cNvPicPr>
          <p:nvPr/>
        </p:nvPicPr>
        <p:blipFill>
          <a:blip r:embed="rId12"/>
          <a:stretch>
            <a:fillRect/>
          </a:stretch>
        </p:blipFill>
        <p:spPr>
          <a:xfrm>
            <a:off x="982286" y="2610683"/>
            <a:ext cx="2567858" cy="1678539"/>
          </a:xfrm>
          <a:prstGeom prst="rect">
            <a:avLst/>
          </a:prstGeom>
        </p:spPr>
      </p:pic>
    </p:spTree>
    <p:extLst>
      <p:ext uri="{BB962C8B-B14F-4D97-AF65-F5344CB8AC3E}">
        <p14:creationId xmlns:p14="http://schemas.microsoft.com/office/powerpoint/2010/main" val="39958607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81298-713D-190B-11A6-106ED7CE18A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B50323E-79D1-84B4-A57A-BB2187DB2A7E}"/>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92BEDC2D-943D-B1E2-4D56-EC8AC67F63C1}"/>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ACC915FC-4D2A-F029-C203-983612F5B63C}"/>
              </a:ext>
            </a:extLst>
          </p:cNvPr>
          <p:cNvSpPr/>
          <p:nvPr/>
        </p:nvSpPr>
        <p:spPr>
          <a:xfrm>
            <a:off x="2857500" y="1487584"/>
            <a:ext cx="8001000" cy="7924800"/>
          </a:xfrm>
          <a:prstGeom prst="ellipse">
            <a:avLst/>
          </a:prstGeom>
          <a:solidFill>
            <a:schemeClr val="tx2">
              <a:lumMod val="20000"/>
              <a:lumOff val="8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endParaRPr lang="fr-FR" sz="72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72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72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7200" b="1" dirty="0">
                <a:solidFill>
                  <a:srgbClr val="106585"/>
                </a:solidFill>
                <a:latin typeface="Microsoft Uighur" panose="02000000000000000000" pitchFamily="2" charset="-78"/>
                <a:cs typeface="Microsoft Uighur" panose="02000000000000000000" pitchFamily="2" charset="-78"/>
              </a:rPr>
              <a:t>Atelier de lecture autonome</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Tree>
    <p:extLst>
      <p:ext uri="{BB962C8B-B14F-4D97-AF65-F5344CB8AC3E}">
        <p14:creationId xmlns:p14="http://schemas.microsoft.com/office/powerpoint/2010/main" val="31684268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2FF13-3261-C296-A856-BDFBBF6D03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DE679DB-1D5F-78D2-F2E4-8C41D5159A4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C544A79C-5463-AF2B-1E91-C3878246C395}"/>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grpSp>
        <p:nvGrpSpPr>
          <p:cNvPr id="6" name="Group 3">
            <a:extLst>
              <a:ext uri="{FF2B5EF4-FFF2-40B4-BE49-F238E27FC236}">
                <a16:creationId xmlns:a16="http://schemas.microsoft.com/office/drawing/2014/main" id="{7009F524-6F1A-51FC-3937-DDDC4FD7E8B8}"/>
              </a:ext>
            </a:extLst>
          </p:cNvPr>
          <p:cNvGrpSpPr/>
          <p:nvPr/>
        </p:nvGrpSpPr>
        <p:grpSpPr>
          <a:xfrm>
            <a:off x="1009360" y="1463703"/>
            <a:ext cx="12001500" cy="7926101"/>
            <a:chOff x="0" y="0"/>
            <a:chExt cx="3895412" cy="2555175"/>
          </a:xfrm>
        </p:grpSpPr>
        <p:sp>
          <p:nvSpPr>
            <p:cNvPr id="7" name="Freeform 4">
              <a:extLst>
                <a:ext uri="{FF2B5EF4-FFF2-40B4-BE49-F238E27FC236}">
                  <a16:creationId xmlns:a16="http://schemas.microsoft.com/office/drawing/2014/main" id="{2453A37D-58BA-0913-42AA-4EFBE54FA00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9" name="TextBox 5">
              <a:extLst>
                <a:ext uri="{FF2B5EF4-FFF2-40B4-BE49-F238E27FC236}">
                  <a16:creationId xmlns:a16="http://schemas.microsoft.com/office/drawing/2014/main" id="{43A97DF5-8D92-37F1-7AC2-EB9AC0B5E3D8}"/>
                </a:ext>
              </a:extLst>
            </p:cNvPr>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10" name="Freeform 7">
            <a:extLst>
              <a:ext uri="{FF2B5EF4-FFF2-40B4-BE49-F238E27FC236}">
                <a16:creationId xmlns:a16="http://schemas.microsoft.com/office/drawing/2014/main" id="{CF58A2E3-80BF-5757-ACD3-33DB92E7BE25}"/>
              </a:ext>
            </a:extLst>
          </p:cNvPr>
          <p:cNvSpPr/>
          <p:nvPr/>
        </p:nvSpPr>
        <p:spPr>
          <a:xfrm>
            <a:off x="1179968" y="571501"/>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1" name="TextBox 10">
            <a:extLst>
              <a:ext uri="{FF2B5EF4-FFF2-40B4-BE49-F238E27FC236}">
                <a16:creationId xmlns:a16="http://schemas.microsoft.com/office/drawing/2014/main" id="{E01CBB92-EC40-148A-24FC-8CE686F64758}"/>
              </a:ext>
            </a:extLst>
          </p:cNvPr>
          <p:cNvSpPr txBox="1"/>
          <p:nvPr/>
        </p:nvSpPr>
        <p:spPr>
          <a:xfrm>
            <a:off x="2333956" y="2015170"/>
            <a:ext cx="8683076" cy="1242648"/>
          </a:xfrm>
          <a:prstGeom prst="rect">
            <a:avLst/>
          </a:prstGeom>
        </p:spPr>
        <p:txBody>
          <a:bodyPr wrap="square" lIns="0" tIns="0" rIns="0" bIns="0" rtlCol="0" anchor="t">
            <a:spAutoFit/>
          </a:bodyPr>
          <a:lstStyle/>
          <a:p>
            <a:pPr algn="ctr"/>
            <a:r>
              <a:rPr lang="fr-FR" sz="5400" b="1" dirty="0">
                <a:solidFill>
                  <a:schemeClr val="accent5">
                    <a:lumMod val="75000"/>
                  </a:schemeClr>
                </a:solidFill>
                <a:latin typeface="Dosis" panose="02010703020202060003" pitchFamily="2" charset="0"/>
              </a:rPr>
              <a:t>Atelier de lecture autonome</a:t>
            </a:r>
          </a:p>
          <a:p>
            <a:pPr algn="ctr" defTabSz="685800">
              <a:lnSpc>
                <a:spcPts val="3026"/>
              </a:lnSpc>
              <a:defRPr/>
            </a:pPr>
            <a:endParaRPr lang="en-US" sz="3200" dirty="0">
              <a:solidFill>
                <a:schemeClr val="tx2">
                  <a:lumMod val="60000"/>
                  <a:lumOff val="40000"/>
                </a:schemeClr>
              </a:solidFill>
              <a:latin typeface="Carelia"/>
            </a:endParaRPr>
          </a:p>
        </p:txBody>
      </p:sp>
      <p:sp>
        <p:nvSpPr>
          <p:cNvPr id="12" name="TextBox 10">
            <a:extLst>
              <a:ext uri="{FF2B5EF4-FFF2-40B4-BE49-F238E27FC236}">
                <a16:creationId xmlns:a16="http://schemas.microsoft.com/office/drawing/2014/main" id="{F295564C-225A-915F-F89E-E81620F8A22D}"/>
              </a:ext>
            </a:extLst>
          </p:cNvPr>
          <p:cNvSpPr txBox="1"/>
          <p:nvPr/>
        </p:nvSpPr>
        <p:spPr>
          <a:xfrm>
            <a:off x="1074759" y="2840483"/>
            <a:ext cx="11422041" cy="1477328"/>
          </a:xfrm>
          <a:prstGeom prst="rect">
            <a:avLst/>
          </a:prstGeom>
        </p:spPr>
        <p:txBody>
          <a:bodyPr wrap="square" lIns="0" tIns="0" rIns="0" bIns="0" rtlCol="0" anchor="t">
            <a:spAutoFit/>
          </a:bodyPr>
          <a:lstStyle/>
          <a:p>
            <a:pPr algn="ctr"/>
            <a:endParaRPr lang="fr-FR" sz="3200" b="1" dirty="0">
              <a:latin typeface="Dosis" panose="02010703020202060003" pitchFamily="2" charset="0"/>
            </a:endParaRPr>
          </a:p>
          <a:p>
            <a:pPr algn="ctr"/>
            <a:r>
              <a:rPr lang="fr-FR" sz="3200" b="1" dirty="0">
                <a:solidFill>
                  <a:schemeClr val="accent5">
                    <a:lumMod val="75000"/>
                  </a:schemeClr>
                </a:solidFill>
                <a:latin typeface="Dosis" panose="02010703020202060003" pitchFamily="2" charset="0"/>
              </a:rPr>
              <a:t>Support</a:t>
            </a:r>
            <a:r>
              <a:rPr lang="fr-FR" sz="3200" dirty="0">
                <a:solidFill>
                  <a:schemeClr val="accent5">
                    <a:lumMod val="75000"/>
                  </a:schemeClr>
                </a:solidFill>
                <a:latin typeface="Dosis" panose="02010703020202060003" pitchFamily="2" charset="0"/>
              </a:rPr>
              <a:t> </a:t>
            </a:r>
            <a:r>
              <a:rPr lang="fr-FR" sz="3200" dirty="0">
                <a:solidFill>
                  <a:schemeClr val="accent5">
                    <a:lumMod val="50000"/>
                  </a:schemeClr>
                </a:solidFill>
                <a:latin typeface="Dosis" panose="02010703020202060003" pitchFamily="2" charset="0"/>
              </a:rPr>
              <a:t>: Le texte 11</a:t>
            </a:r>
          </a:p>
          <a:p>
            <a:pPr algn="ctr"/>
            <a:endParaRPr lang="en-US" sz="3200" dirty="0">
              <a:solidFill>
                <a:schemeClr val="tx2">
                  <a:lumMod val="60000"/>
                  <a:lumOff val="40000"/>
                </a:schemeClr>
              </a:solidFill>
              <a:latin typeface="Dosis" panose="02010703020202060003" pitchFamily="2" charset="0"/>
            </a:endParaRPr>
          </a:p>
        </p:txBody>
      </p:sp>
      <p:sp>
        <p:nvSpPr>
          <p:cNvPr id="13" name="TextBox 10">
            <a:extLst>
              <a:ext uri="{FF2B5EF4-FFF2-40B4-BE49-F238E27FC236}">
                <a16:creationId xmlns:a16="http://schemas.microsoft.com/office/drawing/2014/main" id="{B3A104C2-42DF-CC1C-78A3-EE615EE51AF3}"/>
              </a:ext>
            </a:extLst>
          </p:cNvPr>
          <p:cNvSpPr txBox="1"/>
          <p:nvPr/>
        </p:nvSpPr>
        <p:spPr>
          <a:xfrm>
            <a:off x="2444241" y="4234261"/>
            <a:ext cx="8683076" cy="1088760"/>
          </a:xfrm>
          <a:prstGeom prst="rect">
            <a:avLst/>
          </a:prstGeom>
        </p:spPr>
        <p:txBody>
          <a:bodyPr wrap="square" lIns="0" tIns="0" rIns="0" bIns="0" rtlCol="0" anchor="t">
            <a:spAutoFit/>
          </a:bodyPr>
          <a:lstStyle/>
          <a:p>
            <a:pPr algn="ctr"/>
            <a:r>
              <a:rPr lang="fr-FR" sz="4400" b="1" dirty="0">
                <a:solidFill>
                  <a:schemeClr val="accent5">
                    <a:lumMod val="75000"/>
                  </a:schemeClr>
                </a:solidFill>
                <a:latin typeface="Dosis" panose="02010703020202060003" pitchFamily="2" charset="0"/>
              </a:rPr>
              <a:t>Déroulement :</a:t>
            </a:r>
            <a:endParaRPr lang="fr-FR" sz="4400" dirty="0">
              <a:solidFill>
                <a:schemeClr val="accent5">
                  <a:lumMod val="75000"/>
                </a:schemeClr>
              </a:solidFill>
              <a:latin typeface="Dosis" panose="02010703020202060003" pitchFamily="2" charset="0"/>
            </a:endParaRPr>
          </a:p>
          <a:p>
            <a:pPr algn="ctr" defTabSz="685800">
              <a:lnSpc>
                <a:spcPts val="3026"/>
              </a:lnSpc>
              <a:defRPr/>
            </a:pPr>
            <a:endParaRPr lang="en-US" sz="3200" dirty="0">
              <a:solidFill>
                <a:schemeClr val="tx2">
                  <a:lumMod val="60000"/>
                  <a:lumOff val="40000"/>
                </a:schemeClr>
              </a:solidFill>
              <a:latin typeface="Carelia"/>
            </a:endParaRPr>
          </a:p>
        </p:txBody>
      </p:sp>
      <p:sp>
        <p:nvSpPr>
          <p:cNvPr id="14" name="TextBox 10">
            <a:extLst>
              <a:ext uri="{FF2B5EF4-FFF2-40B4-BE49-F238E27FC236}">
                <a16:creationId xmlns:a16="http://schemas.microsoft.com/office/drawing/2014/main" id="{8F28A1B7-4420-03E5-144F-99E44EAD819F}"/>
              </a:ext>
            </a:extLst>
          </p:cNvPr>
          <p:cNvSpPr txBox="1"/>
          <p:nvPr/>
        </p:nvSpPr>
        <p:spPr>
          <a:xfrm>
            <a:off x="1074759" y="5439424"/>
            <a:ext cx="11936101" cy="2123658"/>
          </a:xfrm>
          <a:prstGeom prst="rect">
            <a:avLst/>
          </a:prstGeom>
        </p:spPr>
        <p:txBody>
          <a:bodyPr wrap="square" lIns="0" tIns="0" rIns="0" bIns="0" rtlCol="0" anchor="t">
            <a:spAutoFit/>
          </a:bodyPr>
          <a:lstStyle/>
          <a:p>
            <a:pPr algn="just">
              <a:lnSpc>
                <a:spcPct val="150000"/>
              </a:lnSpc>
            </a:pPr>
            <a:r>
              <a:rPr lang="fr-FR" sz="3200" dirty="0">
                <a:solidFill>
                  <a:schemeClr val="accent5">
                    <a:lumMod val="50000"/>
                  </a:schemeClr>
                </a:solidFill>
                <a:latin typeface="Dosis" panose="02010703020202060003" pitchFamily="2" charset="0"/>
              </a:rPr>
              <a:t>Les élèves lisent le </a:t>
            </a:r>
            <a:r>
              <a:rPr lang="fr-FR" sz="3200" b="1" dirty="0">
                <a:solidFill>
                  <a:schemeClr val="accent5">
                    <a:lumMod val="50000"/>
                  </a:schemeClr>
                </a:solidFill>
                <a:latin typeface="Dosis" panose="02010703020202060003" pitchFamily="2" charset="0"/>
              </a:rPr>
              <a:t>texte 11 de la page 56 </a:t>
            </a:r>
            <a:r>
              <a:rPr lang="fr-FR" sz="3200" dirty="0">
                <a:solidFill>
                  <a:schemeClr val="accent5">
                    <a:lumMod val="50000"/>
                  </a:schemeClr>
                </a:solidFill>
                <a:latin typeface="Dosis" panose="02010703020202060003" pitchFamily="2" charset="0"/>
              </a:rPr>
              <a:t>du livret et répondent aux questions de compréhension. Pendant cet atelier, l’enseignant(e) fait passer le test de validation de la lecture-fluidité individuellement.  </a:t>
            </a:r>
          </a:p>
        </p:txBody>
      </p:sp>
      <p:sp>
        <p:nvSpPr>
          <p:cNvPr id="3" name="ZoneTexte 2">
            <a:extLst>
              <a:ext uri="{FF2B5EF4-FFF2-40B4-BE49-F238E27FC236}">
                <a16:creationId xmlns:a16="http://schemas.microsoft.com/office/drawing/2014/main" id="{A53DE41B-E04F-1BE9-5DF6-0019543AA04F}"/>
              </a:ext>
            </a:extLst>
          </p:cNvPr>
          <p:cNvSpPr txBox="1"/>
          <p:nvPr>
            <p:custDataLst>
              <p:tags r:id="rId1"/>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spTree>
    <p:extLst>
      <p:ext uri="{BB962C8B-B14F-4D97-AF65-F5344CB8AC3E}">
        <p14:creationId xmlns:p14="http://schemas.microsoft.com/office/powerpoint/2010/main" val="3078345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69">
              <a:defRPr/>
            </a:pPr>
            <a:endParaRPr lang="fr-MA" sz="1350" dirty="0">
              <a:solidFill>
                <a:prstClr val="black"/>
              </a:solidFill>
              <a:latin typeface="Dosis" pitchFamily="2" charset="0"/>
            </a:endParaRPr>
          </a:p>
        </p:txBody>
      </p:sp>
      <p:grpSp>
        <p:nvGrpSpPr>
          <p:cNvPr id="3" name="Group 3"/>
          <p:cNvGrpSpPr/>
          <p:nvPr/>
        </p:nvGrpSpPr>
        <p:grpSpPr>
          <a:xfrm>
            <a:off x="857250" y="1180451"/>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7" name="Freeform 7"/>
          <p:cNvSpPr/>
          <p:nvPr/>
        </p:nvSpPr>
        <p:spPr>
          <a:xfrm>
            <a:off x="1179968" y="571501"/>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193822" y="2071849"/>
            <a:ext cx="11681640" cy="1192634"/>
          </a:xfrm>
          <a:prstGeom prst="rect">
            <a:avLst/>
          </a:prstGeom>
          <a:noFill/>
        </p:spPr>
        <p:txBody>
          <a:bodyPr wrap="square" rtlCol="0">
            <a:spAutoFit/>
          </a:bodyPr>
          <a:lstStyle/>
          <a:p>
            <a:pPr algn="ctr" defTabSz="685869">
              <a:spcAft>
                <a:spcPts val="900"/>
              </a:spcAft>
              <a:defRPr/>
            </a:pPr>
            <a:r>
              <a:rPr lang="fr-FR" sz="3200" dirty="0">
                <a:solidFill>
                  <a:srgbClr val="106585"/>
                </a:solidFill>
                <a:latin typeface="Dosis" pitchFamily="2" charset="0"/>
              </a:rPr>
              <a:t>A la fin de la séance d’aujourd’hui,</a:t>
            </a:r>
          </a:p>
          <a:p>
            <a:pPr algn="ctr" defTabSz="685869">
              <a:spcAft>
                <a:spcPts val="900"/>
              </a:spcAft>
              <a:defRPr/>
            </a:pPr>
            <a:r>
              <a:rPr lang="fr-FR" sz="3200" dirty="0">
                <a:solidFill>
                  <a:srgbClr val="106585"/>
                </a:solidFill>
                <a:latin typeface="Dosis" pitchFamily="2" charset="0"/>
              </a:rPr>
              <a:t> </a:t>
            </a:r>
            <a:r>
              <a:rPr lang="fr-FR" sz="3200" b="1" dirty="0">
                <a:solidFill>
                  <a:srgbClr val="106585"/>
                </a:solidFill>
                <a:latin typeface="Dosis" pitchFamily="2" charset="0"/>
              </a:rPr>
              <a:t>au moins 80% des élèves </a:t>
            </a:r>
            <a:r>
              <a:rPr lang="fr-FR" sz="3200"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388617" y="3587665"/>
            <a:ext cx="11292049" cy="3557514"/>
            <a:chOff x="3284529" y="4577550"/>
            <a:chExt cx="9396747" cy="2104846"/>
          </a:xfrm>
        </p:grpSpPr>
        <p:sp>
          <p:nvSpPr>
            <p:cNvPr id="8" name="Freeform 17">
              <a:extLst>
                <a:ext uri="{FF2B5EF4-FFF2-40B4-BE49-F238E27FC236}">
                  <a16:creationId xmlns:a16="http://schemas.microsoft.com/office/drawing/2014/main" id="{60BD1024-05C8-C151-181A-C15273BA80F2}"/>
                </a:ext>
              </a:extLst>
            </p:cNvPr>
            <p:cNvSpPr/>
            <p:nvPr/>
          </p:nvSpPr>
          <p:spPr>
            <a:xfrm>
              <a:off x="3284529" y="4577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69">
                <a:defRPr/>
              </a:pPr>
              <a:endParaRPr lang="fr-MA" sz="1001"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261141" y="4829273"/>
              <a:ext cx="8388841" cy="309645"/>
            </a:xfrm>
            <a:prstGeom prst="rect">
              <a:avLst/>
            </a:prstGeom>
            <a:noFill/>
          </p:spPr>
          <p:txBody>
            <a:bodyPr wrap="square" rtlCol="0">
              <a:spAutoFit/>
            </a:bodyPr>
            <a:lstStyle/>
            <a:p>
              <a:pPr defTabSz="685869">
                <a:spcAft>
                  <a:spcPts val="900"/>
                </a:spcAft>
                <a:defRPr/>
              </a:pPr>
              <a:r>
                <a:rPr lang="fr-FR" sz="2801" dirty="0">
                  <a:solidFill>
                    <a:schemeClr val="accent5">
                      <a:lumMod val="50000"/>
                    </a:schemeClr>
                  </a:solidFill>
                  <a:latin typeface="Dosis" pitchFamily="2" charset="0"/>
                </a:rPr>
                <a:t>Dire les mots du vocabulaire du palier 6. </a:t>
              </a:r>
            </a:p>
          </p:txBody>
        </p:sp>
        <p:sp>
          <p:nvSpPr>
            <p:cNvPr id="14" name="ZoneTexte 13">
              <a:extLst>
                <a:ext uri="{FF2B5EF4-FFF2-40B4-BE49-F238E27FC236}">
                  <a16:creationId xmlns:a16="http://schemas.microsoft.com/office/drawing/2014/main" id="{2C5D3884-B682-E82B-6AA4-10FF3C852B6C}"/>
                </a:ext>
              </a:extLst>
            </p:cNvPr>
            <p:cNvSpPr txBox="1"/>
            <p:nvPr/>
          </p:nvSpPr>
          <p:spPr>
            <a:xfrm>
              <a:off x="4357843" y="5487756"/>
              <a:ext cx="8292138" cy="309645"/>
            </a:xfrm>
            <a:prstGeom prst="rect">
              <a:avLst/>
            </a:prstGeom>
            <a:noFill/>
          </p:spPr>
          <p:txBody>
            <a:bodyPr wrap="square" rtlCol="0">
              <a:spAutoFit/>
            </a:bodyPr>
            <a:lstStyle/>
            <a:p>
              <a:pPr>
                <a:spcAft>
                  <a:spcPts val="890"/>
                </a:spcAft>
              </a:pPr>
              <a:r>
                <a:rPr lang="fr-MA" sz="2801" dirty="0">
                  <a:solidFill>
                    <a:schemeClr val="accent5">
                      <a:lumMod val="50000"/>
                    </a:schemeClr>
                  </a:solidFill>
                  <a:latin typeface="Dosis" pitchFamily="2" charset="0"/>
                </a:rPr>
                <a:t>Lire un texte avec fluidité</a:t>
              </a:r>
              <a:endParaRPr lang="fr-FR" sz="2801" b="1" dirty="0">
                <a:solidFill>
                  <a:schemeClr val="accent5">
                    <a:lumMod val="75000"/>
                  </a:schemeClr>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10727" y="4581025"/>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69">
                <a:defRPr/>
              </a:pPr>
              <a:endParaRPr lang="fr-MA" sz="1001" dirty="0">
                <a:solidFill>
                  <a:prstClr val="black"/>
                </a:solidFill>
                <a:latin typeface="Dosis" pitchFamily="2" charset="0"/>
              </a:endParaRPr>
            </a:p>
          </p:txBody>
        </p:sp>
      </p:grpSp>
      <p:sp>
        <p:nvSpPr>
          <p:cNvPr id="9" name="Oval 86">
            <a:extLst>
              <a:ext uri="{FF2B5EF4-FFF2-40B4-BE49-F238E27FC236}">
                <a16:creationId xmlns:a16="http://schemas.microsoft.com/office/drawing/2014/main" id="{682BD923-01C7-9BB1-673D-4D7011C6955D}"/>
              </a:ext>
            </a:extLst>
          </p:cNvPr>
          <p:cNvSpPr/>
          <p:nvPr/>
        </p:nvSpPr>
        <p:spPr>
          <a:xfrm>
            <a:off x="1799394" y="3768443"/>
            <a:ext cx="732834" cy="781668"/>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45">
              <a:defRPr/>
            </a:pPr>
            <a:endParaRPr lang="en-US" sz="3200" b="1" dirty="0">
              <a:solidFill>
                <a:prstClr val="white"/>
              </a:solidFill>
              <a:latin typeface="Microsoft Uighur" panose="02000000000000000000" pitchFamily="2" charset="-78"/>
              <a:cs typeface="Microsoft Uighur" panose="02000000000000000000" pitchFamily="2" charset="-78"/>
            </a:endParaRPr>
          </a:p>
        </p:txBody>
      </p:sp>
      <p:sp>
        <p:nvSpPr>
          <p:cNvPr id="11" name="Oval 86">
            <a:extLst>
              <a:ext uri="{FF2B5EF4-FFF2-40B4-BE49-F238E27FC236}">
                <a16:creationId xmlns:a16="http://schemas.microsoft.com/office/drawing/2014/main" id="{A3F2B2E4-79BA-E754-F415-2B0997A410B3}"/>
              </a:ext>
            </a:extLst>
          </p:cNvPr>
          <p:cNvSpPr/>
          <p:nvPr/>
        </p:nvSpPr>
        <p:spPr>
          <a:xfrm>
            <a:off x="1829375" y="4920700"/>
            <a:ext cx="732834" cy="781667"/>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45">
              <a:defRPr/>
            </a:pPr>
            <a:endParaRPr lang="en-US" sz="3200" b="1" dirty="0">
              <a:solidFill>
                <a:prstClr val="white"/>
              </a:solidFill>
              <a:latin typeface="Microsoft Uighur" panose="02000000000000000000" pitchFamily="2" charset="-78"/>
              <a:cs typeface="Microsoft Uighur" panose="02000000000000000000" pitchFamily="2" charset="-78"/>
            </a:endParaRPr>
          </a:p>
        </p:txBody>
      </p:sp>
      <p:pic>
        <p:nvPicPr>
          <p:cNvPr id="12" name="Graphique 30">
            <a:extLst>
              <a:ext uri="{FF2B5EF4-FFF2-40B4-BE49-F238E27FC236}">
                <a16:creationId xmlns:a16="http://schemas.microsoft.com/office/drawing/2014/main" id="{B3EA577C-3557-8FCB-2A20-EC36CC4B7A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1776625" y="4842741"/>
            <a:ext cx="665435" cy="566624"/>
          </a:xfrm>
          <a:prstGeom prst="rect">
            <a:avLst/>
          </a:prstGeom>
        </p:spPr>
      </p:pic>
      <p:pic>
        <p:nvPicPr>
          <p:cNvPr id="16" name="Graphique 30">
            <a:extLst>
              <a:ext uri="{FF2B5EF4-FFF2-40B4-BE49-F238E27FC236}">
                <a16:creationId xmlns:a16="http://schemas.microsoft.com/office/drawing/2014/main" id="{B3EA577C-3557-8FCB-2A20-EC36CC4B7A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1746411" y="3742602"/>
            <a:ext cx="665435" cy="566624"/>
          </a:xfrm>
          <a:prstGeom prst="rect">
            <a:avLst/>
          </a:prstGeom>
        </p:spPr>
      </p:pic>
    </p:spTree>
    <p:extLst>
      <p:ext uri="{BB962C8B-B14F-4D97-AF65-F5344CB8AC3E}">
        <p14:creationId xmlns:p14="http://schemas.microsoft.com/office/powerpoint/2010/main" val="3981763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23583-3D6D-C84E-F8D0-DB83DA373D4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C713617-451F-2843-0D8C-2BFB7DAC91B7}"/>
              </a:ext>
            </a:extLst>
          </p:cNvPr>
          <p:cNvSpPr/>
          <p:nvPr/>
        </p:nvSpPr>
        <p:spPr>
          <a:xfrm>
            <a:off x="0" y="-1388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MA" sz="135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933DD56-9679-F12B-8D1B-D52C5DFFFD1F}"/>
              </a:ext>
            </a:extLst>
          </p:cNvPr>
          <p:cNvSpPr/>
          <p:nvPr/>
        </p:nvSpPr>
        <p:spPr>
          <a:xfrm>
            <a:off x="251119" y="342903"/>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82C0E262-A392-AF1B-71D0-B74B4CE2CADE}"/>
              </a:ext>
            </a:extLst>
          </p:cNvPr>
          <p:cNvSpPr/>
          <p:nvPr/>
        </p:nvSpPr>
        <p:spPr>
          <a:xfrm>
            <a:off x="285757" y="342904"/>
            <a:ext cx="13154396" cy="97858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FR" sz="1350" dirty="0">
              <a:solidFill>
                <a:prstClr val="white"/>
              </a:solidFill>
              <a:latin typeface="Dosis" pitchFamily="2" charset="0"/>
            </a:endParaRPr>
          </a:p>
        </p:txBody>
      </p:sp>
      <p:sp>
        <p:nvSpPr>
          <p:cNvPr id="21" name="ZoneTexte 20">
            <a:extLst>
              <a:ext uri="{FF2B5EF4-FFF2-40B4-BE49-F238E27FC236}">
                <a16:creationId xmlns:a16="http://schemas.microsoft.com/office/drawing/2014/main" id="{576A408F-02BF-CB7B-6E9A-A42EF03B388D}"/>
              </a:ext>
            </a:extLst>
          </p:cNvPr>
          <p:cNvSpPr txBox="1"/>
          <p:nvPr/>
        </p:nvSpPr>
        <p:spPr>
          <a:xfrm>
            <a:off x="1750492" y="516605"/>
            <a:ext cx="11198597" cy="438582"/>
          </a:xfrm>
          <a:prstGeom prst="rect">
            <a:avLst/>
          </a:prstGeom>
          <a:noFill/>
        </p:spPr>
        <p:txBody>
          <a:bodyPr wrap="square">
            <a:spAutoFit/>
          </a:bodyPr>
          <a:lstStyle/>
          <a:p>
            <a:pPr defTabSz="685853"/>
            <a:r>
              <a:rPr lang="fr-MA" sz="2250" b="1" dirty="0">
                <a:solidFill>
                  <a:prstClr val="white">
                    <a:lumMod val="65000"/>
                  </a:prstClr>
                </a:solidFill>
                <a:latin typeface="Dosis" pitchFamily="2" charset="0"/>
              </a:rPr>
              <a:t>Prenez la page 56</a:t>
            </a:r>
          </a:p>
        </p:txBody>
      </p:sp>
      <p:sp>
        <p:nvSpPr>
          <p:cNvPr id="22" name="Freeform 8">
            <a:extLst>
              <a:ext uri="{FF2B5EF4-FFF2-40B4-BE49-F238E27FC236}">
                <a16:creationId xmlns:a16="http://schemas.microsoft.com/office/drawing/2014/main" id="{A4E68145-BD05-5A79-461A-7354F7390D65}"/>
              </a:ext>
            </a:extLst>
          </p:cNvPr>
          <p:cNvSpPr/>
          <p:nvPr/>
        </p:nvSpPr>
        <p:spPr>
          <a:xfrm>
            <a:off x="1136801" y="702551"/>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53"/>
            <a:endParaRPr lang="fr-MA" sz="135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6076A91-FAC1-7943-F291-9F17FF4AA1AF}"/>
              </a:ext>
            </a:extLst>
          </p:cNvPr>
          <p:cNvGraphicFramePr>
            <a:graphicFrameLocks noGrp="1"/>
          </p:cNvGraphicFramePr>
          <p:nvPr>
            <p:custDataLst>
              <p:tags r:id="rId1"/>
            </p:custDataLst>
            <p:extLst>
              <p:ext uri="{D42A27DB-BD31-4B8C-83A1-F6EECF244321}">
                <p14:modId xmlns:p14="http://schemas.microsoft.com/office/powerpoint/2010/main" val="2253140631"/>
              </p:ext>
            </p:extLst>
          </p:nvPr>
        </p:nvGraphicFramePr>
        <p:xfrm>
          <a:off x="52947" y="-17318"/>
          <a:ext cx="13411938" cy="685800"/>
        </p:xfrm>
        <a:graphic>
          <a:graphicData uri="http://schemas.openxmlformats.org/drawingml/2006/table">
            <a:tbl>
              <a:tblPr firstRow="1" bandRow="1">
                <a:tableStyleId>{5C22544A-7EE6-4342-B048-85BDC9FD1C3A}</a:tableStyleId>
              </a:tblPr>
              <a:tblGrid>
                <a:gridCol w="1699653">
                  <a:extLst>
                    <a:ext uri="{9D8B030D-6E8A-4147-A177-3AD203B41FA5}">
                      <a16:colId xmlns:a16="http://schemas.microsoft.com/office/drawing/2014/main" val="1026576551"/>
                    </a:ext>
                  </a:extLst>
                </a:gridCol>
                <a:gridCol w="3429000">
                  <a:extLst>
                    <a:ext uri="{9D8B030D-6E8A-4147-A177-3AD203B41FA5}">
                      <a16:colId xmlns:a16="http://schemas.microsoft.com/office/drawing/2014/main" val="1915038765"/>
                    </a:ext>
                  </a:extLst>
                </a:gridCol>
                <a:gridCol w="3276600">
                  <a:extLst>
                    <a:ext uri="{9D8B030D-6E8A-4147-A177-3AD203B41FA5}">
                      <a16:colId xmlns:a16="http://schemas.microsoft.com/office/drawing/2014/main" val="2262048582"/>
                    </a:ext>
                  </a:extLst>
                </a:gridCol>
                <a:gridCol w="3044129">
                  <a:extLst>
                    <a:ext uri="{9D8B030D-6E8A-4147-A177-3AD203B41FA5}">
                      <a16:colId xmlns:a16="http://schemas.microsoft.com/office/drawing/2014/main" val="2897137454"/>
                    </a:ext>
                  </a:extLst>
                </a:gridCol>
                <a:gridCol w="299720">
                  <a:extLst>
                    <a:ext uri="{9D8B030D-6E8A-4147-A177-3AD203B41FA5}">
                      <a16:colId xmlns:a16="http://schemas.microsoft.com/office/drawing/2014/main" val="2418460758"/>
                    </a:ext>
                  </a:extLst>
                </a:gridCol>
                <a:gridCol w="1662836">
                  <a:extLst>
                    <a:ext uri="{9D8B030D-6E8A-4147-A177-3AD203B41FA5}">
                      <a16:colId xmlns:a16="http://schemas.microsoft.com/office/drawing/2014/main" val="138499468"/>
                    </a:ext>
                  </a:extLst>
                </a:gridCol>
              </a:tblGrid>
              <a:tr h="685800">
                <a:tc>
                  <a:txBody>
                    <a:bodyPr/>
                    <a:lstStyle/>
                    <a:p>
                      <a:pPr marL="0" indent="0" algn="ctr">
                        <a:buFont typeface="+mj-lt"/>
                        <a:buNone/>
                        <a:tabLst>
                          <a:tab pos="1695450" algn="l"/>
                        </a:tabLst>
                      </a:pPr>
                      <a:r>
                        <a:rPr lang="fr-FR" sz="1800" b="1" kern="1200" dirty="0">
                          <a:solidFill>
                            <a:schemeClr val="bg1">
                              <a:lumMod val="6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65000"/>
                            </a:schemeClr>
                          </a:solidFill>
                          <a:latin typeface="Dosis" pitchFamily="2" charset="0"/>
                        </a:rPr>
                        <a:t>2. Rebrassage du </a:t>
                      </a:r>
                      <a:r>
                        <a:rPr lang="fr-FR" sz="1800" b="1" kern="1200" dirty="0">
                          <a:solidFill>
                            <a:schemeClr val="bg1">
                              <a:lumMod val="65000"/>
                            </a:schemeClr>
                          </a:solidFill>
                          <a:latin typeface="Dosis" pitchFamily="2" charset="0"/>
                          <a:ea typeface="+mn-ea"/>
                          <a:cs typeface="+mn-cs"/>
                        </a:rPr>
                        <a:t>vocabulaire</a:t>
                      </a:r>
                      <a:endParaRPr lang="fr-FR" sz="1800" b="1" dirty="0">
                        <a:solidFill>
                          <a:schemeClr val="bg1">
                            <a:lumMod val="6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solidFill>
                          <a:latin typeface="Dosis" pitchFamily="2" charset="0"/>
                        </a:rPr>
                        <a:t>3. Lecture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65000"/>
                            </a:schemeClr>
                          </a:solidFill>
                          <a:latin typeface="Dosis" pitchFamily="2" charset="0"/>
                        </a:rPr>
                        <a:t>4. Test de validation</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6FACF6AC-3F2A-491B-35FA-7900B5172838}"/>
              </a:ext>
            </a:extLst>
          </p:cNvPr>
          <p:cNvPicPr>
            <a:picLocks noChangeAspect="1"/>
          </p:cNvPicPr>
          <p:nvPr/>
        </p:nvPicPr>
        <p:blipFill>
          <a:blip r:embed="rId5"/>
          <a:stretch>
            <a:fillRect/>
          </a:stretch>
        </p:blipFill>
        <p:spPr>
          <a:xfrm>
            <a:off x="3941379" y="1678268"/>
            <a:ext cx="5888539" cy="7540602"/>
          </a:xfrm>
          <a:prstGeom prst="rect">
            <a:avLst/>
          </a:prstGeom>
          <a:ln w="12700">
            <a:solidFill>
              <a:schemeClr val="tx1"/>
            </a:solidFill>
          </a:ln>
        </p:spPr>
      </p:pic>
    </p:spTree>
    <p:extLst>
      <p:ext uri="{BB962C8B-B14F-4D97-AF65-F5344CB8AC3E}">
        <p14:creationId xmlns:p14="http://schemas.microsoft.com/office/powerpoint/2010/main" val="1386730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87148-A379-F0BF-DF42-E43B5BA9669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2B36E1B-66ED-4E69-5F42-1D6E6B9DF52A}"/>
              </a:ext>
            </a:extLst>
          </p:cNvPr>
          <p:cNvSpPr/>
          <p:nvPr/>
        </p:nvSpPr>
        <p:spPr>
          <a:xfrm>
            <a:off x="0" y="-1388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MA" sz="135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22645098-16C2-91FE-E1D5-F3FA7BC2231B}"/>
              </a:ext>
            </a:extLst>
          </p:cNvPr>
          <p:cNvSpPr/>
          <p:nvPr/>
        </p:nvSpPr>
        <p:spPr>
          <a:xfrm>
            <a:off x="251119" y="342903"/>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DC5453E5-0D3F-A68A-603B-0650ED45A43C}"/>
              </a:ext>
            </a:extLst>
          </p:cNvPr>
          <p:cNvSpPr/>
          <p:nvPr/>
        </p:nvSpPr>
        <p:spPr>
          <a:xfrm>
            <a:off x="285757" y="342904"/>
            <a:ext cx="13154396" cy="97858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FR" sz="1350" dirty="0">
              <a:solidFill>
                <a:prstClr val="white"/>
              </a:solidFill>
              <a:latin typeface="Dosis" pitchFamily="2" charset="0"/>
            </a:endParaRPr>
          </a:p>
        </p:txBody>
      </p:sp>
      <p:sp>
        <p:nvSpPr>
          <p:cNvPr id="21" name="ZoneTexte 20">
            <a:extLst>
              <a:ext uri="{FF2B5EF4-FFF2-40B4-BE49-F238E27FC236}">
                <a16:creationId xmlns:a16="http://schemas.microsoft.com/office/drawing/2014/main" id="{D5E42906-4486-4A03-5169-B0AB06D6C73C}"/>
              </a:ext>
            </a:extLst>
          </p:cNvPr>
          <p:cNvSpPr txBox="1"/>
          <p:nvPr/>
        </p:nvSpPr>
        <p:spPr>
          <a:xfrm>
            <a:off x="933308" y="516605"/>
            <a:ext cx="12380920" cy="784830"/>
          </a:xfrm>
          <a:prstGeom prst="rect">
            <a:avLst/>
          </a:prstGeom>
          <a:noFill/>
        </p:spPr>
        <p:txBody>
          <a:bodyPr wrap="square">
            <a:spAutoFit/>
          </a:bodyPr>
          <a:lstStyle/>
          <a:p>
            <a:pPr defTabSz="685853"/>
            <a:r>
              <a:rPr lang="fr-MA" sz="2250" b="1" dirty="0">
                <a:solidFill>
                  <a:prstClr val="white">
                    <a:lumMod val="65000"/>
                  </a:prstClr>
                </a:solidFill>
                <a:latin typeface="Dosis" pitchFamily="2" charset="0"/>
              </a:rPr>
              <a:t>Lisez silencieusement le texte « une maison à la campagne » plusieurs fois, puis répondez aux questions de compréhension dans vos cahiers.</a:t>
            </a:r>
          </a:p>
        </p:txBody>
      </p:sp>
      <p:sp>
        <p:nvSpPr>
          <p:cNvPr id="22" name="Freeform 8">
            <a:extLst>
              <a:ext uri="{FF2B5EF4-FFF2-40B4-BE49-F238E27FC236}">
                <a16:creationId xmlns:a16="http://schemas.microsoft.com/office/drawing/2014/main" id="{D6A01A8E-1E4F-280F-7611-FCE4A37219D1}"/>
              </a:ext>
            </a:extLst>
          </p:cNvPr>
          <p:cNvSpPr/>
          <p:nvPr/>
        </p:nvSpPr>
        <p:spPr>
          <a:xfrm>
            <a:off x="401772" y="668482"/>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53"/>
            <a:endParaRPr lang="fr-MA" sz="135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3604E4B6-EDE3-3315-FF4F-8340A667FE50}"/>
              </a:ext>
            </a:extLst>
          </p:cNvPr>
          <p:cNvGraphicFramePr>
            <a:graphicFrameLocks noGrp="1"/>
          </p:cNvGraphicFramePr>
          <p:nvPr>
            <p:custDataLst>
              <p:tags r:id="rId1"/>
            </p:custDataLst>
            <p:extLst>
              <p:ext uri="{D42A27DB-BD31-4B8C-83A1-F6EECF244321}">
                <p14:modId xmlns:p14="http://schemas.microsoft.com/office/powerpoint/2010/main" val="1293548535"/>
              </p:ext>
            </p:extLst>
          </p:nvPr>
        </p:nvGraphicFramePr>
        <p:xfrm>
          <a:off x="52947" y="-17318"/>
          <a:ext cx="13411938" cy="685800"/>
        </p:xfrm>
        <a:graphic>
          <a:graphicData uri="http://schemas.openxmlformats.org/drawingml/2006/table">
            <a:tbl>
              <a:tblPr firstRow="1" bandRow="1">
                <a:tableStyleId>{5C22544A-7EE6-4342-B048-85BDC9FD1C3A}</a:tableStyleId>
              </a:tblPr>
              <a:tblGrid>
                <a:gridCol w="2235323">
                  <a:extLst>
                    <a:ext uri="{9D8B030D-6E8A-4147-A177-3AD203B41FA5}">
                      <a16:colId xmlns:a16="http://schemas.microsoft.com/office/drawing/2014/main" val="1026576551"/>
                    </a:ext>
                  </a:extLst>
                </a:gridCol>
                <a:gridCol w="3198130">
                  <a:extLst>
                    <a:ext uri="{9D8B030D-6E8A-4147-A177-3AD203B41FA5}">
                      <a16:colId xmlns:a16="http://schemas.microsoft.com/office/drawing/2014/main" val="1915038765"/>
                    </a:ext>
                  </a:extLst>
                </a:gridCol>
                <a:gridCol w="2743200">
                  <a:extLst>
                    <a:ext uri="{9D8B030D-6E8A-4147-A177-3AD203B41FA5}">
                      <a16:colId xmlns:a16="http://schemas.microsoft.com/office/drawing/2014/main" val="2262048582"/>
                    </a:ext>
                  </a:extLst>
                </a:gridCol>
                <a:gridCol w="3272729">
                  <a:extLst>
                    <a:ext uri="{9D8B030D-6E8A-4147-A177-3AD203B41FA5}">
                      <a16:colId xmlns:a16="http://schemas.microsoft.com/office/drawing/2014/main" val="2897137454"/>
                    </a:ext>
                  </a:extLst>
                </a:gridCol>
                <a:gridCol w="299720">
                  <a:extLst>
                    <a:ext uri="{9D8B030D-6E8A-4147-A177-3AD203B41FA5}">
                      <a16:colId xmlns:a16="http://schemas.microsoft.com/office/drawing/2014/main" val="2418460758"/>
                    </a:ext>
                  </a:extLst>
                </a:gridCol>
                <a:gridCol w="1662836">
                  <a:extLst>
                    <a:ext uri="{9D8B030D-6E8A-4147-A177-3AD203B41FA5}">
                      <a16:colId xmlns:a16="http://schemas.microsoft.com/office/drawing/2014/main" val="138499468"/>
                    </a:ext>
                  </a:extLst>
                </a:gridCol>
              </a:tblGrid>
              <a:tr h="685800">
                <a:tc>
                  <a:txBody>
                    <a:bodyPr/>
                    <a:lstStyle/>
                    <a:p>
                      <a:pPr marL="0" indent="0" algn="ctr">
                        <a:buFont typeface="+mj-lt"/>
                        <a:buNone/>
                        <a:tabLst>
                          <a:tab pos="1695450" algn="l"/>
                        </a:tabLst>
                      </a:pPr>
                      <a:r>
                        <a:rPr lang="fr-FR" sz="1800" b="1" kern="1200" dirty="0">
                          <a:solidFill>
                            <a:schemeClr val="bg1">
                              <a:lumMod val="6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65000"/>
                            </a:schemeClr>
                          </a:solidFill>
                          <a:latin typeface="Dosis" pitchFamily="2" charset="0"/>
                        </a:rPr>
                        <a:t>2. Rebrassage du </a:t>
                      </a:r>
                      <a:r>
                        <a:rPr lang="fr-FR" sz="1800" b="1" kern="1200" dirty="0">
                          <a:solidFill>
                            <a:schemeClr val="bg1">
                              <a:lumMod val="65000"/>
                            </a:schemeClr>
                          </a:solidFill>
                          <a:latin typeface="Dosis" pitchFamily="2" charset="0"/>
                          <a:ea typeface="+mn-ea"/>
                          <a:cs typeface="+mn-cs"/>
                        </a:rPr>
                        <a:t>vocabulaire</a:t>
                      </a:r>
                      <a:endParaRPr lang="fr-FR" sz="1800" b="1" dirty="0">
                        <a:solidFill>
                          <a:schemeClr val="bg1">
                            <a:lumMod val="6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solidFill>
                          <a:latin typeface="Dosis" pitchFamily="2" charset="0"/>
                        </a:rPr>
                        <a:t>3. Lecture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65000"/>
                            </a:schemeClr>
                          </a:solidFill>
                          <a:latin typeface="Dosis" pitchFamily="2" charset="0"/>
                        </a:rPr>
                        <a:t>4. Test de validation</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001E066E-0C99-68B3-8054-AC10B9793E3E}"/>
              </a:ext>
            </a:extLst>
          </p:cNvPr>
          <p:cNvPicPr>
            <a:picLocks noChangeAspect="1"/>
          </p:cNvPicPr>
          <p:nvPr/>
        </p:nvPicPr>
        <p:blipFill>
          <a:blip r:embed="rId5"/>
          <a:stretch>
            <a:fillRect/>
          </a:stretch>
        </p:blipFill>
        <p:spPr>
          <a:xfrm>
            <a:off x="1552321" y="2536407"/>
            <a:ext cx="11002907" cy="5214186"/>
          </a:xfrm>
          <a:prstGeom prst="rect">
            <a:avLst/>
          </a:prstGeom>
          <a:ln w="12700">
            <a:solidFill>
              <a:schemeClr val="tx1"/>
            </a:solidFill>
          </a:ln>
        </p:spPr>
      </p:pic>
    </p:spTree>
    <p:extLst>
      <p:ext uri="{BB962C8B-B14F-4D97-AF65-F5344CB8AC3E}">
        <p14:creationId xmlns:p14="http://schemas.microsoft.com/office/powerpoint/2010/main" val="32978693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6F957-5375-E8C6-ABCD-B7386EC10EB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7D1497D-D726-84F2-5971-8237AA79227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35336095-E9BE-7BF3-DAA3-C58E7C765A5B}"/>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902150DD-3964-474C-93F6-2E805793A9AA}"/>
              </a:ext>
            </a:extLst>
          </p:cNvPr>
          <p:cNvSpPr/>
          <p:nvPr/>
        </p:nvSpPr>
        <p:spPr>
          <a:xfrm>
            <a:off x="2857500" y="1487584"/>
            <a:ext cx="8001000" cy="7924800"/>
          </a:xfrm>
          <a:prstGeom prst="ellipse">
            <a:avLst/>
          </a:prstGeom>
          <a:solidFill>
            <a:schemeClr val="tx2">
              <a:lumMod val="20000"/>
              <a:lumOff val="8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endParaRPr lang="fr-FR" sz="72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72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72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7200" b="1" dirty="0">
                <a:solidFill>
                  <a:srgbClr val="106585"/>
                </a:solidFill>
                <a:latin typeface="Microsoft Uighur" panose="02000000000000000000" pitchFamily="2" charset="-78"/>
                <a:cs typeface="Microsoft Uighur" panose="02000000000000000000" pitchFamily="2" charset="-78"/>
              </a:rPr>
              <a:t>Passation du test de validation</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Tree>
    <p:extLst>
      <p:ext uri="{BB962C8B-B14F-4D97-AF65-F5344CB8AC3E}">
        <p14:creationId xmlns:p14="http://schemas.microsoft.com/office/powerpoint/2010/main" val="3638232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C5226-2A00-E7F7-CC41-353BCF890B1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50228E4-F81A-83EC-0A5E-0BA9830BC7C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75422309-9200-4CA1-A747-A7A66A45FA7C}"/>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grpSp>
        <p:nvGrpSpPr>
          <p:cNvPr id="6" name="Group 3">
            <a:extLst>
              <a:ext uri="{FF2B5EF4-FFF2-40B4-BE49-F238E27FC236}">
                <a16:creationId xmlns:a16="http://schemas.microsoft.com/office/drawing/2014/main" id="{FA21E5E7-9A11-1053-E17D-9B38E7E5DFA0}"/>
              </a:ext>
            </a:extLst>
          </p:cNvPr>
          <p:cNvGrpSpPr/>
          <p:nvPr/>
        </p:nvGrpSpPr>
        <p:grpSpPr>
          <a:xfrm>
            <a:off x="1009360" y="1463703"/>
            <a:ext cx="12001500" cy="7926101"/>
            <a:chOff x="0" y="0"/>
            <a:chExt cx="3895412" cy="2555175"/>
          </a:xfrm>
        </p:grpSpPr>
        <p:sp>
          <p:nvSpPr>
            <p:cNvPr id="7" name="Freeform 4">
              <a:extLst>
                <a:ext uri="{FF2B5EF4-FFF2-40B4-BE49-F238E27FC236}">
                  <a16:creationId xmlns:a16="http://schemas.microsoft.com/office/drawing/2014/main" id="{83A1CFCA-67A1-47EC-E5BD-E69F6E06B00C}"/>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9" name="TextBox 5">
              <a:extLst>
                <a:ext uri="{FF2B5EF4-FFF2-40B4-BE49-F238E27FC236}">
                  <a16:creationId xmlns:a16="http://schemas.microsoft.com/office/drawing/2014/main" id="{FD43D908-F1CD-F03A-56E2-8A0BA17DFF9E}"/>
                </a:ext>
              </a:extLst>
            </p:cNvPr>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10" name="Freeform 7">
            <a:extLst>
              <a:ext uri="{FF2B5EF4-FFF2-40B4-BE49-F238E27FC236}">
                <a16:creationId xmlns:a16="http://schemas.microsoft.com/office/drawing/2014/main" id="{4F1025FD-F18B-882E-2C2E-2A446D19DEBC}"/>
              </a:ext>
            </a:extLst>
          </p:cNvPr>
          <p:cNvSpPr/>
          <p:nvPr/>
        </p:nvSpPr>
        <p:spPr>
          <a:xfrm>
            <a:off x="1179968" y="571501"/>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1" name="TextBox 10">
            <a:extLst>
              <a:ext uri="{FF2B5EF4-FFF2-40B4-BE49-F238E27FC236}">
                <a16:creationId xmlns:a16="http://schemas.microsoft.com/office/drawing/2014/main" id="{E86E40C1-C60E-B2CC-3BE9-AB1BEAE0004C}"/>
              </a:ext>
            </a:extLst>
          </p:cNvPr>
          <p:cNvSpPr txBox="1"/>
          <p:nvPr/>
        </p:nvSpPr>
        <p:spPr>
          <a:xfrm>
            <a:off x="2333956" y="2015170"/>
            <a:ext cx="8683076" cy="1242648"/>
          </a:xfrm>
          <a:prstGeom prst="rect">
            <a:avLst/>
          </a:prstGeom>
        </p:spPr>
        <p:txBody>
          <a:bodyPr wrap="square" lIns="0" tIns="0" rIns="0" bIns="0" rtlCol="0" anchor="t">
            <a:spAutoFit/>
          </a:bodyPr>
          <a:lstStyle/>
          <a:p>
            <a:pPr algn="ctr"/>
            <a:r>
              <a:rPr lang="fr-FR" sz="5400" b="1" dirty="0">
                <a:solidFill>
                  <a:schemeClr val="accent5">
                    <a:lumMod val="75000"/>
                  </a:schemeClr>
                </a:solidFill>
                <a:latin typeface="Dosis" panose="02010703020202060003" pitchFamily="2" charset="0"/>
              </a:rPr>
              <a:t>Test de validation</a:t>
            </a:r>
          </a:p>
          <a:p>
            <a:pPr algn="ctr" defTabSz="685800">
              <a:lnSpc>
                <a:spcPts val="3026"/>
              </a:lnSpc>
              <a:defRPr/>
            </a:pPr>
            <a:endParaRPr lang="en-US" sz="3200" dirty="0">
              <a:solidFill>
                <a:schemeClr val="tx2">
                  <a:lumMod val="60000"/>
                  <a:lumOff val="40000"/>
                </a:schemeClr>
              </a:solidFill>
              <a:latin typeface="Carelia"/>
            </a:endParaRPr>
          </a:p>
        </p:txBody>
      </p:sp>
      <p:sp>
        <p:nvSpPr>
          <p:cNvPr id="12" name="TextBox 10">
            <a:extLst>
              <a:ext uri="{FF2B5EF4-FFF2-40B4-BE49-F238E27FC236}">
                <a16:creationId xmlns:a16="http://schemas.microsoft.com/office/drawing/2014/main" id="{45EBF041-3E6B-FBE0-4241-AAAC20ACB2E0}"/>
              </a:ext>
            </a:extLst>
          </p:cNvPr>
          <p:cNvSpPr txBox="1"/>
          <p:nvPr/>
        </p:nvSpPr>
        <p:spPr>
          <a:xfrm>
            <a:off x="1074759" y="2840483"/>
            <a:ext cx="11422041" cy="1477328"/>
          </a:xfrm>
          <a:prstGeom prst="rect">
            <a:avLst/>
          </a:prstGeom>
        </p:spPr>
        <p:txBody>
          <a:bodyPr wrap="square" lIns="0" tIns="0" rIns="0" bIns="0" rtlCol="0" anchor="t">
            <a:spAutoFit/>
          </a:bodyPr>
          <a:lstStyle/>
          <a:p>
            <a:pPr algn="ctr"/>
            <a:endParaRPr lang="fr-FR" sz="3200" b="1" dirty="0">
              <a:latin typeface="Dosis" panose="02010703020202060003" pitchFamily="2" charset="0"/>
            </a:endParaRPr>
          </a:p>
          <a:p>
            <a:pPr algn="ctr"/>
            <a:r>
              <a:rPr lang="fr-FR" sz="3200" b="1" dirty="0">
                <a:solidFill>
                  <a:schemeClr val="accent5">
                    <a:lumMod val="75000"/>
                  </a:schemeClr>
                </a:solidFill>
                <a:latin typeface="Dosis" panose="02010703020202060003" pitchFamily="2" charset="0"/>
              </a:rPr>
              <a:t>Support</a:t>
            </a:r>
            <a:r>
              <a:rPr lang="fr-FR" sz="3200" dirty="0">
                <a:solidFill>
                  <a:schemeClr val="accent5">
                    <a:lumMod val="75000"/>
                  </a:schemeClr>
                </a:solidFill>
                <a:latin typeface="Dosis" panose="02010703020202060003" pitchFamily="2" charset="0"/>
              </a:rPr>
              <a:t> </a:t>
            </a:r>
            <a:r>
              <a:rPr lang="fr-FR" sz="3200" dirty="0">
                <a:solidFill>
                  <a:schemeClr val="accent5">
                    <a:lumMod val="50000"/>
                  </a:schemeClr>
                </a:solidFill>
                <a:latin typeface="Dosis" panose="02010703020202060003" pitchFamily="2" charset="0"/>
              </a:rPr>
              <a:t>: Un texte sur le thème de la campagne</a:t>
            </a:r>
          </a:p>
          <a:p>
            <a:pPr algn="ctr"/>
            <a:endParaRPr lang="en-US" sz="3200" dirty="0">
              <a:solidFill>
                <a:schemeClr val="tx2">
                  <a:lumMod val="60000"/>
                  <a:lumOff val="40000"/>
                </a:schemeClr>
              </a:solidFill>
              <a:latin typeface="Dosis" panose="02010703020202060003" pitchFamily="2" charset="0"/>
            </a:endParaRPr>
          </a:p>
        </p:txBody>
      </p:sp>
      <p:sp>
        <p:nvSpPr>
          <p:cNvPr id="13" name="TextBox 10">
            <a:extLst>
              <a:ext uri="{FF2B5EF4-FFF2-40B4-BE49-F238E27FC236}">
                <a16:creationId xmlns:a16="http://schemas.microsoft.com/office/drawing/2014/main" id="{49E56F16-94B4-E307-541F-D5D51045E247}"/>
              </a:ext>
            </a:extLst>
          </p:cNvPr>
          <p:cNvSpPr txBox="1"/>
          <p:nvPr/>
        </p:nvSpPr>
        <p:spPr>
          <a:xfrm>
            <a:off x="2444241" y="4234261"/>
            <a:ext cx="8683076" cy="1088760"/>
          </a:xfrm>
          <a:prstGeom prst="rect">
            <a:avLst/>
          </a:prstGeom>
        </p:spPr>
        <p:txBody>
          <a:bodyPr wrap="square" lIns="0" tIns="0" rIns="0" bIns="0" rtlCol="0" anchor="t">
            <a:spAutoFit/>
          </a:bodyPr>
          <a:lstStyle/>
          <a:p>
            <a:pPr algn="ctr"/>
            <a:r>
              <a:rPr lang="fr-FR" sz="4400" b="1" dirty="0">
                <a:solidFill>
                  <a:schemeClr val="accent5">
                    <a:lumMod val="75000"/>
                  </a:schemeClr>
                </a:solidFill>
                <a:latin typeface="Dosis" panose="02010703020202060003" pitchFamily="2" charset="0"/>
              </a:rPr>
              <a:t>Déroulement :</a:t>
            </a:r>
            <a:endParaRPr lang="fr-FR" sz="4400" dirty="0">
              <a:solidFill>
                <a:schemeClr val="accent5">
                  <a:lumMod val="75000"/>
                </a:schemeClr>
              </a:solidFill>
              <a:latin typeface="Dosis" panose="02010703020202060003" pitchFamily="2" charset="0"/>
            </a:endParaRPr>
          </a:p>
          <a:p>
            <a:pPr algn="ctr" defTabSz="685800">
              <a:lnSpc>
                <a:spcPts val="3026"/>
              </a:lnSpc>
              <a:defRPr/>
            </a:pPr>
            <a:endParaRPr lang="en-US" sz="3200" dirty="0">
              <a:solidFill>
                <a:schemeClr val="tx2">
                  <a:lumMod val="60000"/>
                  <a:lumOff val="40000"/>
                </a:schemeClr>
              </a:solidFill>
              <a:latin typeface="Carelia"/>
            </a:endParaRPr>
          </a:p>
        </p:txBody>
      </p:sp>
      <p:sp>
        <p:nvSpPr>
          <p:cNvPr id="14" name="TextBox 10">
            <a:extLst>
              <a:ext uri="{FF2B5EF4-FFF2-40B4-BE49-F238E27FC236}">
                <a16:creationId xmlns:a16="http://schemas.microsoft.com/office/drawing/2014/main" id="{CFEBC18F-3C65-FE87-DEB8-88BDDFE6D050}"/>
              </a:ext>
            </a:extLst>
          </p:cNvPr>
          <p:cNvSpPr txBox="1"/>
          <p:nvPr/>
        </p:nvSpPr>
        <p:spPr>
          <a:xfrm>
            <a:off x="1074759" y="5439424"/>
            <a:ext cx="11936101" cy="3600986"/>
          </a:xfrm>
          <a:prstGeom prst="rect">
            <a:avLst/>
          </a:prstGeom>
        </p:spPr>
        <p:txBody>
          <a:bodyPr wrap="square" lIns="0" tIns="0" rIns="0" bIns="0" rtlCol="0" anchor="t">
            <a:spAutoFit/>
          </a:bodyPr>
          <a:lstStyle/>
          <a:p>
            <a:pPr algn="just">
              <a:lnSpc>
                <a:spcPct val="150000"/>
              </a:lnSpc>
            </a:pPr>
            <a:r>
              <a:rPr lang="fr-FR" sz="3200" dirty="0">
                <a:solidFill>
                  <a:schemeClr val="accent5">
                    <a:lumMod val="50000"/>
                  </a:schemeClr>
                </a:solidFill>
                <a:latin typeface="Dosis" panose="02010703020202060003" pitchFamily="2" charset="0"/>
              </a:rPr>
              <a:t>L’enseignant(e) fait passer les élèves un par un au bureau pour lire le texte.</a:t>
            </a:r>
          </a:p>
          <a:p>
            <a:pPr algn="just">
              <a:lnSpc>
                <a:spcPct val="150000"/>
              </a:lnSpc>
            </a:pPr>
            <a:r>
              <a:rPr lang="fr-FR" sz="3200" dirty="0">
                <a:solidFill>
                  <a:schemeClr val="accent5">
                    <a:lumMod val="50000"/>
                  </a:schemeClr>
                </a:solidFill>
                <a:latin typeface="Dosis" panose="02010703020202060003" pitchFamily="2" charset="0"/>
              </a:rPr>
              <a:t>Les critères de validation sont identiques au prétest: fluidité et 3 erreurs distinctes au maximum.</a:t>
            </a:r>
          </a:p>
          <a:p>
            <a:pPr algn="just">
              <a:lnSpc>
                <a:spcPct val="150000"/>
              </a:lnSpc>
            </a:pPr>
            <a:r>
              <a:rPr lang="fr-FR" sz="3200" dirty="0">
                <a:solidFill>
                  <a:schemeClr val="accent5">
                    <a:lumMod val="50000"/>
                  </a:schemeClr>
                </a:solidFill>
                <a:latin typeface="Dosis" panose="02010703020202060003" pitchFamily="2" charset="0"/>
              </a:rPr>
              <a:t>Le texte du test de validation  peut être imprimé ou écrit en script sur une feuille. </a:t>
            </a:r>
          </a:p>
        </p:txBody>
      </p:sp>
      <p:sp>
        <p:nvSpPr>
          <p:cNvPr id="3" name="ZoneTexte 2">
            <a:extLst>
              <a:ext uri="{FF2B5EF4-FFF2-40B4-BE49-F238E27FC236}">
                <a16:creationId xmlns:a16="http://schemas.microsoft.com/office/drawing/2014/main" id="{CDBC96C0-E8F7-FB67-D284-05BFBAE7B62C}"/>
              </a:ext>
            </a:extLst>
          </p:cNvPr>
          <p:cNvSpPr txBox="1"/>
          <p:nvPr>
            <p:custDataLst>
              <p:tags r:id="rId1"/>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spTree>
    <p:extLst>
      <p:ext uri="{BB962C8B-B14F-4D97-AF65-F5344CB8AC3E}">
        <p14:creationId xmlns:p14="http://schemas.microsoft.com/office/powerpoint/2010/main" val="12795692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E298F-9858-067F-6B33-E8A3A420D6C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A09219-9CBA-52A2-A79C-34A3186B4C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31584988-D451-9480-AD5E-EBAA455A9FDF}"/>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C25F9BB-9E27-9488-84FA-61BF0E50B8F7}"/>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4" name="Freeform 8">
            <a:extLst>
              <a:ext uri="{FF2B5EF4-FFF2-40B4-BE49-F238E27FC236}">
                <a16:creationId xmlns:a16="http://schemas.microsoft.com/office/drawing/2014/main" id="{E572862F-65EC-DD30-3859-FF3F39470D90}"/>
              </a:ext>
            </a:extLst>
          </p:cNvPr>
          <p:cNvSpPr/>
          <p:nvPr/>
        </p:nvSpPr>
        <p:spPr>
          <a:xfrm>
            <a:off x="811530" y="642481"/>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0" name="ZoneTexte 19">
            <a:extLst>
              <a:ext uri="{FF2B5EF4-FFF2-40B4-BE49-F238E27FC236}">
                <a16:creationId xmlns:a16="http://schemas.microsoft.com/office/drawing/2014/main" id="{8861093C-16EA-DC1B-07B8-249D03005E00}"/>
              </a:ext>
            </a:extLst>
          </p:cNvPr>
          <p:cNvSpPr txBox="1"/>
          <p:nvPr/>
        </p:nvSpPr>
        <p:spPr>
          <a:xfrm>
            <a:off x="1340438" y="612899"/>
            <a:ext cx="11529396" cy="584775"/>
          </a:xfrm>
          <a:prstGeom prst="rect">
            <a:avLst/>
          </a:prstGeom>
          <a:noFill/>
        </p:spPr>
        <p:txBody>
          <a:bodyPr wrap="square" rtlCol="0">
            <a:spAutoFit/>
          </a:bodyPr>
          <a:lstStyle/>
          <a:p>
            <a:pPr algn="ctr" defTabSz="1028752">
              <a:defRPr/>
            </a:pPr>
            <a:r>
              <a:rPr lang="fr-FR" sz="3200" b="1" dirty="0">
                <a:solidFill>
                  <a:prstClr val="white">
                    <a:lumMod val="65000"/>
                  </a:prstClr>
                </a:solidFill>
                <a:latin typeface="Dosis" pitchFamily="2" charset="0"/>
              </a:rPr>
              <a:t>Test de validation de la lecture-fluidité </a:t>
            </a:r>
            <a:endParaRPr lang="fr-FR" sz="2800" b="1" dirty="0">
              <a:solidFill>
                <a:prstClr val="white">
                  <a:lumMod val="65000"/>
                </a:prstClr>
              </a:solidFill>
              <a:latin typeface="Dosis" pitchFamily="2" charset="0"/>
            </a:endParaRPr>
          </a:p>
        </p:txBody>
      </p:sp>
      <p:sp>
        <p:nvSpPr>
          <p:cNvPr id="7" name="ZoneTexte 2">
            <a:extLst>
              <a:ext uri="{FF2B5EF4-FFF2-40B4-BE49-F238E27FC236}">
                <a16:creationId xmlns:a16="http://schemas.microsoft.com/office/drawing/2014/main" id="{0EC483C9-C5A6-6D8F-4B2E-2AF8A6875926}"/>
              </a:ext>
            </a:extLst>
          </p:cNvPr>
          <p:cNvSpPr txBox="1"/>
          <p:nvPr>
            <p:custDataLst>
              <p:tags r:id="rId1"/>
            </p:custDataLst>
          </p:nvPr>
        </p:nvSpPr>
        <p:spPr>
          <a:xfrm>
            <a:off x="508635" y="2413906"/>
            <a:ext cx="12698730" cy="5459187"/>
          </a:xfrm>
          <a:prstGeom prst="rect">
            <a:avLst/>
          </a:prstGeom>
          <a:noFill/>
        </p:spPr>
        <p:txBody>
          <a:bodyPr wrap="square">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just">
              <a:lnSpc>
                <a:spcPct val="200000"/>
              </a:lnSpc>
            </a:pPr>
            <a:r>
              <a:rPr lang="fr-FR" sz="3600" dirty="0">
                <a:solidFill>
                  <a:schemeClr val="accent5">
                    <a:lumMod val="50000"/>
                  </a:schemeClr>
                </a:solidFill>
                <a:latin typeface="Dosis" panose="02010703020202060003" pitchFamily="2" charset="0"/>
              </a:rPr>
              <a:t>Aujourd'hui, je suis à la campagne chez mon grand-père. Je vois des vaches dans le pré, elles mangent l'herbe tranquillement. J'entends les oiseaux qui chantent dans les arbres. Je sens la bonne odeur de l'herbe mouillée. Un petit lapin brun traverse le chemin très vite ! Il a peur de moi. J’aime la campagne, la nature est belle et calme.</a:t>
            </a:r>
            <a:endParaRPr lang="fr-MA" sz="3600" dirty="0">
              <a:solidFill>
                <a:schemeClr val="accent5">
                  <a:lumMod val="50000"/>
                </a:schemeClr>
              </a:solidFill>
              <a:latin typeface="Dosis" panose="02010703020202060003" pitchFamily="2" charset="0"/>
            </a:endParaRPr>
          </a:p>
        </p:txBody>
      </p:sp>
    </p:spTree>
    <p:extLst>
      <p:ext uri="{BB962C8B-B14F-4D97-AF65-F5344CB8AC3E}">
        <p14:creationId xmlns:p14="http://schemas.microsoft.com/office/powerpoint/2010/main" val="8811584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AEED4-9D50-30E8-F0A8-7D8DF097D762}"/>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C6CC2CCE-E1CF-66BC-EB1E-924A26F4C8E0}"/>
              </a:ext>
            </a:extLst>
          </p:cNvPr>
          <p:cNvSpPr/>
          <p:nvPr/>
        </p:nvSpPr>
        <p:spPr>
          <a:xfrm>
            <a:off x="0" y="0"/>
            <a:ext cx="13716000" cy="1028700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EC81646-7D1B-573A-8348-62EB00D033D5}"/>
              </a:ext>
            </a:extLst>
          </p:cNvPr>
          <p:cNvSpPr/>
          <p:nvPr/>
        </p:nvSpPr>
        <p:spPr>
          <a:xfrm>
            <a:off x="280673" y="1000978"/>
            <a:ext cx="13164293" cy="894312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178E105B-1888-69E2-C908-CD4DF44B0761}"/>
              </a:ext>
            </a:extLst>
          </p:cNvPr>
          <p:cNvSpPr/>
          <p:nvPr/>
        </p:nvSpPr>
        <p:spPr>
          <a:xfrm>
            <a:off x="271034" y="41572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3200" dirty="0">
              <a:solidFill>
                <a:prstClr val="white"/>
              </a:solidFill>
              <a:latin typeface="Dosis" pitchFamily="2" charset="0"/>
            </a:endParaRPr>
          </a:p>
        </p:txBody>
      </p:sp>
      <p:sp>
        <p:nvSpPr>
          <p:cNvPr id="3" name="ZoneTexte 2">
            <a:extLst>
              <a:ext uri="{FF2B5EF4-FFF2-40B4-BE49-F238E27FC236}">
                <a16:creationId xmlns:a16="http://schemas.microsoft.com/office/drawing/2014/main" id="{5665B288-20B2-696F-1C90-C6F0407A4CF1}"/>
              </a:ext>
            </a:extLst>
          </p:cNvPr>
          <p:cNvSpPr txBox="1"/>
          <p:nvPr/>
        </p:nvSpPr>
        <p:spPr>
          <a:xfrm>
            <a:off x="1245300" y="562111"/>
            <a:ext cx="11830396" cy="461665"/>
          </a:xfrm>
          <a:prstGeom prst="rect">
            <a:avLst/>
          </a:prstGeom>
          <a:noFill/>
        </p:spPr>
        <p:txBody>
          <a:bodyPr wrap="square" rtlCol="0">
            <a:spAutoFit/>
          </a:bodyPr>
          <a:lstStyle/>
          <a:p>
            <a:pPr lvl="0" defTabSz="685818">
              <a:defRPr/>
            </a:pPr>
            <a:r>
              <a:rPr lang="fr-FR" sz="2400" b="1" dirty="0">
                <a:solidFill>
                  <a:prstClr val="white">
                    <a:lumMod val="65000"/>
                  </a:prstClr>
                </a:solidFill>
                <a:latin typeface="Dosis" pitchFamily="2" charset="0"/>
              </a:rPr>
              <a:t>Devoir à la maison: . </a:t>
            </a:r>
          </a:p>
        </p:txBody>
      </p:sp>
      <p:sp>
        <p:nvSpPr>
          <p:cNvPr id="7" name="Freeform 8">
            <a:extLst>
              <a:ext uri="{FF2B5EF4-FFF2-40B4-BE49-F238E27FC236}">
                <a16:creationId xmlns:a16="http://schemas.microsoft.com/office/drawing/2014/main" id="{735B3EC4-30B6-F2D8-D75E-36F6C564E616}"/>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CEFE9A9A-E686-5CC2-F495-1B093037F6C0}"/>
              </a:ext>
            </a:extLst>
          </p:cNvPr>
          <p:cNvGraphicFramePr>
            <a:graphicFrameLocks noGrp="1"/>
          </p:cNvGraphicFramePr>
          <p:nvPr>
            <p:custDataLst>
              <p:tags r:id="rId1"/>
            </p:custDataLst>
            <p:extLst>
              <p:ext uri="{D42A27DB-BD31-4B8C-83A1-F6EECF244321}">
                <p14:modId xmlns:p14="http://schemas.microsoft.com/office/powerpoint/2010/main" val="1826559830"/>
              </p:ext>
            </p:extLst>
          </p:nvPr>
        </p:nvGraphicFramePr>
        <p:xfrm>
          <a:off x="262497" y="-25633"/>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3506105">
                  <a:extLst>
                    <a:ext uri="{9D8B030D-6E8A-4147-A177-3AD203B41FA5}">
                      <a16:colId xmlns:a16="http://schemas.microsoft.com/office/drawing/2014/main" val="2262048582"/>
                    </a:ext>
                  </a:extLst>
                </a:gridCol>
                <a:gridCol w="3632585">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endParaRPr lang="fr-FR" sz="1800" b="1" kern="1200" dirty="0">
                        <a:solidFill>
                          <a:schemeClr val="accent5">
                            <a:lumMod val="50000"/>
                          </a:schemeClr>
                        </a:solidFill>
                        <a:latin typeface="Dosis" pitchFamily="2" charset="0"/>
                        <a:ea typeface="+mn-ea"/>
                        <a:cs typeface="+mn-cs"/>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b="1" dirty="0">
                        <a:solidFill>
                          <a:schemeClr val="accent5">
                            <a:lumMod val="50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800" dirty="0">
                        <a:solidFill>
                          <a:schemeClr val="accent5">
                            <a:lumMod val="50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2400" dirty="0">
                        <a:solidFill>
                          <a:schemeClr val="accent5">
                            <a:lumMod val="50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accent5">
                            <a:lumMod val="50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Rectangle : coins arrondis 5">
            <a:extLst>
              <a:ext uri="{FF2B5EF4-FFF2-40B4-BE49-F238E27FC236}">
                <a16:creationId xmlns:a16="http://schemas.microsoft.com/office/drawing/2014/main" id="{21F918B0-CA1F-3818-E57D-EF41D32EAD2F}"/>
              </a:ext>
            </a:extLst>
          </p:cNvPr>
          <p:cNvSpPr/>
          <p:nvPr/>
        </p:nvSpPr>
        <p:spPr>
          <a:xfrm>
            <a:off x="762000" y="2975439"/>
            <a:ext cx="12313696" cy="605426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fr-FR" sz="3200" b="1" dirty="0">
                <a:solidFill>
                  <a:schemeClr val="accent5">
                    <a:lumMod val="50000"/>
                  </a:schemeClr>
                </a:solidFill>
                <a:latin typeface="Dosis" pitchFamily="2" charset="0"/>
              </a:rPr>
              <a:t>1- Je lis le texte 12  de la page 56 et je réponds aux questions de compréhension.</a:t>
            </a:r>
          </a:p>
          <a:p>
            <a:endParaRPr lang="fr-FR" sz="3200" b="1" dirty="0">
              <a:solidFill>
                <a:schemeClr val="accent5">
                  <a:lumMod val="50000"/>
                </a:schemeClr>
              </a:solidFill>
              <a:latin typeface="Dosis" pitchFamily="2" charset="0"/>
            </a:endParaRPr>
          </a:p>
          <a:p>
            <a:endParaRPr lang="fr-FR" sz="3200" b="1" dirty="0">
              <a:solidFill>
                <a:schemeClr val="accent5">
                  <a:lumMod val="50000"/>
                </a:schemeClr>
              </a:solidFill>
              <a:latin typeface="Dosis" pitchFamily="2" charset="0"/>
            </a:endParaRPr>
          </a:p>
          <a:p>
            <a:endParaRPr lang="fr-FR" sz="3200" b="1" dirty="0">
              <a:solidFill>
                <a:schemeClr val="accent5">
                  <a:lumMod val="50000"/>
                </a:schemeClr>
              </a:solidFill>
              <a:latin typeface="Dosis" pitchFamily="2" charset="0"/>
            </a:endParaRPr>
          </a:p>
          <a:p>
            <a:endParaRPr lang="fr-FR" sz="2800" b="1" dirty="0">
              <a:solidFill>
                <a:schemeClr val="accent5">
                  <a:lumMod val="50000"/>
                </a:schemeClr>
              </a:solidFill>
              <a:latin typeface="Dosis" pitchFamily="2" charset="0"/>
            </a:endParaRPr>
          </a:p>
        </p:txBody>
      </p:sp>
    </p:spTree>
    <p:extLst>
      <p:ext uri="{BB962C8B-B14F-4D97-AF65-F5344CB8AC3E}">
        <p14:creationId xmlns:p14="http://schemas.microsoft.com/office/powerpoint/2010/main" val="1720741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7E8C24-DA99-38B5-645D-DE7B164DE1F3}"/>
              </a:ext>
            </a:extLst>
          </p:cNvPr>
          <p:cNvSpPr/>
          <p:nvPr/>
        </p:nvSpPr>
        <p:spPr>
          <a:xfrm>
            <a:off x="0" y="0"/>
            <a:ext cx="13716000" cy="10287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CDAF020A-9247-3E51-467E-810529B131B9}"/>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3" name="Rectangle : coins arrondis 2">
            <a:extLst>
              <a:ext uri="{FF2B5EF4-FFF2-40B4-BE49-F238E27FC236}">
                <a16:creationId xmlns:a16="http://schemas.microsoft.com/office/drawing/2014/main" id="{263EB4A4-3A46-952B-7425-A46965B3E722}"/>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33" name="Bulle narrative : rectangle à coins arrondis 32">
            <a:extLst>
              <a:ext uri="{FF2B5EF4-FFF2-40B4-BE49-F238E27FC236}">
                <a16:creationId xmlns:a16="http://schemas.microsoft.com/office/drawing/2014/main" id="{6B171BFB-CFF9-9341-D11E-479BA567AFB6}"/>
              </a:ext>
            </a:extLst>
          </p:cNvPr>
          <p:cNvSpPr/>
          <p:nvPr/>
        </p:nvSpPr>
        <p:spPr>
          <a:xfrm>
            <a:off x="5684866" y="3607199"/>
            <a:ext cx="6811933" cy="2452636"/>
          </a:xfrm>
          <a:prstGeom prst="wedgeRoundRectCallout">
            <a:avLst>
              <a:gd name="adj1" fmla="val -86230"/>
              <a:gd name="adj2" fmla="val -12353"/>
              <a:gd name="adj3" fmla="val 16667"/>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srgbClr val="215968"/>
              </a:solidFill>
              <a:latin typeface="Dosis" pitchFamily="2" charset="0"/>
            </a:endParaRPr>
          </a:p>
        </p:txBody>
      </p:sp>
      <p:sp>
        <p:nvSpPr>
          <p:cNvPr id="34" name="ZoneTexte 33">
            <a:extLst>
              <a:ext uri="{FF2B5EF4-FFF2-40B4-BE49-F238E27FC236}">
                <a16:creationId xmlns:a16="http://schemas.microsoft.com/office/drawing/2014/main" id="{19874B0F-145F-42B0-6385-4A51EAD1F300}"/>
              </a:ext>
            </a:extLst>
          </p:cNvPr>
          <p:cNvSpPr txBox="1"/>
          <p:nvPr/>
        </p:nvSpPr>
        <p:spPr>
          <a:xfrm flipH="1">
            <a:off x="5832100" y="3712339"/>
            <a:ext cx="6517464" cy="2554545"/>
          </a:xfrm>
          <a:prstGeom prst="rect">
            <a:avLst/>
          </a:prstGeom>
          <a:noFill/>
        </p:spPr>
        <p:txBody>
          <a:bodyPr wrap="square" rtlCol="0">
            <a:spAutoFit/>
          </a:bodyPr>
          <a:lstStyle/>
          <a:p>
            <a:pPr algn="ctr" defTabSz="685834"/>
            <a:endParaRPr lang="fr-MA" sz="3200" b="1" dirty="0">
              <a:solidFill>
                <a:srgbClr val="215968"/>
              </a:solidFill>
              <a:latin typeface="Dosis" pitchFamily="2" charset="0"/>
            </a:endParaRPr>
          </a:p>
          <a:p>
            <a:pPr algn="ctr" defTabSz="685834"/>
            <a:r>
              <a:rPr lang="fr-MA" sz="3200" b="1" dirty="0">
                <a:solidFill>
                  <a:srgbClr val="215968"/>
                </a:solidFill>
                <a:latin typeface="Dosis" pitchFamily="2" charset="0"/>
              </a:rPr>
              <a:t>La séance d’aujourd’hui est terminée</a:t>
            </a:r>
          </a:p>
          <a:p>
            <a:pPr algn="ctr" defTabSz="685834"/>
            <a:r>
              <a:rPr lang="fr-MA" sz="3200" b="1" dirty="0">
                <a:solidFill>
                  <a:srgbClr val="215968"/>
                </a:solidFill>
                <a:latin typeface="Dosis" pitchFamily="2" charset="0"/>
              </a:rPr>
              <a:t> </a:t>
            </a:r>
          </a:p>
          <a:p>
            <a:pPr algn="ctr" defTabSz="685834"/>
            <a:r>
              <a:rPr lang="fr-MA" sz="3200" b="1" dirty="0">
                <a:solidFill>
                  <a:srgbClr val="215968"/>
                </a:solidFill>
                <a:latin typeface="Dosis" pitchFamily="2" charset="0"/>
              </a:rPr>
              <a:t>A demain ! </a:t>
            </a:r>
          </a:p>
          <a:p>
            <a:pPr marL="514364" indent="-514364" defTabSz="685834">
              <a:buFontTx/>
              <a:buChar char="-"/>
            </a:pPr>
            <a:endParaRPr lang="fr-MA" sz="3200" b="1" dirty="0">
              <a:solidFill>
                <a:srgbClr val="EEECE1">
                  <a:lumMod val="25000"/>
                </a:srgbClr>
              </a:solidFill>
              <a:latin typeface="Dosis" pitchFamily="2" charset="0"/>
            </a:endParaRPr>
          </a:p>
        </p:txBody>
      </p:sp>
      <p:pic>
        <p:nvPicPr>
          <p:cNvPr id="7" name="Image 6" descr="Une image contenant croquis, dessin, illustration, Visage humain&#10;&#10;Le contenu généré par l’IA peut être incorrect.">
            <a:extLst>
              <a:ext uri="{FF2B5EF4-FFF2-40B4-BE49-F238E27FC236}">
                <a16:creationId xmlns:a16="http://schemas.microsoft.com/office/drawing/2014/main" id="{CE009262-ECC6-6453-617E-99EABA5214A7}"/>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7828" y="3390900"/>
            <a:ext cx="5321185" cy="6553200"/>
          </a:xfrm>
          <a:prstGeom prst="rect">
            <a:avLst/>
          </a:prstGeom>
        </p:spPr>
      </p:pic>
    </p:spTree>
    <p:extLst>
      <p:ext uri="{BB962C8B-B14F-4D97-AF65-F5344CB8AC3E}">
        <p14:creationId xmlns:p14="http://schemas.microsoft.com/office/powerpoint/2010/main" val="2981632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1143000" y="0"/>
            <a:ext cx="15750159" cy="10287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800100" y="1946591"/>
              <a:ext cx="2504182" cy="2104846"/>
            </a:xfrm>
            <a:prstGeom prst="rect">
              <a:avLst/>
            </a:prstGeom>
          </p:spPr>
          <p:txBody>
            <a:bodyPr lIns="38100" tIns="38100" rIns="38100" bIns="38100" rtlCol="0" anchor="ctr"/>
            <a:lstStyle/>
            <a:p>
              <a:pPr algn="ctr" defTabSz="914445">
                <a:lnSpc>
                  <a:spcPts val="2408"/>
                </a:lnSpc>
                <a:defRPr/>
              </a:pPr>
              <a:endParaRPr sz="1350" dirty="0">
                <a:solidFill>
                  <a:prstClr val="black"/>
                </a:solidFill>
                <a:latin typeface="Dosis" pitchFamily="2" charset="0"/>
              </a:endParaRPr>
            </a:p>
          </p:txBody>
        </p:sp>
      </p:grpSp>
      <p:sp>
        <p:nvSpPr>
          <p:cNvPr id="36" name="ZoneTexte 35">
            <a:extLst>
              <a:ext uri="{FF2B5EF4-FFF2-40B4-BE49-F238E27FC236}">
                <a16:creationId xmlns:a16="http://schemas.microsoft.com/office/drawing/2014/main" id="{D3E0DBCB-E98C-6943-0AAE-117B0145F952}"/>
              </a:ext>
            </a:extLst>
          </p:cNvPr>
          <p:cNvSpPr txBox="1"/>
          <p:nvPr>
            <p:custDataLst>
              <p:tags r:id="rId2"/>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grpSp>
        <p:nvGrpSpPr>
          <p:cNvPr id="8" name="Groupe 7">
            <a:extLst>
              <a:ext uri="{FF2B5EF4-FFF2-40B4-BE49-F238E27FC236}">
                <a16:creationId xmlns:a16="http://schemas.microsoft.com/office/drawing/2014/main" id="{0B880F6B-019B-D533-D569-3E486C493E3D}"/>
              </a:ext>
            </a:extLst>
          </p:cNvPr>
          <p:cNvGrpSpPr/>
          <p:nvPr/>
        </p:nvGrpSpPr>
        <p:grpSpPr>
          <a:xfrm>
            <a:off x="-224241" y="647699"/>
            <a:ext cx="13940241" cy="9004313"/>
            <a:chOff x="312517" y="227366"/>
            <a:chExt cx="8518967" cy="6196583"/>
          </a:xfrm>
        </p:grpSpPr>
        <p:sp>
          <p:nvSpPr>
            <p:cNvPr id="30" name="Rectangle : coins arrondis 29">
              <a:extLst>
                <a:ext uri="{FF2B5EF4-FFF2-40B4-BE49-F238E27FC236}">
                  <a16:creationId xmlns:a16="http://schemas.microsoft.com/office/drawing/2014/main" id="{8C158567-4502-B310-DE89-009000674922}"/>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31" name="Freeform 7">
              <a:extLst>
                <a:ext uri="{FF2B5EF4-FFF2-40B4-BE49-F238E27FC236}">
                  <a16:creationId xmlns:a16="http://schemas.microsoft.com/office/drawing/2014/main" id="{68DB3F4F-AC56-D5B8-B6B3-2933D5B57305}"/>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fr-MA" sz="700" dirty="0">
                <a:latin typeface="Dosis" pitchFamily="2" charset="0"/>
              </a:endParaRPr>
            </a:p>
          </p:txBody>
        </p:sp>
        <p:sp>
          <p:nvSpPr>
            <p:cNvPr id="32" name="Rectangle : coins arrondis 31">
              <a:extLst>
                <a:ext uri="{FF2B5EF4-FFF2-40B4-BE49-F238E27FC236}">
                  <a16:creationId xmlns:a16="http://schemas.microsoft.com/office/drawing/2014/main" id="{6420009C-4B5D-ADDB-AB42-273A4C4ED63E}"/>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3" name="Rectangle : coins arrondis 32">
              <a:extLst>
                <a:ext uri="{FF2B5EF4-FFF2-40B4-BE49-F238E27FC236}">
                  <a16:creationId xmlns:a16="http://schemas.microsoft.com/office/drawing/2014/main" id="{59A18EDE-8FD4-9098-1951-634F9EC90D5E}"/>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34" name="Groupe 33">
            <a:extLst>
              <a:ext uri="{FF2B5EF4-FFF2-40B4-BE49-F238E27FC236}">
                <a16:creationId xmlns:a16="http://schemas.microsoft.com/office/drawing/2014/main" id="{D8BB73FE-82DE-3657-B2B0-82B688E20DEB}"/>
              </a:ext>
            </a:extLst>
          </p:cNvPr>
          <p:cNvGrpSpPr/>
          <p:nvPr/>
        </p:nvGrpSpPr>
        <p:grpSpPr>
          <a:xfrm>
            <a:off x="1197375" y="1778358"/>
            <a:ext cx="11526033" cy="3385609"/>
            <a:chOff x="-3805047" y="3869835"/>
            <a:chExt cx="6297262" cy="2753069"/>
          </a:xfrm>
        </p:grpSpPr>
        <p:sp>
          <p:nvSpPr>
            <p:cNvPr id="35" name="Rectangle : coins arrondis 18 - 2">
              <a:extLst>
                <a:ext uri="{FF2B5EF4-FFF2-40B4-BE49-F238E27FC236}">
                  <a16:creationId xmlns:a16="http://schemas.microsoft.com/office/drawing/2014/main" id="{E66AB5C8-1D1D-D857-E7DC-482198A1642B}"/>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7" name="Rectangle : coins arrondis 18 - 2">
              <a:extLst>
                <a:ext uri="{FF2B5EF4-FFF2-40B4-BE49-F238E27FC236}">
                  <a16:creationId xmlns:a16="http://schemas.microsoft.com/office/drawing/2014/main" id="{49B01AB1-339A-45D5-E17A-8182AEF93E2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Projection ajustée</a:t>
              </a:r>
            </a:p>
          </p:txBody>
        </p:sp>
        <p:sp>
          <p:nvSpPr>
            <p:cNvPr id="38" name="Rectangle : coins arrondis 18 - 2">
              <a:extLst>
                <a:ext uri="{FF2B5EF4-FFF2-40B4-BE49-F238E27FC236}">
                  <a16:creationId xmlns:a16="http://schemas.microsoft.com/office/drawing/2014/main" id="{247B1C7C-160A-B0C4-5222-0611986D667B}"/>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9" name="Rectangle : coins arrondis 18 - 2">
              <a:extLst>
                <a:ext uri="{FF2B5EF4-FFF2-40B4-BE49-F238E27FC236}">
                  <a16:creationId xmlns:a16="http://schemas.microsoft.com/office/drawing/2014/main" id="{121C533F-5211-C2F1-3EAD-800CFB01A50B}"/>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Pointeur</a:t>
              </a:r>
            </a:p>
          </p:txBody>
        </p:sp>
        <p:sp>
          <p:nvSpPr>
            <p:cNvPr id="40" name="Rectangle : coins arrondis 18 - 2">
              <a:extLst>
                <a:ext uri="{FF2B5EF4-FFF2-40B4-BE49-F238E27FC236}">
                  <a16:creationId xmlns:a16="http://schemas.microsoft.com/office/drawing/2014/main" id="{B0015994-FBA8-0CC0-7192-15FB914433A0}"/>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1" name="Rectangle : coins arrondis 18 - 2">
              <a:extLst>
                <a:ext uri="{FF2B5EF4-FFF2-40B4-BE49-F238E27FC236}">
                  <a16:creationId xmlns:a16="http://schemas.microsoft.com/office/drawing/2014/main" id="{5494C38E-FD8B-EFAD-06C0-221FC7E8BC80}"/>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PC + PPT </a:t>
              </a:r>
            </a:p>
          </p:txBody>
        </p:sp>
      </p:grpSp>
      <p:grpSp>
        <p:nvGrpSpPr>
          <p:cNvPr id="42" name="Groupe 41">
            <a:extLst>
              <a:ext uri="{FF2B5EF4-FFF2-40B4-BE49-F238E27FC236}">
                <a16:creationId xmlns:a16="http://schemas.microsoft.com/office/drawing/2014/main" id="{C00D0206-309B-76C5-3DCA-42E6982B78F6}"/>
              </a:ext>
            </a:extLst>
          </p:cNvPr>
          <p:cNvGrpSpPr/>
          <p:nvPr/>
        </p:nvGrpSpPr>
        <p:grpSpPr>
          <a:xfrm>
            <a:off x="1197375" y="5980964"/>
            <a:ext cx="11526033" cy="3385609"/>
            <a:chOff x="-3805047" y="3869835"/>
            <a:chExt cx="6297262" cy="2753069"/>
          </a:xfrm>
        </p:grpSpPr>
        <p:sp>
          <p:nvSpPr>
            <p:cNvPr id="43" name="Rectangle : coins arrondis 18 - 2">
              <a:extLst>
                <a:ext uri="{FF2B5EF4-FFF2-40B4-BE49-F238E27FC236}">
                  <a16:creationId xmlns:a16="http://schemas.microsoft.com/office/drawing/2014/main" id="{D8B61545-1988-9D14-609D-4093874F1CF0}"/>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4" name="Rectangle : coins arrondis 18 - 2">
              <a:extLst>
                <a:ext uri="{FF2B5EF4-FFF2-40B4-BE49-F238E27FC236}">
                  <a16:creationId xmlns:a16="http://schemas.microsoft.com/office/drawing/2014/main" id="{94DDF271-4916-F1E1-8B60-CCD2DD8F3744}"/>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45" name="Rectangle : coins arrondis 18 - 2">
              <a:extLst>
                <a:ext uri="{FF2B5EF4-FFF2-40B4-BE49-F238E27FC236}">
                  <a16:creationId xmlns:a16="http://schemas.microsoft.com/office/drawing/2014/main" id="{C86BE406-9691-131D-B279-28A8CE99F520}"/>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6" name="Rectangle : coins arrondis 18 - 2">
              <a:extLst>
                <a:ext uri="{FF2B5EF4-FFF2-40B4-BE49-F238E27FC236}">
                  <a16:creationId xmlns:a16="http://schemas.microsoft.com/office/drawing/2014/main" id="{CD2DBE1D-B56C-985F-96AE-BCDDCE0F0E37}"/>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47" name="Rectangle : coins arrondis 18 - 2">
              <a:extLst>
                <a:ext uri="{FF2B5EF4-FFF2-40B4-BE49-F238E27FC236}">
                  <a16:creationId xmlns:a16="http://schemas.microsoft.com/office/drawing/2014/main" id="{6BD78D22-5948-B7AB-2EB6-BA8E82FEDF5B}"/>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8" name="Rectangle : coins arrondis 18 - 2">
              <a:extLst>
                <a:ext uri="{FF2B5EF4-FFF2-40B4-BE49-F238E27FC236}">
                  <a16:creationId xmlns:a16="http://schemas.microsoft.com/office/drawing/2014/main" id="{8419E73E-BAAB-43E5-A165-5A05A592822B}"/>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endParaRPr kumimoji="0" lang="ar-MA"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endParaRPr>
            </a:p>
          </p:txBody>
        </p:sp>
      </p:grpSp>
      <p:pic>
        <p:nvPicPr>
          <p:cNvPr id="49" name="Image 48">
            <a:extLst>
              <a:ext uri="{FF2B5EF4-FFF2-40B4-BE49-F238E27FC236}">
                <a16:creationId xmlns:a16="http://schemas.microsoft.com/office/drawing/2014/main" id="{DAD49D37-0D76-267B-BAB0-985F4C78A594}"/>
              </a:ext>
            </a:extLst>
          </p:cNvPr>
          <p:cNvPicPr>
            <a:picLocks noChangeAspect="1"/>
          </p:cNvPicPr>
          <p:nvPr>
            <p:custDataLst>
              <p:tags r:id="rId3"/>
            </p:custDataLst>
          </p:nvPr>
        </p:nvPicPr>
        <p:blipFill>
          <a:blip r:embed="rId12"/>
          <a:stretch>
            <a:fillRect/>
          </a:stretch>
        </p:blipFill>
        <p:spPr>
          <a:xfrm>
            <a:off x="1887039" y="2262372"/>
            <a:ext cx="1949421" cy="1709956"/>
          </a:xfrm>
          <a:prstGeom prst="rect">
            <a:avLst/>
          </a:prstGeom>
        </p:spPr>
      </p:pic>
      <p:pic>
        <p:nvPicPr>
          <p:cNvPr id="50" name="Image 49">
            <a:extLst>
              <a:ext uri="{FF2B5EF4-FFF2-40B4-BE49-F238E27FC236}">
                <a16:creationId xmlns:a16="http://schemas.microsoft.com/office/drawing/2014/main" id="{A18E004F-9791-13E7-B666-44CA5A37F2B3}"/>
              </a:ext>
            </a:extLst>
          </p:cNvPr>
          <p:cNvPicPr>
            <a:picLocks noChangeAspect="1"/>
          </p:cNvPicPr>
          <p:nvPr>
            <p:custDataLst>
              <p:tags r:id="rId4"/>
            </p:custDataLst>
          </p:nvPr>
        </p:nvPicPr>
        <p:blipFill>
          <a:blip r:embed="rId13">
            <a:clrChange>
              <a:clrFrom>
                <a:srgbClr val="FFFFFF"/>
              </a:clrFrom>
              <a:clrTo>
                <a:srgbClr val="FFFFFF">
                  <a:alpha val="0"/>
                </a:srgbClr>
              </a:clrTo>
            </a:clrChange>
          </a:blip>
          <a:stretch>
            <a:fillRect/>
          </a:stretch>
        </p:blipFill>
        <p:spPr>
          <a:xfrm>
            <a:off x="5860829" y="2029246"/>
            <a:ext cx="1994341" cy="1992214"/>
          </a:xfrm>
          <a:prstGeom prst="rect">
            <a:avLst/>
          </a:prstGeom>
        </p:spPr>
      </p:pic>
      <p:pic>
        <p:nvPicPr>
          <p:cNvPr id="51" name="Image 50">
            <a:extLst>
              <a:ext uri="{FF2B5EF4-FFF2-40B4-BE49-F238E27FC236}">
                <a16:creationId xmlns:a16="http://schemas.microsoft.com/office/drawing/2014/main" id="{259E2772-B305-A781-A0E6-A00F85484D64}"/>
              </a:ext>
            </a:extLst>
          </p:cNvPr>
          <p:cNvPicPr>
            <a:picLocks noChangeAspect="1"/>
          </p:cNvPicPr>
          <p:nvPr>
            <p:custDataLst>
              <p:tags r:id="rId5"/>
            </p:custDataLst>
          </p:nvPr>
        </p:nvPicPr>
        <p:blipFill>
          <a:blip r:embed="rId14"/>
          <a:stretch>
            <a:fillRect/>
          </a:stretch>
        </p:blipFill>
        <p:spPr>
          <a:xfrm>
            <a:off x="9600487" y="2574326"/>
            <a:ext cx="2702072" cy="1073793"/>
          </a:xfrm>
          <a:prstGeom prst="rect">
            <a:avLst/>
          </a:prstGeom>
        </p:spPr>
      </p:pic>
      <p:pic>
        <p:nvPicPr>
          <p:cNvPr id="52" name="Image 51">
            <a:extLst>
              <a:ext uri="{FF2B5EF4-FFF2-40B4-BE49-F238E27FC236}">
                <a16:creationId xmlns:a16="http://schemas.microsoft.com/office/drawing/2014/main" id="{069D2DAA-D662-9A10-8808-873901890956}"/>
              </a:ext>
            </a:extLst>
          </p:cNvPr>
          <p:cNvPicPr>
            <a:picLocks noChangeAspect="1"/>
          </p:cNvPicPr>
          <p:nvPr>
            <p:custDataLst>
              <p:tags r:id="rId6"/>
            </p:custDataLst>
          </p:nvPr>
        </p:nvPicPr>
        <p:blipFill rotWithShape="1">
          <a:blip r:embed="rId15"/>
          <a:srcRect l="1" t="974" r="78882" b="31320"/>
          <a:stretch/>
        </p:blipFill>
        <p:spPr>
          <a:xfrm>
            <a:off x="1816619" y="6367292"/>
            <a:ext cx="2305282" cy="1648594"/>
          </a:xfrm>
          <a:prstGeom prst="rect">
            <a:avLst/>
          </a:prstGeom>
        </p:spPr>
      </p:pic>
      <p:pic>
        <p:nvPicPr>
          <p:cNvPr id="54" name="Image 53" descr="Une image contenant dessin humoristique, dessin, capture d’écran, Dessin d’enfant&#10;&#10;Description générée automatiquement">
            <a:extLst>
              <a:ext uri="{FF2B5EF4-FFF2-40B4-BE49-F238E27FC236}">
                <a16:creationId xmlns:a16="http://schemas.microsoft.com/office/drawing/2014/main" id="{E7EE16A7-7F79-0B04-5447-FAF30924ED63}"/>
              </a:ext>
            </a:extLst>
          </p:cNvPr>
          <p:cNvPicPr>
            <a:picLocks noChangeAspect="1"/>
          </p:cNvPicPr>
          <p:nvPr>
            <p:custDataLst>
              <p:tags r:id="rId7"/>
            </p:custDataLst>
          </p:nvPr>
        </p:nvPicPr>
        <p:blipFill>
          <a:blip r:embed="rId16" cstate="print">
            <a:extLst>
              <a:ext uri="{28A0092B-C50C-407E-A947-70E740481C1C}">
                <a14:useLocalDpi xmlns:a14="http://schemas.microsoft.com/office/drawing/2010/main" val="0"/>
              </a:ext>
            </a:extLst>
          </a:blip>
          <a:srcRect l="29731" t="56294" r="43963" b="7778"/>
          <a:stretch/>
        </p:blipFill>
        <p:spPr>
          <a:xfrm>
            <a:off x="5951947" y="6321865"/>
            <a:ext cx="1812103" cy="1739448"/>
          </a:xfrm>
          <a:prstGeom prst="rect">
            <a:avLst/>
          </a:prstGeom>
        </p:spPr>
      </p:pic>
      <p:pic>
        <p:nvPicPr>
          <p:cNvPr id="4" name="Image 3">
            <a:extLst>
              <a:ext uri="{FF2B5EF4-FFF2-40B4-BE49-F238E27FC236}">
                <a16:creationId xmlns:a16="http://schemas.microsoft.com/office/drawing/2014/main" id="{2D1D00A1-907D-5353-342A-700097BDFC3C}"/>
              </a:ext>
            </a:extLst>
          </p:cNvPr>
          <p:cNvPicPr>
            <a:picLocks noChangeAspect="1"/>
          </p:cNvPicPr>
          <p:nvPr/>
        </p:nvPicPr>
        <p:blipFill>
          <a:blip r:embed="rId17"/>
          <a:stretch>
            <a:fillRect/>
          </a:stretch>
        </p:blipFill>
        <p:spPr>
          <a:xfrm>
            <a:off x="10477859" y="6361276"/>
            <a:ext cx="1421522" cy="1915287"/>
          </a:xfrm>
          <a:prstGeom prst="rect">
            <a:avLst/>
          </a:prstGeom>
        </p:spPr>
      </p:pic>
    </p:spTree>
    <p:extLst>
      <p:ext uri="{BB962C8B-B14F-4D97-AF65-F5344CB8AC3E}">
        <p14:creationId xmlns:p14="http://schemas.microsoft.com/office/powerpoint/2010/main" val="597073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983197" y="1333500"/>
            <a:ext cx="12001500" cy="7427948"/>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ctr" defTabSz="685834">
                <a:defRPr/>
              </a:pPr>
              <a:endParaRPr lang="fr-MA" sz="16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TextBox 9"/>
          <p:cNvSpPr txBox="1"/>
          <p:nvPr/>
        </p:nvSpPr>
        <p:spPr>
          <a:xfrm>
            <a:off x="983195" y="1712990"/>
            <a:ext cx="11749607" cy="1677910"/>
          </a:xfrm>
          <a:prstGeom prst="rect">
            <a:avLst/>
          </a:prstGeom>
        </p:spPr>
        <p:txBody>
          <a:bodyPr wrap="square" lIns="0" tIns="0" rIns="0" bIns="0" rtlCol="0" anchor="t">
            <a:spAutoFit/>
          </a:bodyPr>
          <a:lstStyle/>
          <a:p>
            <a:pPr algn="ctr" defTabSz="685800">
              <a:lnSpc>
                <a:spcPts val="4199"/>
              </a:lnSpc>
              <a:defRPr/>
            </a:pPr>
            <a:endParaRPr lang="en-US" sz="3600" dirty="0">
              <a:solidFill>
                <a:srgbClr val="1F497D"/>
              </a:solidFill>
              <a:latin typeface="Carelia"/>
            </a:endParaRPr>
          </a:p>
          <a:p>
            <a:pPr algn="ctr" defTabSz="685800">
              <a:lnSpc>
                <a:spcPts val="4199"/>
              </a:lnSpc>
              <a:defRPr/>
            </a:pPr>
            <a:endParaRPr lang="en-US" sz="3600" dirty="0">
              <a:solidFill>
                <a:srgbClr val="1F497D"/>
              </a:solidFill>
              <a:latin typeface="Carelia"/>
            </a:endParaRPr>
          </a:p>
          <a:p>
            <a:pPr algn="ctr" defTabSz="685800">
              <a:lnSpc>
                <a:spcPts val="4199"/>
              </a:lnSpc>
              <a:defRPr/>
            </a:pPr>
            <a:r>
              <a:rPr lang="en-US" sz="3600" dirty="0">
                <a:solidFill>
                  <a:srgbClr val="1F497D"/>
                </a:solidFill>
                <a:latin typeface="Carelia"/>
              </a:rPr>
              <a:t>Plan de la séance de </a:t>
            </a:r>
            <a:r>
              <a:rPr lang="en-US" sz="3600" dirty="0" err="1">
                <a:solidFill>
                  <a:srgbClr val="1F497D"/>
                </a:solidFill>
                <a:latin typeface="Carelia"/>
              </a:rPr>
              <a:t>rebrassage</a:t>
            </a:r>
            <a:r>
              <a:rPr lang="en-US" sz="3600" dirty="0">
                <a:solidFill>
                  <a:srgbClr val="1F497D"/>
                </a:solidFill>
                <a:latin typeface="Carelia"/>
              </a:rPr>
              <a:t>-test de validation</a:t>
            </a: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1752600" y="3838238"/>
            <a:ext cx="11232097" cy="3766416"/>
          </a:xfrm>
          <a:prstGeom prst="rect">
            <a:avLst/>
          </a:prstGeom>
        </p:spPr>
        <p:txBody>
          <a:bodyPr wrap="square" lIns="0" tIns="0" rIns="0" bIns="0" rtlCol="0" anchor="t">
            <a:spAutoFit/>
          </a:bodyPr>
          <a:lstStyle/>
          <a:p>
            <a:pPr defTabSz="685800">
              <a:lnSpc>
                <a:spcPts val="3026"/>
              </a:lnSpc>
              <a:defRPr/>
            </a:pPr>
            <a:r>
              <a:rPr lang="en-US" sz="3200" dirty="0">
                <a:solidFill>
                  <a:srgbClr val="8DC63F"/>
                </a:solidFill>
                <a:latin typeface="Carelia"/>
              </a:rPr>
              <a:t> </a:t>
            </a:r>
          </a:p>
          <a:p>
            <a:pPr marL="457200" indent="-457200" defTabSz="685800">
              <a:lnSpc>
                <a:spcPct val="150000"/>
              </a:lnSpc>
              <a:buFont typeface="Wingdings" panose="05000000000000000000" pitchFamily="2" charset="2"/>
              <a:buChar char="§"/>
              <a:defRPr/>
            </a:pPr>
            <a:r>
              <a:rPr lang="en-US" sz="2800" dirty="0" err="1">
                <a:solidFill>
                  <a:srgbClr val="106585"/>
                </a:solidFill>
                <a:latin typeface="Carelia"/>
              </a:rPr>
              <a:t>Rituel</a:t>
            </a:r>
            <a:r>
              <a:rPr lang="en-US" sz="2800" dirty="0">
                <a:solidFill>
                  <a:srgbClr val="106585"/>
                </a:solidFill>
                <a:latin typeface="Carelia"/>
              </a:rPr>
              <a:t>: </a:t>
            </a:r>
            <a:r>
              <a:rPr lang="en-US" sz="2800" dirty="0" err="1">
                <a:solidFill>
                  <a:srgbClr val="106585"/>
                </a:solidFill>
                <a:latin typeface="Carelia"/>
              </a:rPr>
              <a:t>dictée</a:t>
            </a:r>
            <a:r>
              <a:rPr lang="en-US" sz="2800" dirty="0">
                <a:solidFill>
                  <a:srgbClr val="106585"/>
                </a:solidFill>
                <a:latin typeface="Carelia"/>
              </a:rPr>
              <a:t> </a:t>
            </a:r>
            <a:r>
              <a:rPr lang="en-US" sz="2800" dirty="0" err="1">
                <a:solidFill>
                  <a:srgbClr val="106585"/>
                </a:solidFill>
                <a:latin typeface="Carelia"/>
              </a:rPr>
              <a:t>préparée</a:t>
            </a:r>
            <a:endParaRPr lang="en-US" sz="2800" dirty="0">
              <a:solidFill>
                <a:srgbClr val="106585"/>
              </a:solidFill>
              <a:latin typeface="Carelia"/>
            </a:endParaRPr>
          </a:p>
          <a:p>
            <a:pPr marL="457200" indent="-457200" defTabSz="685800">
              <a:lnSpc>
                <a:spcPct val="150000"/>
              </a:lnSpc>
              <a:buFont typeface="Wingdings" panose="05000000000000000000" pitchFamily="2" charset="2"/>
              <a:buChar char="§"/>
              <a:defRPr/>
            </a:pPr>
            <a:r>
              <a:rPr lang="en-US" sz="2800" dirty="0" err="1">
                <a:solidFill>
                  <a:srgbClr val="106585"/>
                </a:solidFill>
                <a:latin typeface="Carelia"/>
              </a:rPr>
              <a:t>Rebrassage</a:t>
            </a:r>
            <a:r>
              <a:rPr lang="en-US" sz="2800" dirty="0">
                <a:solidFill>
                  <a:srgbClr val="106585"/>
                </a:solidFill>
                <a:latin typeface="Carelia"/>
              </a:rPr>
              <a:t> du  </a:t>
            </a:r>
            <a:r>
              <a:rPr lang="en-US" sz="2800" dirty="0" err="1">
                <a:solidFill>
                  <a:srgbClr val="106585"/>
                </a:solidFill>
                <a:latin typeface="Carelia"/>
              </a:rPr>
              <a:t>vocabulaire</a:t>
            </a:r>
            <a:endParaRPr lang="en-US" sz="2800" dirty="0">
              <a:solidFill>
                <a:srgbClr val="106585"/>
              </a:solidFill>
              <a:latin typeface="Carelia"/>
            </a:endParaRPr>
          </a:p>
          <a:p>
            <a:pPr marL="457200" indent="-457200" defTabSz="685800">
              <a:lnSpc>
                <a:spcPct val="150000"/>
              </a:lnSpc>
              <a:buFont typeface="Wingdings" panose="05000000000000000000" pitchFamily="2" charset="2"/>
              <a:buChar char="§"/>
              <a:defRPr/>
            </a:pPr>
            <a:r>
              <a:rPr lang="fr-MA" sz="2800" dirty="0">
                <a:solidFill>
                  <a:srgbClr val="106585"/>
                </a:solidFill>
                <a:latin typeface="Carelia"/>
              </a:rPr>
              <a:t>Lecture autonome</a:t>
            </a:r>
          </a:p>
          <a:p>
            <a:pPr marL="457200" indent="-457200" defTabSz="685800">
              <a:lnSpc>
                <a:spcPct val="150000"/>
              </a:lnSpc>
              <a:buFont typeface="Wingdings" panose="05000000000000000000" pitchFamily="2" charset="2"/>
              <a:buChar char="§"/>
              <a:defRPr/>
            </a:pPr>
            <a:r>
              <a:rPr lang="fr-MA" sz="2800" dirty="0">
                <a:solidFill>
                  <a:srgbClr val="106585"/>
                </a:solidFill>
                <a:latin typeface="Carelia"/>
              </a:rPr>
              <a:t>Test de validation.</a:t>
            </a:r>
          </a:p>
          <a:p>
            <a:pPr defTabSz="685800">
              <a:lnSpc>
                <a:spcPts val="3026"/>
              </a:lnSpc>
              <a:defRPr/>
            </a:pPr>
            <a:endParaRPr lang="fr-MA" sz="3200" dirty="0">
              <a:solidFill>
                <a:srgbClr val="106585"/>
              </a:solidFill>
              <a:latin typeface="Carelia"/>
            </a:endParaRPr>
          </a:p>
          <a:p>
            <a:pPr defTabSz="685800">
              <a:lnSpc>
                <a:spcPts val="3026"/>
              </a:lnSpc>
              <a:defRPr/>
            </a:pPr>
            <a:endParaRPr lang="en-US" sz="3200" dirty="0">
              <a:solidFill>
                <a:srgbClr val="106585"/>
              </a:solidFill>
              <a:latin typeface="Carelia"/>
            </a:endParaRPr>
          </a:p>
        </p:txBody>
      </p:sp>
      <p:sp>
        <p:nvSpPr>
          <p:cNvPr id="3" name="ZoneTexte 2">
            <a:extLst>
              <a:ext uri="{FF2B5EF4-FFF2-40B4-BE49-F238E27FC236}">
                <a16:creationId xmlns:a16="http://schemas.microsoft.com/office/drawing/2014/main" id="{BC523197-8982-73B4-6994-7B40341F1281}"/>
              </a:ext>
            </a:extLst>
          </p:cNvPr>
          <p:cNvSpPr txBox="1"/>
          <p:nvPr>
            <p:custDataLst>
              <p:tags r:id="rId1"/>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spTree>
    <p:extLst>
      <p:ext uri="{BB962C8B-B14F-4D97-AF65-F5344CB8AC3E}">
        <p14:creationId xmlns:p14="http://schemas.microsoft.com/office/powerpoint/2010/main" val="969077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562942" y="598983"/>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1254314" y="388022"/>
            <a:ext cx="9931167" cy="438582"/>
          </a:xfrm>
          <a:prstGeom prst="rect">
            <a:avLst/>
          </a:prstGeom>
          <a:noFill/>
        </p:spPr>
        <p:txBody>
          <a:bodyPr wrap="square" rtlCol="0">
            <a:spAutoFit/>
          </a:bodyPr>
          <a:lstStyle/>
          <a:p>
            <a:pPr defTabSz="685834"/>
            <a:r>
              <a:rPr lang="fr-FR" sz="2250" b="1" dirty="0">
                <a:solidFill>
                  <a:prstClr val="white">
                    <a:lumMod val="65000"/>
                  </a:prstClr>
                </a:solidFill>
                <a:latin typeface="Dosis" pitchFamily="2" charset="0"/>
              </a:rPr>
              <a:t>Prenez vos ardoises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44990" y="657882"/>
            <a:ext cx="1072972" cy="992461"/>
          </a:xfrm>
          <a:prstGeom prst="rect">
            <a:avLst/>
          </a:prstGeom>
          <a:ln w="19050">
            <a:noFill/>
          </a:ln>
          <a:effectLst>
            <a:outerShdw blurRad="50800" dist="38100" dir="2700000" algn="tl" rotWithShape="0">
              <a:prstClr val="black">
                <a:alpha val="40000"/>
              </a:prstClr>
            </a:outerShdw>
          </a:effectLst>
        </p:spPr>
      </p:pic>
      <p:grpSp>
        <p:nvGrpSpPr>
          <p:cNvPr id="7" name="Groupe 6">
            <a:extLst>
              <a:ext uri="{FF2B5EF4-FFF2-40B4-BE49-F238E27FC236}">
                <a16:creationId xmlns:a16="http://schemas.microsoft.com/office/drawing/2014/main" id="{7A0F5B73-4673-B158-7158-DF81D6459657}"/>
              </a:ext>
            </a:extLst>
          </p:cNvPr>
          <p:cNvGrpSpPr/>
          <p:nvPr/>
        </p:nvGrpSpPr>
        <p:grpSpPr>
          <a:xfrm>
            <a:off x="989239" y="3859170"/>
            <a:ext cx="11506508" cy="3533358"/>
            <a:chOff x="-3805047" y="3869835"/>
            <a:chExt cx="6297262" cy="2753069"/>
          </a:xfrm>
        </p:grpSpPr>
        <p:sp>
          <p:nvSpPr>
            <p:cNvPr id="9" name="Rectangle : coins arrondis 18 - 2">
              <a:extLst>
                <a:ext uri="{FF2B5EF4-FFF2-40B4-BE49-F238E27FC236}">
                  <a16:creationId xmlns:a16="http://schemas.microsoft.com/office/drawing/2014/main" id="{06AE3FB6-617E-30CE-17D9-E4944BB22D51}"/>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0" name="Rectangle : coins arrondis 18 - 2">
              <a:extLst>
                <a:ext uri="{FF2B5EF4-FFF2-40B4-BE49-F238E27FC236}">
                  <a16:creationId xmlns:a16="http://schemas.microsoft.com/office/drawing/2014/main" id="{AD7D1A10-A7C4-A797-618D-2504E07EB108}"/>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1" name="Rectangle : coins arrondis 18 - 2">
              <a:extLst>
                <a:ext uri="{FF2B5EF4-FFF2-40B4-BE49-F238E27FC236}">
                  <a16:creationId xmlns:a16="http://schemas.microsoft.com/office/drawing/2014/main" id="{2DB4658C-20DC-72AA-17DA-FB2A1D58EE00}"/>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5BCD92FE-BC16-F3AC-6E4B-C0BFF7AC5F18}"/>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4" name="Rectangle : coins arrondis 18 - 2">
              <a:extLst>
                <a:ext uri="{FF2B5EF4-FFF2-40B4-BE49-F238E27FC236}">
                  <a16:creationId xmlns:a16="http://schemas.microsoft.com/office/drawing/2014/main" id="{BAFD3358-AABE-DF7E-98AA-2F20F273668D}"/>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4" name="Rectangle : coins arrondis 18 - 2">
              <a:extLst>
                <a:ext uri="{FF2B5EF4-FFF2-40B4-BE49-F238E27FC236}">
                  <a16:creationId xmlns:a16="http://schemas.microsoft.com/office/drawing/2014/main" id="{62035628-88FB-2BF2-F5C3-E93661715A72}"/>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26" name="Image 25">
            <a:extLst>
              <a:ext uri="{FF2B5EF4-FFF2-40B4-BE49-F238E27FC236}">
                <a16:creationId xmlns:a16="http://schemas.microsoft.com/office/drawing/2014/main" id="{F9355F0F-29F7-D4CB-8F41-4832BC021093}"/>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661914" y="4272070"/>
            <a:ext cx="2053088" cy="1905077"/>
          </a:xfrm>
          <a:prstGeom prst="rect">
            <a:avLst/>
          </a:prstGeom>
        </p:spPr>
      </p:pic>
      <p:pic>
        <p:nvPicPr>
          <p:cNvPr id="28" name="Image 27" descr="Une image contenant dessin humoristique, dessin, capture d’écran, Dessin d’enfant&#10;&#10;Description générée automatiquement">
            <a:extLst>
              <a:ext uri="{FF2B5EF4-FFF2-40B4-BE49-F238E27FC236}">
                <a16:creationId xmlns:a16="http://schemas.microsoft.com/office/drawing/2014/main" id="{3BA58975-B1CB-DD2C-423A-C5CAADDF8630}"/>
              </a:ext>
            </a:extLst>
          </p:cNvPr>
          <p:cNvPicPr>
            <a:picLocks noChangeAspect="1"/>
          </p:cNvPicPr>
          <p:nvPr>
            <p:custDataLst>
              <p:tags r:id="rId2"/>
            </p:custDataLst>
          </p:nvPr>
        </p:nvPicPr>
        <p:blipFill>
          <a:blip r:embed="rId9" cstate="print">
            <a:extLst>
              <a:ext uri="{28A0092B-C50C-407E-A947-70E740481C1C}">
                <a14:useLocalDpi xmlns:a14="http://schemas.microsoft.com/office/drawing/2010/main" val="0"/>
              </a:ext>
            </a:extLst>
          </a:blip>
          <a:srcRect l="29731" t="56294" r="43963" b="7778"/>
          <a:stretch/>
        </p:blipFill>
        <p:spPr>
          <a:xfrm>
            <a:off x="6141044" y="4509253"/>
            <a:ext cx="1433911" cy="1611393"/>
          </a:xfrm>
          <a:prstGeom prst="rect">
            <a:avLst/>
          </a:prstGeom>
        </p:spPr>
      </p:pic>
      <p:graphicFrame>
        <p:nvGraphicFramePr>
          <p:cNvPr id="30" name="Tableau 29">
            <a:extLst>
              <a:ext uri="{FF2B5EF4-FFF2-40B4-BE49-F238E27FC236}">
                <a16:creationId xmlns:a16="http://schemas.microsoft.com/office/drawing/2014/main" id="{F0D41098-A5F4-87AE-34B2-534A72BD6D7C}"/>
              </a:ext>
            </a:extLst>
          </p:cNvPr>
          <p:cNvGraphicFramePr>
            <a:graphicFrameLocks noGrp="1"/>
          </p:cNvGraphicFramePr>
          <p:nvPr>
            <p:custDataLst>
              <p:tags r:id="rId3"/>
            </p:custDataLst>
            <p:extLst>
              <p:ext uri="{D42A27DB-BD31-4B8C-83A1-F6EECF244321}">
                <p14:modId xmlns:p14="http://schemas.microsoft.com/office/powerpoint/2010/main" val="1309011039"/>
              </p:ext>
            </p:extLst>
          </p:nvPr>
        </p:nvGraphicFramePr>
        <p:xfrm>
          <a:off x="1" y="-64418"/>
          <a:ext cx="12953998" cy="441960"/>
        </p:xfrm>
        <a:graphic>
          <a:graphicData uri="http://schemas.openxmlformats.org/drawingml/2006/table">
            <a:tbl>
              <a:tblPr firstRow="1" bandRow="1">
                <a:tableStyleId>{5C22544A-7EE6-4342-B048-85BDC9FD1C3A}</a:tableStyleId>
              </a:tblPr>
              <a:tblGrid>
                <a:gridCol w="2362199">
                  <a:extLst>
                    <a:ext uri="{9D8B030D-6E8A-4147-A177-3AD203B41FA5}">
                      <a16:colId xmlns:a16="http://schemas.microsoft.com/office/drawing/2014/main" val="1026576551"/>
                    </a:ext>
                  </a:extLst>
                </a:gridCol>
                <a:gridCol w="3657600">
                  <a:extLst>
                    <a:ext uri="{9D8B030D-6E8A-4147-A177-3AD203B41FA5}">
                      <a16:colId xmlns:a16="http://schemas.microsoft.com/office/drawing/2014/main" val="1915038765"/>
                    </a:ext>
                  </a:extLst>
                </a:gridCol>
                <a:gridCol w="3048000">
                  <a:extLst>
                    <a:ext uri="{9D8B030D-6E8A-4147-A177-3AD203B41FA5}">
                      <a16:colId xmlns:a16="http://schemas.microsoft.com/office/drawing/2014/main" val="2262048582"/>
                    </a:ext>
                  </a:extLst>
                </a:gridCol>
                <a:gridCol w="3048000">
                  <a:extLst>
                    <a:ext uri="{9D8B030D-6E8A-4147-A177-3AD203B41FA5}">
                      <a16:colId xmlns:a16="http://schemas.microsoft.com/office/drawing/2014/main" val="630201810"/>
                    </a:ext>
                  </a:extLst>
                </a:gridCol>
                <a:gridCol w="838199">
                  <a:extLst>
                    <a:ext uri="{9D8B030D-6E8A-4147-A177-3AD203B41FA5}">
                      <a16:colId xmlns:a16="http://schemas.microsoft.com/office/drawing/2014/main" val="2138322687"/>
                    </a:ext>
                  </a:extLst>
                </a:gridCol>
              </a:tblGrid>
              <a:tr h="389358">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65000"/>
                            </a:schemeClr>
                          </a:solidFill>
                          <a:latin typeface="Dosis" pitchFamily="2" charset="0"/>
                        </a:rPr>
                        <a:t>2. Rebrassage du </a:t>
                      </a:r>
                      <a:r>
                        <a:rPr lang="fr-FR" sz="1800" b="1" kern="1200" dirty="0">
                          <a:solidFill>
                            <a:schemeClr val="bg1">
                              <a:lumMod val="65000"/>
                            </a:schemeClr>
                          </a:solidFill>
                          <a:latin typeface="Dosis" pitchFamily="2" charset="0"/>
                          <a:ea typeface="+mn-ea"/>
                          <a:cs typeface="+mn-cs"/>
                        </a:rPr>
                        <a:t>vocabulaire</a:t>
                      </a:r>
                      <a:endParaRPr lang="fr-FR" sz="1800" b="1" dirty="0">
                        <a:solidFill>
                          <a:schemeClr val="bg1">
                            <a:lumMod val="6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65000"/>
                            </a:schemeClr>
                          </a:solidFill>
                          <a:latin typeface="Dosis" pitchFamily="2" charset="0"/>
                        </a:rPr>
                        <a:t>3. Lecture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65000"/>
                            </a:schemeClr>
                          </a:solidFill>
                          <a:latin typeface="Dosis" pitchFamily="2" charset="0"/>
                        </a:rPr>
                        <a:t>4. Test de validation</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D3EBE0B9-40BA-8C5E-306E-B67733AFD171}"/>
              </a:ext>
            </a:extLst>
          </p:cNvPr>
          <p:cNvPicPr>
            <a:picLocks noChangeAspect="1"/>
          </p:cNvPicPr>
          <p:nvPr/>
        </p:nvPicPr>
        <p:blipFill>
          <a:blip r:embed="rId10"/>
          <a:stretch>
            <a:fillRect/>
          </a:stretch>
        </p:blipFill>
        <p:spPr>
          <a:xfrm>
            <a:off x="9848576" y="4000500"/>
            <a:ext cx="1764781" cy="2453780"/>
          </a:xfrm>
          <a:prstGeom prst="rect">
            <a:avLst/>
          </a:prstGeom>
        </p:spPr>
      </p:pic>
    </p:spTree>
    <p:extLst>
      <p:ext uri="{BB962C8B-B14F-4D97-AF65-F5344CB8AC3E}">
        <p14:creationId xmlns:p14="http://schemas.microsoft.com/office/powerpoint/2010/main" val="3808565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42593E7C-BBD8-FF81-D60F-F45BC533BDF4}"/>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845F961A-9D37-EC65-CA2D-DCFBDB9AA6C6}"/>
              </a:ext>
            </a:extLst>
          </p:cNvPr>
          <p:cNvSpPr/>
          <p:nvPr/>
        </p:nvSpPr>
        <p:spPr>
          <a:xfrm>
            <a:off x="2857500" y="1487584"/>
            <a:ext cx="8001000" cy="7924800"/>
          </a:xfrm>
          <a:prstGeom prst="ellipse">
            <a:avLst/>
          </a:prstGeom>
          <a:solidFill>
            <a:schemeClr val="bg2">
              <a:lumMod val="75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8000" b="1" dirty="0">
                <a:solidFill>
                  <a:srgbClr val="106585"/>
                </a:solidFill>
                <a:latin typeface="Microsoft Uighur" panose="02000000000000000000" pitchFamily="2" charset="-78"/>
                <a:cs typeface="Microsoft Uighur" panose="02000000000000000000" pitchFamily="2" charset="-78"/>
              </a:rPr>
              <a:t>Dictée préparée</a:t>
            </a: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grpSp>
        <p:nvGrpSpPr>
          <p:cNvPr id="6" name="Groupe 5">
            <a:extLst>
              <a:ext uri="{FF2B5EF4-FFF2-40B4-BE49-F238E27FC236}">
                <a16:creationId xmlns:a16="http://schemas.microsoft.com/office/drawing/2014/main" id="{C990A38F-5DE4-91E9-A9A9-6F6B144FA0F7}"/>
              </a:ext>
            </a:extLst>
          </p:cNvPr>
          <p:cNvGrpSpPr/>
          <p:nvPr/>
        </p:nvGrpSpPr>
        <p:grpSpPr>
          <a:xfrm>
            <a:off x="13855" y="190500"/>
            <a:ext cx="2240841" cy="841410"/>
            <a:chOff x="3663231" y="3540342"/>
            <a:chExt cx="1066274" cy="385540"/>
          </a:xfrm>
        </p:grpSpPr>
        <p:sp>
          <p:nvSpPr>
            <p:cNvPr id="9" name="Rectangle : coins arrondis 8">
              <a:extLst>
                <a:ext uri="{FF2B5EF4-FFF2-40B4-BE49-F238E27FC236}">
                  <a16:creationId xmlns:a16="http://schemas.microsoft.com/office/drawing/2014/main" id="{376B2470-AC12-D2F7-77D5-B7F461CB359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10" name="Picture 2">
              <a:extLst>
                <a:ext uri="{FF2B5EF4-FFF2-40B4-BE49-F238E27FC236}">
                  <a16:creationId xmlns:a16="http://schemas.microsoft.com/office/drawing/2014/main" id="{21E691FD-0A56-3EF4-352D-FDA8A9E35C4D}"/>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0BB8EE05-52A4-9831-A716-E0E5D55747E6}"/>
                </a:ext>
              </a:extLst>
            </p:cNvPr>
            <p:cNvSpPr txBox="1"/>
            <p:nvPr/>
          </p:nvSpPr>
          <p:spPr>
            <a:xfrm>
              <a:off x="3981318" y="3619032"/>
              <a:ext cx="748187" cy="211538"/>
            </a:xfrm>
            <a:prstGeom prst="rect">
              <a:avLst/>
            </a:prstGeom>
            <a:noFill/>
          </p:spPr>
          <p:txBody>
            <a:bodyPr wrap="square" rtlCol="0">
              <a:spAutoFit/>
            </a:bodyPr>
            <a:lstStyle/>
            <a:p>
              <a:pPr defTabSz="685800">
                <a:defRPr/>
              </a:pPr>
              <a:r>
                <a:rPr lang="fr-MA" sz="2400" b="1" dirty="0">
                  <a:solidFill>
                    <a:srgbClr val="106585"/>
                  </a:solidFill>
                  <a:latin typeface="Dosis" pitchFamily="2" charset="0"/>
                </a:rPr>
                <a:t>10 min</a:t>
              </a:r>
            </a:p>
          </p:txBody>
        </p:sp>
      </p:grpSp>
    </p:spTree>
    <p:extLst>
      <p:ext uri="{BB962C8B-B14F-4D97-AF65-F5344CB8AC3E}">
        <p14:creationId xmlns:p14="http://schemas.microsoft.com/office/powerpoint/2010/main" val="450759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B0451-4E8A-5749-2FF6-727BA9AFC55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A21E088-5E3F-928C-6A6C-78C99F7753D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86530BAA-5C32-456D-9D4E-A4A98218BE66}"/>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grpSp>
        <p:nvGrpSpPr>
          <p:cNvPr id="6" name="Group 3">
            <a:extLst>
              <a:ext uri="{FF2B5EF4-FFF2-40B4-BE49-F238E27FC236}">
                <a16:creationId xmlns:a16="http://schemas.microsoft.com/office/drawing/2014/main" id="{9BBC0A25-2CFA-6A0D-95D4-130427BE226E}"/>
              </a:ext>
            </a:extLst>
          </p:cNvPr>
          <p:cNvGrpSpPr/>
          <p:nvPr/>
        </p:nvGrpSpPr>
        <p:grpSpPr>
          <a:xfrm>
            <a:off x="1009360" y="1463703"/>
            <a:ext cx="12001500" cy="7926101"/>
            <a:chOff x="0" y="0"/>
            <a:chExt cx="3895412" cy="2555175"/>
          </a:xfrm>
        </p:grpSpPr>
        <p:sp>
          <p:nvSpPr>
            <p:cNvPr id="7" name="Freeform 4">
              <a:extLst>
                <a:ext uri="{FF2B5EF4-FFF2-40B4-BE49-F238E27FC236}">
                  <a16:creationId xmlns:a16="http://schemas.microsoft.com/office/drawing/2014/main" id="{1858FA07-EC9A-B2D7-239F-F7DD9C283E13}"/>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9" name="TextBox 5">
              <a:extLst>
                <a:ext uri="{FF2B5EF4-FFF2-40B4-BE49-F238E27FC236}">
                  <a16:creationId xmlns:a16="http://schemas.microsoft.com/office/drawing/2014/main" id="{9AB8F3A7-7FBC-BD28-3FC5-1815102D5B1E}"/>
                </a:ext>
              </a:extLst>
            </p:cNvPr>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10" name="Freeform 7">
            <a:extLst>
              <a:ext uri="{FF2B5EF4-FFF2-40B4-BE49-F238E27FC236}">
                <a16:creationId xmlns:a16="http://schemas.microsoft.com/office/drawing/2014/main" id="{30FB7996-9DA7-4BB1-8F44-76A6F1303FB2}"/>
              </a:ext>
            </a:extLst>
          </p:cNvPr>
          <p:cNvSpPr/>
          <p:nvPr/>
        </p:nvSpPr>
        <p:spPr>
          <a:xfrm>
            <a:off x="1179968" y="571501"/>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1" name="TextBox 10">
            <a:extLst>
              <a:ext uri="{FF2B5EF4-FFF2-40B4-BE49-F238E27FC236}">
                <a16:creationId xmlns:a16="http://schemas.microsoft.com/office/drawing/2014/main" id="{4680F48D-09A9-9333-0963-35EE1B6A06AA}"/>
              </a:ext>
            </a:extLst>
          </p:cNvPr>
          <p:cNvSpPr txBox="1"/>
          <p:nvPr/>
        </p:nvSpPr>
        <p:spPr>
          <a:xfrm>
            <a:off x="2333956" y="2015170"/>
            <a:ext cx="8683076" cy="1242648"/>
          </a:xfrm>
          <a:prstGeom prst="rect">
            <a:avLst/>
          </a:prstGeom>
        </p:spPr>
        <p:txBody>
          <a:bodyPr wrap="square" lIns="0" tIns="0" rIns="0" bIns="0" rtlCol="0" anchor="t">
            <a:spAutoFit/>
          </a:bodyPr>
          <a:lstStyle/>
          <a:p>
            <a:pPr algn="ctr"/>
            <a:r>
              <a:rPr lang="fr-FR" sz="5400" b="1" dirty="0">
                <a:solidFill>
                  <a:schemeClr val="accent5">
                    <a:lumMod val="75000"/>
                  </a:schemeClr>
                </a:solidFill>
                <a:latin typeface="Dosis" panose="02010703020202060003" pitchFamily="2" charset="0"/>
              </a:rPr>
              <a:t>Dictée préparée</a:t>
            </a:r>
          </a:p>
          <a:p>
            <a:pPr algn="ctr" defTabSz="685800">
              <a:lnSpc>
                <a:spcPts val="3026"/>
              </a:lnSpc>
              <a:defRPr/>
            </a:pPr>
            <a:endParaRPr lang="en-US" sz="3200" dirty="0">
              <a:solidFill>
                <a:schemeClr val="tx2">
                  <a:lumMod val="60000"/>
                  <a:lumOff val="40000"/>
                </a:schemeClr>
              </a:solidFill>
              <a:latin typeface="Carelia"/>
            </a:endParaRPr>
          </a:p>
        </p:txBody>
      </p:sp>
      <p:sp>
        <p:nvSpPr>
          <p:cNvPr id="12" name="TextBox 10">
            <a:extLst>
              <a:ext uri="{FF2B5EF4-FFF2-40B4-BE49-F238E27FC236}">
                <a16:creationId xmlns:a16="http://schemas.microsoft.com/office/drawing/2014/main" id="{57A38247-1176-8DA6-3B04-BB3807F58D56}"/>
              </a:ext>
            </a:extLst>
          </p:cNvPr>
          <p:cNvSpPr txBox="1"/>
          <p:nvPr/>
        </p:nvSpPr>
        <p:spPr>
          <a:xfrm>
            <a:off x="1919782" y="2840483"/>
            <a:ext cx="10180653" cy="1369606"/>
          </a:xfrm>
          <a:prstGeom prst="rect">
            <a:avLst/>
          </a:prstGeom>
        </p:spPr>
        <p:txBody>
          <a:bodyPr wrap="square" lIns="0" tIns="0" rIns="0" bIns="0" rtlCol="0" anchor="t">
            <a:spAutoFit/>
          </a:bodyPr>
          <a:lstStyle/>
          <a:p>
            <a:pPr algn="ctr"/>
            <a:endParaRPr lang="fr-FR" sz="3200" b="1" dirty="0">
              <a:latin typeface="Dosis" panose="02010703020202060003" pitchFamily="2" charset="0"/>
            </a:endParaRPr>
          </a:p>
          <a:p>
            <a:pPr algn="ctr"/>
            <a:r>
              <a:rPr lang="fr-FR" sz="3200" b="1" dirty="0">
                <a:solidFill>
                  <a:schemeClr val="accent5">
                    <a:lumMod val="75000"/>
                  </a:schemeClr>
                </a:solidFill>
                <a:latin typeface="Dosis" panose="02010703020202060003" pitchFamily="2" charset="0"/>
              </a:rPr>
              <a:t>Support</a:t>
            </a:r>
            <a:r>
              <a:rPr lang="fr-FR" sz="3200" dirty="0">
                <a:solidFill>
                  <a:schemeClr val="accent5">
                    <a:lumMod val="75000"/>
                  </a:schemeClr>
                </a:solidFill>
                <a:latin typeface="Dosis" panose="02010703020202060003" pitchFamily="2" charset="0"/>
              </a:rPr>
              <a:t> </a:t>
            </a:r>
            <a:r>
              <a:rPr lang="fr-FR" sz="3200" dirty="0">
                <a:solidFill>
                  <a:schemeClr val="accent5">
                    <a:lumMod val="50000"/>
                  </a:schemeClr>
                </a:solidFill>
                <a:latin typeface="Dosis" panose="02010703020202060003" pitchFamily="2" charset="0"/>
              </a:rPr>
              <a:t>: un passage du dernier texte  </a:t>
            </a:r>
          </a:p>
          <a:p>
            <a:pPr algn="ctr" defTabSz="685800">
              <a:lnSpc>
                <a:spcPts val="3026"/>
              </a:lnSpc>
              <a:defRPr/>
            </a:pPr>
            <a:endParaRPr lang="en-US" sz="3200" dirty="0">
              <a:solidFill>
                <a:schemeClr val="tx2">
                  <a:lumMod val="60000"/>
                  <a:lumOff val="40000"/>
                </a:schemeClr>
              </a:solidFill>
              <a:latin typeface="Dosis" panose="02010703020202060003" pitchFamily="2" charset="0"/>
            </a:endParaRPr>
          </a:p>
        </p:txBody>
      </p:sp>
      <p:sp>
        <p:nvSpPr>
          <p:cNvPr id="13" name="TextBox 10">
            <a:extLst>
              <a:ext uri="{FF2B5EF4-FFF2-40B4-BE49-F238E27FC236}">
                <a16:creationId xmlns:a16="http://schemas.microsoft.com/office/drawing/2014/main" id="{981875A5-E72F-E769-8827-9B5C52DD6A60}"/>
              </a:ext>
            </a:extLst>
          </p:cNvPr>
          <p:cNvSpPr txBox="1"/>
          <p:nvPr/>
        </p:nvSpPr>
        <p:spPr>
          <a:xfrm>
            <a:off x="2516462" y="4904315"/>
            <a:ext cx="8683076" cy="1088760"/>
          </a:xfrm>
          <a:prstGeom prst="rect">
            <a:avLst/>
          </a:prstGeom>
        </p:spPr>
        <p:txBody>
          <a:bodyPr wrap="square" lIns="0" tIns="0" rIns="0" bIns="0" rtlCol="0" anchor="t">
            <a:spAutoFit/>
          </a:bodyPr>
          <a:lstStyle/>
          <a:p>
            <a:pPr algn="ctr"/>
            <a:r>
              <a:rPr lang="fr-FR" sz="4400" b="1" dirty="0">
                <a:solidFill>
                  <a:schemeClr val="accent5">
                    <a:lumMod val="75000"/>
                  </a:schemeClr>
                </a:solidFill>
                <a:latin typeface="Dosis" panose="02010703020202060003" pitchFamily="2" charset="0"/>
              </a:rPr>
              <a:t>Déroulement :</a:t>
            </a:r>
            <a:endParaRPr lang="fr-FR" sz="4400" dirty="0">
              <a:solidFill>
                <a:schemeClr val="accent5">
                  <a:lumMod val="75000"/>
                </a:schemeClr>
              </a:solidFill>
              <a:latin typeface="Dosis" panose="02010703020202060003" pitchFamily="2" charset="0"/>
            </a:endParaRPr>
          </a:p>
          <a:p>
            <a:pPr algn="ctr" defTabSz="685800">
              <a:lnSpc>
                <a:spcPts val="3026"/>
              </a:lnSpc>
              <a:defRPr/>
            </a:pPr>
            <a:endParaRPr lang="en-US" sz="3200" dirty="0">
              <a:solidFill>
                <a:schemeClr val="tx2">
                  <a:lumMod val="60000"/>
                  <a:lumOff val="40000"/>
                </a:schemeClr>
              </a:solidFill>
              <a:latin typeface="Carelia"/>
            </a:endParaRPr>
          </a:p>
        </p:txBody>
      </p:sp>
      <p:sp>
        <p:nvSpPr>
          <p:cNvPr id="14" name="TextBox 10">
            <a:extLst>
              <a:ext uri="{FF2B5EF4-FFF2-40B4-BE49-F238E27FC236}">
                <a16:creationId xmlns:a16="http://schemas.microsoft.com/office/drawing/2014/main" id="{EA9863BE-9209-723D-401C-01A3943045F4}"/>
              </a:ext>
            </a:extLst>
          </p:cNvPr>
          <p:cNvSpPr txBox="1"/>
          <p:nvPr/>
        </p:nvSpPr>
        <p:spPr>
          <a:xfrm>
            <a:off x="1305381" y="5439424"/>
            <a:ext cx="11422041" cy="2123658"/>
          </a:xfrm>
          <a:prstGeom prst="rect">
            <a:avLst/>
          </a:prstGeom>
        </p:spPr>
        <p:txBody>
          <a:bodyPr wrap="square" lIns="0" tIns="0" rIns="0" bIns="0" rtlCol="0" anchor="t">
            <a:spAutoFit/>
          </a:bodyPr>
          <a:lstStyle/>
          <a:p>
            <a:pPr algn="just">
              <a:lnSpc>
                <a:spcPct val="150000"/>
              </a:lnSpc>
            </a:pPr>
            <a:r>
              <a:rPr lang="fr-FR" sz="3200" dirty="0">
                <a:solidFill>
                  <a:schemeClr val="accent5">
                    <a:lumMod val="50000"/>
                  </a:schemeClr>
                </a:solidFill>
                <a:latin typeface="Dosis" panose="02010703020202060003" pitchFamily="2" charset="0"/>
              </a:rPr>
              <a:t>L’enseignant(e) dicte le texte . Les élèves l’écrivent dans les cahiers. </a:t>
            </a:r>
          </a:p>
          <a:p>
            <a:pPr algn="just">
              <a:lnSpc>
                <a:spcPct val="150000"/>
              </a:lnSpc>
            </a:pPr>
            <a:r>
              <a:rPr lang="fr-FR" sz="3200" dirty="0">
                <a:solidFill>
                  <a:schemeClr val="accent5">
                    <a:lumMod val="50000"/>
                  </a:schemeClr>
                </a:solidFill>
                <a:latin typeface="Dosis" panose="02010703020202060003" pitchFamily="2" charset="0"/>
              </a:rPr>
              <a:t>La mise en commun et l’analyse des erreurs d’orthographe permettent de renforcer les compétences en lecture-décodage.</a:t>
            </a:r>
          </a:p>
        </p:txBody>
      </p:sp>
      <p:sp>
        <p:nvSpPr>
          <p:cNvPr id="3" name="ZoneTexte 2">
            <a:extLst>
              <a:ext uri="{FF2B5EF4-FFF2-40B4-BE49-F238E27FC236}">
                <a16:creationId xmlns:a16="http://schemas.microsoft.com/office/drawing/2014/main" id="{C72DC9D1-2FC3-927C-CE6E-81CE7D40D5B4}"/>
              </a:ext>
            </a:extLst>
          </p:cNvPr>
          <p:cNvSpPr txBox="1"/>
          <p:nvPr>
            <p:custDataLst>
              <p:tags r:id="rId1"/>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spTree>
    <p:extLst>
      <p:ext uri="{BB962C8B-B14F-4D97-AF65-F5344CB8AC3E}">
        <p14:creationId xmlns:p14="http://schemas.microsoft.com/office/powerpoint/2010/main" val="625391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6DD7A-0E9C-AD59-84EF-E60DFC24EF7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E0D8016-B9E7-BE89-4D54-FD7AA2F266A7}"/>
              </a:ext>
            </a:extLst>
          </p:cNvPr>
          <p:cNvSpPr/>
          <p:nvPr/>
        </p:nvSpPr>
        <p:spPr>
          <a:xfrm>
            <a:off x="0" y="14758"/>
            <a:ext cx="13716000" cy="10286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MA"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BD46FA61-AA91-E8A4-20EC-C6907D784CB0}"/>
              </a:ext>
            </a:extLst>
          </p:cNvPr>
          <p:cNvSpPr/>
          <p:nvPr/>
        </p:nvSpPr>
        <p:spPr>
          <a:xfrm>
            <a:off x="275858" y="342910"/>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8EC503D-FF48-BE60-5107-00095EFE86A1}"/>
              </a:ext>
            </a:extLst>
          </p:cNvPr>
          <p:cNvSpPr/>
          <p:nvPr/>
        </p:nvSpPr>
        <p:spPr>
          <a:xfrm>
            <a:off x="285757" y="342905"/>
            <a:ext cx="13154396"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FR" sz="1350" dirty="0">
              <a:solidFill>
                <a:prstClr val="white"/>
              </a:solidFill>
              <a:latin typeface="Dosis" pitchFamily="2" charset="0"/>
            </a:endParaRPr>
          </a:p>
        </p:txBody>
      </p:sp>
      <p:sp>
        <p:nvSpPr>
          <p:cNvPr id="21" name="ZoneTexte 20">
            <a:extLst>
              <a:ext uri="{FF2B5EF4-FFF2-40B4-BE49-F238E27FC236}">
                <a16:creationId xmlns:a16="http://schemas.microsoft.com/office/drawing/2014/main" id="{0F42C200-4722-86D7-FE8F-A0037327406F}"/>
              </a:ext>
            </a:extLst>
          </p:cNvPr>
          <p:cNvSpPr txBox="1"/>
          <p:nvPr/>
        </p:nvSpPr>
        <p:spPr>
          <a:xfrm>
            <a:off x="1428750" y="647703"/>
            <a:ext cx="9144000" cy="445828"/>
          </a:xfrm>
          <a:prstGeom prst="rect">
            <a:avLst/>
          </a:prstGeom>
          <a:noFill/>
        </p:spPr>
        <p:txBody>
          <a:bodyPr wrap="square">
            <a:spAutoFit/>
          </a:bodyPr>
          <a:lstStyle/>
          <a:p>
            <a:pPr marL="0" lvl="1" defTabSz="685853">
              <a:lnSpc>
                <a:spcPts val="3017"/>
              </a:lnSpc>
              <a:spcBef>
                <a:spcPct val="0"/>
              </a:spcBef>
              <a:defRPr/>
            </a:pPr>
            <a:r>
              <a:rPr lang="fr-FR" sz="2250" b="1" dirty="0">
                <a:solidFill>
                  <a:prstClr val="white">
                    <a:lumMod val="65000"/>
                  </a:prstClr>
                </a:solidFill>
                <a:latin typeface="Dosis" pitchFamily="2" charset="0"/>
              </a:rPr>
              <a:t>Ecrivez. </a:t>
            </a:r>
            <a:r>
              <a:rPr lang="fr-FR" sz="2250" i="1" dirty="0">
                <a:solidFill>
                  <a:prstClr val="white">
                    <a:lumMod val="65000"/>
                  </a:prstClr>
                </a:solidFill>
                <a:latin typeface="Dosis" pitchFamily="2" charset="0"/>
              </a:rPr>
              <a:t>L’enseignant (e) dicte les phrases lentement. </a:t>
            </a:r>
          </a:p>
        </p:txBody>
      </p:sp>
      <p:sp>
        <p:nvSpPr>
          <p:cNvPr id="22" name="Freeform 8">
            <a:extLst>
              <a:ext uri="{FF2B5EF4-FFF2-40B4-BE49-F238E27FC236}">
                <a16:creationId xmlns:a16="http://schemas.microsoft.com/office/drawing/2014/main" id="{144B76F7-6B6D-57AE-DE5E-3275F40A0B63}"/>
              </a:ext>
            </a:extLst>
          </p:cNvPr>
          <p:cNvSpPr/>
          <p:nvPr/>
        </p:nvSpPr>
        <p:spPr>
          <a:xfrm>
            <a:off x="851051" y="730099"/>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53">
              <a:defRPr/>
            </a:pPr>
            <a:endParaRPr lang="fr-MA" sz="1350" dirty="0">
              <a:solidFill>
                <a:prstClr val="black"/>
              </a:solidFill>
              <a:latin typeface="Dosis" pitchFamily="2" charset="0"/>
            </a:endParaRPr>
          </a:p>
        </p:txBody>
      </p:sp>
      <p:pic>
        <p:nvPicPr>
          <p:cNvPr id="1026" name="Picture 2" descr="Main d'enfant écrivant sur cahier avec mot 'dictée' retourné en miroir horizontal.">
            <a:extLst>
              <a:ext uri="{FF2B5EF4-FFF2-40B4-BE49-F238E27FC236}">
                <a16:creationId xmlns:a16="http://schemas.microsoft.com/office/drawing/2014/main" id="{51381111-A2E3-20FE-0106-7B651D54615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0272" y="3613868"/>
            <a:ext cx="3755456" cy="264193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au 1">
            <a:extLst>
              <a:ext uri="{FF2B5EF4-FFF2-40B4-BE49-F238E27FC236}">
                <a16:creationId xmlns:a16="http://schemas.microsoft.com/office/drawing/2014/main" id="{A8696248-4945-F6A1-71A5-F39AA18E8F89}"/>
              </a:ext>
            </a:extLst>
          </p:cNvPr>
          <p:cNvGraphicFramePr>
            <a:graphicFrameLocks noGrp="1"/>
          </p:cNvGraphicFramePr>
          <p:nvPr>
            <p:extLst>
              <p:ext uri="{D42A27DB-BD31-4B8C-83A1-F6EECF244321}">
                <p14:modId xmlns:p14="http://schemas.microsoft.com/office/powerpoint/2010/main" val="3454106486"/>
              </p:ext>
            </p:extLst>
          </p:nvPr>
        </p:nvGraphicFramePr>
        <p:xfrm>
          <a:off x="0" y="-15239"/>
          <a:ext cx="12953998" cy="441960"/>
        </p:xfrm>
        <a:graphic>
          <a:graphicData uri="http://schemas.openxmlformats.org/drawingml/2006/table">
            <a:tbl>
              <a:tblPr firstRow="1" bandRow="1">
                <a:tableStyleId>{5C22544A-7EE6-4342-B048-85BDC9FD1C3A}</a:tableStyleId>
              </a:tblPr>
              <a:tblGrid>
                <a:gridCol w="2362199">
                  <a:extLst>
                    <a:ext uri="{9D8B030D-6E8A-4147-A177-3AD203B41FA5}">
                      <a16:colId xmlns:a16="http://schemas.microsoft.com/office/drawing/2014/main" val="2705205876"/>
                    </a:ext>
                  </a:extLst>
                </a:gridCol>
                <a:gridCol w="3657600">
                  <a:extLst>
                    <a:ext uri="{9D8B030D-6E8A-4147-A177-3AD203B41FA5}">
                      <a16:colId xmlns:a16="http://schemas.microsoft.com/office/drawing/2014/main" val="2067419025"/>
                    </a:ext>
                  </a:extLst>
                </a:gridCol>
                <a:gridCol w="3048000">
                  <a:extLst>
                    <a:ext uri="{9D8B030D-6E8A-4147-A177-3AD203B41FA5}">
                      <a16:colId xmlns:a16="http://schemas.microsoft.com/office/drawing/2014/main" val="3635862717"/>
                    </a:ext>
                  </a:extLst>
                </a:gridCol>
                <a:gridCol w="3048000">
                  <a:extLst>
                    <a:ext uri="{9D8B030D-6E8A-4147-A177-3AD203B41FA5}">
                      <a16:colId xmlns:a16="http://schemas.microsoft.com/office/drawing/2014/main" val="1399945749"/>
                    </a:ext>
                  </a:extLst>
                </a:gridCol>
                <a:gridCol w="838199">
                  <a:extLst>
                    <a:ext uri="{9D8B030D-6E8A-4147-A177-3AD203B41FA5}">
                      <a16:colId xmlns:a16="http://schemas.microsoft.com/office/drawing/2014/main" val="32534194"/>
                    </a:ext>
                  </a:extLst>
                </a:gridCol>
              </a:tblGrid>
              <a:tr h="389358">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65000"/>
                            </a:schemeClr>
                          </a:solidFill>
                          <a:latin typeface="Dosis" pitchFamily="2" charset="0"/>
                        </a:rPr>
                        <a:t>2. Rebrassage du </a:t>
                      </a:r>
                      <a:r>
                        <a:rPr lang="fr-FR" sz="1800" b="1" kern="1200" dirty="0">
                          <a:solidFill>
                            <a:schemeClr val="bg1">
                              <a:lumMod val="65000"/>
                            </a:schemeClr>
                          </a:solidFill>
                          <a:latin typeface="Dosis" pitchFamily="2" charset="0"/>
                          <a:ea typeface="+mn-ea"/>
                          <a:cs typeface="+mn-cs"/>
                        </a:rPr>
                        <a:t>vocabulaire</a:t>
                      </a:r>
                      <a:endParaRPr lang="fr-FR" sz="1800" b="1" dirty="0">
                        <a:solidFill>
                          <a:schemeClr val="bg1">
                            <a:lumMod val="6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65000"/>
                            </a:schemeClr>
                          </a:solidFill>
                          <a:latin typeface="Dosis" pitchFamily="2" charset="0"/>
                        </a:rPr>
                        <a:t>3. Lecture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65000"/>
                            </a:schemeClr>
                          </a:solidFill>
                          <a:latin typeface="Dosis" pitchFamily="2" charset="0"/>
                        </a:rPr>
                        <a:t>4. Test de validation</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51074971"/>
                  </a:ext>
                </a:extLst>
              </a:tr>
            </a:tbl>
          </a:graphicData>
        </a:graphic>
      </p:graphicFrame>
    </p:spTree>
    <p:extLst>
      <p:ext uri="{BB962C8B-B14F-4D97-AF65-F5344CB8AC3E}">
        <p14:creationId xmlns:p14="http://schemas.microsoft.com/office/powerpoint/2010/main" val="3387008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4D47F-A0FC-7244-DEE7-83F76052795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D9CF85C-9C2D-71EE-A788-CD23398F7DDB}"/>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4CC8E6F-CCBF-671A-A3FE-5AB4AD2A2554}"/>
              </a:ext>
            </a:extLst>
          </p:cNvPr>
          <p:cNvSpPr/>
          <p:nvPr/>
        </p:nvSpPr>
        <p:spPr>
          <a:xfrm>
            <a:off x="275860"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828847" lvl="4" defTabSz="685853">
              <a:lnSpc>
                <a:spcPct val="150000"/>
              </a:lnSpc>
            </a:pPr>
            <a:r>
              <a:rPr lang="fr-MA" sz="4400" b="1" dirty="0">
                <a:solidFill>
                  <a:srgbClr val="106585"/>
                </a:solidFill>
                <a:latin typeface="Dosis" pitchFamily="2" charset="0"/>
              </a:rPr>
              <a:t> </a:t>
            </a:r>
          </a:p>
          <a:p>
            <a:pPr marL="1828847" lvl="4" defTabSz="685853">
              <a:lnSpc>
                <a:spcPct val="150000"/>
              </a:lnSpc>
            </a:pPr>
            <a:endParaRPr lang="fr-MA" sz="4400" b="1" dirty="0">
              <a:solidFill>
                <a:srgbClr val="106585"/>
              </a:solidFill>
              <a:latin typeface="Dosis" pitchFamily="2" charset="0"/>
            </a:endParaRPr>
          </a:p>
          <a:p>
            <a:pPr marL="1828847" lvl="4" defTabSz="685853">
              <a:lnSpc>
                <a:spcPct val="150000"/>
              </a:lnSpc>
            </a:pPr>
            <a:r>
              <a:rPr lang="fr-MA" sz="4400" b="1" dirty="0">
                <a:solidFill>
                  <a:srgbClr val="106585"/>
                </a:solidFill>
                <a:latin typeface="Dosis" pitchFamily="2" charset="0"/>
              </a:rPr>
              <a:t> </a:t>
            </a:r>
            <a:endParaRPr lang="fr-MA" sz="4200"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6027C2FC-678E-9E50-A5A8-B045E556A12A}"/>
              </a:ext>
            </a:extLst>
          </p:cNvPr>
          <p:cNvSpPr/>
          <p:nvPr/>
        </p:nvSpPr>
        <p:spPr>
          <a:xfrm>
            <a:off x="285758" y="342900"/>
            <a:ext cx="13154396" cy="1143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3"/>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33519C1B-9759-1D8F-D6F9-8AE153A28A88}"/>
              </a:ext>
            </a:extLst>
          </p:cNvPr>
          <p:cNvSpPr/>
          <p:nvPr/>
        </p:nvSpPr>
        <p:spPr>
          <a:xfrm>
            <a:off x="1010029" y="693941"/>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53"/>
            <a:endParaRPr lang="fr-MA" sz="1350" dirty="0">
              <a:solidFill>
                <a:prstClr val="white">
                  <a:lumMod val="50000"/>
                </a:prstClr>
              </a:solidFill>
              <a:latin typeface="Dosis" pitchFamily="2" charset="0"/>
            </a:endParaRPr>
          </a:p>
        </p:txBody>
      </p:sp>
      <p:sp>
        <p:nvSpPr>
          <p:cNvPr id="7" name="ZoneTexte 6">
            <a:extLst>
              <a:ext uri="{FF2B5EF4-FFF2-40B4-BE49-F238E27FC236}">
                <a16:creationId xmlns:a16="http://schemas.microsoft.com/office/drawing/2014/main" id="{4393D2BB-5FDA-BDE5-5C4C-E8379246B50C}"/>
              </a:ext>
            </a:extLst>
          </p:cNvPr>
          <p:cNvSpPr txBox="1"/>
          <p:nvPr/>
        </p:nvSpPr>
        <p:spPr>
          <a:xfrm>
            <a:off x="1567544" y="633087"/>
            <a:ext cx="11573691" cy="830548"/>
          </a:xfrm>
          <a:prstGeom prst="rect">
            <a:avLst/>
          </a:prstGeom>
          <a:noFill/>
        </p:spPr>
        <p:txBody>
          <a:bodyPr wrap="square">
            <a:spAutoFit/>
          </a:bodyPr>
          <a:lstStyle/>
          <a:p>
            <a:pPr marL="0" lvl="1" defTabSz="685853">
              <a:lnSpc>
                <a:spcPts val="3017"/>
              </a:lnSpc>
              <a:spcBef>
                <a:spcPct val="0"/>
              </a:spcBef>
            </a:pPr>
            <a:r>
              <a:rPr lang="fr-FR" sz="2250" b="1" dirty="0">
                <a:solidFill>
                  <a:prstClr val="white">
                    <a:lumMod val="65000"/>
                  </a:prstClr>
                </a:solidFill>
                <a:latin typeface="Dosis" pitchFamily="2" charset="0"/>
              </a:rPr>
              <a:t>Soulignez les erreurs. Qui n’a pas commis  d’erreurs? /Qui a commis une seule erreur?</a:t>
            </a:r>
          </a:p>
          <a:p>
            <a:pPr marL="0" lvl="1" defTabSz="685853">
              <a:lnSpc>
                <a:spcPts val="3017"/>
              </a:lnSpc>
              <a:spcBef>
                <a:spcPct val="0"/>
              </a:spcBef>
            </a:pPr>
            <a:r>
              <a:rPr lang="fr-FR" sz="2250" i="1" dirty="0">
                <a:solidFill>
                  <a:prstClr val="white">
                    <a:lumMod val="65000"/>
                  </a:prstClr>
                </a:solidFill>
                <a:latin typeface="Dosis" pitchFamily="2" charset="0"/>
              </a:rPr>
              <a:t>Vérifier et nommer les élèves ayant commis moins d’erreurs.  Encourager tous les élèves.</a:t>
            </a:r>
          </a:p>
        </p:txBody>
      </p:sp>
      <p:sp>
        <p:nvSpPr>
          <p:cNvPr id="4" name="ZoneTexte 3">
            <a:extLst>
              <a:ext uri="{FF2B5EF4-FFF2-40B4-BE49-F238E27FC236}">
                <a16:creationId xmlns:a16="http://schemas.microsoft.com/office/drawing/2014/main" id="{AD150B37-7DB1-8C52-A75B-BB8F30EECE07}"/>
              </a:ext>
            </a:extLst>
          </p:cNvPr>
          <p:cNvSpPr txBox="1"/>
          <p:nvPr/>
        </p:nvSpPr>
        <p:spPr>
          <a:xfrm>
            <a:off x="365837" y="1969232"/>
            <a:ext cx="12984327" cy="6168996"/>
          </a:xfrm>
          <a:prstGeom prst="rect">
            <a:avLst/>
          </a:prstGeom>
          <a:noFill/>
        </p:spPr>
        <p:txBody>
          <a:bodyPr wrap="square" rtlCol="0">
            <a:spAutoFit/>
          </a:bodyPr>
          <a:lstStyle/>
          <a:p>
            <a:pPr algn="just" defTabSz="1028778">
              <a:lnSpc>
                <a:spcPct val="150000"/>
              </a:lnSpc>
              <a:defRPr/>
            </a:pPr>
            <a:r>
              <a:rPr lang="fr-FR" sz="5400" b="1" dirty="0">
                <a:solidFill>
                  <a:srgbClr val="0070C0"/>
                </a:solidFill>
                <a:latin typeface="Dosis" pitchFamily="2" charset="0"/>
              </a:rPr>
              <a:t>Je m’appelle Rime. J’habite dans une grande maison. Elle est composée de plusieurs pièces. Il y a une grande salle de séjour où toute la famille se réunit pour regarder la télévision et discuter.</a:t>
            </a:r>
            <a:endParaRPr lang="fr-FR" sz="6000" b="1" dirty="0">
              <a:solidFill>
                <a:srgbClr val="0070C0"/>
              </a:solidFill>
              <a:latin typeface="Dosis" pitchFamily="2" charset="0"/>
            </a:endParaRPr>
          </a:p>
        </p:txBody>
      </p:sp>
      <p:graphicFrame>
        <p:nvGraphicFramePr>
          <p:cNvPr id="2" name="Tableau 1">
            <a:extLst>
              <a:ext uri="{FF2B5EF4-FFF2-40B4-BE49-F238E27FC236}">
                <a16:creationId xmlns:a16="http://schemas.microsoft.com/office/drawing/2014/main" id="{8E46B783-7E4E-40C5-21AA-A9715344F509}"/>
              </a:ext>
            </a:extLst>
          </p:cNvPr>
          <p:cNvGraphicFramePr>
            <a:graphicFrameLocks noGrp="1"/>
          </p:cNvGraphicFramePr>
          <p:nvPr>
            <p:extLst>
              <p:ext uri="{D42A27DB-BD31-4B8C-83A1-F6EECF244321}">
                <p14:modId xmlns:p14="http://schemas.microsoft.com/office/powerpoint/2010/main" val="3676155787"/>
              </p:ext>
            </p:extLst>
          </p:nvPr>
        </p:nvGraphicFramePr>
        <p:xfrm>
          <a:off x="187237" y="-32586"/>
          <a:ext cx="12953998" cy="441960"/>
        </p:xfrm>
        <a:graphic>
          <a:graphicData uri="http://schemas.openxmlformats.org/drawingml/2006/table">
            <a:tbl>
              <a:tblPr firstRow="1" bandRow="1">
                <a:tableStyleId>{5C22544A-7EE6-4342-B048-85BDC9FD1C3A}</a:tableStyleId>
              </a:tblPr>
              <a:tblGrid>
                <a:gridCol w="2362199">
                  <a:extLst>
                    <a:ext uri="{9D8B030D-6E8A-4147-A177-3AD203B41FA5}">
                      <a16:colId xmlns:a16="http://schemas.microsoft.com/office/drawing/2014/main" val="985858449"/>
                    </a:ext>
                  </a:extLst>
                </a:gridCol>
                <a:gridCol w="3657600">
                  <a:extLst>
                    <a:ext uri="{9D8B030D-6E8A-4147-A177-3AD203B41FA5}">
                      <a16:colId xmlns:a16="http://schemas.microsoft.com/office/drawing/2014/main" val="4268341375"/>
                    </a:ext>
                  </a:extLst>
                </a:gridCol>
                <a:gridCol w="3048000">
                  <a:extLst>
                    <a:ext uri="{9D8B030D-6E8A-4147-A177-3AD203B41FA5}">
                      <a16:colId xmlns:a16="http://schemas.microsoft.com/office/drawing/2014/main" val="988126909"/>
                    </a:ext>
                  </a:extLst>
                </a:gridCol>
                <a:gridCol w="3048000">
                  <a:extLst>
                    <a:ext uri="{9D8B030D-6E8A-4147-A177-3AD203B41FA5}">
                      <a16:colId xmlns:a16="http://schemas.microsoft.com/office/drawing/2014/main" val="1627785381"/>
                    </a:ext>
                  </a:extLst>
                </a:gridCol>
                <a:gridCol w="838199">
                  <a:extLst>
                    <a:ext uri="{9D8B030D-6E8A-4147-A177-3AD203B41FA5}">
                      <a16:colId xmlns:a16="http://schemas.microsoft.com/office/drawing/2014/main" val="2512050456"/>
                    </a:ext>
                  </a:extLst>
                </a:gridCol>
              </a:tblGrid>
              <a:tr h="389358">
                <a:tc>
                  <a:txBody>
                    <a:bodyPr/>
                    <a:lstStyle/>
                    <a:p>
                      <a:pPr marL="0" indent="0" algn="ctr">
                        <a:buFont typeface="+mj-lt"/>
                        <a:buNone/>
                        <a:tabLst>
                          <a:tab pos="1695450" algn="l"/>
                        </a:tabLst>
                      </a:pPr>
                      <a:r>
                        <a:rPr lang="fr-FR" sz="18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65000"/>
                            </a:schemeClr>
                          </a:solidFill>
                          <a:latin typeface="Dosis" pitchFamily="2" charset="0"/>
                        </a:rPr>
                        <a:t>2. Rebrassage du </a:t>
                      </a:r>
                      <a:r>
                        <a:rPr lang="fr-FR" sz="1800" b="1" kern="1200" dirty="0">
                          <a:solidFill>
                            <a:schemeClr val="bg1">
                              <a:lumMod val="65000"/>
                            </a:schemeClr>
                          </a:solidFill>
                          <a:latin typeface="Dosis" pitchFamily="2" charset="0"/>
                          <a:ea typeface="+mn-ea"/>
                          <a:cs typeface="+mn-cs"/>
                        </a:rPr>
                        <a:t>vocabulaire</a:t>
                      </a:r>
                      <a:endParaRPr lang="fr-FR" sz="1800" b="1" dirty="0">
                        <a:solidFill>
                          <a:schemeClr val="bg1">
                            <a:lumMod val="6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65000"/>
                            </a:schemeClr>
                          </a:solidFill>
                          <a:latin typeface="Dosis" pitchFamily="2" charset="0"/>
                        </a:rPr>
                        <a:t>3. Lecture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65000"/>
                            </a:schemeClr>
                          </a:solidFill>
                          <a:latin typeface="Dosis" pitchFamily="2" charset="0"/>
                        </a:rPr>
                        <a:t>4. Test de validation</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4684544"/>
                  </a:ext>
                </a:extLst>
              </a:tr>
            </a:tbl>
          </a:graphicData>
        </a:graphic>
      </p:graphicFrame>
    </p:spTree>
    <p:extLst>
      <p:ext uri="{BB962C8B-B14F-4D97-AF65-F5344CB8AC3E}">
        <p14:creationId xmlns:p14="http://schemas.microsoft.com/office/powerpoint/2010/main" val="22116965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1"/>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13"/>
</p:tagLst>
</file>

<file path=ppt/tags/tag13.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13"/>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3"/>
</p:tagLst>
</file>

<file path=ppt/tags/tag1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13"/>
</p:tagLst>
</file>

<file path=ppt/tags/tag20.xml><?xml version="1.0" encoding="utf-8"?>
<p:tagLst xmlns:a="http://schemas.openxmlformats.org/drawingml/2006/main" xmlns:r="http://schemas.openxmlformats.org/officeDocument/2006/relationships" xmlns:p="http://schemas.openxmlformats.org/presentationml/2006/main">
  <p:tag name="NUM" val="13"/>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13"/>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4"/>
</p:tagLst>
</file>

<file path=ppt/tags/tag4.xml><?xml version="1.0" encoding="utf-8"?>
<p:tagLst xmlns:a="http://schemas.openxmlformats.org/drawingml/2006/main" xmlns:r="http://schemas.openxmlformats.org/officeDocument/2006/relationships" xmlns:p="http://schemas.openxmlformats.org/presentationml/2006/main">
  <p:tag name="NUM" val="9"/>
</p:tagLst>
</file>

<file path=ppt/tags/tag5.xml><?xml version="1.0" encoding="utf-8"?>
<p:tagLst xmlns:a="http://schemas.openxmlformats.org/drawingml/2006/main" xmlns:r="http://schemas.openxmlformats.org/officeDocument/2006/relationships" xmlns:p="http://schemas.openxmlformats.org/presentationml/2006/main">
  <p:tag name="NUM" val="12"/>
</p:tagLst>
</file>

<file path=ppt/tags/tag6.xml><?xml version="1.0" encoding="utf-8"?>
<p:tagLst xmlns:a="http://schemas.openxmlformats.org/drawingml/2006/main" xmlns:r="http://schemas.openxmlformats.org/officeDocument/2006/relationships" xmlns:p="http://schemas.openxmlformats.org/presentationml/2006/main">
  <p:tag name="NUM" val="14"/>
</p:tagLst>
</file>

<file path=ppt/tags/tag7.xml><?xml version="1.0" encoding="utf-8"?>
<p:tagLst xmlns:a="http://schemas.openxmlformats.org/drawingml/2006/main" xmlns:r="http://schemas.openxmlformats.org/officeDocument/2006/relationships" xmlns:p="http://schemas.openxmlformats.org/presentationml/2006/main">
  <p:tag name="NUM" val="11"/>
</p:tagLst>
</file>

<file path=ppt/tags/tag8.xml><?xml version="1.0" encoding="utf-8"?>
<p:tagLst xmlns:a="http://schemas.openxmlformats.org/drawingml/2006/main" xmlns:r="http://schemas.openxmlformats.org/officeDocument/2006/relationships" xmlns:p="http://schemas.openxmlformats.org/presentationml/2006/main">
  <p:tag name="NUM" val="13"/>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26961</TotalTime>
  <Words>901</Words>
  <Application>Microsoft Office PowerPoint</Application>
  <PresentationFormat>Personnalisé</PresentationFormat>
  <Paragraphs>182</Paragraphs>
  <Slides>26</Slides>
  <Notes>1</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26</vt:i4>
      </vt:variant>
    </vt:vector>
  </HeadingPairs>
  <TitlesOfParts>
    <vt:vector size="35" baseType="lpstr">
      <vt:lpstr>Dosis</vt:lpstr>
      <vt:lpstr>Wingdings</vt:lpstr>
      <vt:lpstr>Carelia</vt:lpstr>
      <vt:lpstr>Arial</vt:lpstr>
      <vt:lpstr>Arimo Italics</vt:lpstr>
      <vt:lpstr>Times New Roman</vt:lpstr>
      <vt:lpstr>Calibri</vt:lpstr>
      <vt:lpstr>Microsoft Uighur</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CHABIH ZINEB - ENSEIGNANT</cp:lastModifiedBy>
  <cp:revision>788</cp:revision>
  <dcterms:created xsi:type="dcterms:W3CDTF">2006-08-16T00:00:00Z</dcterms:created>
  <dcterms:modified xsi:type="dcterms:W3CDTF">2025-10-09T13:12:01Z</dcterms:modified>
  <dc:identifier>DAFtlvZnwz4</dc:identifier>
</cp:coreProperties>
</file>