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6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2472" r:id="rId10"/>
    <p:sldId id="2147482785" r:id="rId11"/>
    <p:sldId id="2147482786" r:id="rId12"/>
    <p:sldId id="2147482787" r:id="rId13"/>
    <p:sldId id="2147482923" r:id="rId14"/>
    <p:sldId id="2147482924" r:id="rId15"/>
    <p:sldId id="2147482514" r:id="rId16"/>
    <p:sldId id="2147482902" r:id="rId17"/>
    <p:sldId id="2134805161" r:id="rId18"/>
    <p:sldId id="2134805162" r:id="rId19"/>
    <p:sldId id="2147482686" r:id="rId20"/>
    <p:sldId id="2147482687" r:id="rId21"/>
    <p:sldId id="2147482536" r:id="rId22"/>
    <p:sldId id="2147482933" r:id="rId23"/>
    <p:sldId id="2147482901" r:id="rId24"/>
    <p:sldId id="2147482900" r:id="rId25"/>
    <p:sldId id="2147482931" r:id="rId26"/>
    <p:sldId id="2147482932" r:id="rId27"/>
    <p:sldId id="2147482934" r:id="rId28"/>
    <p:sldId id="2147482935" r:id="rId29"/>
    <p:sldId id="2147482936" r:id="rId30"/>
    <p:sldId id="2147482537" r:id="rId31"/>
    <p:sldId id="2147482938" r:id="rId32"/>
    <p:sldId id="2147482689" r:id="rId33"/>
    <p:sldId id="2147482968" r:id="rId34"/>
    <p:sldId id="2134808453" r:id="rId35"/>
    <p:sldId id="2134808454" r:id="rId36"/>
    <p:sldId id="2134804880" r:id="rId37"/>
    <p:sldId id="2134808472" r:id="rId38"/>
    <p:sldId id="2134808455" r:id="rId39"/>
    <p:sldId id="2147482524" r:id="rId40"/>
    <p:sldId id="2147482685" r:id="rId41"/>
    <p:sldId id="2134808457" r:id="rId42"/>
    <p:sldId id="2147482692" r:id="rId43"/>
    <p:sldId id="2147482834" r:id="rId44"/>
    <p:sldId id="2147482771" r:id="rId45"/>
    <p:sldId id="2147482835" r:id="rId46"/>
    <p:sldId id="2147482516" r:id="rId47"/>
    <p:sldId id="2147482772" r:id="rId48"/>
    <p:sldId id="2147482970" r:id="rId49"/>
    <p:sldId id="2147482940" r:id="rId50"/>
    <p:sldId id="2147482941" r:id="rId51"/>
    <p:sldId id="2147482939" r:id="rId52"/>
    <p:sldId id="2147482971" r:id="rId53"/>
    <p:sldId id="2147482984" r:id="rId54"/>
    <p:sldId id="2147482980" r:id="rId55"/>
    <p:sldId id="2147482981" r:id="rId56"/>
    <p:sldId id="2147482985" r:id="rId57"/>
    <p:sldId id="2147482982" r:id="rId58"/>
    <p:sldId id="2147482983" r:id="rId59"/>
    <p:sldId id="2147482986" r:id="rId60"/>
    <p:sldId id="2147482713" r:id="rId61"/>
    <p:sldId id="2147482959" r:id="rId62"/>
    <p:sldId id="2147482960" r:id="rId63"/>
    <p:sldId id="2147482883" r:id="rId64"/>
    <p:sldId id="2147482884" r:id="rId65"/>
    <p:sldId id="2147482974" r:id="rId66"/>
    <p:sldId id="2147482975" r:id="rId67"/>
    <p:sldId id="2147482976" r:id="rId68"/>
    <p:sldId id="2147482977" r:id="rId69"/>
    <p:sldId id="2147482987" r:id="rId70"/>
    <p:sldId id="2147482964" r:id="rId71"/>
    <p:sldId id="2147482965" r:id="rId72"/>
    <p:sldId id="2147482728" r:id="rId73"/>
    <p:sldId id="2147482741" r:id="rId74"/>
    <p:sldId id="2147482978" r:id="rId75"/>
    <p:sldId id="2147482739" r:id="rId76"/>
    <p:sldId id="2147482889" r:id="rId77"/>
    <p:sldId id="2147482890" r:id="rId78"/>
    <p:sldId id="2147482920" r:id="rId79"/>
    <p:sldId id="2147482979" r:id="rId80"/>
    <p:sldId id="2147482754" r:id="rId81"/>
    <p:sldId id="2147482918" r:id="rId82"/>
    <p:sldId id="2147482760" r:id="rId83"/>
    <p:sldId id="2147482761" r:id="rId84"/>
    <p:sldId id="2147482762" r:id="rId85"/>
    <p:sldId id="2147482763" r:id="rId86"/>
    <p:sldId id="2147482764" r:id="rId87"/>
    <p:sldId id="2147482899" r:id="rId88"/>
    <p:sldId id="2147482770" r:id="rId89"/>
    <p:sldId id="2147482738" r:id="rId90"/>
    <p:sldId id="2147482581" r:id="rId91"/>
    <p:sldId id="2147482582" r:id="rId92"/>
    <p:sldId id="2147482584" r:id="rId93"/>
    <p:sldId id="2147482773" r:id="rId94"/>
    <p:sldId id="701" r:id="rId9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32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1.jpe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35.png"/><Relationship Id="rId5" Type="http://schemas.openxmlformats.org/officeDocument/2006/relationships/image" Target="../media/image45.jpe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6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38.png"/><Relationship Id="rId5" Type="http://schemas.openxmlformats.org/officeDocument/2006/relationships/image" Target="../media/image45.jpe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45.jpeg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35.png"/><Relationship Id="rId5" Type="http://schemas.openxmlformats.org/officeDocument/2006/relationships/image" Target="../media/image48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49.pn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image" Target="../media/image50.png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image" Target="../media/image27.sv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image" Target="../media/image26.png"/><Relationship Id="rId5" Type="http://schemas.openxmlformats.org/officeDocument/2006/relationships/tags" Target="../tags/tag9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4" Type="http://schemas.openxmlformats.org/officeDocument/2006/relationships/image" Target="../media/image2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Relationship Id="rId4" Type="http://schemas.openxmlformats.org/officeDocument/2006/relationships/image" Target="../media/image27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4" Type="http://schemas.openxmlformats.org/officeDocument/2006/relationships/image" Target="../media/image27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4" Type="http://schemas.openxmlformats.org/officeDocument/2006/relationships/image" Target="../media/image27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Relationship Id="rId4" Type="http://schemas.openxmlformats.org/officeDocument/2006/relationships/image" Target="../media/image27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4" Type="http://schemas.openxmlformats.org/officeDocument/2006/relationships/image" Target="../media/image27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1.xml"/><Relationship Id="rId4" Type="http://schemas.openxmlformats.org/officeDocument/2006/relationships/image" Target="../media/image27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4" Type="http://schemas.openxmlformats.org/officeDocument/2006/relationships/image" Target="../media/image2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3.xml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7.svg"/><Relationship Id="rId5" Type="http://schemas.openxmlformats.org/officeDocument/2006/relationships/tags" Target="../tags/tag118.xml"/><Relationship Id="rId10" Type="http://schemas.openxmlformats.org/officeDocument/2006/relationships/image" Target="../media/image26.png"/><Relationship Id="rId4" Type="http://schemas.openxmlformats.org/officeDocument/2006/relationships/tags" Target="../tags/tag117.xml"/><Relationship Id="rId9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image" Target="../media/image27.svg"/><Relationship Id="rId5" Type="http://schemas.openxmlformats.org/officeDocument/2006/relationships/tags" Target="../tags/tag126.xml"/><Relationship Id="rId10" Type="http://schemas.openxmlformats.org/officeDocument/2006/relationships/image" Target="../media/image26.png"/><Relationship Id="rId4" Type="http://schemas.openxmlformats.org/officeDocument/2006/relationships/tags" Target="../tags/tag125.xml"/><Relationship Id="rId9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138.xml"/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12" Type="http://schemas.openxmlformats.org/officeDocument/2006/relationships/image" Target="../media/image52.pn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image" Target="../media/image27.svg"/><Relationship Id="rId5" Type="http://schemas.openxmlformats.org/officeDocument/2006/relationships/tags" Target="../tags/tag135.xml"/><Relationship Id="rId10" Type="http://schemas.openxmlformats.org/officeDocument/2006/relationships/image" Target="../media/image26.png"/><Relationship Id="rId4" Type="http://schemas.openxmlformats.org/officeDocument/2006/relationships/tags" Target="../tags/tag134.xml"/><Relationship Id="rId9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image" Target="../media/image53.pn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image" Target="../media/image27.svg"/><Relationship Id="rId5" Type="http://schemas.openxmlformats.org/officeDocument/2006/relationships/tags" Target="../tags/tag143.xml"/><Relationship Id="rId10" Type="http://schemas.openxmlformats.org/officeDocument/2006/relationships/image" Target="../media/image26.png"/><Relationship Id="rId4" Type="http://schemas.openxmlformats.org/officeDocument/2006/relationships/tags" Target="../tags/tag142.xml"/><Relationship Id="rId9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12" Type="http://schemas.openxmlformats.org/officeDocument/2006/relationships/image" Target="../media/image54.png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image" Target="../media/image27.svg"/><Relationship Id="rId5" Type="http://schemas.openxmlformats.org/officeDocument/2006/relationships/tags" Target="../tags/tag151.xml"/><Relationship Id="rId10" Type="http://schemas.openxmlformats.org/officeDocument/2006/relationships/image" Target="../media/image26.png"/><Relationship Id="rId4" Type="http://schemas.openxmlformats.org/officeDocument/2006/relationships/tags" Target="../tags/tag150.xml"/><Relationship Id="rId9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5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7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8.xml"/><Relationship Id="rId4" Type="http://schemas.openxmlformats.org/officeDocument/2006/relationships/image" Target="../media/image27.sv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image" Target="../media/image27.sv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26.png"/><Relationship Id="rId5" Type="http://schemas.openxmlformats.org/officeDocument/2006/relationships/tags" Target="../tags/tag16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62.xml"/><Relationship Id="rId9" Type="http://schemas.openxmlformats.org/officeDocument/2006/relationships/tags" Target="../tags/tag16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27.sv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26.png"/><Relationship Id="rId5" Type="http://schemas.openxmlformats.org/officeDocument/2006/relationships/tags" Target="../tags/tag17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1.xml"/><Relationship Id="rId9" Type="http://schemas.openxmlformats.org/officeDocument/2006/relationships/tags" Target="../tags/tag17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8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9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0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1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4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6.svg"/><Relationship Id="rId4" Type="http://schemas.openxmlformats.org/officeDocument/2006/relationships/image" Target="../media/image62.sv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3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5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4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578" y="5108402"/>
            <a:ext cx="1401988" cy="12365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6795687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1F65DF-0B59-46E9-14D1-B469640A7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8799" y="2411732"/>
            <a:ext cx="1309082" cy="23651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16ED66-8EBF-9165-98C8-6929D75792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4179" y="2304002"/>
            <a:ext cx="1639568" cy="2472878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EDFE769D-7D3F-BD7D-CA12-27ED2E2240E0}"/>
              </a:ext>
            </a:extLst>
          </p:cNvPr>
          <p:cNvSpPr/>
          <p:nvPr/>
        </p:nvSpPr>
        <p:spPr>
          <a:xfrm>
            <a:off x="6448280" y="2413553"/>
            <a:ext cx="1486352" cy="52629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61251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2B1EAE-F1E5-4937-9C75-42103DEDF7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9070" y="2077435"/>
            <a:ext cx="1924982" cy="347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9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677678"/>
            <a:ext cx="8701549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009808" y="319465"/>
            <a:ext cx="7566823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derrière la table. Corrigez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1425677" y="2861190"/>
            <a:ext cx="57715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L’enfant est derrière la table</a:t>
            </a:r>
            <a:endParaRPr lang="fr-MA" sz="4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2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86EF-1431-19F1-C923-EB0D1C9D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2F7885-2214-D480-63EE-4482438935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80410F-C51D-FFF7-4E54-DBAE620835E6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DE4602-3594-87F1-8FE9-3CCE880202D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A2A270F-03A9-8A7C-DFB8-5E06C6C4758C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E427C-7740-7C0C-E286-3ED6098F37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3C0D69-A09E-7A08-7D90-CF2B82A379C5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8526BD-3ACB-A119-9FDC-E32A918E69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D7A15A7-8513-F95A-854E-D87ACF1F6F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9006" y="2200303"/>
            <a:ext cx="2149885" cy="358040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F2341BE6-AA04-1345-01EA-8A614815D4E8}"/>
              </a:ext>
            </a:extLst>
          </p:cNvPr>
          <p:cNvSpPr/>
          <p:nvPr/>
        </p:nvSpPr>
        <p:spPr>
          <a:xfrm>
            <a:off x="3469106" y="2416411"/>
            <a:ext cx="1948980" cy="425112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9774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2C169-5E0F-E78A-3685-599F6BBB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4FA33E-F95C-CCAE-01CE-0A7B83057C0F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14939A-4798-A710-52C1-8B39E6B0DB1A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D8BD6F-7924-A1E2-6AD3-31754C528F9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618B32-E37C-C70E-96FA-4BD585916523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E39EE3A-BC05-4B4D-F781-3D21243BAA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371" y="677678"/>
            <a:ext cx="7868711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E21905F-BFE5-A228-ACC0-A0B55D7586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17F421B-631A-F4A3-009D-99647D482CEC}"/>
              </a:ext>
            </a:extLst>
          </p:cNvPr>
          <p:cNvSpPr txBox="1"/>
          <p:nvPr/>
        </p:nvSpPr>
        <p:spPr>
          <a:xfrm>
            <a:off x="1009808" y="319465"/>
            <a:ext cx="662985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devant la table. Corrigez.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C14012-5800-6FA9-5B69-49EBABEF5616}"/>
              </a:ext>
            </a:extLst>
          </p:cNvPr>
          <p:cNvSpPr txBox="1"/>
          <p:nvPr/>
        </p:nvSpPr>
        <p:spPr>
          <a:xfrm>
            <a:off x="1809137" y="2861190"/>
            <a:ext cx="53389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L’enfant est devant la table</a:t>
            </a:r>
          </a:p>
          <a:p>
            <a:pPr algn="ctr" defTabSz="457235">
              <a:defRPr/>
            </a:pPr>
            <a:endParaRPr lang="fr-FR" sz="4000" b="1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4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09136"/>
            <a:ext cx="8268929" cy="2048632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1828799" y="2449148"/>
            <a:ext cx="6145161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femme – poêle – technicien – réparer – content - écouter</a:t>
            </a: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B3C6F3F-421B-BD4A-223E-81F7A3F0EE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47" y="2208165"/>
            <a:ext cx="1043953" cy="14372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B0E6BBA-CCAA-5B26-DBFD-C77423603D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51" y="2160499"/>
            <a:ext cx="1295294" cy="21339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593F678-AAD1-AEB6-AB9D-69896D2ACA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90" y="2738923"/>
            <a:ext cx="2435500" cy="9082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ED3548C-2D3F-BE99-82E8-087346D561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20" y="4454141"/>
            <a:ext cx="1926222" cy="11264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4D34230-C1AA-61C8-6ED9-20077BB791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76" y="4216361"/>
            <a:ext cx="1657216" cy="151465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1630B9B-2EC9-6928-A451-84F88A57CC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769" y="3993017"/>
            <a:ext cx="1657216" cy="181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BF276BE-C97C-1381-3BED-01FA5E6410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236" y="-67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femme. Comment vous dites femme dans votre langue?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6CF107B-7F4A-48AB-AEA6-5DF0185D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589727"/>
            <a:ext cx="2657336" cy="43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23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83413" y="2615381"/>
            <a:ext cx="447852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femme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D7AD97-3728-0B6E-3BB0-5F6C107656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femme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la femme.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femme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02F591-67FE-9D1C-6484-AD73713CF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44" y="1398484"/>
            <a:ext cx="2081417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3D013-07F1-77F6-D63C-5D24DE7A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F173BD-67F3-C156-3812-996ADFD969B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9256295-7AE9-5B96-117F-3F9E4191C791}"/>
              </a:ext>
            </a:extLst>
          </p:cNvPr>
          <p:cNvSpPr/>
          <p:nvPr/>
        </p:nvSpPr>
        <p:spPr>
          <a:xfrm>
            <a:off x="215910" y="338700"/>
            <a:ext cx="8776195" cy="6180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FC1204-278D-9ADA-4BBB-FFAB134EC34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B84D1D-94E0-1375-7B25-B2F649C8AC4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EAB609-B1D0-9429-9C0B-A29B6612E8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6F470A0-50E3-A395-B0FA-855214ED205E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poêle. Comment vous dites « poêle »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D786EAA-52C6-B2F5-694D-C2303B1399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95" y="2247735"/>
            <a:ext cx="6335009" cy="23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5B0CB-7972-606E-6694-DD7033B2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3D4405-5616-B093-81BA-F3A5EA57355B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83B819-7412-BDCF-9F90-40A24B2EF0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2560E8-1B71-845C-3CD9-66745A23B1B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18EB2A-CCCC-1ACE-C842-F745C6E5A368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BA83F9-F000-62A2-B0FF-00541243A313}"/>
              </a:ext>
            </a:extLst>
          </p:cNvPr>
          <p:cNvSpPr txBox="1"/>
          <p:nvPr/>
        </p:nvSpPr>
        <p:spPr>
          <a:xfrm>
            <a:off x="673501" y="4422088"/>
            <a:ext cx="467378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poêle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1F79A4-8041-34A1-9692-A8DA5D6C5C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AEEEDB1-11FF-6CD2-D720-4B259AB24C70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poêle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poêle.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poêle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7B819A7-0686-6AD1-B541-7A2C2BDB7052}"/>
              </a:ext>
            </a:extLst>
          </p:cNvPr>
          <p:cNvCxnSpPr>
            <a:cxnSpLocks/>
          </p:cNvCxnSpPr>
          <p:nvPr/>
        </p:nvCxnSpPr>
        <p:spPr>
          <a:xfrm>
            <a:off x="5447073" y="2472902"/>
            <a:ext cx="68827" cy="8548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2CCD77A4-8780-844D-8524-F05C8ADD9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106" y="1549639"/>
            <a:ext cx="6335009" cy="23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0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69AE3-6F4A-33B3-9E29-103DA1CFA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DC3298-7878-9208-CC75-4213D3ED80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62ED05-8A16-17D6-9373-271B04C4418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715137-CB2B-C4A3-7C83-9EB5C6F6101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12957F-185D-15C1-3A29-548F21CD0DA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D8E0C-7FAF-D9BF-3543-39700417FD1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BDD8A5-AE24-F524-CAC1-28B07CDC04B8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écoute. Ecouter. Comment vous dites écouter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81177F1-91A6-E31D-8FB2-59F8ACD210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49" y="1929353"/>
            <a:ext cx="249071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01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F36A0-0324-8756-FF74-828C910E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E78780-9849-388A-9729-FD4135097AD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F666CD-B517-FEA2-0B69-0010723365F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F49F256-A4A8-8241-4548-CC0788747E3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80AEF1F-EEA3-0E44-60A3-0350FB7F5A30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C04D62-79C8-E60E-BF4D-E17245818A4F}"/>
              </a:ext>
            </a:extLst>
          </p:cNvPr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écouter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52C3560-35CD-5E64-EEA3-9665440563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0AA43D4-7F90-F59D-8D7B-3CB7CD8D59B9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écoute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Ecouter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4CD3BD0-E788-9167-E12F-3B9F192307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860" y="1518081"/>
            <a:ext cx="2776060" cy="382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34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5D68A-B2BE-A4C3-A886-C17A9A112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46F4D2-1D30-2EF1-41BC-60C5B125A561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4A7D309-EA2E-40EE-D4F1-314260267A9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5233C3-0B3D-08BF-78EB-6EB1E2A6A09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9C3CF7-6B0D-6C18-8EF5-4399472BD3DF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09B56-2A87-095C-5CF5-9EF9721AC49A}"/>
              </a:ext>
            </a:extLst>
          </p:cNvPr>
          <p:cNvSpPr txBox="1"/>
          <p:nvPr/>
        </p:nvSpPr>
        <p:spPr>
          <a:xfrm>
            <a:off x="304801" y="1939783"/>
            <a:ext cx="8541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 femme écoute une musique douce.</a:t>
            </a:r>
            <a:endParaRPr lang="fr-FR" sz="40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7EA8BF-3DD7-69CF-57EC-7891E193126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7D7F760-297F-931D-A5D2-764889A32041}"/>
              </a:ext>
            </a:extLst>
          </p:cNvPr>
          <p:cNvSpPr txBox="1"/>
          <p:nvPr/>
        </p:nvSpPr>
        <p:spPr>
          <a:xfrm>
            <a:off x="588415" y="279403"/>
            <a:ext cx="8258308" cy="84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femme écoute une musique douce.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femme écoute une musique douce.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femme</a:t>
            </a:r>
            <a:r>
              <a:rPr lang="fr-FR" sz="15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 signes de la musique.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43BFED0-27D5-FBA5-04F9-F2B6E2C1F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830" y="3103094"/>
            <a:ext cx="3488265" cy="347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74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6F92-3CCF-06E1-6E98-A0767EBBF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47601E8-7161-E0A2-13F5-46BDA21904BF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826D041-721F-D3ED-2687-68DDD25173F0}"/>
              </a:ext>
            </a:extLst>
          </p:cNvPr>
          <p:cNvSpPr/>
          <p:nvPr/>
        </p:nvSpPr>
        <p:spPr>
          <a:xfrm>
            <a:off x="200393" y="228602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2ADDBE2-D885-F499-3A94-D71908225F5C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582675-0A84-1A28-F767-3778654FD42A}"/>
              </a:ext>
            </a:extLst>
          </p:cNvPr>
          <p:cNvSpPr txBox="1"/>
          <p:nvPr/>
        </p:nvSpPr>
        <p:spPr>
          <a:xfrm>
            <a:off x="1222411" y="431802"/>
            <a:ext cx="732182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dire les mots?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3 élèves en changeant à chaque fois l’ordre des mots.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D91B2F-9E5C-E619-F34A-86C63CB3C06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187507-3AC7-41F7-1FA6-0C71AE83592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29E4AF0-C77D-C3D1-7794-7643CE0DD5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082" y="1961866"/>
            <a:ext cx="2354812" cy="32418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ADA7CB-F56F-E1DA-083F-1A9C3877C6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67" y="1916034"/>
            <a:ext cx="2023487" cy="33335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565A721-91D7-193B-C74D-298219B097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54" y="3803170"/>
            <a:ext cx="3124265" cy="116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72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FA466-1CAA-C628-66A8-BE5F140A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68C253-4E74-4CA9-31DD-D299F847665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A6B014-B3D5-07A0-8DF5-7A1546A9F1F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68C47A-112B-E2A5-D78C-DD1CEFDABD9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1B4B8A-AFF2-1AAC-1B1A-560BDF21538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B00545-1BC0-764A-739C-4B8DB5B083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D465EDD-19A6-09E6-BD32-BEC1527570B2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technicien.  Un technicien. Comment vous dites technicien dans votre langue?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C26874A-917C-6AFE-A4A3-3F712117C1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647" y="2567775"/>
            <a:ext cx="5060272" cy="29592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8A1E7-A19B-4C22-A10B-FE0EFCF79B0C}"/>
              </a:ext>
            </a:extLst>
          </p:cNvPr>
          <p:cNvCxnSpPr/>
          <p:nvPr/>
        </p:nvCxnSpPr>
        <p:spPr>
          <a:xfrm>
            <a:off x="2035892" y="1879845"/>
            <a:ext cx="993630" cy="12683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ED6E93C9-1AB1-1417-EAB1-27AF97073DB0}"/>
              </a:ext>
            </a:extLst>
          </p:cNvPr>
          <p:cNvSpPr/>
          <p:nvPr/>
        </p:nvSpPr>
        <p:spPr>
          <a:xfrm rot="1432019">
            <a:off x="2558162" y="2296834"/>
            <a:ext cx="2348554" cy="404105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32138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87F5-D036-E130-BEA2-80D120851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7CB694-0DFD-EB23-EBDF-4E1746076D38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1122169-54C8-FCB4-EA3D-34CCE1AF733A}"/>
              </a:ext>
            </a:extLst>
          </p:cNvPr>
          <p:cNvSpPr/>
          <p:nvPr/>
        </p:nvSpPr>
        <p:spPr>
          <a:xfrm>
            <a:off x="183899" y="228603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1B93715-60DB-5F66-6346-D8B5D703CE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A5507B8-46A0-11BB-20D7-392C4ABA7AF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296BE9-2784-D003-B1BD-F4299E9BB0C8}"/>
              </a:ext>
            </a:extLst>
          </p:cNvPr>
          <p:cNvSpPr txBox="1"/>
          <p:nvPr/>
        </p:nvSpPr>
        <p:spPr>
          <a:xfrm>
            <a:off x="64741" y="2279144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Le technicien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A520244-076D-2B95-EBD4-92190D9632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A0DD0D9-3963-9771-FA0C-45A2778947E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technicien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technicien.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Le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technicien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714E09-93CD-6146-1012-5854D85ABB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878" y="3663960"/>
            <a:ext cx="4264594" cy="249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4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13221-5B2B-2E94-7A2C-336F397C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908D29-F194-9EC7-2810-DB834F60348E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FD03F63-A325-0925-467D-13F2EB3C6FEF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CE4C59-CF67-DC16-B2F0-16924467A57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AA09F1D-CF56-91E3-9180-D3C6FF86FC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3C22CC-70AE-A3EA-FE2C-43AD23E0B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48BCDEA-6B60-E500-5FD9-98DADFA478BD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répare. Réparer. Comment vous dites réparer dans votre langue?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EA39938-4ACD-9E49-451B-20C87F7E2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834" y="2005136"/>
            <a:ext cx="3856331" cy="352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87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22AC0-EE0F-14CB-AD18-719B3D607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D7C7C-DD6C-1830-4BA6-EF6C5F8DAA74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9DD5BF1-F300-6870-88A5-6E373A9D0EF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769578-E598-AEBF-CA67-90178B00690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479A0B9-2EE6-4DAD-53FA-9EF4787DC5A2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DC6B3-1102-BC8A-1FD2-5979D2CA1D4D}"/>
              </a:ext>
            </a:extLst>
          </p:cNvPr>
          <p:cNvSpPr txBox="1"/>
          <p:nvPr/>
        </p:nvSpPr>
        <p:spPr>
          <a:xfrm>
            <a:off x="581814" y="2390670"/>
            <a:ext cx="4147503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réparer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675EA1-EFAE-1795-396F-92DFADBE01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C4588F-22A1-2C11-B8FC-4A4A18074A4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répare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Réparer.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réparer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40E7ADE-9DBA-B608-AE8A-199895096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620" y="2625670"/>
            <a:ext cx="2815163" cy="257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69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ACE0C-D650-FB9D-BD90-53BB87549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7C193C-F959-67C0-71B3-C81D8C088962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7AEBC3A-0505-C0FA-7908-6AA12D34FAC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752AB9-175E-FC52-7DE7-8BE45A918FB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73FE73-6E17-1592-CD51-5725789C0D96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C6C07F4-863C-68D3-4B02-F8739C6444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F7098D5-F7F3-8083-E86D-45B5CE1F270D}"/>
              </a:ext>
            </a:extLst>
          </p:cNvPr>
          <p:cNvSpPr txBox="1"/>
          <p:nvPr/>
        </p:nvSpPr>
        <p:spPr>
          <a:xfrm>
            <a:off x="952499" y="279402"/>
            <a:ext cx="748357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Cette femme est une technicienne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“Cette femme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technicienne</a:t>
            </a: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2930B1-022A-C7E5-6AEE-C6E861C5D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625" y="1874385"/>
            <a:ext cx="2194750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57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1372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mots du vocabulaire: </a:t>
              </a:r>
              <a:r>
                <a:rPr lang="fr-FR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femme – poêle – technicien – réparer – content - écouter</a:t>
              </a:r>
            </a:p>
            <a:p>
              <a:pPr defTabSz="457235">
                <a:spcAft>
                  <a:spcPts val="600"/>
                </a:spcAft>
                <a:defRPr/>
              </a:pP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637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et écrire </a:t>
              </a: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des phrases avec les difficultés particulières: e=a et </a:t>
              </a:r>
              <a:r>
                <a:rPr lang="fr-FR" sz="1867" b="1" dirty="0" err="1">
                  <a:solidFill>
                    <a:srgbClr val="008EC0"/>
                  </a:solidFill>
                  <a:latin typeface="Dosis" pitchFamily="2" charset="0"/>
                </a:rPr>
                <a:t>ent</a:t>
              </a: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=e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FBACF-5D46-F3BF-D426-F5F568CE9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543CAE-0058-9C18-4D53-8A8A408BDF0C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EAA075-C73B-7E03-D682-43EA334450F0}"/>
              </a:ext>
            </a:extLst>
          </p:cNvPr>
          <p:cNvSpPr/>
          <p:nvPr/>
        </p:nvSpPr>
        <p:spPr>
          <a:xfrm>
            <a:off x="256253" y="228606"/>
            <a:ext cx="8703847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C81969-37BE-8080-D247-E674D08F52A5}"/>
              </a:ext>
            </a:extLst>
          </p:cNvPr>
          <p:cNvSpPr/>
          <p:nvPr/>
        </p:nvSpPr>
        <p:spPr>
          <a:xfrm>
            <a:off x="304801" y="228603"/>
            <a:ext cx="8655300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6533EB-C27E-DCCD-46FA-0DF374396A9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2B06E1-AD6A-7258-099B-DBE07F5502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65BDD4-A5E7-F281-C9CF-41C43E2F5434}"/>
              </a:ext>
            </a:extLst>
          </p:cNvPr>
          <p:cNvSpPr txBox="1"/>
          <p:nvPr/>
        </p:nvSpPr>
        <p:spPr>
          <a:xfrm>
            <a:off x="952499" y="279402"/>
            <a:ext cx="7483577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technicien répare le lave linge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technicien répare le lave linge »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</a:t>
            </a:r>
            <a:r>
              <a:rPr lang="en-US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1500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technicien</a:t>
            </a:r>
            <a:r>
              <a:rPr lang="en-US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lave-</a:t>
            </a:r>
            <a:r>
              <a:rPr lang="en-US" sz="1500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linge</a:t>
            </a:r>
            <a:r>
              <a:rPr lang="en-US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4F8F7FB-D6AD-AB66-4C3F-E162840CCE3F}"/>
              </a:ext>
            </a:extLst>
          </p:cNvPr>
          <p:cNvSpPr/>
          <p:nvPr/>
        </p:nvSpPr>
        <p:spPr>
          <a:xfrm>
            <a:off x="8269534" y="228595"/>
            <a:ext cx="670016" cy="216571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1BEB442-7D23-E60C-408C-E1C0EA8ED41D}"/>
              </a:ext>
            </a:extLst>
          </p:cNvPr>
          <p:cNvSpPr txBox="1"/>
          <p:nvPr/>
        </p:nvSpPr>
        <p:spPr>
          <a:xfrm>
            <a:off x="304802" y="1939783"/>
            <a:ext cx="8456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 technicien répare le lave linge</a:t>
            </a:r>
            <a:endParaRPr lang="fr-FR" sz="44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8E78A8-1BCD-0A9D-A568-987DFDC1E3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584" y="2657668"/>
            <a:ext cx="3421326" cy="312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275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9E34-D9F4-9CC7-1E55-63B7EA4DF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315A444-2949-320F-705C-9756BBF090D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E1CF46-3D89-A1AD-14A0-D77DCD8ADF82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656394-9608-9454-48FB-1BCAE32F84B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EE9E0-FB78-82DF-CC4F-B22C20409AA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AF341EF-FE39-E22A-9087-35541FD76DB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1464A3E-ECC7-7E9B-A2F8-3E5D0F2666F3}"/>
              </a:ext>
            </a:extLst>
          </p:cNvPr>
          <p:cNvSpPr txBox="1"/>
          <p:nvPr/>
        </p:nvSpPr>
        <p:spPr>
          <a:xfrm>
            <a:off x="914112" y="338701"/>
            <a:ext cx="794475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garçon  est content.  Content. Comment vous dites « content» dans votre langue?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C7BBB64-AD04-D7B4-372D-3B91A57EEB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918" y="1123628"/>
            <a:ext cx="4220164" cy="46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69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AB10D-B7EC-21D4-FDA8-710B5D0E2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EC8636-B92A-B986-DAF5-2C827E06EE83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1088B1-2B8F-6B5E-8D51-DBA444D5B95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34249A6-CED1-51D8-BE62-C52D7E02480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EB7E818-BADD-0AA8-8A08-15218733A621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199FFE-45E0-85C0-4203-F5DCF4C6DAE1}"/>
              </a:ext>
            </a:extLst>
          </p:cNvPr>
          <p:cNvSpPr txBox="1"/>
          <p:nvPr/>
        </p:nvSpPr>
        <p:spPr>
          <a:xfrm>
            <a:off x="432622" y="2357447"/>
            <a:ext cx="4700356" cy="173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5335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content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12E128-A013-3762-DDBC-0E10C5B478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4629DA4-6D6D-82F2-A496-3DE512D0399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FFA719-6460-8832-11FF-E87F9DD59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308" y="1343763"/>
            <a:ext cx="4220164" cy="46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27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168A2-0D85-0E9D-A699-22600AFA8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896314-C2BE-116A-8D5E-400FAF5F071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2E73694-44B9-7B43-67D9-E6A2F83DAAE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180390-AFBF-16E4-06B7-D1AD0D5560E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5CBA202-694D-1A49-FFA7-99FEA7933B9E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02F016B-F97D-A939-A0A9-8EB7D5A7B31F}"/>
              </a:ext>
            </a:extLst>
          </p:cNvPr>
          <p:cNvSpPr txBox="1"/>
          <p:nvPr/>
        </p:nvSpPr>
        <p:spPr>
          <a:xfrm>
            <a:off x="304801" y="1333272"/>
            <a:ext cx="8406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 fille est </a:t>
            </a:r>
            <a:r>
              <a:rPr lang="fr-FR" sz="4800" b="1" dirty="0">
                <a:solidFill>
                  <a:srgbClr val="FFC000"/>
                </a:solidFill>
                <a:latin typeface="Dosis" pitchFamily="2" charset="0"/>
              </a:rPr>
              <a:t>contente</a:t>
            </a: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. </a:t>
            </a:r>
          </a:p>
          <a:p>
            <a:pPr algn="ctr"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 garçon est </a:t>
            </a:r>
            <a:r>
              <a:rPr lang="fr-FR" sz="4800" b="1" dirty="0">
                <a:solidFill>
                  <a:srgbClr val="FFC000"/>
                </a:solidFill>
                <a:latin typeface="Dosis" pitchFamily="2" charset="0"/>
              </a:rPr>
              <a:t>triste</a:t>
            </a: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.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5F79D4-F20D-5F6C-4A3D-302EDD62AC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CE799DC-BE91-1534-BDC5-93E13A746CA7}"/>
              </a:ext>
            </a:extLst>
          </p:cNvPr>
          <p:cNvSpPr txBox="1"/>
          <p:nvPr/>
        </p:nvSpPr>
        <p:spPr>
          <a:xfrm>
            <a:off x="952499" y="279402"/>
            <a:ext cx="775888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fille est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contente. Le garçon est triste.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“La fille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C3D2792-E86F-604F-CCDC-F37BC4D31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8907" y="3429000"/>
            <a:ext cx="3346186" cy="296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017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57716" y="2037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952504" y="4376894"/>
            <a:ext cx="6529843" cy="509596"/>
            <a:chOff x="2447851" y="6491491"/>
            <a:chExt cx="8982518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6580823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626638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9EEFF6-1FB1-131E-0DE3-735D129CE3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281" y="2374014"/>
            <a:ext cx="1043953" cy="14372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EBBCBA-6D4E-67B8-8401-A30530AA2D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82" y="1989573"/>
            <a:ext cx="1295294" cy="21339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916E2C7-DC7B-8E81-A1B4-5614DAA76A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39" y="2902960"/>
            <a:ext cx="2435500" cy="90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576609" y="4414929"/>
            <a:ext cx="6235741" cy="567294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CB291F-5547-1C12-D808-F63C0CD77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6" y="2784550"/>
            <a:ext cx="1926222" cy="11264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301EA56-3FDC-322F-12DF-2BC149D7E7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76" y="2671670"/>
            <a:ext cx="1657216" cy="151465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59A8484-B679-F79F-1CE8-14F3662415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278" y="2346993"/>
            <a:ext cx="1657216" cy="181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2" y="228602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C6BBBCA-B862-E2AD-43A9-FC60A4D51F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47" y="1704687"/>
            <a:ext cx="1409664" cy="194070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396507-AFA8-2290-85B8-036E3830F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54" y="1591901"/>
            <a:ext cx="1528678" cy="251839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E43C2B6-8FD1-A4D9-2F47-F7DE8CF71D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32" y="2403859"/>
            <a:ext cx="3333958" cy="12433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49B6921-0156-0630-04ED-1B056DCC4C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23" y="4803800"/>
            <a:ext cx="2491283" cy="145691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8AC2A1-BFAC-24B2-CB86-B836132441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960" y="4392424"/>
            <a:ext cx="1996336" cy="182460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F2A5016-EDAE-9D22-0D23-5ECEB29681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623" y="3930705"/>
            <a:ext cx="1996336" cy="218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71665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(3)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19798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Trouvez les mots qui manquent 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1" name="Image 10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02" y="3886200"/>
            <a:ext cx="2523604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0DCB13A-A53C-CDEF-9B61-5A3058785B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47" y="1765797"/>
            <a:ext cx="1365275" cy="187959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E9ECAA-0F0C-F369-61C2-C672AE27D2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1306787"/>
            <a:ext cx="1552765" cy="25580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3142550-98A8-57E0-CC2D-1328E5EFB3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32" y="2403859"/>
            <a:ext cx="3333958" cy="12433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8582ED-E2CD-42EB-C860-2D60C7F138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80" y="4555486"/>
            <a:ext cx="2135942" cy="12491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31B5802-8016-D7C9-F20E-7F98057149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92" y="4188276"/>
            <a:ext cx="1902806" cy="17391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18062-993F-1630-D680-B17F717DF2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093" y="3848488"/>
            <a:ext cx="1902806" cy="20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10BA7-2CF5-70B2-9964-A2AF24E7F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0BF740-9642-1183-9791-0F53F9FCB831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20D92F-2CF8-E909-7D95-94D14C7A924C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C76C63-21D1-74F5-7ED0-D41A26551D3E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461EDF-8BC6-F6EE-AD5D-D6186A9D0829}"/>
              </a:ext>
            </a:extLst>
          </p:cNvPr>
          <p:cNvSpPr txBox="1"/>
          <p:nvPr/>
        </p:nvSpPr>
        <p:spPr>
          <a:xfrm>
            <a:off x="1166994" y="336685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  <a:p>
            <a:pPr defTabSz="457235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DD83C24-2714-C544-CA4B-0E19CF664B46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F16759-B496-9DEC-B8CF-D4952D2CE7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C43C0B2-917F-809E-89DF-B8F4D511E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549" y="4064607"/>
            <a:ext cx="1681139" cy="18593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2C1B801-DD21-0F7D-53B7-938C3BB316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91" y="1521667"/>
            <a:ext cx="1681139" cy="185932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1766A7-4A79-84F3-5717-7BB61E8133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879" y="1680459"/>
            <a:ext cx="1365275" cy="18795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8B3795F-095A-C167-0399-D1BAE43C80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32" y="1221449"/>
            <a:ext cx="1552765" cy="25580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0285758-2672-383A-67EF-57403673C4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12" y="4470148"/>
            <a:ext cx="2135942" cy="124910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556728E-D9D0-99CE-F19B-4A185CD778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824" y="4102938"/>
            <a:ext cx="1902806" cy="173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261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5EAA9-1418-AD3B-4CB9-1280AC86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D960C8-3828-D2E1-42A2-5B2C9EDA5F53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0C60B44-10B0-9C94-8F22-4FEF7D6AD945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55E15EC-58F0-2D37-F254-7037A6632571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F953A98-CDD8-904E-6679-3BB0E9F5DA3F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mots qui manquaient sont: une poêle - content.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226B185-6075-B4C9-8B5D-6DBE794D099B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C72887-86AF-DA1D-347B-DBBF67FF50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D7A2602-450C-F807-B32C-5068416F6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4329" y="996795"/>
            <a:ext cx="1187882" cy="10715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F11D8B-8480-77BB-3D0F-7AA880F1F4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9671" y="1052007"/>
            <a:ext cx="1511596" cy="1363607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081BDE-447D-0243-161E-2F4A70320216}"/>
              </a:ext>
            </a:extLst>
          </p:cNvPr>
          <p:cNvSpPr/>
          <p:nvPr/>
        </p:nvSpPr>
        <p:spPr>
          <a:xfrm>
            <a:off x="163932" y="880989"/>
            <a:ext cx="8776195" cy="5632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8C5FE8-4D10-3EF8-97B7-9273F867B6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47" y="1765797"/>
            <a:ext cx="1365275" cy="18795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AE94ADC-1B00-3CB3-BD17-FD0A67D1F6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1306787"/>
            <a:ext cx="1552765" cy="25580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64CA7F-3DE5-8424-B949-BED3D3027C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32" y="2403859"/>
            <a:ext cx="3333958" cy="12433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2F5DC5-BA1B-4155-BA18-C8086E85D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80" y="4555486"/>
            <a:ext cx="2135942" cy="124910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4424BA6-C28B-C0CC-FF02-EB73F0BD34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92" y="4188276"/>
            <a:ext cx="1902806" cy="173912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1277FF0-1481-0EC4-4A20-BBE582FEF0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093" y="3848488"/>
            <a:ext cx="1902806" cy="20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4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 La page  37.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technicien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C10934-507F-8763-9650-2E9C769628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91744" y="900789"/>
            <a:ext cx="4268077" cy="56018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184179" y="2091504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>
            <a:off x="2253931" y="4373664"/>
            <a:ext cx="720088" cy="7628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5260831" y="2381607"/>
            <a:ext cx="466128" cy="21191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Présentation des difficultés particulières: e=a et </a:t>
            </a:r>
            <a:r>
              <a:rPr lang="fr-MA" sz="2533" b="1" dirty="0" err="1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ent</a:t>
            </a: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=e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403122" y="1754998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677157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C’est la lettre e  , elle fait le son « e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B5D8B5-4087-1128-2189-6BBAD511B4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29804" y="529494"/>
            <a:ext cx="508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passe à l’écran suivant sans explications.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DD54C-9C11-3B69-96EB-02338F296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E204EC-90BE-F007-E029-456654E14554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3404FA-0216-828F-1579-7BE3413BF37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A3908C1-C6AE-A954-B071-BCB7A7BE0180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2C4D025-B2BE-2A23-EB8C-410323025B4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53FACB-3C68-2409-B9B7-5985F6881540}"/>
              </a:ext>
            </a:extLst>
          </p:cNvPr>
          <p:cNvSpPr txBox="1"/>
          <p:nvPr/>
        </p:nvSpPr>
        <p:spPr>
          <a:xfrm>
            <a:off x="403122" y="1754998"/>
            <a:ext cx="83377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ch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val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r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nard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g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nou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DDEBE2C-C0E0-E4F7-0C1D-D134BDB781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103B93D-260A-34FE-BAAF-8913D96E9D26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 les mots avec « e »</a:t>
            </a:r>
          </a:p>
        </p:txBody>
      </p:sp>
    </p:spTree>
    <p:extLst>
      <p:ext uri="{BB962C8B-B14F-4D97-AF65-F5344CB8AC3E}">
        <p14:creationId xmlns:p14="http://schemas.microsoft.com/office/powerpoint/2010/main" val="6287331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2D2B9-ED26-1152-AA46-E6E159EA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0617EB-DC51-10E7-24F6-21E4B88BE03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B8D7E6-27F7-5C5F-FD0A-18F10EDF887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C09A92-E714-2874-650F-DD1B3AAF740C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12C1922-F931-2B54-1D2C-B28B7B22FED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DD53A6-5A2B-BAD1-AFF0-91E8B4D14FDD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 err="1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emm</a:t>
            </a:r>
            <a:endParaRPr lang="fr-FR" sz="9600" b="1" kern="0" spc="320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868DA7-792D-A4B0-4DC0-0A35AC5483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D420822-10FE-941D-85A6-5C902C5FF302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Quand la lettre e est suivie par deux m « mm » elle se prononce souvent « a ».</a:t>
            </a:r>
          </a:p>
        </p:txBody>
      </p:sp>
    </p:spTree>
    <p:extLst>
      <p:ext uri="{BB962C8B-B14F-4D97-AF65-F5344CB8AC3E}">
        <p14:creationId xmlns:p14="http://schemas.microsoft.com/office/powerpoint/2010/main" val="368859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716DE-BA61-BF0A-8FF5-3884F46C0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08CD21-7E30-A492-3C6A-AD2534B019F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3162C5C-64FE-D888-67C5-5EA6ED785CF5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FF373DE-B98E-9BB9-4B18-3C3A7138D49B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B839DC-73CF-B40E-6847-09DEA42D07A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E9DE65-48CC-E619-9C12-3885202294D9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f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évid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416AF9C-B416-8E7D-A866-652BE26894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8AB5C27-FB4B-7C37-E6C5-BB7E6CC99B48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Comme dans « femme » et « évidemment ». </a:t>
            </a:r>
          </a:p>
        </p:txBody>
      </p:sp>
    </p:spTree>
    <p:extLst>
      <p:ext uri="{BB962C8B-B14F-4D97-AF65-F5344CB8AC3E}">
        <p14:creationId xmlns:p14="http://schemas.microsoft.com/office/powerpoint/2010/main" val="32632567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A229B-F40E-A4DA-65F0-8FEE166B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0E7919-A4AD-ADB0-3EBD-C93A3D3753E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7C33F44-B6F4-4732-7376-B40C0B75318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E2B9E2-8209-FA79-0EFA-99BB150A97F6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2AF308-E8CA-66F7-CFF8-C1B1624F1438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F728C-6071-0780-8785-C96ABD53BF7D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précéd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A4052F-0DA4-8D20-9304-F900B175C8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1323C67-AF85-2FF7-F80C-3A51A125AD7E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 le mot?</a:t>
            </a:r>
          </a:p>
        </p:txBody>
      </p:sp>
    </p:spTree>
    <p:extLst>
      <p:ext uri="{BB962C8B-B14F-4D97-AF65-F5344CB8AC3E}">
        <p14:creationId xmlns:p14="http://schemas.microsoft.com/office/powerpoint/2010/main" val="4444296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71F99-7F7D-EE23-092C-707849DFF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9863C8-4479-99A4-F703-69522BAE4DA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47EAF09-A879-BB8B-60AE-B47006022EBF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19FF20-658B-BA7C-E7F9-493A7A4A917E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1739A86-B60A-4918-15C0-D898690F238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D93EBC8-2B56-4E1E-F641-9D3B9EDDC43B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pertin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86A827F-7305-C384-D9B0-3ED57F95A6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165053E-A23D-B2F3-72A2-4C5CE63E7A9C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 le mot?</a:t>
            </a:r>
          </a:p>
        </p:txBody>
      </p:sp>
    </p:spTree>
    <p:extLst>
      <p:ext uri="{BB962C8B-B14F-4D97-AF65-F5344CB8AC3E}">
        <p14:creationId xmlns:p14="http://schemas.microsoft.com/office/powerpoint/2010/main" val="27880401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8FA51-AD1A-3C21-D6E6-B212D5074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12E9BB-0C4A-94B9-6BD2-6EAB5137B6C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F3A259B-31AF-38DF-3609-7A5CCEB1EEBE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2F5DDE2-2620-BB92-98BD-228905A674AB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829D3E-95FA-2269-EB2E-9F9FD13AB694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0E0BA6-EBFA-22DA-C615-D6DBA2F2082C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consci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8B62374-75E2-E3D3-442A-0FAA169447B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A4F3604-ECE4-300E-1AF0-AEBBFCD3272B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 le mot?</a:t>
            </a:r>
          </a:p>
        </p:txBody>
      </p:sp>
    </p:spTree>
    <p:extLst>
      <p:ext uri="{BB962C8B-B14F-4D97-AF65-F5344CB8AC3E}">
        <p14:creationId xmlns:p14="http://schemas.microsoft.com/office/powerpoint/2010/main" val="8250358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F82F6-0058-890A-379F-2FA1CF107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EB6CFD-7C58-014C-FE20-D748969DFA1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8480518-27BC-9C06-7013-272B9DFAA82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D7BDFB-154C-E10D-23C3-EE80A2F55372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E3F5AD-1DF3-B46C-93BA-5B205EAF250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673797-87E0-D1F1-874B-48BABF523549}"/>
              </a:ext>
            </a:extLst>
          </p:cNvPr>
          <p:cNvSpPr txBox="1"/>
          <p:nvPr/>
        </p:nvSpPr>
        <p:spPr>
          <a:xfrm>
            <a:off x="403122" y="1754998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cont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ent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souv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A87BF5-1FC3-7E10-3814-A16A59D2AD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AAEDDDE-CC56-D700-0432-C58319F15EBE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ent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fait souvent le son « an ». Qui veut lire les mots?</a:t>
            </a:r>
          </a:p>
        </p:txBody>
      </p:sp>
    </p:spTree>
    <p:extLst>
      <p:ext uri="{BB962C8B-B14F-4D97-AF65-F5344CB8AC3E}">
        <p14:creationId xmlns:p14="http://schemas.microsoft.com/office/powerpoint/2010/main" val="41470561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D84D0-378B-C019-0FF9-D44C365D7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AA32B7-F775-2B81-7EFD-A875839206D4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6D54788-7E7F-8676-0DFC-90836AABC52E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C187CCB-9B2A-03CF-0383-C10158629758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AA213B-DE97-FC77-EDB7-7BBF7089CE6F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8ABB68-9E89-A357-7232-F591CFF6CD49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regarder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regard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2972C2-962B-4185-8780-FB74645FB11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116D124-F5D7-9E58-762B-22078E914505}"/>
              </a:ext>
            </a:extLst>
          </p:cNvPr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Ent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est comme un « e » muet  dans les verbes conjugués au présent à la 3</a:t>
            </a:r>
            <a:r>
              <a:rPr lang="fr-FR" sz="1400" b="1" baseline="30000" dirty="0">
                <a:solidFill>
                  <a:prstClr val="white">
                    <a:lumMod val="65000"/>
                  </a:prstClr>
                </a:solidFill>
              </a:rPr>
              <a:t>ème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personne du pluriel . 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regarder – ils regardent avec les lettres e-n-t muette  à la fin.</a:t>
            </a:r>
          </a:p>
        </p:txBody>
      </p:sp>
    </p:spTree>
    <p:extLst>
      <p:ext uri="{BB962C8B-B14F-4D97-AF65-F5344CB8AC3E}">
        <p14:creationId xmlns:p14="http://schemas.microsoft.com/office/powerpoint/2010/main" val="12260644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6D65F-EAFD-E9DD-93AB-C0BEC5589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FD342F-C5F7-A628-04CE-60BB3800724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C91B48-09B8-C4B7-FA2F-9803146DF7C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BDF784E-86F2-BBDF-4FA5-D4CB001BCE70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3EA04C-146E-DE5C-8155-7E603BA4D2B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74E8D2-C6D3-1EE5-6427-B165DFEB0D89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écouter</a:t>
            </a:r>
            <a:endParaRPr lang="fr-FR" sz="9600" b="1" kern="0" spc="32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écout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F303902-9697-1BCC-8E2A-4EB1505BB5A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AF020B4-25F1-C4D6-83C0-65761199FF6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écouter – ils écoutent avec e-n-t à la fin muettes.</a:t>
            </a:r>
          </a:p>
        </p:txBody>
      </p:sp>
    </p:spTree>
    <p:extLst>
      <p:ext uri="{BB962C8B-B14F-4D97-AF65-F5344CB8AC3E}">
        <p14:creationId xmlns:p14="http://schemas.microsoft.com/office/powerpoint/2010/main" val="28652448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7AF44-91D2-C118-5786-EC2201D8E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FB6855-F106-8229-B00D-88149181314E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4643F3A-7212-FB43-9CA8-572D86008E42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5A8E2F5-228C-60F6-4397-CFB3F507F206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AA1E915-9E64-268C-3211-D90AA2B7CC75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EC32D01-9507-670B-395B-E9A15C8F2E8E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jou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Elles chant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14AAC7-CCCD-5DEE-2394-CDE4FAC171B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ACC279E-3ED2-5ABB-8427-77E50F34FA2C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 lisons ensemble:</a:t>
            </a:r>
          </a:p>
        </p:txBody>
      </p:sp>
    </p:spTree>
    <p:extLst>
      <p:ext uri="{BB962C8B-B14F-4D97-AF65-F5344CB8AC3E}">
        <p14:creationId xmlns:p14="http://schemas.microsoft.com/office/powerpoint/2010/main" val="41240030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AA184-2E21-7332-BE8F-DB3AD9BE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929C35-D8F8-4AC0-CEB8-ECA0D7DCA4E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0ACD5A4-5A0D-8091-5AB8-7E16B1E7DEA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4625A3A-5E6D-E8C6-7817-65D605EE2BC2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106507D-B448-4E7E-23CC-0F6A929F20A8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BB8DF4-A488-00E2-0FDA-F597C6396F3C}"/>
              </a:ext>
            </a:extLst>
          </p:cNvPr>
          <p:cNvSpPr txBox="1"/>
          <p:nvPr/>
        </p:nvSpPr>
        <p:spPr>
          <a:xfrm>
            <a:off x="471950" y="2236487"/>
            <a:ext cx="833775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mang</a:t>
            </a:r>
            <a:r>
              <a:rPr lang="fr-FR" sz="88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Elles ri</a:t>
            </a:r>
            <a:r>
              <a:rPr lang="fr-FR" sz="88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6A2AC3C-F611-44BF-85A1-D57B43B386F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9AA8FCC-D8DC-5F62-B4A4-0526CDBDF6A8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 Qui veut lire?</a:t>
            </a:r>
          </a:p>
        </p:txBody>
      </p:sp>
    </p:spTree>
    <p:extLst>
      <p:ext uri="{BB962C8B-B14F-4D97-AF65-F5344CB8AC3E}">
        <p14:creationId xmlns:p14="http://schemas.microsoft.com/office/powerpoint/2010/main" val="16500331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E7EBC-F609-6D4E-05ED-B59CF1A6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E24C28-2D6F-84CD-7BE0-6B5BD22D1529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EA403E-673A-8755-1C6A-09C295902448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702E51-A38E-CAED-6EF8-6D1F28983AE9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F51B5-94E3-E249-C412-94129A40551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A58F8A-3941-9D4D-75C7-C632E19AAF9F}"/>
              </a:ext>
            </a:extLst>
          </p:cNvPr>
          <p:cNvSpPr txBox="1"/>
          <p:nvPr/>
        </p:nvSpPr>
        <p:spPr>
          <a:xfrm>
            <a:off x="471950" y="2236487"/>
            <a:ext cx="8337755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lis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Elles écriv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6389FDC-D4D4-F38E-0D74-C8E007C1BD5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A6CF549-0262-15D2-BBA1-28918EAC89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 Qui veut lire?</a:t>
            </a:r>
          </a:p>
        </p:txBody>
      </p:sp>
    </p:spTree>
    <p:extLst>
      <p:ext uri="{BB962C8B-B14F-4D97-AF65-F5344CB8AC3E}">
        <p14:creationId xmlns:p14="http://schemas.microsoft.com/office/powerpoint/2010/main" val="522702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9" y="803074"/>
            <a:ext cx="8001000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5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52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3.Lecture</a:t>
            </a: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4.Écriture: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82"/>
            <a:ext cx="710851" cy="283292"/>
            <a:chOff x="3663231" y="3540342"/>
            <a:chExt cx="1066276" cy="42493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760E37B0-5448-5441-D977-944B0E95DD9B}"/>
              </a:ext>
            </a:extLst>
          </p:cNvPr>
          <p:cNvSpPr txBox="1"/>
          <p:nvPr/>
        </p:nvSpPr>
        <p:spPr>
          <a:xfrm>
            <a:off x="1349797" y="2973805"/>
            <a:ext cx="4318483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28605" indent="-228605" defTabSz="457211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Dosis" pitchFamily="2" charset="0"/>
              </a:rPr>
              <a:t>Dictée  ,,,,,,,,,,,,,,,,,,,,,,,,,,,,,,,,,,,,,,,,,,,,,,,,,,,,,,,,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60432" y="3401002"/>
            <a:ext cx="909293" cy="282415"/>
            <a:chOff x="3663231" y="3540342"/>
            <a:chExt cx="1037462" cy="42362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044555" cy="282787"/>
            <a:chOff x="3581032" y="3265648"/>
            <a:chExt cx="1108981" cy="42418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41" y="5110634"/>
            <a:ext cx="769387" cy="281995"/>
            <a:chOff x="3663231" y="3540342"/>
            <a:chExt cx="1036335" cy="422993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6.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3" y="5561372"/>
            <a:ext cx="825324" cy="283292"/>
            <a:chOff x="3663231" y="3540342"/>
            <a:chExt cx="1066274" cy="424938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5.Pratique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5"/>
            <a:ext cx="1021943" cy="303822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92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mots contenant la  difficulté particulière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D8507-8E06-7A79-1169-91421B286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70D2022-B9E2-7EF8-A813-B70A6A58EA6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B9292A-05BE-999C-65BC-AF8EB17E0E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F35143-7816-D91E-3368-8A42064879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CD7CF-811D-0C73-AE27-C100CA4897F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18263E-B0B5-64DC-B53A-F8B1B0EA02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1CAC7A-561F-4FB8-3F33-C92BA20F44D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BECC78-59F5-BF6D-8815-12FEE86260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mots. Écoutez attentivement.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95B19F3-1473-216D-7F98-BCF2F5C46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920448"/>
              </p:ext>
            </p:extLst>
          </p:nvPr>
        </p:nvGraphicFramePr>
        <p:xfrm>
          <a:off x="403123" y="1032097"/>
          <a:ext cx="8569800" cy="499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9800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8734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f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   ils lis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différ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ils respect</a:t>
                      </a:r>
                      <a:r>
                        <a:rPr lang="fr-MA" sz="4400" b="1" i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consci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réc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kern="120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         elles écriv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Prud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 ils écout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elles  travaill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endParaRPr lang="fr-MA" sz="2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0609533-F719-49FB-5C56-64087101F95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675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717554"/>
              </p:ext>
            </p:extLst>
          </p:nvPr>
        </p:nvGraphicFramePr>
        <p:xfrm>
          <a:off x="282363" y="1204939"/>
          <a:ext cx="8566824" cy="499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f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   ils lis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différ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ils respect</a:t>
                      </a:r>
                      <a:r>
                        <a:rPr lang="fr-MA" sz="4400" b="1" i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consci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réc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kern="120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         elles écriv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Prud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 ils écout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elles  travaill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endParaRPr lang="fr-MA" sz="2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08206061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8C7E-5B97-B2C8-74F7-58638EA5C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D0DC7A-5D9A-7BC5-215C-ABBCE438025F}"/>
              </a:ext>
            </a:extLst>
          </p:cNvPr>
          <p:cNvSpPr/>
          <p:nvPr/>
        </p:nvSpPr>
        <p:spPr>
          <a:xfrm>
            <a:off x="8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7511197-0E9E-6060-BE82-733DA91DD366}"/>
              </a:ext>
            </a:extLst>
          </p:cNvPr>
          <p:cNvSpPr txBox="1"/>
          <p:nvPr/>
        </p:nvSpPr>
        <p:spPr>
          <a:xfrm>
            <a:off x="716232" y="982715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outils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BB488F3-142C-DDAA-2F72-7ACE7C71B6AE}"/>
              </a:ext>
            </a:extLst>
          </p:cNvPr>
          <p:cNvSpPr txBox="1"/>
          <p:nvPr/>
        </p:nvSpPr>
        <p:spPr>
          <a:xfrm>
            <a:off x="3204338" y="5732997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EE8BE77-37C6-2663-2971-BB3BA26315A3}"/>
              </a:ext>
            </a:extLst>
          </p:cNvPr>
          <p:cNvSpPr/>
          <p:nvPr/>
        </p:nvSpPr>
        <p:spPr>
          <a:xfrm>
            <a:off x="1099039" y="2451857"/>
            <a:ext cx="7118556" cy="2818235"/>
          </a:xfrm>
          <a:prstGeom prst="cloud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srgbClr val="9BBB59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1C260CB-6ACE-272B-DAB0-41A6D5A8365D}"/>
              </a:ext>
            </a:extLst>
          </p:cNvPr>
          <p:cNvSpPr txBox="1"/>
          <p:nvPr/>
        </p:nvSpPr>
        <p:spPr>
          <a:xfrm>
            <a:off x="926406" y="3429006"/>
            <a:ext cx="711855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600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Après – mais - prochain</a:t>
            </a:r>
            <a:endParaRPr lang="en-US" sz="36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945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183906" y="228600"/>
            <a:ext cx="8776195" cy="635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4400" b="1" dirty="0">
                <a:solidFill>
                  <a:srgbClr val="106585"/>
                </a:solidFill>
                <a:latin typeface="Dosis" pitchFamily="2" charset="0"/>
              </a:rPr>
              <a:t>               </a:t>
            </a:r>
            <a:r>
              <a:rPr lang="fr-FR" sz="4000" b="1" dirty="0">
                <a:solidFill>
                  <a:srgbClr val="106585"/>
                </a:solidFill>
                <a:latin typeface="Dosis" pitchFamily="2" charset="0"/>
              </a:rPr>
              <a:t>après-  mais- prochain</a:t>
            </a:r>
            <a:endParaRPr lang="en-US" sz="40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190505" y="228604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222407" y="431804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découvrir de nouveaux 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757869" y="468369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2579021" y="2133917"/>
            <a:ext cx="5867400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29" y="2506935"/>
            <a:ext cx="3166921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2525" y="-101796"/>
          <a:ext cx="815448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10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5361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B927C-342D-226F-500F-03515FC9D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B899546-03BA-A8C8-0498-CBE87DC24C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EE8956-C669-0100-9A03-A6B6024D39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9863F9-FA4E-E643-3D28-065CF8C66B9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8181-9DE8-EAF3-6906-86AC78CB1B4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947566-F2A4-A4FD-652E-36DAB89576E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7ED7A13-73D4-EF8E-98F6-3515164C220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FAA69CB-418E-29B3-854A-AA2BEB4818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Lisons ensemble. Le mois d’octobre vient après septembre. Après. Comment vous dites « après » dans votre langue?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D0EFBF2-5B7C-1DB6-D697-C91B18D64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031109"/>
              </p:ext>
            </p:extLst>
          </p:nvPr>
        </p:nvGraphicFramePr>
        <p:xfrm>
          <a:off x="282363" y="1204939"/>
          <a:ext cx="8566824" cy="1843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843061">
                <a:tc>
                  <a:txBody>
                    <a:bodyPr/>
                    <a:lstStyle/>
                    <a:p>
                      <a:pPr algn="ctr" defTabSz="457235"/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Le mois d’octobre </a:t>
                      </a:r>
                    </a:p>
                    <a:p>
                      <a:pPr algn="ctr" defTabSz="457235"/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vient </a:t>
                      </a:r>
                      <a:r>
                        <a:rPr lang="fr-FR" sz="44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après </a:t>
                      </a:r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septembre.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81D703-5489-8C89-F42D-350710046CE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3C9C549-E319-F0F6-2137-AA9A25C921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6377" y="3313490"/>
            <a:ext cx="2496829" cy="280682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806645E-EBAD-7D2A-69CD-175B727637E6}"/>
              </a:ext>
            </a:extLst>
          </p:cNvPr>
          <p:cNvSpPr/>
          <p:nvPr/>
        </p:nvSpPr>
        <p:spPr>
          <a:xfrm>
            <a:off x="3272478" y="5427406"/>
            <a:ext cx="965225" cy="6929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870BCF-8142-BC02-337B-70846487346D}"/>
              </a:ext>
            </a:extLst>
          </p:cNvPr>
          <p:cNvSpPr/>
          <p:nvPr/>
        </p:nvSpPr>
        <p:spPr>
          <a:xfrm>
            <a:off x="4987981" y="4734502"/>
            <a:ext cx="965225" cy="6929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7392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613A7-DC71-1383-5B9E-6B26157B6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6A4433A-C5D2-0842-D34C-78CAB428CF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3BC4AB-81C8-9687-D004-D2F66F00FD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C245AF-FF47-9CE0-2081-33BE661EEF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D311F8-E44D-D752-3B08-871568D98A7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0BD969A-DA1D-15A6-5A6C-139DA7892DE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19F1D5-2E9C-E0F1-5999-AFAF5B09072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E83493-ECC1-7297-B540-E5F2021E6CE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55952" y="265008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Lisons ensemble. Il fait des recherches, mais il n’utilise pas l’ordinateur.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Montrer les livres.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Comment vous dites « mais » dans votre langue?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89B3E-B523-035F-370A-636225FCD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945074"/>
              </p:ext>
            </p:extLst>
          </p:nvPr>
        </p:nvGraphicFramePr>
        <p:xfrm>
          <a:off x="282363" y="1204939"/>
          <a:ext cx="8566824" cy="1843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843061">
                <a:tc>
                  <a:txBody>
                    <a:bodyPr/>
                    <a:lstStyle/>
                    <a:p>
                      <a:pPr algn="ctr" defTabSz="457235"/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Il fait des recherches, </a:t>
                      </a:r>
                      <a:r>
                        <a:rPr lang="fr-FR" sz="44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mais</a:t>
                      </a:r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 il n’utilise pas l’ordinateur.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2BD22D5-FD33-8FC0-25E8-AB9535A27AF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022307534"/>
              </p:ext>
            </p:extLst>
          </p:nvPr>
        </p:nvGraphicFramePr>
        <p:xfrm>
          <a:off x="43267" y="21068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855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3416BF2B-730D-434F-FCEB-3B674D86085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79174" y="3571335"/>
            <a:ext cx="3793386" cy="27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424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B73BE-082A-9559-0525-D8738586C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BD982C-C861-3F41-2A17-0A65019C3B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FA3D74-8FFC-C8EC-773B-6C2F3A3EC4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14D2C9-6ED1-83DC-0CBD-7B41473B4B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A3863E-6275-4093-F8DD-77848616261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3E88F7-8EB2-6480-FD8B-50D3FC2BD1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F445AFE-FF44-0E78-DD05-1490F0420F1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DF3EE53-64C4-BA7E-B3A2-F7009306D18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55951" y="265008"/>
            <a:ext cx="799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Aujourd’hui c’est jeudi 25 septembre. Lundi prochain ce sera le 29 septembre. Prochain.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Montrer lundi 29.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Comment vous dites « prochain » dans votre langue?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EC781A4-EE7D-7045-A636-784013810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701772"/>
              </p:ext>
            </p:extLst>
          </p:nvPr>
        </p:nvGraphicFramePr>
        <p:xfrm>
          <a:off x="282363" y="1204939"/>
          <a:ext cx="8566824" cy="1843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843061">
                <a:tc>
                  <a:txBody>
                    <a:bodyPr/>
                    <a:lstStyle/>
                    <a:p>
                      <a:pPr algn="ctr" defTabSz="457235"/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Lundi </a:t>
                      </a:r>
                      <a:r>
                        <a:rPr lang="fr-FR" sz="44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prochain,</a:t>
                      </a:r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 ce sera le 29 septembre.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5E2495F-312D-6D9B-BB8C-EDFAF583D69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43267" y="21068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855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6845FA6-E537-56A5-A3CE-EF8679A76C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0655" y="3231237"/>
            <a:ext cx="3428339" cy="2996243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7F4098E-EB9C-8ABD-00D9-5F5EC510B63F}"/>
              </a:ext>
            </a:extLst>
          </p:cNvPr>
          <p:cNvCxnSpPr/>
          <p:nvPr/>
        </p:nvCxnSpPr>
        <p:spPr>
          <a:xfrm>
            <a:off x="2143432" y="5211097"/>
            <a:ext cx="963562" cy="31463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1045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4921E-8626-AA57-8EA6-70EB18D4B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D3346D-B7B2-1FF7-BEC9-B7FD155E368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B804D1-2209-DD28-353E-FE5EBFB23760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mais    prochain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4A2405-C198-D4C6-EB25-4F99FDBD916A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804D69-5569-C189-5E01-1A7B84C1C9F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B925650-D5D5-AF8A-1E0E-B0F0406C9FB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2C2D54F-B137-FA8C-1BDF-F52B468AB7E1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15384850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C15A2-2BF8-B622-250F-FC1977738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F30092-6446-B551-8468-237EF1DB17B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EA3D1A5-4203-A2E6-FF73-9C2854A23C3B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mais    prochain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6433734-E0A4-6D0B-A5DB-41DAD2DE701E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D4396F0-1B59-FE11-8193-E0A58E9C54E0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BDAE181-4CB5-4EFA-5176-764C91E9E0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FEADB0D-9F81-2EA9-1250-1DA94FA70916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lire?</a:t>
            </a:r>
          </a:p>
        </p:txBody>
      </p:sp>
    </p:spTree>
    <p:extLst>
      <p:ext uri="{BB962C8B-B14F-4D97-AF65-F5344CB8AC3E}">
        <p14:creationId xmlns:p14="http://schemas.microsoft.com/office/powerpoint/2010/main" val="635016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856E5-A519-CCCB-4CEE-E67D688AE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E1E317-1856-ED90-D940-D87DEB80B6B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AD6C9F-E6C7-F301-D4D5-43E82BC50EC3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mais    prochain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FD47AC-76E7-4251-D760-AF8C4E5B6E7B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837CA-EB2F-D389-991B-C8FE60E100CA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328E49-9C34-805A-25DD-4804BB9030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C1CECDD-7E96-C7F7-0284-7B32483EC8AA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6697230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FD772-F40C-AE19-C5A6-C1F3A0ABC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2DA7F5-9222-2BF6-83A0-3F3A2206059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9001AE-DD6D-9F38-4189-AEFFB977BAC7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 mais     prochain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A4954F-073F-0244-4B36-1456EC37F498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7563003-420A-5C3F-8DC9-92BC72421C21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7D66D8-6E24-6FA4-51F5-6BCD64BD4F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81F2C34-2E29-74A1-0F33-2794C910C35B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</a:t>
            </a:r>
            <a:endParaRPr lang="fr-FR" sz="1400" b="1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428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8F4D-DE13-D230-AB77-462AB3765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3C1B50-5657-4C69-1B89-2A7D0615F1D7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E73EF44-0707-396B-18EA-D222E6287EA1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104D7AF-480D-FCD5-D945-38A19A8CA2C3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E2F3206A-594A-94B5-6267-4C3115293E95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1D6082EE-D597-EFB2-0D33-FA33749A3C5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308987"/>
            <a:ext cx="8769597" cy="674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28592" y="1243170"/>
            <a:ext cx="8686801" cy="54014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Ma mère est une f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 généreuse. Elle est toujours à côté de moi.</a:t>
            </a:r>
          </a:p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Ces femmes travaill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prud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et calmement.</a:t>
            </a:r>
            <a:endParaRPr lang="fr-MA" sz="3600" dirty="0"/>
          </a:p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étudiants parl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intellig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de leur projet 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1663" y="308992"/>
            <a:ext cx="7967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phrases écoutez attentivement.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9409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B6789-DE1C-94E6-DF6B-A6A8D32AE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A1812-CDF2-B658-114C-733EFA6B448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833BC6-05A6-4676-5A3D-100B09576A7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24254F-B662-3506-BFD7-A1C3CBC379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7D9D53-B0BF-ED39-5E16-55E5B647567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308987"/>
            <a:ext cx="8769597" cy="674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A0DCCC-2BED-1EB7-EF00-E3F5257A69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06EDEE-3A38-BEAA-9464-F01301B9BE9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7871F96A-787D-0111-4F20-B2B1B219ECF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28592" y="1243170"/>
            <a:ext cx="8686801" cy="54014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Ma mère est une f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 généreuse. Elle est toujours à côté de moi.</a:t>
            </a:r>
          </a:p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Ces femmes travaill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prud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et calmement.</a:t>
            </a:r>
            <a:endParaRPr lang="fr-MA" sz="3600" dirty="0"/>
          </a:p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étudiants parl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intellig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de leur projet 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DD5FA1-19F6-2107-91F9-18FE9C12161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1663" y="308992"/>
            <a:ext cx="7967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A9A5F8F-69ED-669F-4A00-CA2AD14C59A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0178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Ecriure-copie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Dictée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FE67A-C0BC-2242-15A2-FF7C6A472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47FAE0-FA63-EEA5-0E40-4A2A922753E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AEA1E5-3378-1C7E-2725-5463C58F3451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09E959-2EF3-5589-C49F-B8963312487F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42D410-ABAD-4DFE-7FB7-3456DB2AD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D1DA14F-A530-EFB6-937A-4D841F907E3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C63745-5691-1004-3D9F-F3F24FC143B3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20F4AE-A327-8C32-7207-3EFE7A2FDE2F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B35DA5-8D4B-DF97-851D-D7A37CE779F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0FE1957-2368-2C00-A4C9-F66D22CCC7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10C9F9A-D9A3-5CA9-BB22-95CBFE317D4E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9C7D56-28FD-D4B4-54F1-F23F7639A2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87C85A-EE3F-FDA9-DCD4-7104D04708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3E8D35F-7A2D-A319-C052-67EF4E2A08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B5F6E7D-0E88-AFCC-1F65-2F686984B9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9FB17D2-8F93-1587-7761-1D17BFC82BD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CE3089A-7B23-DA61-0486-94FE96BCAA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3C938040-1D45-D97A-E3A1-E96589CBE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27B1AFC-F447-2345-A73A-A2E97E87D649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la phrase en script.  Regardez bien. Vous allez écrire la phrase sous dictée par la suite.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L’enseignant(e) utilise le tableau  d’écriture.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7E30BF9-27BD-32D6-2E20-B47B31819698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9788A13-31A1-8CD5-C60B-7DE6386BD883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E3DDC00-356A-F704-0437-B26F71B5971B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CAC5D67-D8A4-4BD4-CD88-43356A2C4045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Cette femme est technicienne.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655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37B11-639F-EFE4-65B9-1AA8263E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632395-7D41-64DB-707B-DD59E0FD0FFA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5E7833-E90E-3CE6-A672-A15070A58B6B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D89A30-5BEC-07C2-F48F-77C83A981D98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FF19B1-D5A6-9F64-48BA-06B5DBE4C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6DFA896-6F6E-5BB0-ED10-B51364F2944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E434B4-C35E-CA8D-35BC-1F9A52D1F97F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5EF44E-8545-9D1A-5D41-DD4488869488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BFD79D0-DDA4-B915-372E-39B45A92B47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C238960-4C88-29ED-072F-98B40AD5CA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D3F644-C8CC-4CC8-619C-45E360A9C3E3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F98FE0E-7E31-3C9B-E7E4-EFD6CE5A56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AAE7DC5-5CED-0A4C-4EC5-F0481750AC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F6E71EB-E465-F047-A075-E219DAEC52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5B88D8D-CF5B-9CE1-5D14-4B31EC77E3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FB1FE96-731E-D534-2EE2-29B50EA065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C5EDADD-464A-7D44-122C-8823949431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5CB3E3F-6EE0-94F0-B625-4ED1DF2DA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0721778-C39A-A423-7EAC-DEB2A4B20D6B}"/>
              </a:ext>
            </a:extLst>
          </p:cNvPr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ensemble. 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DE747B5-9DF0-BDC7-FB57-1D5E4335C1AC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C92474F-61AD-AEE9-D55F-F8B397D15FBB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54DE318-46FA-65EA-F87A-1B4081EB069D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DC219E93-CFF1-C16B-1368-C5D1CF4A280C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Cette  femme est technicienne.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552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F249F-8592-7DF8-A6FB-667EA2BD3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2CA4BE-6A54-B732-CE8E-747CAC073EA4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8023E1-5E83-FA25-74EE-2F75CA6CDC3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ED769-66BF-8154-540C-D675FE24A37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7C9E5C-19C7-FB37-0AA9-DA202B2BCF1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7FC799-69C2-FA4A-152F-41D3760629AE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4B5E1A-BC0F-9F21-AB12-62ED04AE04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3A5C443-2FE5-5240-8136-8669E2099A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7022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EC3B-43F4-F82F-9B27-0402BAC72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9851738-C0B4-FFA7-21BB-EB833D3FC9FB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A9DB4D-1497-F208-E959-DAF37D16B1D4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8075913-1878-C3C9-593F-21C4777DC7D5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5A0391-50B1-6152-85BD-ACB015BBB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4CD765D-1713-3123-E786-1786A0A600B5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BE16C4-37E9-E7E8-A961-4AE703838405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52F3706-D7EC-B784-5E0C-90592D3AE14F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FF27A64-E907-7FEA-89AA-3F1178231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8723E14-1AA9-34DE-69B2-021194CBBF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F9F1C45-EB09-0CF1-F6E7-B2D166F5E839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12F7792-B7E5-F354-0529-D9F4C1D2DA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F1B086B-8899-097A-303A-96FC114C26B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F29EB53-77BC-E06E-263C-CB34D56FD26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8172C54-CDFD-BDE3-8CBC-B4A1F1C8866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2E91434-D14D-FF22-427D-43670E4B9C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9B630E8-B48D-5BC7-0433-A8BC1D382C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F85D514-750E-A81C-0EEA-3AA4111E9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192FECCA-1515-8330-C963-49AC84162560}"/>
              </a:ext>
            </a:extLst>
          </p:cNvPr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 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F8975B6-C198-6707-5B4D-8B2D894790A5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2A6B09E-4254-A4CF-8840-A0E59A45F0C9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444F9C99-0933-A4E6-5A32-030CB99D3FB1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8D3EF8F8-2373-F56B-8231-3567680BB898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Cette  femme est technicienne.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78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A85B7-6B4B-4B2A-E790-2E400A1B5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2B61D9-0014-5C61-8041-D3057CF3ACB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192840-FA34-5800-0CD4-B9A5F8B4A523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Pratique 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autonome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0BB91E0-519C-3A7C-AEC6-BFC196649A7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295852F-FDE9-1449-FEC1-DEDE4388B5D0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79464D8C-AFD6-2B16-E4E7-7CED0E9603C4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Je m’entraine dans mon livret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B350A-F4E3-EDC3-7AB2-8D047D74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53014B-1F09-29FA-0487-E3404A2ABD1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DECF03-73D9-F6E7-B6FD-47EC6C79CA1F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492896-30BD-7075-6081-91E76B4D26AD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535DDF-41D4-CBF4-E3B0-CE5A39E259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04FC74E-30B1-B623-5D35-057528A29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FADB9D-4E77-F2F8-0E9E-94C08E85764D}"/>
              </a:ext>
            </a:extLst>
          </p:cNvPr>
          <p:cNvSpPr txBox="1"/>
          <p:nvPr/>
        </p:nvSpPr>
        <p:spPr>
          <a:xfrm>
            <a:off x="844379" y="329507"/>
            <a:ext cx="8034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la page 41. Ecrivez la date d’aujourd’hui.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0BB28B-CB85-4933-A1F9-3D8D7911E6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4461" y="970288"/>
            <a:ext cx="4203499" cy="53488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6FD9AE-C5B6-7357-1FBF-AEAD867EE079}"/>
              </a:ext>
            </a:extLst>
          </p:cNvPr>
          <p:cNvSpPr/>
          <p:nvPr/>
        </p:nvSpPr>
        <p:spPr>
          <a:xfrm>
            <a:off x="5324475" y="1266825"/>
            <a:ext cx="2118550" cy="4476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555241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FCF9-595B-CAA2-20AB-2685F7511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F758B7-B1DF-0ABD-F173-4C66C7DB8A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8046DB-94B9-DED7-CAC6-2DCA92F2544A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75AE08-34F6-EF6A-F750-60DB7FA89E4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1D7D9-8A30-244F-A6CC-12CC682D194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87DD491-D834-8A0E-DDE5-98A73B70C7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D80322-447B-83FD-3E9C-A0DD46644B59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68E67B6-414E-98B1-444A-026616ED3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7103" y="836242"/>
            <a:ext cx="4322371" cy="55001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0E1E08-8EE8-5F11-DDC8-F8245693E4A6}"/>
              </a:ext>
            </a:extLst>
          </p:cNvPr>
          <p:cNvSpPr/>
          <p:nvPr/>
        </p:nvSpPr>
        <p:spPr>
          <a:xfrm>
            <a:off x="1333554" y="1857376"/>
            <a:ext cx="6109471" cy="8858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28199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1079D-D446-1D08-073F-11AE336F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488A70-7F0F-45DF-0682-512A4C17E46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E24AF-ECB6-DC82-77B9-1E59D3E4D21C}"/>
              </a:ext>
            </a:extLst>
          </p:cNvPr>
          <p:cNvSpPr/>
          <p:nvPr/>
        </p:nvSpPr>
        <p:spPr>
          <a:xfrm>
            <a:off x="50782" y="216705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2EDBEE-FB86-1AFE-4F99-E6773D21F8E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528375-6582-1F74-3557-D64BBF7DDBF2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5A1A600-421F-034F-50F4-7A3DF65CDB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CEFB285-E99C-5568-D147-053032D167BD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6E20D25-F6F6-DCB1-1074-05B569AD03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923" y="914306"/>
            <a:ext cx="4377235" cy="55699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CE65EC-870D-80D0-7302-4E70FE724245}"/>
              </a:ext>
            </a:extLst>
          </p:cNvPr>
          <p:cNvSpPr/>
          <p:nvPr/>
        </p:nvSpPr>
        <p:spPr>
          <a:xfrm>
            <a:off x="1971002" y="2771176"/>
            <a:ext cx="5087249" cy="6018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72028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483B-5265-5625-260D-A2433109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FD253F-D406-5D3A-136D-8CE3F02DDD9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B89877-DE29-A23B-CF71-8BE1476A2E13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925F5D-04EB-A0CE-449D-A3A081610AC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14214A-1B2C-40E9-30C3-B7BEB5210A4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23C35C-694F-0EB1-5BC0-9168DD745D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93D88CC-806C-A508-7A3D-2574BC75E28E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EAE52F-ECE4-66F6-50A4-FAE0D15D3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923" y="914306"/>
            <a:ext cx="4377235" cy="55699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CF441C-1884-F2CF-FBF9-954E8B760FA7}"/>
              </a:ext>
            </a:extLst>
          </p:cNvPr>
          <p:cNvSpPr/>
          <p:nvPr/>
        </p:nvSpPr>
        <p:spPr>
          <a:xfrm>
            <a:off x="2161142" y="3515649"/>
            <a:ext cx="4768645" cy="7715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4769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9909F-E72A-D06D-9D08-993349D3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EB5E12-26CC-07E4-6DB0-A97FB31B56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C0AC33-2D68-B043-50E8-168546854D4A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2F7680-ACF4-BF15-77C4-E229739250A2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CFE8E73-8D60-0D4A-3BF8-876ACE9C642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BEF2C32-5399-A5BA-5EEE-1ECCDF1B2A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BB48FE0-0F15-5B59-B8B0-778D08C3385E}"/>
              </a:ext>
            </a:extLst>
          </p:cNvPr>
          <p:cNvSpPr txBox="1"/>
          <p:nvPr/>
        </p:nvSpPr>
        <p:spPr>
          <a:xfrm>
            <a:off x="844382" y="329507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Activités4. lisez le paragraphe à votre voisin. Echangez les rôles.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23">
              <a:defRPr/>
            </a:pPr>
            <a:r>
              <a:rPr lang="fr-FR" sz="1400" b="1" dirty="0">
                <a:solidFill>
                  <a:srgbClr val="A6A6A6"/>
                </a:solidFill>
                <a:latin typeface="Dosis" panose="02010703020202060003" pitchFamily="2" charset="0"/>
              </a:rPr>
              <a:t>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A0CF23F-2B57-6EE6-A190-2B09C4B4A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8944" y="878494"/>
            <a:ext cx="4390374" cy="55866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13F46D-08D9-6A6F-A54C-09A5DB2DEA3D}"/>
              </a:ext>
            </a:extLst>
          </p:cNvPr>
          <p:cNvSpPr/>
          <p:nvPr/>
        </p:nvSpPr>
        <p:spPr>
          <a:xfrm>
            <a:off x="2078486" y="4213977"/>
            <a:ext cx="4911290" cy="8947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5503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103DE-BE39-2086-5BF3-33D9BE6C3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803A3F-4046-B97C-EB4B-6641638C3D3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315E83-6669-5111-97BC-56BC256D6EDF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87BB0B9-360D-6216-3EE9-621932899EB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0262AE-A413-8F6D-DC28-9FD9B82A133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8644E4A-BCF2-2D36-77A6-96AF0FB529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5F352CD-F0EC-B39B-E131-E1F78A19E0E0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5 . Ecrivez des phrases en changeant  le métier. Aidez- vous des métiers dans le vocabulaire du palier 4.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00DD36-4181-F16D-CB54-7D2772F3F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8799" y="760942"/>
            <a:ext cx="4630071" cy="58916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C62BE96-09F7-BD5A-51CC-0C71CD306339}"/>
              </a:ext>
            </a:extLst>
          </p:cNvPr>
          <p:cNvSpPr/>
          <p:nvPr/>
        </p:nvSpPr>
        <p:spPr>
          <a:xfrm>
            <a:off x="1317523" y="5201265"/>
            <a:ext cx="6518787" cy="116020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7787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BEB0-A1B3-F26D-3C0D-221C2C1E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41393-ADA9-5026-5E39-336B0E351A17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E44C8C-D670-C8CA-0DF9-37F2221C0831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485C15B-2923-C4C3-F680-E46B41CEE68B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F741AB-4884-08AA-F33E-9E9CE6CEDAC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D5B47D1-A630-F4F2-49DA-0908AF6036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2739EE-93BB-6BB2-B099-4FC3551F7632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9F9588-4037-3095-6251-47590C1C2C25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D036152C-AF09-F36B-CBAD-15C8299F3690}"/>
              </a:ext>
            </a:extLst>
          </p:cNvPr>
          <p:cNvSpPr/>
          <p:nvPr/>
        </p:nvSpPr>
        <p:spPr>
          <a:xfrm>
            <a:off x="4660492" y="2871023"/>
            <a:ext cx="688259" cy="3024111"/>
          </a:xfrm>
          <a:prstGeom prst="leftBrace">
            <a:avLst>
              <a:gd name="adj1" fmla="val 5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E72CE01-DB02-49F0-2596-0DDC313B1B4E}"/>
              </a:ext>
            </a:extLst>
          </p:cNvPr>
          <p:cNvSpPr/>
          <p:nvPr/>
        </p:nvSpPr>
        <p:spPr>
          <a:xfrm>
            <a:off x="246846" y="1702619"/>
            <a:ext cx="4097083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p41.</a:t>
            </a:r>
          </a:p>
          <a:p>
            <a:pPr marL="457189" indent="-457189">
              <a:buFontTx/>
              <a:buChar char="-"/>
            </a:pPr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3- 4 page 41.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p41.</a:t>
            </a:r>
          </a:p>
          <a:p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 J’écris des phrases: 5 p 41.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0CEAD96-B916-1BC3-380D-5859196F1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097" y="1421130"/>
            <a:ext cx="3628828" cy="461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210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D693-40C6-6C5B-C603-18D31176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FF99CC-6B66-1D41-C874-2FFCE2A0271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A41C371-95CF-9FA8-8A10-A3935A4A1959}"/>
              </a:ext>
            </a:extLst>
          </p:cNvPr>
          <p:cNvSpPr txBox="1"/>
          <p:nvPr/>
        </p:nvSpPr>
        <p:spPr>
          <a:xfrm>
            <a:off x="716230" y="644554"/>
            <a:ext cx="7711551" cy="7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Jeux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53298B-E84D-967D-8EA5-3DDB8E09A608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F558AC15-EA6C-573B-667D-44A3D74786A2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6E6286FE-0F88-995E-B4E2-5B417FD4ED29}"/>
              </a:ext>
            </a:extLst>
          </p:cNvPr>
          <p:cNvSpPr txBox="1"/>
          <p:nvPr/>
        </p:nvSpPr>
        <p:spPr>
          <a:xfrm>
            <a:off x="1415850" y="2178768"/>
            <a:ext cx="640735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Panier des mots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E7549-DADD-9EFF-7CF8-6779DC37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742" y="30661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2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93218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241303" y="923081"/>
            <a:ext cx="9080500" cy="488778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342926"/>
            <a:r>
              <a:rPr lang="fr-MA" sz="2133" b="1" dirty="0">
                <a:latin typeface="Dosis" pitchFamily="2" charset="0"/>
              </a:rPr>
              <a:t>Objectifs de l’activité:</a:t>
            </a:r>
          </a:p>
          <a:p>
            <a:pPr defTabSz="342926"/>
            <a:r>
              <a:rPr lang="fr-FR" sz="1600" dirty="0">
                <a:latin typeface="Dosis" pitchFamily="2" charset="0"/>
              </a:rPr>
              <a:t>Lire des mots avec les difficultés particulières présentées.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outils: </a:t>
            </a:r>
            <a:r>
              <a:rPr lang="fr-MA" sz="1600" dirty="0">
                <a:latin typeface="Dosis" pitchFamily="2" charset="0"/>
              </a:rPr>
              <a:t>un petit panier, cartes des mots avec difficultés particulières, objet pour faire le signal.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La durée: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10 min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étapes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les lire;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(ou restent à leur place) et  au signal (musique ou applaudissement),  ils font passer le panier;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 sans regarder dans le panier, il lit et la montre aux autres. Ils répète à son tour à haute voix; le jeu continue jusqu’à la lecture de toutes les cartes du panier. </a:t>
            </a:r>
          </a:p>
          <a:p>
            <a:pPr>
              <a:lnSpc>
                <a:spcPct val="107000"/>
              </a:lnSpc>
              <a:spcAft>
                <a:spcPts val="533"/>
              </a:spcAft>
              <a:defRPr/>
            </a:pPr>
            <a:r>
              <a:rPr lang="fr-MA" sz="1333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MA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contenant un le mot pioché;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la fin de chaque séance, le panier sera complété par les nouveaux mots appris, tandis que les cartes de mots déjà maîtrisés, et ne présentant plus de difficulté, seront retirées.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2286000" y="121070"/>
            <a:ext cx="3911600" cy="6665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Jeu du panier</a:t>
            </a:r>
            <a:r>
              <a:rPr lang="fr-FR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ar-MA" sz="32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1B2603-9C8C-420F-CB85-D54EAE499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710" y="1466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167154" y="324006"/>
            <a:ext cx="8799871" cy="639143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761085" y="415928"/>
            <a:ext cx="8008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.</a:t>
            </a:r>
          </a:p>
          <a:p>
            <a:pPr defTabSz="304807">
              <a:defRPr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L’enseignant(e)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101604" y="262604"/>
            <a:ext cx="8934623" cy="6452829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211628" y="6"/>
            <a:ext cx="9254029" cy="326039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732513" y="431799"/>
            <a:ext cx="10403217" cy="87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867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defTabSz="304807">
              <a:defRPr/>
            </a:pPr>
            <a:r>
              <a:rPr lang="fr-FR" sz="1867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et la lit et la présente</a:t>
            </a:r>
          </a:p>
          <a:p>
            <a:pPr defTabSz="304807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lang="fr-FR" sz="16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et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des phrases avec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difficultés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8026</TotalTime>
  <Words>3807</Words>
  <Application>Microsoft Office PowerPoint</Application>
  <PresentationFormat>Affichage à l'écran (4:3)</PresentationFormat>
  <Paragraphs>759</Paragraphs>
  <Slides>94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94</vt:i4>
      </vt:variant>
    </vt:vector>
  </HeadingPairs>
  <TitlesOfParts>
    <vt:vector size="107" baseType="lpstr">
      <vt:lpstr>Aharoni</vt:lpstr>
      <vt:lpstr>Aptos</vt:lpstr>
      <vt:lpstr>Arial</vt:lpstr>
      <vt:lpstr>Arimo Italics</vt:lpstr>
      <vt:lpstr>Calibri</vt:lpstr>
      <vt:lpstr>Cambria</vt:lpstr>
      <vt:lpstr>Carelia</vt:lpstr>
      <vt:lpstr>Dosis</vt:lpstr>
      <vt:lpstr>Microsoft Uighur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Z Chabih</cp:lastModifiedBy>
  <cp:revision>26</cp:revision>
  <dcterms:created xsi:type="dcterms:W3CDTF">2025-09-08T12:01:16Z</dcterms:created>
  <dcterms:modified xsi:type="dcterms:W3CDTF">2025-09-24T14:36:40Z</dcterms:modified>
</cp:coreProperties>
</file>