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</p:sldIdLst>
  <p:sldSz cx="9144000" cy="6858000" type="screen4x3"/>
  <p:notesSz cx="6858000" cy="9144000"/>
  <p:embeddedFontLst>
    <p:embeddedFont>
      <p:font typeface="Aharoni" panose="02010803020104030203" pitchFamily="2" charset="-79"/>
      <p:bold r:id="rId112"/>
    </p:embeddedFont>
    <p:embeddedFont>
      <p:font typeface="Arimo" panose="020B0604020202020204" charset="0"/>
      <p:regular r:id="rId113"/>
      <p:bold r:id="rId114"/>
      <p:italic r:id="rId115"/>
      <p:boldItalic r:id="rId116"/>
    </p:embeddedFont>
    <p:embeddedFont>
      <p:font typeface="Cambria" panose="02040503050406030204" pitchFamily="18" charset="0"/>
      <p:regular r:id="rId117"/>
      <p:bold r:id="rId118"/>
      <p:italic r:id="rId119"/>
      <p:boldItalic r:id="rId120"/>
    </p:embeddedFont>
    <p:embeddedFont>
      <p:font typeface="Dosis" panose="02010703020202060003" pitchFamily="2" charset="0"/>
      <p:regular r:id="rId121"/>
      <p:bold r:id="rId1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3" roundtripDataSignature="AMtx7mjYQCyQoWXkB5Ut2RwlYr9ysRlL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173474D-0516-4DDC-8ACE-930CF40DBA89}">
  <a:tblStyle styleId="{7173474D-0516-4DDC-8ACE-930CF40DBA8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59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6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.fntdata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customschemas.google.com/relationships/presentationmetadata" Target="meta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2.fntdata"/><Relationship Id="rId118" Type="http://schemas.openxmlformats.org/officeDocument/2006/relationships/font" Target="fonts/font7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3.fntdata"/><Relationship Id="rId119" Type="http://schemas.openxmlformats.org/officeDocument/2006/relationships/font" Target="fonts/font8.fnt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9.fntdata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font" Target="fonts/font4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10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notesMaster" Target="notesMasters/notes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Dosis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1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2" name="Google Shape;1512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1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0" name="Google Shape;1560;p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1" name="Google Shape;1561;p1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104</a:t>
            </a:fld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9" name="Google Shape;1569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7" name="Google Shape;1587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4" name="Google Shape;1604;p1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5" name="Google Shape;1605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2" name="Google Shape;1622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0" name="Google Shape;1630;p1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1" name="Google Shape;1631;p10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109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3" name="Google Shape;135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2" name="Google Shape;1362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8" name="Google Shape;1388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6" name="Google Shape;1416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5" name="Google Shape;1455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4" name="Google Shape;1464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6" name="Google Shape;1476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8" name="Google Shape;1488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1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1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1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0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0"/>
          <p:cNvSpPr txBox="1">
            <a:spLocks noGrp="1"/>
          </p:cNvSpPr>
          <p:nvPr>
            <p:ph type="body" idx="1"/>
          </p:nvPr>
        </p:nvSpPr>
        <p:spPr>
          <a:xfrm rot="5400000">
            <a:off x="777346" y="518064"/>
            <a:ext cx="301730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0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0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0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1"/>
          <p:cNvSpPr txBox="1">
            <a:spLocks noGrp="1"/>
          </p:cNvSpPr>
          <p:nvPr>
            <p:ph type="title"/>
          </p:nvPr>
        </p:nvSpPr>
        <p:spPr>
          <a:xfrm rot="5400000">
            <a:off x="1878542" y="1619259"/>
            <a:ext cx="3901017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1"/>
          <p:cNvSpPr txBox="1">
            <a:spLocks noGrp="1"/>
          </p:cNvSpPr>
          <p:nvPr>
            <p:ph type="body" idx="1"/>
          </p:nvPr>
        </p:nvSpPr>
        <p:spPr>
          <a:xfrm rot="5400000">
            <a:off x="-216958" y="628659"/>
            <a:ext cx="3901017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1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1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1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2"/>
          <p:cNvSpPr txBox="1"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2"/>
          <p:cNvSpPr txBox="1"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12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2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2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3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3"/>
          <p:cNvSpPr txBox="1"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3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3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3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4"/>
          <p:cNvSpPr txBox="1"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osis"/>
              <a:buNone/>
              <a:defRPr sz="2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4"/>
          <p:cNvSpPr txBox="1"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4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14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4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14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5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5"/>
          <p:cNvSpPr txBox="1">
            <a:spLocks noGrp="1"/>
          </p:cNvSpPr>
          <p:nvPr>
            <p:ph type="body" idx="1"/>
          </p:nvPr>
        </p:nvSpPr>
        <p:spPr>
          <a:xfrm>
            <a:off x="228600" y="1066809"/>
            <a:ext cx="20193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40" name="Google Shape;40;p115"/>
          <p:cNvSpPr txBox="1">
            <a:spLocks noGrp="1"/>
          </p:cNvSpPr>
          <p:nvPr>
            <p:ph type="body" idx="2"/>
          </p:nvPr>
        </p:nvSpPr>
        <p:spPr>
          <a:xfrm>
            <a:off x="2324100" y="1066809"/>
            <a:ext cx="20193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41" name="Google Shape;41;p115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5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5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6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Dosi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6"/>
          <p:cNvSpPr txBox="1"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47" name="Google Shape;47;p116"/>
          <p:cNvSpPr txBox="1">
            <a:spLocks noGrp="1"/>
          </p:cNvSpPr>
          <p:nvPr>
            <p:ph type="body" idx="2"/>
          </p:nvPr>
        </p:nvSpPr>
        <p:spPr>
          <a:xfrm>
            <a:off x="228604" y="1449917"/>
            <a:ext cx="2020094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48" name="Google Shape;48;p116"/>
          <p:cNvSpPr txBox="1">
            <a:spLocks noGrp="1"/>
          </p:cNvSpPr>
          <p:nvPr>
            <p:ph type="body" idx="3"/>
          </p:nvPr>
        </p:nvSpPr>
        <p:spPr>
          <a:xfrm>
            <a:off x="2322515" y="1023409"/>
            <a:ext cx="202088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49" name="Google Shape;49;p116"/>
          <p:cNvSpPr txBox="1">
            <a:spLocks noGrp="1"/>
          </p:cNvSpPr>
          <p:nvPr>
            <p:ph type="body" idx="4"/>
          </p:nvPr>
        </p:nvSpPr>
        <p:spPr>
          <a:xfrm>
            <a:off x="2322515" y="1449917"/>
            <a:ext cx="202088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50" name="Google Shape;50;p116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6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6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7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17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7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7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8"/>
          <p:cNvSpPr txBox="1"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osis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8"/>
          <p:cNvSpPr txBox="1">
            <a:spLocks noGrp="1"/>
          </p:cNvSpPr>
          <p:nvPr>
            <p:ph type="body" idx="1"/>
          </p:nvPr>
        </p:nvSpPr>
        <p:spPr>
          <a:xfrm>
            <a:off x="1787527" y="182042"/>
            <a:ext cx="2555876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61" name="Google Shape;61;p118"/>
          <p:cNvSpPr txBox="1">
            <a:spLocks noGrp="1"/>
          </p:cNvSpPr>
          <p:nvPr>
            <p:ph type="body" idx="2"/>
          </p:nvPr>
        </p:nvSpPr>
        <p:spPr>
          <a:xfrm>
            <a:off x="228603" y="956742"/>
            <a:ext cx="1504157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4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4pPr>
            <a:lvl5pPr marL="2286000" lvl="4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5pPr>
            <a:lvl6pPr marL="2743200" lvl="5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6pPr>
            <a:lvl7pPr marL="3200400" lvl="6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7pPr>
            <a:lvl8pPr marL="3657600" lvl="7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8pPr>
            <a:lvl9pPr marL="4114800" lvl="8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9pPr>
          </a:lstStyle>
          <a:p>
            <a:endParaRPr/>
          </a:p>
        </p:txBody>
      </p:sp>
      <p:sp>
        <p:nvSpPr>
          <p:cNvPr id="62" name="Google Shape;62;p118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8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8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9"/>
          <p:cNvSpPr txBox="1"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osis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9"/>
          <p:cNvSpPr>
            <a:spLocks noGrp="1"/>
          </p:cNvSpPr>
          <p:nvPr>
            <p:ph type="pic" idx="2"/>
          </p:nvPr>
        </p:nvSpPr>
        <p:spPr>
          <a:xfrm>
            <a:off x="896144" y="408517"/>
            <a:ext cx="27432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9"/>
          <p:cNvSpPr txBox="1">
            <a:spLocks noGrp="1"/>
          </p:cNvSpPr>
          <p:nvPr>
            <p:ph type="body" idx="1"/>
          </p:nvPr>
        </p:nvSpPr>
        <p:spPr>
          <a:xfrm>
            <a:off x="896144" y="3578230"/>
            <a:ext cx="27432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4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4pPr>
            <a:lvl5pPr marL="2286000" lvl="4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5pPr>
            <a:lvl6pPr marL="2743200" lvl="5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6pPr>
            <a:lvl7pPr marL="3200400" lvl="6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7pPr>
            <a:lvl8pPr marL="3657600" lvl="7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8pPr>
            <a:lvl9pPr marL="4114800" lvl="8" indent="-228600" algn="l"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451"/>
            </a:lvl9pPr>
          </a:lstStyle>
          <a:p>
            <a:endParaRPr/>
          </a:p>
        </p:txBody>
      </p:sp>
      <p:sp>
        <p:nvSpPr>
          <p:cNvPr id="69" name="Google Shape;69;p119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9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9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0"/>
          <p:cNvSpPr txBox="1"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Dosis"/>
              <a:buNone/>
              <a:defRPr sz="22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0"/>
          <p:cNvSpPr txBox="1"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marR="0" lvl="2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0"/>
          <p:cNvSpPr txBox="1">
            <a:spLocks noGrp="1"/>
          </p:cNvSpPr>
          <p:nvPr>
            <p:ph type="dt" idx="10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0"/>
          <p:cNvSpPr txBox="1">
            <a:spLocks noGrp="1"/>
          </p:cNvSpPr>
          <p:nvPr>
            <p:ph type="ftr" idx="11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0"/>
          <p:cNvSpPr txBox="1">
            <a:spLocks noGrp="1"/>
          </p:cNvSpPr>
          <p:nvPr>
            <p:ph type="sldNum" idx="12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3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27.jp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2.png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6.png"/><Relationship Id="rId9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3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47.png"/><Relationship Id="rId9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jpg"/><Relationship Id="rId7" Type="http://schemas.openxmlformats.org/officeDocument/2006/relationships/image" Target="../media/image15.png"/><Relationship Id="rId12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g"/><Relationship Id="rId10" Type="http://schemas.openxmlformats.org/officeDocument/2006/relationships/image" Target="../media/image18.jp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5" Type="http://schemas.openxmlformats.org/officeDocument/2006/relationships/image" Target="../media/image50.png"/><Relationship Id="rId4" Type="http://schemas.openxmlformats.org/officeDocument/2006/relationships/image" Target="../media/image54.jp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3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PROGRAMME DE REMEDIATION INTENSIVE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 -FRANÇAIS-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1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Version expérimentale pour les Ecoles Pionnières.  En cours d’amélioration.  </a:t>
            </a:r>
            <a:endParaRPr/>
          </a:p>
        </p:txBody>
      </p:sp>
      <p:pic>
        <p:nvPicPr>
          <p:cNvPr id="91" name="Google Shape;91;p1" descr="الصفحة الرئيسي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2165" y="239232"/>
            <a:ext cx="6666387" cy="93329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>
            <a:gsLst>
              <a:gs pos="0">
                <a:srgbClr val="184849"/>
              </a:gs>
              <a:gs pos="50000">
                <a:srgbClr val="24686A"/>
              </a:gs>
              <a:gs pos="100000">
                <a:srgbClr val="2C7D7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Times New Roman"/>
              <a:buNone/>
            </a:pPr>
            <a:r>
              <a:rPr lang="fr-FR" sz="9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 rot="-10538648">
            <a:off x="3225927" y="2512613"/>
            <a:ext cx="2746735" cy="1079641"/>
          </a:xfrm>
          <a:custGeom>
            <a:avLst/>
            <a:gdLst/>
            <a:ahLst/>
            <a:cxnLst/>
            <a:rect l="l" t="t" r="r" b="b"/>
            <a:pathLst>
              <a:path w="2973912" h="657219" extrusionOk="0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>
            <a:gsLst>
              <a:gs pos="0">
                <a:srgbClr val="346F70"/>
              </a:gs>
              <a:gs pos="50000">
                <a:srgbClr val="4BA2A3"/>
              </a:gs>
              <a:gs pos="100000">
                <a:srgbClr val="5BC2C4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Parcours : </a:t>
            </a:r>
            <a:r>
              <a:rPr lang="fr-FR" sz="3600" b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800" b="1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 rot="-10538648">
            <a:off x="3225928" y="3507726"/>
            <a:ext cx="2746735" cy="1079641"/>
          </a:xfrm>
          <a:custGeom>
            <a:avLst/>
            <a:gdLst/>
            <a:ahLst/>
            <a:cxnLst/>
            <a:rect l="l" t="t" r="r" b="b"/>
            <a:pathLst>
              <a:path w="2973912" h="657219" extrusionOk="0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>
            <a:gsLst>
              <a:gs pos="0">
                <a:srgbClr val="346F70"/>
              </a:gs>
              <a:gs pos="50000">
                <a:srgbClr val="4BA2A3"/>
              </a:gs>
              <a:gs pos="100000">
                <a:srgbClr val="5BC2C4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/>
          <p:nvPr/>
        </p:nvSpPr>
        <p:spPr>
          <a:xfrm rot="391981">
            <a:off x="3266407" y="4568585"/>
            <a:ext cx="2746735" cy="1079641"/>
          </a:xfrm>
          <a:custGeom>
            <a:avLst/>
            <a:gdLst/>
            <a:ahLst/>
            <a:cxnLst/>
            <a:rect l="l" t="t" r="r" b="b"/>
            <a:pathLst>
              <a:path w="2973912" h="657219" extrusionOk="0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>
            <a:gsLst>
              <a:gs pos="0">
                <a:srgbClr val="346F70"/>
              </a:gs>
              <a:gs pos="50000">
                <a:srgbClr val="4BA2A3"/>
              </a:gs>
              <a:gs pos="100000">
                <a:srgbClr val="5BC2C4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Palier : </a:t>
            </a:r>
            <a:r>
              <a:rPr lang="fr-FR" sz="3600" b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800" b="1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E1A346"/>
                </a:solidFill>
                <a:latin typeface="Calibri"/>
                <a:ea typeface="Calibri"/>
                <a:cs typeface="Calibri"/>
                <a:sym typeface="Calibri"/>
              </a:rPr>
              <a:t>Séance : 2</a:t>
            </a:r>
            <a:endParaRPr sz="2800" b="1">
              <a:solidFill>
                <a:srgbClr val="E1A3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>
                <a:solidFill>
                  <a:srgbClr val="E1A346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fr-FR" sz="5400" baseline="30000">
                <a:solidFill>
                  <a:srgbClr val="E1A346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fr-FR" sz="5400">
                <a:solidFill>
                  <a:srgbClr val="E1A346"/>
                </a:solidFill>
                <a:latin typeface="Calibri"/>
                <a:ea typeface="Calibri"/>
                <a:cs typeface="Calibri"/>
                <a:sym typeface="Calibri"/>
              </a:rPr>
              <a:t>/6</a:t>
            </a:r>
            <a:r>
              <a:rPr lang="fr-FR" sz="5400" baseline="30000">
                <a:solidFill>
                  <a:srgbClr val="E1A346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fr-FR" sz="5400">
                <a:solidFill>
                  <a:srgbClr val="E1A346"/>
                </a:solidFill>
                <a:latin typeface="Calibri"/>
                <a:ea typeface="Calibri"/>
                <a:cs typeface="Calibri"/>
                <a:sym typeface="Calibri"/>
              </a:rPr>
              <a:t> AP</a:t>
            </a:r>
            <a:endParaRPr/>
          </a:p>
        </p:txBody>
      </p:sp>
      <p:pic>
        <p:nvPicPr>
          <p:cNvPr id="100" name="Google Shape;10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77578" y="5108402"/>
            <a:ext cx="1401988" cy="1236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4" name="Google Shape;284;p10"/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219231" marR="0" lvl="4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933" b="1" i="0" u="none" strike="noStrike" cap="none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                                                                     </a:t>
            </a:r>
            <a:endParaRPr/>
          </a:p>
        </p:txBody>
      </p:sp>
      <p:sp>
        <p:nvSpPr>
          <p:cNvPr id="285" name="Google Shape;285;p10"/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6" name="Google Shape;286;p10"/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287" name="Google Shape;287;p10" descr="Une image contenant croquis, dessin, illustration, Visage humain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112" y="2837135"/>
            <a:ext cx="2925360" cy="3792269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0"/>
          <p:cNvSpPr/>
          <p:nvPr/>
        </p:nvSpPr>
        <p:spPr>
          <a:xfrm>
            <a:off x="2015618" y="2133917"/>
            <a:ext cx="6795687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 cap="flat" cmpd="sng">
            <a:solidFill>
              <a:srgbClr val="A5A5A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289" name="Google Shape;289;p10"/>
          <p:cNvGraphicFramePr/>
          <p:nvPr/>
        </p:nvGraphicFramePr>
        <p:xfrm>
          <a:off x="6" y="-115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4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rgbClr val="A5A5A5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rgbClr val="A5A5A5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90" name="Google Shape;290;p10"/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On commence la séance par la dictée. </a:t>
            </a:r>
            <a:endParaRPr/>
          </a:p>
        </p:txBody>
      </p:sp>
      <p:pic>
        <p:nvPicPr>
          <p:cNvPr id="291" name="Google Shape;291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13472" y="2685317"/>
            <a:ext cx="1581493" cy="1704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85299" y="2533721"/>
            <a:ext cx="2710366" cy="2007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100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15" name="Google Shape;1515;p100"/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16" name="Google Shape;1516;p100"/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17" name="Google Shape;1517;p100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518" name="Google Shape;1518;p100"/>
          <p:cNvGraphicFramePr/>
          <p:nvPr/>
        </p:nvGraphicFramePr>
        <p:xfrm>
          <a:off x="-6595" y="-2576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2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1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19" name="Google Shape;1519;p100"/>
          <p:cNvSpPr txBox="1"/>
          <p:nvPr/>
        </p:nvSpPr>
        <p:spPr>
          <a:xfrm>
            <a:off x="844382" y="329507"/>
            <a:ext cx="817872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Activités4. lisez le paragraphe à votre voisin. Echangez les rôles.</a:t>
            </a:r>
            <a:endParaRPr sz="1400" i="1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6A6A6"/>
                </a:solidFill>
                <a:latin typeface="Dosis"/>
                <a:ea typeface="Dosis"/>
                <a:cs typeface="Dosis"/>
                <a:sym typeface="Dosis"/>
              </a:rPr>
              <a:t>. </a:t>
            </a:r>
            <a:endParaRPr/>
          </a:p>
        </p:txBody>
      </p:sp>
      <p:pic>
        <p:nvPicPr>
          <p:cNvPr id="1520" name="Google Shape;1520;p10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2525" y="911378"/>
            <a:ext cx="4038950" cy="514394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21" name="Google Shape;1521;p100"/>
          <p:cNvSpPr/>
          <p:nvPr/>
        </p:nvSpPr>
        <p:spPr>
          <a:xfrm>
            <a:off x="1962994" y="4027545"/>
            <a:ext cx="4911290" cy="89473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101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27" name="Google Shape;1527;p101"/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28" name="Google Shape;1528;p101"/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29" name="Google Shape;1529;p101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530" name="Google Shape;1530;p101"/>
          <p:cNvGraphicFramePr/>
          <p:nvPr/>
        </p:nvGraphicFramePr>
        <p:xfrm>
          <a:off x="-6595" y="-2576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2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1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1" name="Google Shape;1531;p101"/>
          <p:cNvSpPr txBox="1"/>
          <p:nvPr/>
        </p:nvSpPr>
        <p:spPr>
          <a:xfrm>
            <a:off x="844382" y="329509"/>
            <a:ext cx="817872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Activité 5 . Nous devons remettre en ordre les mots pour trouver la bonne phrase comme d’habitude. C’est un  devoir à domicile</a:t>
            </a:r>
            <a:endParaRPr/>
          </a:p>
        </p:txBody>
      </p:sp>
      <p:pic>
        <p:nvPicPr>
          <p:cNvPr id="1532" name="Google Shape;1532;p10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2525" y="911378"/>
            <a:ext cx="4038950" cy="514394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33" name="Google Shape;1533;p101"/>
          <p:cNvSpPr/>
          <p:nvPr/>
        </p:nvSpPr>
        <p:spPr>
          <a:xfrm>
            <a:off x="1905000" y="5153025"/>
            <a:ext cx="5262717" cy="120844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102"/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39" name="Google Shape;1539;p102"/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40" name="Google Shape;1540;p102"/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41" name="Google Shape;1541;p102"/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542" name="Google Shape;1542;p102"/>
          <p:cNvGraphicFramePr/>
          <p:nvPr/>
        </p:nvGraphicFramePr>
        <p:xfrm>
          <a:off x="-6595" y="-2576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2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1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43" name="Google Shape;1543;p102"/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Notez les devoirs</a:t>
            </a:r>
            <a:endParaRPr/>
          </a:p>
        </p:txBody>
      </p:sp>
      <p:graphicFrame>
        <p:nvGraphicFramePr>
          <p:cNvPr id="1544" name="Google Shape;1544;p102"/>
          <p:cNvGraphicFramePr/>
          <p:nvPr/>
        </p:nvGraphicFramePr>
        <p:xfrm>
          <a:off x="230246" y="9628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4175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5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39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Je suis autonome: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45" name="Google Shape;1545;p102"/>
          <p:cNvSpPr/>
          <p:nvPr/>
        </p:nvSpPr>
        <p:spPr>
          <a:xfrm>
            <a:off x="4660492" y="2871023"/>
            <a:ext cx="688259" cy="3024111"/>
          </a:xfrm>
          <a:prstGeom prst="leftBrace">
            <a:avLst>
              <a:gd name="adj1" fmla="val 58333"/>
              <a:gd name="adj2" fmla="val 50000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102"/>
          <p:cNvSpPr/>
          <p:nvPr/>
        </p:nvSpPr>
        <p:spPr>
          <a:xfrm>
            <a:off x="246846" y="1702619"/>
            <a:ext cx="4097083" cy="4336121"/>
          </a:xfrm>
          <a:prstGeom prst="roundRect">
            <a:avLst>
              <a:gd name="adj" fmla="val 16667"/>
            </a:avLst>
          </a:prstGeom>
          <a:solidFill>
            <a:srgbClr val="F2DADA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J’écris les mots du vocabulaire, p37.</a:t>
            </a:r>
            <a:endParaRPr/>
          </a:p>
          <a:p>
            <a:pPr marL="457189" marR="0" lvl="0" indent="-30478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1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Je relis: 3- 4 page 39.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Je recopie avec soin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le paragraphe : 4 p39.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J’écris les bonnes phrases: 5 p 39.</a:t>
            </a:r>
            <a:endParaRPr/>
          </a:p>
        </p:txBody>
      </p:sp>
      <p:pic>
        <p:nvPicPr>
          <p:cNvPr id="1547" name="Google Shape;1547;p1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9653" y="962872"/>
            <a:ext cx="3220283" cy="514394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103"/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71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53" name="Google Shape;1553;p103"/>
          <p:cNvSpPr txBox="1"/>
          <p:nvPr/>
        </p:nvSpPr>
        <p:spPr>
          <a:xfrm>
            <a:off x="716230" y="644554"/>
            <a:ext cx="7711551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6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Jeux</a:t>
            </a:r>
            <a:endParaRPr/>
          </a:p>
        </p:txBody>
      </p:sp>
      <p:sp>
        <p:nvSpPr>
          <p:cNvPr id="1554" name="Google Shape;1554;p103"/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32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sp>
        <p:nvSpPr>
          <p:cNvPr id="1555" name="Google Shape;1555;p103"/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6" name="Google Shape;1556;p103"/>
          <p:cNvSpPr txBox="1"/>
          <p:nvPr/>
        </p:nvSpPr>
        <p:spPr>
          <a:xfrm>
            <a:off x="1415850" y="2178768"/>
            <a:ext cx="6407353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41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Panier des mots</a:t>
            </a:r>
            <a:endParaRPr sz="2800" b="1">
              <a:solidFill>
                <a:srgbClr val="2045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7" name="Google Shape;1557;p10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65742" y="3066102"/>
            <a:ext cx="1269719" cy="1552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104"/>
          <p:cNvSpPr/>
          <p:nvPr/>
        </p:nvSpPr>
        <p:spPr>
          <a:xfrm>
            <a:off x="0" y="0"/>
            <a:ext cx="93218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64" name="Google Shape;1564;p104"/>
          <p:cNvSpPr/>
          <p:nvPr/>
        </p:nvSpPr>
        <p:spPr>
          <a:xfrm>
            <a:off x="241303" y="923081"/>
            <a:ext cx="9080500" cy="4887784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Objectifs de l’activité: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Lire des mots avec les difficultés particulières présentées.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Les outils: </a:t>
            </a:r>
            <a:r>
              <a:rPr lang="fr-FR" sz="1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un petit panier, cartes des mots avec difficultés particulières, objet pour faire le signal.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La durée: </a:t>
            </a:r>
            <a:r>
              <a:rPr lang="fr-FR" sz="1600" b="1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10 min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Les étapes de l’activité:</a:t>
            </a:r>
            <a:endParaRPr/>
          </a:p>
          <a:p>
            <a:pPr marL="228604" marR="0" lvl="0" indent="-228604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16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lang="fr-FR" sz="1600" b="1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sans les lire;</a:t>
            </a:r>
            <a:endParaRPr/>
          </a:p>
          <a:p>
            <a:pPr marL="228604" marR="0" lvl="0" indent="-228604" algn="l" rtl="0">
              <a:lnSpc>
                <a:spcPct val="107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16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Les apprenants s’assoient  en cercle (ou restent à leur place) et  au signal (musique ou applaudissement),  ils font passer le panier;</a:t>
            </a:r>
            <a:endParaRPr/>
          </a:p>
          <a:p>
            <a:pPr marL="228604" marR="0" lvl="0" indent="-228604" algn="l" rtl="0">
              <a:lnSpc>
                <a:spcPct val="107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16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Une fois le signal (musique ou applaudissement) s’arrête , l’apprenant qui a le panier pioche une seule carte sans regarder dans le panier, il lit et la montre aux autres. Ils répète à son tour à haute voix; le jeu continue jusqu’à la lecture de toutes les cartes du panier.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533"/>
              </a:spcBef>
              <a:spcAft>
                <a:spcPts val="0"/>
              </a:spcAft>
              <a:buNone/>
            </a:pPr>
            <a:r>
              <a:rPr lang="fr-FR" sz="1333" b="1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Remarques</a:t>
            </a:r>
            <a:r>
              <a:rPr lang="fr-FR" sz="16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: </a:t>
            </a:r>
            <a:endParaRPr/>
          </a:p>
          <a:p>
            <a:pPr marL="228604" marR="0" lvl="0" indent="-228604" algn="l" rtl="0">
              <a:lnSpc>
                <a:spcPct val="107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Noto Sans Symbols"/>
              <a:buChar char="▪"/>
            </a:pPr>
            <a:r>
              <a:rPr lang="fr-FR" sz="1333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Plus tard,  on demande aux apprenants au fur et à mesure de produire une phrase contenant un le mot pioché;</a:t>
            </a:r>
            <a:endParaRPr/>
          </a:p>
          <a:p>
            <a:pPr marL="228604" marR="0" lvl="0" indent="-228604" algn="l" rtl="0">
              <a:lnSpc>
                <a:spcPct val="107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Noto Sans Symbols"/>
              <a:buChar char="▪"/>
            </a:pPr>
            <a:r>
              <a:rPr lang="fr-FR" sz="1333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À la fin de chaque séance, le panier sera complété par les nouveaux mots appris, tandis que les cartes de mots déjà maîtrisés, et ne présentant plus de difficulté, seront retirées.</a:t>
            </a:r>
            <a:endParaRPr/>
          </a:p>
        </p:txBody>
      </p:sp>
      <p:sp>
        <p:nvSpPr>
          <p:cNvPr id="1565" name="Google Shape;1565;p104"/>
          <p:cNvSpPr txBox="1"/>
          <p:nvPr/>
        </p:nvSpPr>
        <p:spPr>
          <a:xfrm>
            <a:off x="2286000" y="121070"/>
            <a:ext cx="3911600" cy="666567"/>
          </a:xfrm>
          <a:prstGeom prst="rect">
            <a:avLst/>
          </a:prstGeom>
          <a:solidFill>
            <a:srgbClr val="92CCDC"/>
          </a:solidFill>
          <a:ln w="9525" cap="flat" cmpd="sng">
            <a:solidFill>
              <a:srgbClr val="45A9C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60950" tIns="30475" rIns="60950" bIns="30475" anchor="b" anchorCtr="0">
            <a:norm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lang="fr-FR"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Jeu du panier</a:t>
            </a:r>
            <a:r>
              <a:rPr lang="fr-FR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6" name="Google Shape;1566;p1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08710" y="146602"/>
            <a:ext cx="1269719" cy="1552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05"/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2" name="Google Shape;1572;p105"/>
          <p:cNvGrpSpPr/>
          <p:nvPr/>
        </p:nvGrpSpPr>
        <p:grpSpPr>
          <a:xfrm>
            <a:off x="167154" y="324006"/>
            <a:ext cx="8799871" cy="6391431"/>
            <a:chOff x="312517" y="308343"/>
            <a:chExt cx="8518967" cy="6230680"/>
          </a:xfrm>
        </p:grpSpPr>
        <p:sp>
          <p:nvSpPr>
            <p:cNvPr id="1573" name="Google Shape;1573;p105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105"/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5" name="Google Shape;1575;p105"/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</p:grpSpPr>
        <p:sp>
          <p:nvSpPr>
            <p:cNvPr id="1576" name="Google Shape;1576;p105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/>
            </a:p>
          </p:txBody>
        </p:sp>
        <p:sp>
          <p:nvSpPr>
            <p:cNvPr id="1577" name="Google Shape;1577;p105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/>
            </a:p>
          </p:txBody>
        </p:sp>
        <p:sp>
          <p:nvSpPr>
            <p:cNvPr id="1578" name="Google Shape;1578;p105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/>
            </a:p>
          </p:txBody>
        </p:sp>
        <p:sp>
          <p:nvSpPr>
            <p:cNvPr id="1579" name="Google Shape;1579;p105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/>
            </a:p>
          </p:txBody>
        </p:sp>
        <p:sp>
          <p:nvSpPr>
            <p:cNvPr id="1580" name="Google Shape;1580;p105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/>
            </a:p>
          </p:txBody>
        </p:sp>
        <p:sp>
          <p:nvSpPr>
            <p:cNvPr id="1581" name="Google Shape;1581;p105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/>
            </a:p>
          </p:txBody>
        </p:sp>
      </p:grpSp>
      <p:pic>
        <p:nvPicPr>
          <p:cNvPr id="1582" name="Google Shape;1582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645" y="541465"/>
            <a:ext cx="380091" cy="336129"/>
          </a:xfrm>
          <a:prstGeom prst="rect">
            <a:avLst/>
          </a:prstGeom>
          <a:noFill/>
          <a:ln>
            <a:noFill/>
          </a:ln>
        </p:spPr>
      </p:pic>
      <p:sp>
        <p:nvSpPr>
          <p:cNvPr id="1583" name="Google Shape;1583;p105"/>
          <p:cNvSpPr txBox="1"/>
          <p:nvPr/>
        </p:nvSpPr>
        <p:spPr>
          <a:xfrm>
            <a:off x="761085" y="415928"/>
            <a:ext cx="800827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Nous allons jouer au jeu du panier 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L’enseignant(e) explique les règles du jeu selon la fiche descriptive du jeu. </a:t>
            </a:r>
            <a:endParaRPr/>
          </a:p>
        </p:txBody>
      </p:sp>
      <p:pic>
        <p:nvPicPr>
          <p:cNvPr id="1584" name="Google Shape;1584;p105" descr="Une image contenant habits, garçon, Visage humain, fi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3908" y="1447800"/>
            <a:ext cx="4673600" cy="467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106"/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90" name="Google Shape;1590;p106"/>
          <p:cNvGrpSpPr/>
          <p:nvPr/>
        </p:nvGrpSpPr>
        <p:grpSpPr>
          <a:xfrm>
            <a:off x="101604" y="262604"/>
            <a:ext cx="8934623" cy="6452829"/>
            <a:chOff x="312517" y="308343"/>
            <a:chExt cx="8518967" cy="6230680"/>
          </a:xfrm>
        </p:grpSpPr>
        <p:sp>
          <p:nvSpPr>
            <p:cNvPr id="1591" name="Google Shape;1591;p106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106"/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3" name="Google Shape;1593;p106"/>
          <p:cNvGrpSpPr/>
          <p:nvPr/>
        </p:nvGrpSpPr>
        <p:grpSpPr>
          <a:xfrm>
            <a:off x="-211628" y="6"/>
            <a:ext cx="9254029" cy="326039"/>
            <a:chOff x="-1604302" y="20290"/>
            <a:chExt cx="10430213" cy="411175"/>
          </a:xfrm>
        </p:grpSpPr>
        <p:sp>
          <p:nvSpPr>
            <p:cNvPr id="1594" name="Google Shape;1594;p106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/>
            </a:p>
          </p:txBody>
        </p:sp>
        <p:sp>
          <p:nvSpPr>
            <p:cNvPr id="1595" name="Google Shape;1595;p106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/>
            </a:p>
          </p:txBody>
        </p:sp>
        <p:sp>
          <p:nvSpPr>
            <p:cNvPr id="1596" name="Google Shape;1596;p106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/>
            </a:p>
          </p:txBody>
        </p:sp>
        <p:sp>
          <p:nvSpPr>
            <p:cNvPr id="1597" name="Google Shape;1597;p106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/>
            </a:p>
          </p:txBody>
        </p:sp>
        <p:sp>
          <p:nvSpPr>
            <p:cNvPr id="1598" name="Google Shape;1598;p106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/>
            </a:p>
          </p:txBody>
        </p:sp>
        <p:sp>
          <p:nvSpPr>
            <p:cNvPr id="1599" name="Google Shape;1599;p106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/>
            </a:p>
          </p:txBody>
        </p:sp>
      </p:grpSp>
      <p:pic>
        <p:nvPicPr>
          <p:cNvPr id="1600" name="Google Shape;1600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645" y="541465"/>
            <a:ext cx="380091" cy="336129"/>
          </a:xfrm>
          <a:prstGeom prst="rect">
            <a:avLst/>
          </a:prstGeom>
          <a:noFill/>
          <a:ln>
            <a:noFill/>
          </a:ln>
        </p:spPr>
      </p:pic>
      <p:sp>
        <p:nvSpPr>
          <p:cNvPr id="1601" name="Google Shape;1601;p106"/>
          <p:cNvSpPr txBox="1"/>
          <p:nvPr/>
        </p:nvSpPr>
        <p:spPr>
          <a:xfrm>
            <a:off x="732513" y="431799"/>
            <a:ext cx="10403217" cy="872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Maintenant, on va commencer le jeu.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i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1333" i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( e )  annonce le début  du jeu et au signal l’élève qui a le panier à la main  prend une carte et la lit et la présente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33" i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à chaque membre du groupe qui la répète à son tour à haute voix;</a:t>
            </a:r>
            <a:endParaRPr sz="1600" i="1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602" name="Google Shape;1602;p106" descr="Une image contenant habits, garçon, Visage humain, fi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3908" y="1447800"/>
            <a:ext cx="4673600" cy="467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p107"/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8" name="Google Shape;1608;p107"/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lt1"/>
          </a:solidFill>
          <a:ln w="1905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09" name="Google Shape;1609;p107"/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</p:grpSpPr>
        <p:sp>
          <p:nvSpPr>
            <p:cNvPr id="1610" name="Google Shape;1610;p107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3. Lecture</a:t>
              </a:r>
              <a:endParaRPr/>
            </a:p>
          </p:txBody>
        </p:sp>
        <p:sp>
          <p:nvSpPr>
            <p:cNvPr id="1611" name="Google Shape;1611;p107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4.Ecriture</a:t>
              </a:r>
              <a:endParaRPr/>
            </a:p>
          </p:txBody>
        </p:sp>
        <p:sp>
          <p:nvSpPr>
            <p:cNvPr id="1612" name="Google Shape;1612;p107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5.Pratique autonome</a:t>
              </a:r>
              <a:endParaRPr/>
            </a:p>
          </p:txBody>
        </p:sp>
        <p:sp>
          <p:nvSpPr>
            <p:cNvPr id="1613" name="Google Shape;1613;p107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           6.Jeu</a:t>
              </a:r>
              <a:endParaRPr/>
            </a:p>
          </p:txBody>
        </p:sp>
        <p:sp>
          <p:nvSpPr>
            <p:cNvPr id="1614" name="Google Shape;1614;p107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2.Vocabulaire</a:t>
              </a:r>
              <a:endParaRPr/>
            </a:p>
          </p:txBody>
        </p:sp>
        <p:sp>
          <p:nvSpPr>
            <p:cNvPr id="1615" name="Google Shape;1615;p107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1. Rituel </a:t>
              </a:r>
              <a:endParaRPr/>
            </a:p>
          </p:txBody>
        </p:sp>
      </p:grpSp>
      <p:grpSp>
        <p:nvGrpSpPr>
          <p:cNvPr id="1616" name="Google Shape;1616;p107"/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1617" name="Google Shape;1617;p107"/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  <a:ln w="25400" cap="flat" cmpd="sng">
              <a:solidFill>
                <a:srgbClr val="21364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51">
                <a:solidFill>
                  <a:srgbClr val="21596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18" name="Google Shape;1618;p107"/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215968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b="1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La séance d’aujourd’hui est terminée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b="1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b="1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A demain ! </a:t>
              </a:r>
              <a:endParaRPr/>
            </a:p>
            <a:p>
              <a:pPr marL="171468" marR="0" lvl="0" indent="-69868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1">
                <a:solidFill>
                  <a:srgbClr val="494429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1619" name="Google Shape;1619;p107" descr="Une image contenant croquis, dessin, illustration, Visage humain&#10;&#10;Le contenu généré par l’IA peut être incorrect.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p108"/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Réflexions et de l’enseignant(e)</a:t>
            </a:r>
            <a:endParaRPr/>
          </a:p>
        </p:txBody>
      </p:sp>
      <p:sp>
        <p:nvSpPr>
          <p:cNvPr id="1625" name="Google Shape;1625;p108"/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32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sp>
        <p:nvSpPr>
          <p:cNvPr id="1626" name="Google Shape;1626;p108"/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p108"/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la fin de la séance, l’enseignant(e) consigne ses observations dans le cahier-journal.</a:t>
            </a:r>
            <a:endParaRPr sz="2800" b="1">
              <a:solidFill>
                <a:srgbClr val="20455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p109"/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 extrusionOk="0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4" name="Google Shape;1634;p109"/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35" name="Google Shape;1635;p109"/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636" name="Google Shape;1636;p109"/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 cap="flat" cmpd="sng">
              <a:solidFill>
                <a:srgbClr val="00566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7" name="Google Shape;1637;p109"/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 extrusionOk="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1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38" name="Google Shape;1638;p109"/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A la fin de la séance d’aujourd’hui, au moins 80% des élèves devraient être capables de : </a:t>
            </a:r>
            <a:endParaRPr/>
          </a:p>
        </p:txBody>
      </p:sp>
      <p:grpSp>
        <p:nvGrpSpPr>
          <p:cNvPr id="1639" name="Google Shape;1639;p109"/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1640" name="Google Shape;1640;p109"/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1641" name="Google Shape;1641;p109"/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109"/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171454" marR="0" lvl="0" indent="-171454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5664"/>
                  </a:buClr>
                  <a:buSzPts val="2000"/>
                  <a:buFont typeface="Arial"/>
                  <a:buChar char="•"/>
                </a:pPr>
                <a:r>
                  <a:rPr lang="fr-FR" sz="2000" b="1">
                    <a:solidFill>
                      <a:srgbClr val="005664"/>
                    </a:solidFill>
                    <a:latin typeface="Arial"/>
                    <a:ea typeface="Arial"/>
                    <a:cs typeface="Arial"/>
                    <a:sym typeface="Arial"/>
                  </a:rPr>
                  <a:t>Comprendre et produire </a:t>
                </a:r>
                <a:r>
                  <a:rPr lang="fr-FR" sz="2000" b="1">
                    <a:solidFill>
                      <a:srgbClr val="4F81BD"/>
                    </a:solidFill>
                    <a:latin typeface="Arial"/>
                    <a:ea typeface="Arial"/>
                    <a:cs typeface="Arial"/>
                    <a:sym typeface="Arial"/>
                  </a:rPr>
                  <a:t>les mots du vocabulaire</a:t>
                </a:r>
                <a:endParaRPr/>
              </a:p>
            </p:txBody>
          </p:sp>
          <p:sp>
            <p:nvSpPr>
              <p:cNvPr id="1643" name="Google Shape;1643;p109"/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644" name="Google Shape;1644;p109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45" name="Google Shape;1645;p109"/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1646" name="Google Shape;1646;p109"/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109"/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171454" marR="0" lvl="0" indent="-171454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5664"/>
                  </a:buClr>
                  <a:buSzPts val="2000"/>
                  <a:buFont typeface="Arial"/>
                  <a:buChar char="•"/>
                </a:pPr>
                <a:r>
                  <a:rPr lang="fr-FR" sz="2000" b="1">
                    <a:solidFill>
                      <a:srgbClr val="005664"/>
                    </a:solidFill>
                    <a:latin typeface="Arial"/>
                    <a:ea typeface="Arial"/>
                    <a:cs typeface="Arial"/>
                    <a:sym typeface="Arial"/>
                  </a:rPr>
                  <a:t>Lire et écrire des phrases avec </a:t>
                </a:r>
                <a:r>
                  <a:rPr lang="fr-FR" sz="2000" b="1">
                    <a:solidFill>
                      <a:srgbClr val="4F81BD"/>
                    </a:solidFill>
                    <a:latin typeface="Arial"/>
                    <a:ea typeface="Arial"/>
                    <a:cs typeface="Arial"/>
                    <a:sym typeface="Arial"/>
                  </a:rPr>
                  <a:t>les difficultés présentées. </a:t>
                </a:r>
                <a:endParaRPr/>
              </a:p>
            </p:txBody>
          </p:sp>
          <p:sp>
            <p:nvSpPr>
              <p:cNvPr id="1648" name="Google Shape;1648;p109"/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649" name="Google Shape;1649;p109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650" name="Google Shape;1650;p109"/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Les objectifs de ma séance ont-ils été atteints ?  Sinon, pourquoi ?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Que faudrait-il faire pour les prochaines séances ? </a:t>
            </a:r>
            <a:endParaRPr/>
          </a:p>
        </p:txBody>
      </p:sp>
      <p:sp>
        <p:nvSpPr>
          <p:cNvPr id="1651" name="Google Shape;1651;p109"/>
          <p:cNvSpPr/>
          <p:nvPr/>
        </p:nvSpPr>
        <p:spPr>
          <a:xfrm rot="-117286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 extrusionOk="0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8" name="Google Shape;298;p11"/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600" b="1">
              <a:solidFill>
                <a:srgbClr val="10658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9" name="Google Shape;299;p11"/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00" name="Google Shape;300;p11"/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301" name="Google Shape;301;p11"/>
          <p:cNvGraphicFramePr/>
          <p:nvPr/>
        </p:nvGraphicFramePr>
        <p:xfrm>
          <a:off x="4" y="-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4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rgbClr val="A5A5A5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rgbClr val="A5A5A5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02" name="Google Shape;302;p11"/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Observez l’image et écrivez la phrase que nous avons lue la séance dernière. </a:t>
            </a:r>
            <a:endParaRPr/>
          </a:p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Après 2 minutes. Levez les ardoises .</a:t>
            </a:r>
            <a:endParaRPr/>
          </a:p>
        </p:txBody>
      </p:sp>
      <p:pic>
        <p:nvPicPr>
          <p:cNvPr id="303" name="Google Shape;303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76343" y="47149"/>
            <a:ext cx="1750679" cy="1353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4440" y="2375456"/>
            <a:ext cx="1955120" cy="2107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2"/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10" name="Google Shape;310;p12"/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11" name="Google Shape;311;p12"/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12" name="Google Shape;312;p12"/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313" name="Google Shape;313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" y="677678"/>
            <a:ext cx="8701549" cy="541832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4" name="Google Shape;314;p12"/>
          <p:cNvGraphicFramePr/>
          <p:nvPr/>
        </p:nvGraphicFramePr>
        <p:xfrm>
          <a:off x="2" y="-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4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rgbClr val="A5A5A5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rgbClr val="A5A5A5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15" name="Google Shape;315;p12"/>
          <p:cNvSpPr txBox="1"/>
          <p:nvPr/>
        </p:nvSpPr>
        <p:spPr>
          <a:xfrm>
            <a:off x="1009808" y="319465"/>
            <a:ext cx="7566823" cy="584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Il porte une chemise rose et une veste grise. Corrigez</a:t>
            </a:r>
            <a:endParaRPr/>
          </a:p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On écrit « s » et on prononce « z » dans les mots rose et grise.</a:t>
            </a:r>
            <a:endParaRPr/>
          </a:p>
        </p:txBody>
      </p:sp>
      <p:sp>
        <p:nvSpPr>
          <p:cNvPr id="316" name="Google Shape;316;p12"/>
          <p:cNvSpPr txBox="1"/>
          <p:nvPr/>
        </p:nvSpPr>
        <p:spPr>
          <a:xfrm>
            <a:off x="1425677" y="2861190"/>
            <a:ext cx="577153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1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Il porte une chemise rose et une veste grise.</a:t>
            </a:r>
            <a:endParaRPr sz="4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22" name="Google Shape;322;p13"/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600" b="1">
              <a:solidFill>
                <a:srgbClr val="10658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23" name="Google Shape;323;p13"/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24" name="Google Shape;324;p13"/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325" name="Google Shape;325;p13"/>
          <p:cNvGraphicFramePr/>
          <p:nvPr/>
        </p:nvGraphicFramePr>
        <p:xfrm>
          <a:off x="4" y="-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4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rgbClr val="A5A5A5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rgbClr val="A5A5A5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26" name="Google Shape;326;p13"/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Observez l’image et écrivez la phrase que nous avons lue la séance dernière. </a:t>
            </a:r>
            <a:endParaRPr/>
          </a:p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Après 2 minutes. Levez les ardoises .</a:t>
            </a:r>
            <a:endParaRPr/>
          </a:p>
        </p:txBody>
      </p:sp>
      <p:pic>
        <p:nvPicPr>
          <p:cNvPr id="327" name="Google Shape;32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76343" y="47149"/>
            <a:ext cx="1750679" cy="1353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6817" y="2806194"/>
            <a:ext cx="2710366" cy="2007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4"/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34" name="Google Shape;334;p14"/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35" name="Google Shape;335;p14"/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36" name="Google Shape;336;p14"/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337" name="Google Shape;33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7371" y="677678"/>
            <a:ext cx="7868711" cy="541832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38" name="Google Shape;338;p14"/>
          <p:cNvGraphicFramePr/>
          <p:nvPr/>
        </p:nvGraphicFramePr>
        <p:xfrm>
          <a:off x="2" y="-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4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rgbClr val="A5A5A5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rgbClr val="A5A5A5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9" name="Google Shape;339;p14"/>
          <p:cNvSpPr txBox="1"/>
          <p:nvPr/>
        </p:nvSpPr>
        <p:spPr>
          <a:xfrm>
            <a:off x="1009808" y="319465"/>
            <a:ext cx="6629859" cy="584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Ils sont habillés en costumes bleus. Corrigez.</a:t>
            </a:r>
            <a:endParaRPr/>
          </a:p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Dans le mot « habillés » il y a la lettre « h » qui s’écrit et qui ne se prononce pas.</a:t>
            </a:r>
            <a:endParaRPr/>
          </a:p>
        </p:txBody>
      </p:sp>
      <p:sp>
        <p:nvSpPr>
          <p:cNvPr id="340" name="Google Shape;340;p14"/>
          <p:cNvSpPr txBox="1"/>
          <p:nvPr/>
        </p:nvSpPr>
        <p:spPr>
          <a:xfrm>
            <a:off x="1809137" y="2861190"/>
            <a:ext cx="5338917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1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Ils sont habillés en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1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costumes bleus.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1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5"/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71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46" name="Google Shape;346;p15"/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Vocabulaire</a:t>
            </a:r>
            <a:endParaRPr sz="3200" b="1">
              <a:solidFill>
                <a:srgbClr val="2159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5"/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32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sp>
        <p:nvSpPr>
          <p:cNvPr id="348" name="Google Shape;348;p15"/>
          <p:cNvSpPr/>
          <p:nvPr/>
        </p:nvSpPr>
        <p:spPr>
          <a:xfrm>
            <a:off x="275309" y="1809136"/>
            <a:ext cx="8268929" cy="2048632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rgbClr val="21596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5"/>
          <p:cNvSpPr txBox="1"/>
          <p:nvPr/>
        </p:nvSpPr>
        <p:spPr>
          <a:xfrm>
            <a:off x="1632156" y="2173978"/>
            <a:ext cx="54864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exposition- étoile- affiche- mur- accrocher-   dessin- dessiner-</a:t>
            </a:r>
            <a:endParaRPr/>
          </a:p>
        </p:txBody>
      </p:sp>
      <p:pic>
        <p:nvPicPr>
          <p:cNvPr id="350" name="Google Shape;350;p15" descr="Une image contenant Dessin d’enfant, clipart, dessin, illustration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37091" y="4310091"/>
            <a:ext cx="2029261" cy="1707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6"/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56" name="Google Shape;356;p16"/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57" name="Google Shape;357;p16"/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58" name="Google Shape;358;p16"/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Aujourd’hui, nous allons apprendre de nouveaux mots en français.</a:t>
            </a:r>
            <a:endParaRPr/>
          </a:p>
        </p:txBody>
      </p:sp>
      <p:sp>
        <p:nvSpPr>
          <p:cNvPr id="359" name="Google Shape;359;p16"/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60" name="Google Shape;360;p16"/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 cap="flat" cmpd="sng">
            <a:solidFill>
              <a:srgbClr val="A5A5A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361" name="Google Shape;361;p16" descr="Une image contenant croquis, dessin, illustration, Visage humain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5327" y="2320227"/>
            <a:ext cx="2482676" cy="379226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62" name="Google Shape;362;p16"/>
          <p:cNvGraphicFramePr/>
          <p:nvPr/>
        </p:nvGraphicFramePr>
        <p:xfrm>
          <a:off x="35298" y="-115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63" name="Google Shape;363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78981" y="4044814"/>
            <a:ext cx="1295147" cy="1384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12098" y="2383905"/>
            <a:ext cx="1283237" cy="1266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01480" y="4044814"/>
            <a:ext cx="1156500" cy="1572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66874" y="4232622"/>
            <a:ext cx="1216009" cy="106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364293" y="4318608"/>
            <a:ext cx="1336112" cy="1111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12472" y="2383905"/>
            <a:ext cx="1432742" cy="1033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873323" y="2217809"/>
            <a:ext cx="907183" cy="1281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7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75" name="Google Shape;375;p17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76" name="Google Shape;376;p17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77" name="Google Shape;377;p17"/>
          <p:cNvSpPr/>
          <p:nvPr/>
        </p:nvSpPr>
        <p:spPr>
          <a:xfrm>
            <a:off x="567365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378" name="Google Shape;378;p17"/>
          <p:cNvGraphicFramePr/>
          <p:nvPr/>
        </p:nvGraphicFramePr>
        <p:xfrm>
          <a:off x="-9236" y="-674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79" name="Google Shape;379;p17"/>
          <p:cNvSpPr txBox="1"/>
          <p:nvPr/>
        </p:nvSpPr>
        <p:spPr>
          <a:xfrm>
            <a:off x="914115" y="338700"/>
            <a:ext cx="7662527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C’est une affiche. Comment vous dites affiche dans votre langue?</a:t>
            </a:r>
            <a:endParaRPr/>
          </a:p>
        </p:txBody>
      </p:sp>
      <p:pic>
        <p:nvPicPr>
          <p:cNvPr id="380" name="Google Shape;380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85305" y="1464861"/>
            <a:ext cx="4269455" cy="37376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1" name="Google Shape;381;p17"/>
          <p:cNvCxnSpPr/>
          <p:nvPr/>
        </p:nvCxnSpPr>
        <p:spPr>
          <a:xfrm>
            <a:off x="3578942" y="1127188"/>
            <a:ext cx="882467" cy="777666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2" name="Google Shape;382;p17"/>
          <p:cNvSpPr/>
          <p:nvPr/>
        </p:nvSpPr>
        <p:spPr>
          <a:xfrm>
            <a:off x="3392129" y="1946787"/>
            <a:ext cx="2556387" cy="2812026"/>
          </a:xfrm>
          <a:prstGeom prst="rect">
            <a:avLst/>
          </a:prstGeom>
          <a:noFill/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8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88" name="Google Shape;388;p18"/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89" name="Google Shape;389;p18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0" name="Google Shape;390;p18"/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1" name="Google Shape;391;p18"/>
          <p:cNvSpPr txBox="1"/>
          <p:nvPr/>
        </p:nvSpPr>
        <p:spPr>
          <a:xfrm>
            <a:off x="683413" y="2615381"/>
            <a:ext cx="4478521" cy="995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867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Une affiche</a:t>
            </a:r>
            <a:endParaRPr/>
          </a:p>
        </p:txBody>
      </p:sp>
      <p:graphicFrame>
        <p:nvGraphicFramePr>
          <p:cNvPr id="392" name="Google Shape;392;p18"/>
          <p:cNvGraphicFramePr/>
          <p:nvPr/>
        </p:nvGraphicFramePr>
        <p:xfrm>
          <a:off x="28044" y="-2740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3" name="Google Shape;393;p18"/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Une affiche, l’affiche. Répétons ensemble “une affiche”.</a:t>
            </a:r>
            <a:endParaRPr/>
          </a:p>
        </p:txBody>
      </p:sp>
      <p:pic>
        <p:nvPicPr>
          <p:cNvPr id="394" name="Google Shape;394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98355" y="1449264"/>
            <a:ext cx="2812025" cy="2461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9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0" name="Google Shape;400;p19"/>
          <p:cNvSpPr/>
          <p:nvPr/>
        </p:nvSpPr>
        <p:spPr>
          <a:xfrm>
            <a:off x="215910" y="338700"/>
            <a:ext cx="8776195" cy="6180603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1" name="Google Shape;401;p19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2" name="Google Shape;402;p19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403" name="Google Shape;403;p19"/>
          <p:cNvGraphicFramePr/>
          <p:nvPr/>
        </p:nvGraphicFramePr>
        <p:xfrm>
          <a:off x="25408" y="-2749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04" name="Google Shape;404;p19"/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C’est le mur de la classe . Comment vous dites « mur » dans votre langue?</a:t>
            </a:r>
            <a:endParaRPr/>
          </a:p>
        </p:txBody>
      </p:sp>
      <p:pic>
        <p:nvPicPr>
          <p:cNvPr id="405" name="Google Shape;40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0542" y="1504335"/>
            <a:ext cx="5854827" cy="422229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6" name="Google Shape;406;p19"/>
          <p:cNvCxnSpPr/>
          <p:nvPr/>
        </p:nvCxnSpPr>
        <p:spPr>
          <a:xfrm>
            <a:off x="2128775" y="1170042"/>
            <a:ext cx="0" cy="855812"/>
          </a:xfrm>
          <a:prstGeom prst="straightConnector1">
            <a:avLst/>
          </a:prstGeom>
          <a:noFill/>
          <a:ln w="76200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/>
          <p:nvPr/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06" name="Google Shape;106;p2"/>
          <p:cNvGrpSpPr/>
          <p:nvPr/>
        </p:nvGrpSpPr>
        <p:grpSpPr>
          <a:xfrm>
            <a:off x="369909" y="255603"/>
            <a:ext cx="8404185" cy="6204615"/>
            <a:chOff x="0" y="-47625"/>
            <a:chExt cx="3895412" cy="2602800"/>
          </a:xfrm>
        </p:grpSpPr>
        <p:sp>
          <p:nvSpPr>
            <p:cNvPr id="107" name="Google Shape;107;p2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 extrusionOk="0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" name="Google Shape;108;p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just" rtl="0">
                <a:lnSpc>
                  <a:spcPct val="178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9" name="Google Shape;109;p2"/>
          <p:cNvSpPr/>
          <p:nvPr/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 extrusionOk="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1487354" y="738264"/>
            <a:ext cx="7024491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1F497D"/>
                </a:solidFill>
                <a:latin typeface="Dosis"/>
                <a:ea typeface="Dosis"/>
                <a:cs typeface="Dosis"/>
                <a:sym typeface="Dosis"/>
              </a:rPr>
              <a:t> Recommandations générales pour les enseignant</a:t>
            </a:r>
            <a:r>
              <a:rPr lang="fr-FR" sz="1600" b="1">
                <a:solidFill>
                  <a:srgbClr val="1F497D"/>
                </a:solidFill>
                <a:latin typeface="Dosis"/>
                <a:ea typeface="Dosis"/>
                <a:cs typeface="Dosis"/>
                <a:sym typeface="Dosis"/>
              </a:rPr>
              <a:t>(</a:t>
            </a:r>
            <a:r>
              <a:rPr lang="fr-FR" sz="2400" b="1">
                <a:solidFill>
                  <a:srgbClr val="1F497D"/>
                </a:solidFill>
                <a:latin typeface="Dosis"/>
                <a:ea typeface="Dosis"/>
                <a:cs typeface="Dosis"/>
                <a:sym typeface="Dosis"/>
              </a:rPr>
              <a:t>e</a:t>
            </a:r>
            <a:r>
              <a:rPr lang="fr-FR" sz="1600" b="1">
                <a:solidFill>
                  <a:srgbClr val="1F497D"/>
                </a:solidFill>
                <a:latin typeface="Dosis"/>
                <a:ea typeface="Dosis"/>
                <a:cs typeface="Dosis"/>
                <a:sym typeface="Dosis"/>
              </a:rPr>
              <a:t>)</a:t>
            </a:r>
            <a:r>
              <a:rPr lang="fr-FR" sz="2400" b="1">
                <a:solidFill>
                  <a:srgbClr val="1F497D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369906" y="1757415"/>
            <a:ext cx="8164492" cy="2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 sz="1400">
              <a:solidFill>
                <a:srgbClr val="26262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460852" y="1312582"/>
            <a:ext cx="8222299" cy="6137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.  </a:t>
            </a: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1.Se préparer </a:t>
            </a:r>
            <a:r>
              <a:rPr lang="fr-FR" sz="1867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fr-FR" sz="1867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  <a:endParaRPr/>
          </a:p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endParaRPr/>
          </a:p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2.Couvrir le contenu de la leçon avec la vérification de la compréhension avant de passer à l’étape suivante :</a:t>
            </a:r>
            <a:r>
              <a:rPr lang="fr-FR" sz="1867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67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ne pas sauter des diapositives et vérifier la compréhension;</a:t>
            </a:r>
            <a:r>
              <a:rPr lang="fr-FR" sz="1867" b="1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67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en maintenant un rythme soutenu et en évitant le temps mort;</a:t>
            </a:r>
            <a:r>
              <a:rPr lang="fr-FR" sz="1867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1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3.Être fidèle au scénario pédagogique et garder une posture dynamique: </a:t>
            </a:r>
            <a:r>
              <a:rPr lang="fr-FR" sz="1867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suivre les consignes du ruban didactique activement, sans se limiter à une lecture passive. </a:t>
            </a:r>
            <a:endParaRPr/>
          </a:p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262626"/>
              </a:solidFill>
              <a:latin typeface="Dosis"/>
              <a:ea typeface="Dosis"/>
              <a:cs typeface="Dosis"/>
              <a:sym typeface="Dosis"/>
            </a:endParaRPr>
          </a:p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4.Expliquer les consignes: </a:t>
            </a:r>
            <a:r>
              <a:rPr lang="fr-FR" sz="1867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s’assurer que tous les élèves comprennent les consignes des activités, en les invitant à les reformuler ou à  les réexpliquer, si besoin, dans leur langue maternelle.</a:t>
            </a:r>
            <a:endParaRPr/>
          </a:p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262626"/>
              </a:solidFill>
              <a:latin typeface="Dosis"/>
              <a:ea typeface="Dosis"/>
              <a:cs typeface="Dosis"/>
              <a:sym typeface="Dosis"/>
            </a:endParaRPr>
          </a:p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5.Donner un feed back riche et systématique en repérant les erreurs : </a:t>
            </a:r>
            <a:r>
              <a:rPr lang="fr-FR" sz="1867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solliciter la participation du maximum d’ élèves en les questionnant et en corrigeant leurs réponses erronées .</a:t>
            </a:r>
            <a:endParaRPr/>
          </a:p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262626"/>
              </a:solidFill>
              <a:latin typeface="Dosis"/>
              <a:ea typeface="Dosis"/>
              <a:cs typeface="Dosis"/>
              <a:sym typeface="Dosis"/>
            </a:endParaRPr>
          </a:p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sz="1867">
              <a:solidFill>
                <a:srgbClr val="262626"/>
              </a:solidFill>
              <a:latin typeface="Dosis"/>
              <a:ea typeface="Dosis"/>
              <a:cs typeface="Dosis"/>
              <a:sym typeface="Dosis"/>
            </a:endParaRPr>
          </a:p>
          <a:p>
            <a:pPr marL="530239" marR="0" lvl="0" indent="-530239" algn="just" rtl="0">
              <a:lnSpc>
                <a:spcPct val="10803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262626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just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62626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just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62626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just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6262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243710" y="4988887"/>
            <a:ext cx="8164491" cy="2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30239" marR="0" lvl="0" indent="-530239" algn="just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 sz="1600">
              <a:solidFill>
                <a:srgbClr val="26262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460852" y="5569772"/>
            <a:ext cx="81644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33429" marR="0" lvl="0" indent="-633429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 sz="1600">
              <a:solidFill>
                <a:srgbClr val="26262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5" name="Google Shape;115;p2"/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Pour l’enseignant(e) 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0"/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2" name="Google Shape;412;p20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3" name="Google Shape;413;p20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4" name="Google Shape;414;p20"/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5" name="Google Shape;415;p20"/>
          <p:cNvSpPr txBox="1"/>
          <p:nvPr/>
        </p:nvSpPr>
        <p:spPr>
          <a:xfrm>
            <a:off x="140841" y="2472902"/>
            <a:ext cx="4673785" cy="913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335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Un mur</a:t>
            </a:r>
            <a:endParaRPr/>
          </a:p>
        </p:txBody>
      </p:sp>
      <p:graphicFrame>
        <p:nvGraphicFramePr>
          <p:cNvPr id="416" name="Google Shape;416;p20"/>
          <p:cNvGraphicFramePr/>
          <p:nvPr/>
        </p:nvGraphicFramePr>
        <p:xfrm>
          <a:off x="6602" y="-192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17" name="Google Shape;417;p20"/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Un mur. Le mur. Répétons ensemble “Un mur”</a:t>
            </a:r>
            <a:endParaRPr/>
          </a:p>
        </p:txBody>
      </p:sp>
      <p:pic>
        <p:nvPicPr>
          <p:cNvPr id="418" name="Google Shape;418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690" y="2958654"/>
            <a:ext cx="3599341" cy="25957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9" name="Google Shape;419;p20"/>
          <p:cNvCxnSpPr/>
          <p:nvPr/>
        </p:nvCxnSpPr>
        <p:spPr>
          <a:xfrm>
            <a:off x="5447073" y="2472902"/>
            <a:ext cx="68827" cy="854893"/>
          </a:xfrm>
          <a:prstGeom prst="straightConnector1">
            <a:avLst/>
          </a:prstGeom>
          <a:noFill/>
          <a:ln w="76200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1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5" name="Google Shape;425;p21"/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6" name="Google Shape;426;p21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7" name="Google Shape;427;p21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428" name="Google Shape;428;p21"/>
          <p:cNvGraphicFramePr/>
          <p:nvPr/>
        </p:nvGraphicFramePr>
        <p:xfrm>
          <a:off x="25408" y="-2749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29" name="Google Shape;429;p21"/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Un dessin. Dessin. Comment vous dites dessin. dans votre langue?</a:t>
            </a:r>
            <a:endParaRPr/>
          </a:p>
        </p:txBody>
      </p:sp>
      <p:pic>
        <p:nvPicPr>
          <p:cNvPr id="430" name="Google Shape;430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73311" y="1423270"/>
            <a:ext cx="2660571" cy="3757927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1"/>
          <p:cNvSpPr/>
          <p:nvPr/>
        </p:nvSpPr>
        <p:spPr>
          <a:xfrm>
            <a:off x="3362632" y="1828800"/>
            <a:ext cx="1700981" cy="206477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2"/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7" name="Google Shape;437;p22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8" name="Google Shape;438;p22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9" name="Google Shape;439;p22"/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0" name="Google Shape;440;p22"/>
          <p:cNvSpPr txBox="1"/>
          <p:nvPr/>
        </p:nvSpPr>
        <p:spPr>
          <a:xfrm>
            <a:off x="6602" y="2390670"/>
            <a:ext cx="4722715" cy="913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335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  Un dessin</a:t>
            </a:r>
            <a:endParaRPr/>
          </a:p>
        </p:txBody>
      </p:sp>
      <p:graphicFrame>
        <p:nvGraphicFramePr>
          <p:cNvPr id="441" name="Google Shape;441;p22"/>
          <p:cNvGraphicFramePr/>
          <p:nvPr/>
        </p:nvGraphicFramePr>
        <p:xfrm>
          <a:off x="6602" y="-192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42" name="Google Shape;442;p22"/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Le dessin. Un dessin. Répétons ensemble “Un dessin”.</a:t>
            </a:r>
            <a:endParaRPr/>
          </a:p>
        </p:txBody>
      </p:sp>
      <p:pic>
        <p:nvPicPr>
          <p:cNvPr id="443" name="Google Shape;443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45094" y="1290077"/>
            <a:ext cx="2660571" cy="3757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3"/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9" name="Google Shape;449;p23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0" name="Google Shape;450;p23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1" name="Google Shape;451;p23"/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2" name="Google Shape;452;p23"/>
          <p:cNvSpPr txBox="1"/>
          <p:nvPr/>
        </p:nvSpPr>
        <p:spPr>
          <a:xfrm>
            <a:off x="304801" y="1939783"/>
            <a:ext cx="854192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Les élèves affichent leurs dessins au mur.</a:t>
            </a:r>
            <a:endParaRPr sz="48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453" name="Google Shape;453;p23"/>
          <p:cNvGraphicFramePr/>
          <p:nvPr/>
        </p:nvGraphicFramePr>
        <p:xfrm>
          <a:off x="6602" y="-192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54" name="Google Shape;454;p23"/>
          <p:cNvSpPr txBox="1"/>
          <p:nvPr/>
        </p:nvSpPr>
        <p:spPr>
          <a:xfrm>
            <a:off x="588415" y="279403"/>
            <a:ext cx="8258308" cy="84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Les élèves affichent leurs dessins au mur. Répétons ensemble “Les élèves affichent leurs dessins au mur.</a:t>
            </a:r>
            <a:endParaRPr/>
          </a:p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.</a:t>
            </a:r>
            <a:r>
              <a:rPr lang="fr-FR" sz="1500" b="0" i="1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Montrer dessins</a:t>
            </a:r>
            <a:r>
              <a:rPr lang="fr-FR" sz="1500" b="1" i="1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1500" b="0" i="1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et mur.</a:t>
            </a:r>
            <a:endParaRPr sz="1500" b="0" i="0" u="none" strike="noStrike" cap="none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i="0" u="none" strike="noStrike" cap="none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55" name="Google Shape;455;p23" descr="Classroom with students' drawings about La Marche Verte displayed, children presenting, and teacher encouraging them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95831" y="3350342"/>
            <a:ext cx="4562831" cy="3050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4"/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1" name="Google Shape;461;p24"/>
          <p:cNvSpPr/>
          <p:nvPr/>
        </p:nvSpPr>
        <p:spPr>
          <a:xfrm>
            <a:off x="200393" y="228602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2" name="Google Shape;462;p24"/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3" name="Google Shape;463;p24"/>
          <p:cNvSpPr txBox="1"/>
          <p:nvPr/>
        </p:nvSpPr>
        <p:spPr>
          <a:xfrm>
            <a:off x="1222411" y="431802"/>
            <a:ext cx="7321825" cy="584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Qui veut passer au tableau pour dire les mots?</a:t>
            </a:r>
            <a:endParaRPr/>
          </a:p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0" i="1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Faire passer 3 élèves en changeant à chaque fois l’ordre des mots.</a:t>
            </a:r>
            <a:endParaRPr/>
          </a:p>
        </p:txBody>
      </p:sp>
      <p:sp>
        <p:nvSpPr>
          <p:cNvPr id="464" name="Google Shape;464;p24"/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465" name="Google Shape;465;p24"/>
          <p:cNvGraphicFramePr/>
          <p:nvPr/>
        </p:nvGraphicFramePr>
        <p:xfrm>
          <a:off x="35298" y="-115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66" name="Google Shape;466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6373" y="2268844"/>
            <a:ext cx="2282576" cy="1825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46871" y="2520486"/>
            <a:ext cx="2029332" cy="1463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83239" y="2268844"/>
            <a:ext cx="1269775" cy="1793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5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4" name="Google Shape;474;p25"/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5" name="Google Shape;475;p25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6" name="Google Shape;476;p25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477" name="Google Shape;477;p25"/>
          <p:cNvGraphicFramePr/>
          <p:nvPr/>
        </p:nvGraphicFramePr>
        <p:xfrm>
          <a:off x="25408" y="-2749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8" name="Google Shape;478;p25"/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Il dessine. Dessiner. Comment vous dites dessiner. dans votre langue?</a:t>
            </a:r>
            <a:endParaRPr/>
          </a:p>
        </p:txBody>
      </p:sp>
      <p:pic>
        <p:nvPicPr>
          <p:cNvPr id="479" name="Google Shape;479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4148" y="1622323"/>
            <a:ext cx="2637588" cy="3587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6"/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5" name="Google Shape;485;p26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6" name="Google Shape;486;p26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7" name="Google Shape;487;p26"/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8" name="Google Shape;488;p26"/>
          <p:cNvSpPr txBox="1"/>
          <p:nvPr/>
        </p:nvSpPr>
        <p:spPr>
          <a:xfrm>
            <a:off x="6602" y="2390670"/>
            <a:ext cx="4722715" cy="913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335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  dessiner</a:t>
            </a:r>
            <a:endParaRPr/>
          </a:p>
        </p:txBody>
      </p:sp>
      <p:graphicFrame>
        <p:nvGraphicFramePr>
          <p:cNvPr id="489" name="Google Shape;489;p26"/>
          <p:cNvGraphicFramePr/>
          <p:nvPr/>
        </p:nvGraphicFramePr>
        <p:xfrm>
          <a:off x="6602" y="-192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90" name="Google Shape;490;p26"/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Dessiner. Dessiner. Répétons ensemble “Dessiner”.</a:t>
            </a:r>
            <a:endParaRPr/>
          </a:p>
        </p:txBody>
      </p:sp>
      <p:pic>
        <p:nvPicPr>
          <p:cNvPr id="491" name="Google Shape;491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92803" y="1737405"/>
            <a:ext cx="2303810" cy="3133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7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7" name="Google Shape;497;p27"/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8" name="Google Shape;498;p27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9" name="Google Shape;499;p27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00" name="Google Shape;500;p27"/>
          <p:cNvGraphicFramePr/>
          <p:nvPr/>
        </p:nvGraphicFramePr>
        <p:xfrm>
          <a:off x="25408" y="-2749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01" name="Google Shape;501;p27"/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C’est une étoile. L’étoile. Comment vous dites étoile. dans votre langue?</a:t>
            </a:r>
            <a:endParaRPr/>
          </a:p>
        </p:txBody>
      </p:sp>
      <p:pic>
        <p:nvPicPr>
          <p:cNvPr id="502" name="Google Shape;502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76695" y="1839976"/>
            <a:ext cx="2342325" cy="2504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8"/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8" name="Google Shape;508;p28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9" name="Google Shape;509;p28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0" name="Google Shape;510;p28"/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1" name="Google Shape;511;p28"/>
          <p:cNvSpPr txBox="1"/>
          <p:nvPr/>
        </p:nvSpPr>
        <p:spPr>
          <a:xfrm>
            <a:off x="581814" y="2390670"/>
            <a:ext cx="4147503" cy="913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335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  Une étoile</a:t>
            </a:r>
            <a:endParaRPr/>
          </a:p>
        </p:txBody>
      </p:sp>
      <p:graphicFrame>
        <p:nvGraphicFramePr>
          <p:cNvPr id="512" name="Google Shape;512;p28"/>
          <p:cNvGraphicFramePr/>
          <p:nvPr/>
        </p:nvGraphicFramePr>
        <p:xfrm>
          <a:off x="6602" y="-192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13" name="Google Shape;513;p28"/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Une étoile. L’étoile. Répétons ensemble “une étoile”.</a:t>
            </a:r>
            <a:endParaRPr/>
          </a:p>
        </p:txBody>
      </p:sp>
      <p:pic>
        <p:nvPicPr>
          <p:cNvPr id="514" name="Google Shape;514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67901" y="2069624"/>
            <a:ext cx="2002706" cy="2141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9"/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0" name="Google Shape;520;p29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1" name="Google Shape;521;p29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2" name="Google Shape;522;p29"/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23" name="Google Shape;523;p29"/>
          <p:cNvGraphicFramePr/>
          <p:nvPr/>
        </p:nvGraphicFramePr>
        <p:xfrm>
          <a:off x="6602" y="-192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24" name="Google Shape;524;p29"/>
          <p:cNvSpPr txBox="1"/>
          <p:nvPr/>
        </p:nvSpPr>
        <p:spPr>
          <a:xfrm>
            <a:off x="952499" y="279402"/>
            <a:ext cx="7483577" cy="584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Le drapeau du Maroc est rouge avec une étoile verte. Répétons ensemble “Le drapeau du Maroc est rouge avec une étoile verte. </a:t>
            </a:r>
            <a:endParaRPr/>
          </a:p>
        </p:txBody>
      </p:sp>
      <p:pic>
        <p:nvPicPr>
          <p:cNvPr id="525" name="Google Shape;525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0020" y="1799696"/>
            <a:ext cx="3620778" cy="3467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21" name="Google Shape;121;p3"/>
          <p:cNvGrpSpPr/>
          <p:nvPr/>
        </p:nvGrpSpPr>
        <p:grpSpPr>
          <a:xfrm>
            <a:off x="571500" y="688481"/>
            <a:ext cx="8001000" cy="5382555"/>
            <a:chOff x="0" y="-47625"/>
            <a:chExt cx="3895412" cy="2602800"/>
          </a:xfrm>
        </p:grpSpPr>
        <p:sp>
          <p:nvSpPr>
            <p:cNvPr id="122" name="Google Shape;122;p3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 extrusionOk="0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3" name="Google Shape;123;p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78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4" name="Google Shape;124;p3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 extrusionOk="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70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A la fin de la séance d’aujourd’hui, </a:t>
            </a:r>
            <a:r>
              <a:rPr lang="fr-FR" sz="1701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au moins 80% des élèves </a:t>
            </a:r>
            <a:r>
              <a:rPr lang="fr-FR" sz="170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doivent être capables de : </a:t>
            </a:r>
            <a:endParaRPr/>
          </a:p>
        </p:txBody>
      </p:sp>
      <p:grpSp>
        <p:nvGrpSpPr>
          <p:cNvPr id="126" name="Google Shape;126;p3"/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127" name="Google Shape;127;p3"/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 extrusionOk="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67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" name="Google Shape;128;p3"/>
            <p:cNvSpPr txBox="1"/>
            <p:nvPr/>
          </p:nvSpPr>
          <p:spPr>
            <a:xfrm>
              <a:off x="4045024" y="4803726"/>
              <a:ext cx="8423006" cy="13726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67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Comprendre et produire les </a:t>
              </a:r>
              <a:r>
                <a:rPr lang="fr-FR" sz="1867" b="1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mots du vocabulaire: </a:t>
              </a:r>
              <a:r>
                <a:rPr lang="fr-FR" sz="2000" b="1">
                  <a:solidFill>
                    <a:srgbClr val="538CD5"/>
                  </a:solidFill>
                  <a:latin typeface="Dosis"/>
                  <a:ea typeface="Dosis"/>
                  <a:cs typeface="Dosis"/>
                  <a:sym typeface="Dosis"/>
                </a:rPr>
                <a:t>exposition- étoile- affiche- mur- accrocher- dessin- dessiner.</a:t>
              </a:r>
              <a:endParaRPr/>
            </a:p>
            <a:p>
              <a:pPr marL="0" marR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endParaRPr sz="1867" b="1">
                <a:solidFill>
                  <a:srgbClr val="215968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marL="0" marR="0" lvl="0" indent="0" algn="ctr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fr-FR" sz="1867" b="1">
                  <a:solidFill>
                    <a:srgbClr val="008EC0"/>
                  </a:solidFill>
                  <a:latin typeface="Dosis"/>
                  <a:ea typeface="Dosis"/>
                  <a:cs typeface="Dosis"/>
                  <a:sym typeface="Dosis"/>
                </a:rPr>
                <a:t> </a:t>
              </a:r>
              <a:endParaRPr sz="1867" b="1">
                <a:solidFill>
                  <a:srgbClr val="0094C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9" name="Google Shape;129;p3"/>
            <p:cNvSpPr txBox="1"/>
            <p:nvPr/>
          </p:nvSpPr>
          <p:spPr>
            <a:xfrm>
              <a:off x="4025418" y="5736744"/>
              <a:ext cx="8547582" cy="637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67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 lire et écrire </a:t>
              </a:r>
              <a:r>
                <a:rPr lang="fr-FR" sz="1867" b="1">
                  <a:solidFill>
                    <a:srgbClr val="008EC0"/>
                  </a:solidFill>
                  <a:latin typeface="Dosis"/>
                  <a:ea typeface="Dosis"/>
                  <a:cs typeface="Dosis"/>
                  <a:sym typeface="Dosis"/>
                </a:rPr>
                <a:t>des phrases avec les difficultés particulières: liaison- enchainement.</a:t>
              </a: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 extrusionOk="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09164" t="-6926" r="-896296" b="-829139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67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131" name="Google Shape;131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30"/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1" name="Google Shape;531;p30"/>
          <p:cNvSpPr/>
          <p:nvPr/>
        </p:nvSpPr>
        <p:spPr>
          <a:xfrm>
            <a:off x="256253" y="228606"/>
            <a:ext cx="8703847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2" name="Google Shape;532;p30"/>
          <p:cNvSpPr/>
          <p:nvPr/>
        </p:nvSpPr>
        <p:spPr>
          <a:xfrm>
            <a:off x="304801" y="228603"/>
            <a:ext cx="8655300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3" name="Google Shape;533;p30"/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34" name="Google Shape;534;p30"/>
          <p:cNvGraphicFramePr/>
          <p:nvPr/>
        </p:nvGraphicFramePr>
        <p:xfrm>
          <a:off x="6602" y="-192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35" name="Google Shape;535;p30"/>
          <p:cNvSpPr txBox="1"/>
          <p:nvPr/>
        </p:nvSpPr>
        <p:spPr>
          <a:xfrm>
            <a:off x="952499" y="279402"/>
            <a:ext cx="7483577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Ils ont dessiné  le drapeau du Maroc. Répétons ensemble “Ils ont dessiné  le drapeau du Maroc.</a:t>
            </a:r>
            <a:endParaRPr/>
          </a:p>
        </p:txBody>
      </p:sp>
      <p:sp>
        <p:nvSpPr>
          <p:cNvPr id="536" name="Google Shape;536;p30"/>
          <p:cNvSpPr/>
          <p:nvPr/>
        </p:nvSpPr>
        <p:spPr>
          <a:xfrm>
            <a:off x="8269534" y="228595"/>
            <a:ext cx="670016" cy="2165718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537" name="Google Shape;537;p30" descr="Children drawing the Moroccan flag using red and green crayons at a table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42244" y="2848773"/>
            <a:ext cx="3459512" cy="3488268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30"/>
          <p:cNvSpPr txBox="1"/>
          <p:nvPr/>
        </p:nvSpPr>
        <p:spPr>
          <a:xfrm>
            <a:off x="304802" y="1939783"/>
            <a:ext cx="845600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Ils ont dessiné le drapeau du Maroc.</a:t>
            </a:r>
            <a:endParaRPr sz="44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31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4" name="Google Shape;544;p31"/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5" name="Google Shape;545;p31"/>
          <p:cNvSpPr/>
          <p:nvPr/>
        </p:nvSpPr>
        <p:spPr>
          <a:xfrm>
            <a:off x="334297" y="228603"/>
            <a:ext cx="8625804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6" name="Google Shape;546;p31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47" name="Google Shape;547;p31"/>
          <p:cNvGraphicFramePr/>
          <p:nvPr/>
        </p:nvGraphicFramePr>
        <p:xfrm>
          <a:off x="25408" y="-2749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8" name="Google Shape;548;p31"/>
          <p:cNvSpPr txBox="1"/>
          <p:nvPr/>
        </p:nvSpPr>
        <p:spPr>
          <a:xfrm>
            <a:off x="914115" y="338700"/>
            <a:ext cx="7895588" cy="584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Les élèves organisent  une exposition sur la marche verte . Comment vous dites “exposition” dans votre langue?</a:t>
            </a:r>
            <a:endParaRPr/>
          </a:p>
        </p:txBody>
      </p:sp>
      <p:pic>
        <p:nvPicPr>
          <p:cNvPr id="549" name="Google Shape;549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95820" y="1484670"/>
            <a:ext cx="6755122" cy="4294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2"/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55" name="Google Shape;555;p32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56" name="Google Shape;556;p32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57" name="Google Shape;557;p32"/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58" name="Google Shape;558;p32"/>
          <p:cNvSpPr txBox="1"/>
          <p:nvPr/>
        </p:nvSpPr>
        <p:spPr>
          <a:xfrm>
            <a:off x="836170" y="1430362"/>
            <a:ext cx="7471660" cy="995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867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Une exposition </a:t>
            </a:r>
            <a:endParaRPr sz="5867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59" name="Google Shape;559;p32"/>
          <p:cNvGraphicFramePr/>
          <p:nvPr/>
        </p:nvGraphicFramePr>
        <p:xfrm>
          <a:off x="6602" y="-192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60" name="Google Shape;560;p32"/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L’exposition. Une exposition. Répétons ensemble “Une exposition”.</a:t>
            </a:r>
            <a:endParaRPr/>
          </a:p>
        </p:txBody>
      </p:sp>
      <p:pic>
        <p:nvPicPr>
          <p:cNvPr id="561" name="Google Shape;56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27686" y="2970568"/>
            <a:ext cx="5063872" cy="3219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3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7" name="Google Shape;567;p33"/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8" name="Google Shape;568;p33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9" name="Google Shape;569;p33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70" name="Google Shape;570;p33"/>
          <p:cNvGraphicFramePr/>
          <p:nvPr/>
        </p:nvGraphicFramePr>
        <p:xfrm>
          <a:off x="25408" y="-2749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71" name="Google Shape;571;p33"/>
          <p:cNvSpPr txBox="1"/>
          <p:nvPr/>
        </p:nvSpPr>
        <p:spPr>
          <a:xfrm>
            <a:off x="914112" y="338701"/>
            <a:ext cx="7944755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Il accroche un tableau.  Accrocher. Comment vous dites « accrocher» dans votre langue?</a:t>
            </a:r>
            <a:endParaRPr/>
          </a:p>
        </p:txBody>
      </p:sp>
      <p:pic>
        <p:nvPicPr>
          <p:cNvPr id="572" name="Google Shape;57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29132" y="1572630"/>
            <a:ext cx="4536794" cy="3983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34"/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78" name="Google Shape;578;p34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79" name="Google Shape;579;p34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0" name="Google Shape;580;p34"/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1" name="Google Shape;581;p34"/>
          <p:cNvSpPr txBox="1"/>
          <p:nvPr/>
        </p:nvSpPr>
        <p:spPr>
          <a:xfrm>
            <a:off x="432622" y="2357447"/>
            <a:ext cx="4700356" cy="1734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335" b="1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335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accrocher </a:t>
            </a:r>
            <a:endParaRPr/>
          </a:p>
        </p:txBody>
      </p:sp>
      <p:graphicFrame>
        <p:nvGraphicFramePr>
          <p:cNvPr id="582" name="Google Shape;582;p34"/>
          <p:cNvGraphicFramePr/>
          <p:nvPr/>
        </p:nvGraphicFramePr>
        <p:xfrm>
          <a:off x="6602" y="-192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83" name="Google Shape;583;p34"/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Accrocher. accrocher. Répétons ensemble “accrocher”</a:t>
            </a:r>
            <a:endParaRPr/>
          </a:p>
        </p:txBody>
      </p:sp>
      <p:pic>
        <p:nvPicPr>
          <p:cNvPr id="584" name="Google Shape;584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38770" y="2590748"/>
            <a:ext cx="2147554" cy="1885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35"/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0" name="Google Shape;590;p35"/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1" name="Google Shape;591;p35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2" name="Google Shape;592;p35"/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93" name="Google Shape;593;p35"/>
          <p:cNvGraphicFramePr/>
          <p:nvPr/>
        </p:nvGraphicFramePr>
        <p:xfrm>
          <a:off x="6602" y="-192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94" name="Google Shape;594;p35"/>
          <p:cNvSpPr txBox="1"/>
          <p:nvPr/>
        </p:nvSpPr>
        <p:spPr>
          <a:xfrm>
            <a:off x="595014" y="279402"/>
            <a:ext cx="8352878" cy="84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Les élèves accrochent une affiche au mur de la classe.</a:t>
            </a:r>
            <a:endParaRPr/>
          </a:p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Répétons ensemble: Les élèves accrochent une affiche au mur de la classe.</a:t>
            </a:r>
            <a:endParaRPr/>
          </a:p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i="0" u="none" strike="noStrike" cap="none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95" name="Google Shape;595;p35"/>
          <p:cNvGraphicFramePr/>
          <p:nvPr/>
        </p:nvGraphicFramePr>
        <p:xfrm>
          <a:off x="304801" y="144534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8532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72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4061"/>
                        </a:buClr>
                        <a:buSzPts val="4400"/>
                        <a:buFont typeface="Dosis"/>
                        <a:buNone/>
                      </a:pPr>
                      <a:r>
                        <a:rPr lang="fr-FR" sz="4400" b="1" u="none" strike="noStrike" cap="none">
                          <a:solidFill>
                            <a:srgbClr val="24406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Les élèves accrochent une affiche au mur de la classe.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96" name="Google Shape;596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0159" y="3033250"/>
            <a:ext cx="4621857" cy="3223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02" name="Google Shape;602;p3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523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933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Rebrassage du vocabulaire (1)</a:t>
            </a:r>
            <a:endParaRPr/>
          </a:p>
        </p:txBody>
      </p:sp>
      <p:sp>
        <p:nvSpPr>
          <p:cNvPr id="603" name="Google Shape;603;p36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7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933" b="1">
                <a:solidFill>
                  <a:srgbClr val="00B0F0"/>
                </a:solidFill>
                <a:latin typeface="Dosis"/>
                <a:ea typeface="Dosis"/>
                <a:cs typeface="Dosis"/>
                <a:sym typeface="Dosis"/>
              </a:rPr>
              <a:t>Je dis, tu montres</a:t>
            </a:r>
            <a:endParaRPr sz="2667">
              <a:solidFill>
                <a:srgbClr val="00B0F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04" name="Google Shape;604;p36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41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pic>
        <p:nvPicPr>
          <p:cNvPr id="605" name="Google Shape;605;p36" descr="Une image contenant fruit, dessin, habits, dessin humoristiqu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6241" y="4343009"/>
            <a:ext cx="2523604" cy="1732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7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1" name="Google Shape;611;p37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2" name="Google Shape;612;p37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3" name="Google Shape;613;p37"/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Prenez vos ardoises. </a:t>
            </a:r>
            <a:endParaRPr/>
          </a:p>
        </p:txBody>
      </p:sp>
      <p:sp>
        <p:nvSpPr>
          <p:cNvPr id="614" name="Google Shape;614;p37"/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15" name="Google Shape;615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4406" y="1718517"/>
            <a:ext cx="4424799" cy="342097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16" name="Google Shape;616;p37"/>
          <p:cNvGraphicFramePr/>
          <p:nvPr/>
        </p:nvGraphicFramePr>
        <p:xfrm>
          <a:off x="35298" y="-115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38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2" name="Google Shape;622;p38"/>
          <p:cNvSpPr/>
          <p:nvPr/>
        </p:nvSpPr>
        <p:spPr>
          <a:xfrm>
            <a:off x="157716" y="2037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444444</a:t>
            </a: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3" name="Google Shape;623;p38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4" name="Google Shape;624;p38"/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5" name="Google Shape;625;p38"/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33" b="1" i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dit les mots un par un en changeant l’ordre</a:t>
            </a:r>
            <a:endParaRPr/>
          </a:p>
        </p:txBody>
      </p:sp>
      <p:grpSp>
        <p:nvGrpSpPr>
          <p:cNvPr id="626" name="Google Shape;626;p38"/>
          <p:cNvGrpSpPr/>
          <p:nvPr/>
        </p:nvGrpSpPr>
        <p:grpSpPr>
          <a:xfrm>
            <a:off x="952504" y="4376894"/>
            <a:ext cx="6529843" cy="509596"/>
            <a:chOff x="2447851" y="6491491"/>
            <a:chExt cx="8982518" cy="764394"/>
          </a:xfrm>
        </p:grpSpPr>
        <p:pic>
          <p:nvPicPr>
            <p:cNvPr id="627" name="Google Shape;627;p38" descr="Afbeeldingen over Circle Font – Blader in stockfoto's, vectoren en video's  over 1,068,626 | Adobe Stock"/>
            <p:cNvPicPr preferRelativeResize="0"/>
            <p:nvPr/>
          </p:nvPicPr>
          <p:blipFill rotWithShape="1">
            <a:blip r:embed="rId4">
              <a:alphaModFix/>
            </a:blip>
            <a:srcRect l="5991" t="12958" r="75238" b="50000"/>
            <a:stretch/>
          </p:blipFill>
          <p:spPr>
            <a:xfrm>
              <a:off x="2447851" y="6491492"/>
              <a:ext cx="890889" cy="7643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8" name="Google Shape;628;p38" descr="Afbeeldingen over Circle Font – Blader in stockfoto's, vectoren en video's  over 1,068,626 | Adobe Stock"/>
            <p:cNvPicPr preferRelativeResize="0"/>
            <p:nvPr/>
          </p:nvPicPr>
          <p:blipFill rotWithShape="1">
            <a:blip r:embed="rId4">
              <a:alphaModFix/>
            </a:blip>
            <a:srcRect l="24059" t="12958" r="59007" b="50000"/>
            <a:stretch/>
          </p:blipFill>
          <p:spPr>
            <a:xfrm>
              <a:off x="6580823" y="6491491"/>
              <a:ext cx="803731" cy="7643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9" name="Google Shape;629;p38" descr="Afbeeldingen over Circle Font – Blader in stockfoto's, vectoren en video's  over 1,068,626 | Adobe Stock"/>
            <p:cNvPicPr preferRelativeResize="0"/>
            <p:nvPr/>
          </p:nvPicPr>
          <p:blipFill rotWithShape="1">
            <a:blip r:embed="rId4">
              <a:alphaModFix/>
            </a:blip>
            <a:srcRect l="41788" t="12958" r="41277" b="50000"/>
            <a:stretch/>
          </p:blipFill>
          <p:spPr>
            <a:xfrm>
              <a:off x="10626638" y="6491492"/>
              <a:ext cx="803731" cy="764392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630" name="Google Shape;630;p38"/>
          <p:cNvGraphicFramePr/>
          <p:nvPr/>
        </p:nvGraphicFramePr>
        <p:xfrm>
          <a:off x="35298" y="-115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31" name="Google Shape;631;p38"/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Ecrivez sur vos ardoises le numéro du mot que je dis.</a:t>
            </a:r>
            <a:endParaRPr/>
          </a:p>
        </p:txBody>
      </p:sp>
      <p:pic>
        <p:nvPicPr>
          <p:cNvPr id="632" name="Google Shape;632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5873" y="1752402"/>
            <a:ext cx="1283237" cy="1266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64181" y="1677046"/>
            <a:ext cx="1432742" cy="1033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94475" y="1470618"/>
            <a:ext cx="907183" cy="1281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39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40" name="Google Shape;640;p39"/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41" name="Google Shape;641;p39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42" name="Google Shape;642;p39"/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43" name="Google Shape;643;p39"/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33" b="1" i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dit les mots un par un en changeant l’ordre</a:t>
            </a:r>
            <a:endParaRPr/>
          </a:p>
        </p:txBody>
      </p:sp>
      <p:grpSp>
        <p:nvGrpSpPr>
          <p:cNvPr id="644" name="Google Shape;644;p39"/>
          <p:cNvGrpSpPr/>
          <p:nvPr/>
        </p:nvGrpSpPr>
        <p:grpSpPr>
          <a:xfrm>
            <a:off x="1354668" y="4328735"/>
            <a:ext cx="4436363" cy="567294"/>
            <a:chOff x="1420442" y="6491492"/>
            <a:chExt cx="9613272" cy="850941"/>
          </a:xfrm>
        </p:grpSpPr>
        <p:pic>
          <p:nvPicPr>
            <p:cNvPr id="645" name="Google Shape;645;p39" descr="Afbeeldingen over Circle Font – Blader in stockfoto's, vectoren en video's  over 1,068,626 | Adobe Stock"/>
            <p:cNvPicPr preferRelativeResize="0"/>
            <p:nvPr/>
          </p:nvPicPr>
          <p:blipFill rotWithShape="1">
            <a:blip r:embed="rId4">
              <a:alphaModFix/>
            </a:blip>
            <a:srcRect l="5991" t="12958" r="75238" b="50000"/>
            <a:stretch/>
          </p:blipFill>
          <p:spPr>
            <a:xfrm>
              <a:off x="1420442" y="6491492"/>
              <a:ext cx="890888" cy="7643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6" name="Google Shape;646;p39" descr="Afbeeldingen over Circle Font – Blader in stockfoto's, vectoren en video's  over 1,068,626 | Adobe Stock"/>
            <p:cNvPicPr preferRelativeResize="0"/>
            <p:nvPr/>
          </p:nvPicPr>
          <p:blipFill rotWithShape="1">
            <a:blip r:embed="rId4">
              <a:alphaModFix/>
            </a:blip>
            <a:srcRect l="24059" t="12958" r="59007" b="50000"/>
            <a:stretch/>
          </p:blipFill>
          <p:spPr>
            <a:xfrm>
              <a:off x="5658681" y="6578039"/>
              <a:ext cx="803730" cy="7643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7" name="Google Shape;647;p39" descr="Afbeeldingen over Circle Font – Blader in stockfoto's, vectoren en video's  over 1,068,626 | Adobe Stock"/>
            <p:cNvPicPr preferRelativeResize="0"/>
            <p:nvPr/>
          </p:nvPicPr>
          <p:blipFill rotWithShape="1">
            <a:blip r:embed="rId4">
              <a:alphaModFix/>
            </a:blip>
            <a:srcRect l="41788" t="12958" r="41277" b="50000"/>
            <a:stretch/>
          </p:blipFill>
          <p:spPr>
            <a:xfrm>
              <a:off x="10229984" y="6491492"/>
              <a:ext cx="803730" cy="764393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648" name="Google Shape;648;p39"/>
          <p:cNvGraphicFramePr/>
          <p:nvPr/>
        </p:nvGraphicFramePr>
        <p:xfrm>
          <a:off x="2" y="-1794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49" name="Google Shape;649;p39"/>
          <p:cNvSpPr/>
          <p:nvPr/>
        </p:nvSpPr>
        <p:spPr>
          <a:xfrm>
            <a:off x="7240867" y="4463431"/>
            <a:ext cx="342900" cy="355600"/>
          </a:xfrm>
          <a:prstGeom prst="ellipse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4</a:t>
            </a:r>
            <a:endParaRPr sz="2133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39"/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Ecrivez sur vos ardoises le numéro du mot que je dis:</a:t>
            </a:r>
            <a:endParaRPr/>
          </a:p>
        </p:txBody>
      </p:sp>
      <p:pic>
        <p:nvPicPr>
          <p:cNvPr id="651" name="Google Shape;651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48425" y="2044161"/>
            <a:ext cx="1295147" cy="1384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3430" y="1895728"/>
            <a:ext cx="1156500" cy="1572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3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44561" y="2339561"/>
            <a:ext cx="1216009" cy="106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3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52067" y="2317955"/>
            <a:ext cx="1336112" cy="1111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4"/>
          <p:cNvGrpSpPr/>
          <p:nvPr/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38" name="Google Shape;138;p4"/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 extrusionOk="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t="-5554" b="-555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139" name="Google Shape;139;p4"/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40" name="Google Shape;140;p4"/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1" name="Google Shape;141;p4"/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 extrusionOk="0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solidFill>
                      <a:srgbClr val="000000"/>
                    </a:solidFill>
                    <a:latin typeface="Dosis"/>
                    <a:ea typeface="Dosis"/>
                    <a:cs typeface="Dosis"/>
                    <a:sym typeface="Dosis"/>
                  </a:endParaRPr>
                </a:p>
              </p:txBody>
            </p:sp>
            <p:sp>
              <p:nvSpPr>
                <p:cNvPr id="142" name="Google Shape;142;p4"/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25400" tIns="25400" rIns="25400" bIns="254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78333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solidFill>
                      <a:srgbClr val="000000"/>
                    </a:solidFill>
                    <a:latin typeface="Dosis"/>
                    <a:ea typeface="Dosis"/>
                    <a:cs typeface="Dosis"/>
                    <a:sym typeface="Dosis"/>
                  </a:endParaRPr>
                </a:p>
              </p:txBody>
            </p:sp>
          </p:grpSp>
          <p:sp>
            <p:nvSpPr>
              <p:cNvPr id="143" name="Google Shape;143;p4"/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 extrusionOk="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endParaRPr>
              </a:p>
            </p:txBody>
          </p:sp>
        </p:grpSp>
      </p:grpSp>
      <p:sp>
        <p:nvSpPr>
          <p:cNvPr id="144" name="Google Shape;144;p4"/>
          <p:cNvSpPr txBox="1"/>
          <p:nvPr/>
        </p:nvSpPr>
        <p:spPr>
          <a:xfrm>
            <a:off x="2112571" y="3580284"/>
            <a:ext cx="5013577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1F497D"/>
                </a:solidFill>
                <a:latin typeface="Dosis"/>
                <a:ea typeface="Dosis"/>
                <a:cs typeface="Dosis"/>
                <a:sym typeface="Dosis"/>
              </a:rPr>
              <a:t>Matériel didactique</a:t>
            </a:r>
            <a:endParaRPr/>
          </a:p>
        </p:txBody>
      </p:sp>
      <p:sp>
        <p:nvSpPr>
          <p:cNvPr id="145" name="Google Shape;145;p4"/>
          <p:cNvSpPr txBox="1"/>
          <p:nvPr/>
        </p:nvSpPr>
        <p:spPr>
          <a:xfrm>
            <a:off x="2202861" y="871399"/>
            <a:ext cx="5013577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1F497D"/>
                </a:solidFill>
                <a:latin typeface="Dosis"/>
                <a:ea typeface="Dosis"/>
                <a:cs typeface="Dosis"/>
                <a:sym typeface="Dosis"/>
              </a:rPr>
              <a:t>Matériel technique</a:t>
            </a:r>
            <a:endParaRPr/>
          </a:p>
        </p:txBody>
      </p:sp>
      <p:pic>
        <p:nvPicPr>
          <p:cNvPr id="146" name="Google Shape;146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12842" y="1648776"/>
            <a:ext cx="1275001" cy="111203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"/>
          <p:cNvSpPr/>
          <p:nvPr/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rgbClr val="F2F2F2"/>
          </a:solidFill>
          <a:ln w="127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 txBox="1"/>
          <p:nvPr/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205867"/>
                </a:solidFill>
                <a:latin typeface="Cambria"/>
                <a:ea typeface="Cambria"/>
                <a:cs typeface="Cambria"/>
                <a:sym typeface="Cambria"/>
              </a:rPr>
              <a:t>PC + PPT </a:t>
            </a:r>
            <a:endParaRPr/>
          </a:p>
        </p:txBody>
      </p:sp>
      <p:sp>
        <p:nvSpPr>
          <p:cNvPr id="149" name="Google Shape;149;p4"/>
          <p:cNvSpPr/>
          <p:nvPr/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rgbClr val="F2F2F2"/>
          </a:solidFill>
          <a:ln w="127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205867"/>
                </a:solidFill>
                <a:latin typeface="Cambria"/>
                <a:ea typeface="Cambria"/>
                <a:cs typeface="Cambria"/>
                <a:sym typeface="Cambria"/>
              </a:rPr>
              <a:t>Pointeur</a:t>
            </a:r>
            <a:endParaRPr/>
          </a:p>
        </p:txBody>
      </p:sp>
      <p:pic>
        <p:nvPicPr>
          <p:cNvPr id="151" name="Google Shape;151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25295" y="1302169"/>
            <a:ext cx="1488108" cy="148652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4"/>
          <p:cNvSpPr/>
          <p:nvPr/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rgbClr val="F2F2F2"/>
          </a:solidFill>
          <a:ln w="127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 txBox="1"/>
          <p:nvPr/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205867"/>
                </a:solidFill>
                <a:latin typeface="Cambria"/>
                <a:ea typeface="Cambria"/>
                <a:cs typeface="Cambria"/>
                <a:sym typeface="Cambria"/>
              </a:rPr>
              <a:t>Projection ajustée</a:t>
            </a:r>
            <a:endParaRPr/>
          </a:p>
        </p:txBody>
      </p:sp>
      <p:pic>
        <p:nvPicPr>
          <p:cNvPr id="154" name="Google Shape;154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62966" y="1815782"/>
            <a:ext cx="2106943" cy="661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4"/>
          <p:cNvPicPr preferRelativeResize="0"/>
          <p:nvPr/>
        </p:nvPicPr>
        <p:blipFill rotWithShape="1">
          <a:blip r:embed="rId8">
            <a:alphaModFix/>
          </a:blip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6" name="Google Shape;156;p4"/>
          <p:cNvGrpSpPr/>
          <p:nvPr/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157" name="Google Shape;157;p4"/>
            <p:cNvSpPr/>
            <p:nvPr/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rgbClr val="F2F2F2"/>
            </a:solidFill>
            <a:ln w="1270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4"/>
            <p:cNvSpPr txBox="1"/>
            <p:nvPr/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b="1">
                  <a:solidFill>
                    <a:srgbClr val="205867"/>
                  </a:solidFill>
                  <a:latin typeface="Cambria"/>
                  <a:ea typeface="Cambria"/>
                  <a:cs typeface="Cambria"/>
                  <a:sym typeface="Cambria"/>
                </a:rPr>
                <a:t>Ardoise</a:t>
              </a:r>
              <a:r>
                <a:rPr lang="fr-FR" sz="1500" b="1">
                  <a:solidFill>
                    <a:srgbClr val="205867"/>
                  </a:solidFill>
                  <a:latin typeface="Cambria"/>
                  <a:ea typeface="Cambria"/>
                  <a:cs typeface="Cambria"/>
                  <a:sym typeface="Cambria"/>
                </a:rPr>
                <a:t>  </a:t>
              </a:r>
              <a:endParaRPr/>
            </a:p>
          </p:txBody>
        </p:sp>
      </p:grpSp>
      <p:grpSp>
        <p:nvGrpSpPr>
          <p:cNvPr id="159" name="Google Shape;159;p4"/>
          <p:cNvGrpSpPr/>
          <p:nvPr/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160" name="Google Shape;160;p4"/>
            <p:cNvSpPr/>
            <p:nvPr/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rgbClr val="F2F2F2"/>
            </a:solidFill>
            <a:ln w="1270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4"/>
            <p:cNvSpPr txBox="1"/>
            <p:nvPr/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b="1">
                  <a:solidFill>
                    <a:srgbClr val="205867"/>
                  </a:solidFill>
                  <a:latin typeface="Cambria"/>
                  <a:ea typeface="Cambria"/>
                  <a:cs typeface="Cambria"/>
                  <a:sym typeface="Cambria"/>
                </a:rPr>
                <a:t>Livret </a:t>
              </a:r>
              <a:endParaRPr/>
            </a:p>
          </p:txBody>
        </p:sp>
      </p:grpSp>
      <p:sp>
        <p:nvSpPr>
          <p:cNvPr id="162" name="Google Shape;162;p4"/>
          <p:cNvSpPr txBox="1"/>
          <p:nvPr/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33" i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Pour l’enseignant ( e)</a:t>
            </a:r>
            <a:endParaRPr/>
          </a:p>
        </p:txBody>
      </p:sp>
      <p:pic>
        <p:nvPicPr>
          <p:cNvPr id="163" name="Google Shape;163;p4" descr="Une image contenant dessin humoristique, dessin, capture d’écran, Dessin d’enfant&#10;&#10;Description générée automatiquement"/>
          <p:cNvPicPr preferRelativeResize="0"/>
          <p:nvPr/>
        </p:nvPicPr>
        <p:blipFill rotWithShape="1">
          <a:blip r:embed="rId9">
            <a:alphaModFix/>
          </a:blip>
          <a:srcRect l="29730" t="56294" r="43963" b="7777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4"/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rgbClr val="F2F2F2"/>
          </a:solidFill>
          <a:ln w="127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4"/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205867"/>
                </a:solidFill>
                <a:latin typeface="Cambria"/>
                <a:ea typeface="Cambria"/>
                <a:cs typeface="Cambria"/>
                <a:sym typeface="Cambria"/>
              </a:rPr>
              <a:t>Cahier </a:t>
            </a:r>
            <a:endParaRPr/>
          </a:p>
        </p:txBody>
      </p:sp>
      <p:pic>
        <p:nvPicPr>
          <p:cNvPr id="166" name="Google Shape;166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584381" y="3934214"/>
            <a:ext cx="1113665" cy="143426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0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60" name="Google Shape;660;p40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523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933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Rebrassage du vocabulaire (2)</a:t>
            </a:r>
            <a:endParaRPr/>
          </a:p>
        </p:txBody>
      </p:sp>
      <p:sp>
        <p:nvSpPr>
          <p:cNvPr id="661" name="Google Shape;661;p40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7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933" b="1">
                <a:solidFill>
                  <a:srgbClr val="00B0F0"/>
                </a:solidFill>
                <a:latin typeface="Dosis"/>
                <a:ea typeface="Dosis"/>
                <a:cs typeface="Dosis"/>
                <a:sym typeface="Dosis"/>
              </a:rPr>
              <a:t>Jeu du duel</a:t>
            </a:r>
            <a:endParaRPr sz="2667">
              <a:solidFill>
                <a:srgbClr val="00B0F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62" name="Google Shape;662;p40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41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pic>
        <p:nvPicPr>
          <p:cNvPr id="663" name="Google Shape;663;p40" descr="Une image contenant Dessin animé, garçon, habits, personn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1938" y="4000426"/>
            <a:ext cx="2883303" cy="1759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41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69" name="Google Shape;669;p41"/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70" name="Google Shape;670;p41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71" name="Google Shape;671;p41"/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  Je montre 3 images au hasard</a:t>
            </a:r>
            <a:endParaRPr/>
          </a:p>
        </p:txBody>
      </p:sp>
      <p:sp>
        <p:nvSpPr>
          <p:cNvPr id="672" name="Google Shape;672;p41"/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Je dis les mots </a:t>
            </a:r>
            <a:endParaRPr/>
          </a:p>
        </p:txBody>
      </p:sp>
      <p:sp>
        <p:nvSpPr>
          <p:cNvPr id="673" name="Google Shape;673;p41"/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674" name="Google Shape;674;p41"/>
          <p:cNvGraphicFramePr/>
          <p:nvPr/>
        </p:nvGraphicFramePr>
        <p:xfrm>
          <a:off x="274837" y="-5003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6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1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72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A5A5A5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A5A5A5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75" name="Google Shape;675;p41" descr="Une image contenant Dessin animé, garçon, habits, personn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38400" y="1858199"/>
            <a:ext cx="3911600" cy="2168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41" descr="Afbeeldingen over Circle Font – Blader in stockfoto's, vectoren en video's  over 1,068,626 | Adobe Stock"/>
          <p:cNvPicPr preferRelativeResize="0"/>
          <p:nvPr/>
        </p:nvPicPr>
        <p:blipFill rotWithShape="1">
          <a:blip r:embed="rId5">
            <a:alphaModFix/>
          </a:blip>
          <a:srcRect l="5991" t="12958" r="75238" b="50000"/>
          <a:stretch/>
        </p:blipFill>
        <p:spPr>
          <a:xfrm>
            <a:off x="2712834" y="1702908"/>
            <a:ext cx="484748" cy="415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41" descr="Afbeeldingen over Circle Font – Blader in stockfoto's, vectoren en video's  over 1,068,626 | Adobe Stock"/>
          <p:cNvPicPr preferRelativeResize="0"/>
          <p:nvPr/>
        </p:nvPicPr>
        <p:blipFill rotWithShape="1">
          <a:blip r:embed="rId5">
            <a:alphaModFix/>
          </a:blip>
          <a:srcRect l="24059" t="12958" r="59007" b="50000"/>
          <a:stretch/>
        </p:blipFill>
        <p:spPr>
          <a:xfrm>
            <a:off x="5756201" y="1668558"/>
            <a:ext cx="437323" cy="415919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41"/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endParaRPr sz="1500" b="0" i="0" u="none" strike="noStrike" cap="none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79" name="Google Shape;679;p41"/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Vous  allez passer au tableau pour jouer à  deux. </a:t>
            </a:r>
            <a:r>
              <a:rPr lang="fr-FR" sz="150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Un élève montre trois images, une après l’autre, et l’autre dit les mots. Par la suite les rôles seront échangés. 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2"/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5" name="Google Shape;685;p42"/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6" name="Google Shape;686;p42"/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7" name="Google Shape;687;p42"/>
          <p:cNvSpPr txBox="1"/>
          <p:nvPr/>
        </p:nvSpPr>
        <p:spPr>
          <a:xfrm>
            <a:off x="1166994" y="344403"/>
            <a:ext cx="746573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Maintenant, on va commencer le jeu. Qui veut passer au tableau?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Le gagnant sera celui qui aura plus réponses correctes.</a:t>
            </a:r>
            <a:endParaRPr/>
          </a:p>
        </p:txBody>
      </p:sp>
      <p:sp>
        <p:nvSpPr>
          <p:cNvPr id="688" name="Google Shape;688;p42"/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689" name="Google Shape;689;p42"/>
          <p:cNvGraphicFramePr/>
          <p:nvPr/>
        </p:nvGraphicFramePr>
        <p:xfrm>
          <a:off x="35298" y="-115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90" name="Google Shape;690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6853" y="4181709"/>
            <a:ext cx="1295147" cy="1384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3494" y="1747773"/>
            <a:ext cx="1283237" cy="1266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66994" y="4087709"/>
            <a:ext cx="1156500" cy="1572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28233" y="4361818"/>
            <a:ext cx="1216009" cy="106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4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70036" y="4318605"/>
            <a:ext cx="1336112" cy="1111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4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010183" y="1823369"/>
            <a:ext cx="1432742" cy="1033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4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890468" y="1633869"/>
            <a:ext cx="907183" cy="1281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4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02" name="Google Shape;702;p43"/>
          <p:cNvSpPr txBox="1"/>
          <p:nvPr/>
        </p:nvSpPr>
        <p:spPr>
          <a:xfrm>
            <a:off x="671665" y="1905003"/>
            <a:ext cx="7800675" cy="797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523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933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Rebrassage du vocabulaire (3)</a:t>
            </a:r>
            <a:endParaRPr/>
          </a:p>
        </p:txBody>
      </p:sp>
      <p:sp>
        <p:nvSpPr>
          <p:cNvPr id="703" name="Google Shape;703;p43"/>
          <p:cNvSpPr txBox="1"/>
          <p:nvPr/>
        </p:nvSpPr>
        <p:spPr>
          <a:xfrm>
            <a:off x="671665" y="2919798"/>
            <a:ext cx="7800675" cy="52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7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933" b="1">
                <a:solidFill>
                  <a:srgbClr val="00B0F0"/>
                </a:solidFill>
                <a:latin typeface="Dosis"/>
                <a:ea typeface="Dosis"/>
                <a:cs typeface="Dosis"/>
                <a:sym typeface="Dosis"/>
              </a:rPr>
              <a:t>Trouvez les mots qui manquent </a:t>
            </a:r>
            <a:endParaRPr sz="2667">
              <a:solidFill>
                <a:srgbClr val="00B0F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04" name="Google Shape;704;p43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41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pic>
        <p:nvPicPr>
          <p:cNvPr id="705" name="Google Shape;705;p43" descr="Une image contenant dessin humoristique, dessin, Dessin animé, illustration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10202" y="3886200"/>
            <a:ext cx="2523604" cy="223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4"/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11" name="Google Shape;711;p44"/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12" name="Google Shape;712;p44"/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13" name="Google Shape;713;p44"/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Observez bien les images. Je vais masquer 2 images.</a:t>
            </a:r>
            <a:endParaRPr sz="1500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14" name="Google Shape;714;p44"/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715" name="Google Shape;715;p44"/>
          <p:cNvGraphicFramePr/>
          <p:nvPr/>
        </p:nvGraphicFramePr>
        <p:xfrm>
          <a:off x="35298" y="-115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16" name="Google Shape;716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6853" y="4181709"/>
            <a:ext cx="1295147" cy="1384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3494" y="1747773"/>
            <a:ext cx="1283237" cy="1266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66994" y="4087709"/>
            <a:ext cx="1156500" cy="1572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28233" y="4361818"/>
            <a:ext cx="1216009" cy="106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4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70036" y="4318605"/>
            <a:ext cx="1336112" cy="1111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4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010183" y="1823369"/>
            <a:ext cx="1432742" cy="1033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4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890468" y="1633869"/>
            <a:ext cx="907183" cy="1281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45"/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28" name="Google Shape;728;p45"/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29" name="Google Shape;729;p45"/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30" name="Google Shape;730;p45"/>
          <p:cNvSpPr txBox="1"/>
          <p:nvPr/>
        </p:nvSpPr>
        <p:spPr>
          <a:xfrm>
            <a:off x="1166994" y="336685"/>
            <a:ext cx="746573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Quels sont les 2 mots qui manquent ?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31" name="Google Shape;731;p45"/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732" name="Google Shape;732;p45"/>
          <p:cNvGraphicFramePr/>
          <p:nvPr/>
        </p:nvGraphicFramePr>
        <p:xfrm>
          <a:off x="35298" y="-115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33" name="Google Shape;73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804" y="3826020"/>
            <a:ext cx="1681139" cy="185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3494" y="1747773"/>
            <a:ext cx="1283237" cy="1266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66994" y="4087709"/>
            <a:ext cx="1156500" cy="1572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28233" y="4361818"/>
            <a:ext cx="1216009" cy="106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4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70036" y="4318605"/>
            <a:ext cx="1336112" cy="1111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p4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898738" y="1664601"/>
            <a:ext cx="1432742" cy="1033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38781" y="1229953"/>
            <a:ext cx="1681139" cy="185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46"/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45" name="Google Shape;745;p46"/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46" name="Google Shape;746;p46"/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47" name="Google Shape;747;p46"/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Les mots qui manquaient sont: un dessin- une étoile.</a:t>
            </a:r>
            <a:endParaRPr sz="1500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48" name="Google Shape;748;p46"/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749" name="Google Shape;749;p46"/>
          <p:cNvGraphicFramePr/>
          <p:nvPr/>
        </p:nvGraphicFramePr>
        <p:xfrm>
          <a:off x="35298" y="-115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50" name="Google Shape;750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64329" y="996795"/>
            <a:ext cx="1187882" cy="1071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" name="Google Shape;751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79671" y="1052007"/>
            <a:ext cx="1511596" cy="1363607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46"/>
          <p:cNvSpPr/>
          <p:nvPr/>
        </p:nvSpPr>
        <p:spPr>
          <a:xfrm>
            <a:off x="163932" y="880989"/>
            <a:ext cx="8776195" cy="5632603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53" name="Google Shape;753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76853" y="4284094"/>
            <a:ext cx="1295147" cy="1282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63494" y="1841393"/>
            <a:ext cx="1283237" cy="1172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66994" y="4203994"/>
            <a:ext cx="1156500" cy="145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4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28233" y="4440766"/>
            <a:ext cx="1216009" cy="988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4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70036" y="4400748"/>
            <a:ext cx="1336112" cy="1028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4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010183" y="1899760"/>
            <a:ext cx="1432742" cy="956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4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890468" y="1728603"/>
            <a:ext cx="907183" cy="1186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47"/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765" name="Google Shape;765;p47"/>
          <p:cNvGrpSpPr/>
          <p:nvPr/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766" name="Google Shape;766;p47"/>
            <p:cNvSpPr/>
            <p:nvPr/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767" name="Google Shape;767;p47"/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768" name="Google Shape;768;p47"/>
              <p:cNvSpPr/>
              <p:nvPr/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endParaRPr>
              </a:p>
            </p:txBody>
          </p:sp>
          <p:grpSp>
            <p:nvGrpSpPr>
              <p:cNvPr id="769" name="Google Shape;769;p47"/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770" name="Google Shape;770;p47"/>
                <p:cNvSpPr/>
                <p:nvPr/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solidFill>
                      <a:srgbClr val="FFFFFF"/>
                    </a:solidFill>
                    <a:latin typeface="Dosis"/>
                    <a:ea typeface="Dosis"/>
                    <a:cs typeface="Dosis"/>
                    <a:sym typeface="Dosis"/>
                  </a:endParaRPr>
                </a:p>
              </p:txBody>
            </p:sp>
            <p:sp>
              <p:nvSpPr>
                <p:cNvPr id="771" name="Google Shape;771;p47"/>
                <p:cNvSpPr/>
                <p:nvPr/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>
                    <a:solidFill>
                      <a:srgbClr val="FFFFFF"/>
                    </a:solidFill>
                    <a:latin typeface="Dosis"/>
                    <a:ea typeface="Dosis"/>
                    <a:cs typeface="Dosis"/>
                    <a:sym typeface="Dosis"/>
                  </a:endParaRPr>
                </a:p>
              </p:txBody>
            </p:sp>
          </p:grpSp>
        </p:grpSp>
      </p:grpSp>
      <p:sp>
        <p:nvSpPr>
          <p:cNvPr id="772" name="Google Shape;772;p47"/>
          <p:cNvSpPr/>
          <p:nvPr/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73" name="Google Shape;773;p47"/>
          <p:cNvSpPr txBox="1"/>
          <p:nvPr/>
        </p:nvSpPr>
        <p:spPr>
          <a:xfrm>
            <a:off x="802567" y="381529"/>
            <a:ext cx="800961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6A6A6"/>
                </a:solidFill>
                <a:latin typeface="Calibri"/>
                <a:ea typeface="Calibri"/>
                <a:cs typeface="Calibri"/>
                <a:sym typeface="Calibri"/>
              </a:rPr>
              <a:t>À la maison, écrivez, les mots du vocabulaire que nous avons vus aujourd’hui. La page  37.</a:t>
            </a:r>
            <a:endParaRPr/>
          </a:p>
        </p:txBody>
      </p:sp>
      <p:graphicFrame>
        <p:nvGraphicFramePr>
          <p:cNvPr id="774" name="Google Shape;774;p47"/>
          <p:cNvGraphicFramePr/>
          <p:nvPr/>
        </p:nvGraphicFramePr>
        <p:xfrm>
          <a:off x="24113" y="-4854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0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5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3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75" name="Google Shape;775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15057" y="513667"/>
            <a:ext cx="1143697" cy="1077417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47"/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3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Devoir à la maison</a:t>
            </a:r>
            <a:endParaRPr sz="2400">
              <a:solidFill>
                <a:srgbClr val="2159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47"/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étoile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47"/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9" name="Google Shape;779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90629" y="874636"/>
            <a:ext cx="4268077" cy="560184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80" name="Google Shape;780;p47"/>
          <p:cNvSpPr/>
          <p:nvPr/>
        </p:nvSpPr>
        <p:spPr>
          <a:xfrm>
            <a:off x="2184179" y="2091504"/>
            <a:ext cx="702291" cy="16671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81" name="Google Shape;781;p47"/>
          <p:cNvCxnSpPr/>
          <p:nvPr/>
        </p:nvCxnSpPr>
        <p:spPr>
          <a:xfrm rot="10800000" flipH="1">
            <a:off x="2371384" y="4313608"/>
            <a:ext cx="2475321" cy="146752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82" name="Google Shape;782;p47"/>
          <p:cNvSpPr/>
          <p:nvPr/>
        </p:nvSpPr>
        <p:spPr>
          <a:xfrm>
            <a:off x="4141723" y="2068903"/>
            <a:ext cx="487243" cy="211916"/>
          </a:xfrm>
          <a:prstGeom prst="ellipse">
            <a:avLst/>
          </a:prstGeom>
          <a:noFill/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48"/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71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88" name="Google Shape;788;p48"/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Lecture </a:t>
            </a:r>
            <a:endParaRPr/>
          </a:p>
        </p:txBody>
      </p:sp>
      <p:sp>
        <p:nvSpPr>
          <p:cNvPr id="789" name="Google Shape;789;p48"/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32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sp>
        <p:nvSpPr>
          <p:cNvPr id="790" name="Google Shape;790;p48"/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48"/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19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533" b="1">
                <a:solidFill>
                  <a:srgbClr val="76923C"/>
                </a:solidFill>
                <a:latin typeface="Dosis"/>
                <a:ea typeface="Dosis"/>
                <a:cs typeface="Dosis"/>
                <a:sym typeface="Dosis"/>
              </a:rPr>
              <a:t>Présentation des difficultés particulières: liaison - enchainement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49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97" name="Google Shape;797;p49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98" name="Google Shape;798;p49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99" name="Google Shape;799;p49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00" name="Google Shape;800;p49"/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</a:t>
            </a:r>
            <a:r>
              <a:rPr lang="fr-FR" sz="96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9600" b="1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é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lèves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ce</a:t>
            </a:r>
            <a:r>
              <a:rPr lang="fr-FR" sz="96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t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9600" b="1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é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lève</a:t>
            </a:r>
            <a:endParaRPr/>
          </a:p>
        </p:txBody>
      </p:sp>
      <p:graphicFrame>
        <p:nvGraphicFramePr>
          <p:cNvPr id="801" name="Google Shape;801;p49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02" name="Google Shape;802;p49"/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Aujourd’hui, nous allons apprendre à lire des les phrases en marquant la liaison et l’enchainement</a:t>
            </a:r>
            <a:endParaRPr/>
          </a:p>
        </p:txBody>
      </p:sp>
      <p:sp>
        <p:nvSpPr>
          <p:cNvPr id="803" name="Google Shape;803;p49"/>
          <p:cNvSpPr txBox="1"/>
          <p:nvPr/>
        </p:nvSpPr>
        <p:spPr>
          <a:xfrm>
            <a:off x="2829804" y="529494"/>
            <a:ext cx="50856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(e) passe à l’écran suivant sans explications. </a:t>
            </a:r>
            <a:endParaRPr sz="1800" i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"/>
          <p:cNvSpPr/>
          <p:nvPr/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72" name="Google Shape;172;p5"/>
          <p:cNvGrpSpPr/>
          <p:nvPr/>
        </p:nvGrpSpPr>
        <p:grpSpPr>
          <a:xfrm>
            <a:off x="254000" y="632297"/>
            <a:ext cx="8636000" cy="5700550"/>
            <a:chOff x="0" y="-47625"/>
            <a:chExt cx="3895412" cy="2602800"/>
          </a:xfrm>
        </p:grpSpPr>
        <p:sp>
          <p:nvSpPr>
            <p:cNvPr id="173" name="Google Shape;173;p5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 extrusionOk="0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4" name="Google Shape;174;p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just" rtl="0">
                <a:lnSpc>
                  <a:spcPct val="178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5" name="Google Shape;175;p5"/>
          <p:cNvSpPr/>
          <p:nvPr/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 extrusionOk="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6" name="Google Shape;176;p5"/>
          <p:cNvSpPr txBox="1"/>
          <p:nvPr/>
        </p:nvSpPr>
        <p:spPr>
          <a:xfrm>
            <a:off x="2266044" y="1243631"/>
            <a:ext cx="4847975" cy="330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12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Pictogrammes pour la gestion de la séance.  </a:t>
            </a:r>
            <a:endParaRPr/>
          </a:p>
        </p:txBody>
      </p:sp>
      <p:sp>
        <p:nvSpPr>
          <p:cNvPr id="177" name="Google Shape;177;p5"/>
          <p:cNvSpPr txBox="1"/>
          <p:nvPr/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5C9ED1"/>
                </a:solidFill>
                <a:latin typeface="Dosis"/>
                <a:ea typeface="Dosis"/>
                <a:cs typeface="Dosis"/>
                <a:sym typeface="Dosis"/>
              </a:rPr>
              <a:t>Modelage.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F243E"/>
                </a:solidFill>
                <a:latin typeface="Dosis"/>
                <a:ea typeface="Dosis"/>
                <a:cs typeface="Dosis"/>
                <a:sym typeface="Dosis"/>
              </a:rPr>
              <a:t>Les élèves écoutent. </a:t>
            </a:r>
            <a:endParaRPr/>
          </a:p>
        </p:txBody>
      </p:sp>
      <p:pic>
        <p:nvPicPr>
          <p:cNvPr id="178" name="Google Shape;178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2751" y="2041914"/>
            <a:ext cx="1090687" cy="1087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26710" y="2043942"/>
            <a:ext cx="1165015" cy="97799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5"/>
          <p:cNvSpPr txBox="1"/>
          <p:nvPr/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5C9ED1"/>
                </a:solidFill>
                <a:latin typeface="Dosis"/>
                <a:ea typeface="Dosis"/>
                <a:cs typeface="Dosis"/>
                <a:sym typeface="Dosis"/>
              </a:rPr>
              <a:t>Répétition chorale.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F243E"/>
                </a:solidFill>
                <a:latin typeface="Dosis"/>
                <a:ea typeface="Dosis"/>
                <a:cs typeface="Dosis"/>
                <a:sym typeface="Dosis"/>
              </a:rPr>
              <a:t>Toute la classe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F243E"/>
                </a:solidFill>
                <a:latin typeface="Dosis"/>
                <a:ea typeface="Dosis"/>
                <a:cs typeface="Dosis"/>
                <a:sym typeface="Dosis"/>
              </a:rPr>
              <a:t>répète. </a:t>
            </a:r>
            <a:endParaRPr/>
          </a:p>
        </p:txBody>
      </p:sp>
      <p:pic>
        <p:nvPicPr>
          <p:cNvPr id="181" name="Google Shape;181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  <a:noFill/>
          <a:ln>
            <a:noFill/>
          </a:ln>
        </p:spPr>
      </p:pic>
      <p:sp>
        <p:nvSpPr>
          <p:cNvPr id="182" name="Google Shape;182;p5"/>
          <p:cNvSpPr txBox="1"/>
          <p:nvPr/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5C9ED1"/>
                </a:solidFill>
                <a:latin typeface="Dosis"/>
                <a:ea typeface="Dosis"/>
                <a:cs typeface="Dosis"/>
                <a:sym typeface="Dosis"/>
              </a:rPr>
              <a:t>Passage au tableau.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F243E"/>
                </a:solidFill>
                <a:latin typeface="Dosis"/>
                <a:ea typeface="Dosis"/>
                <a:cs typeface="Dosis"/>
                <a:sym typeface="Dosis"/>
              </a:rPr>
              <a:t>Un élève réalise la tâche. </a:t>
            </a:r>
            <a:endParaRPr/>
          </a:p>
        </p:txBody>
      </p:sp>
      <p:pic>
        <p:nvPicPr>
          <p:cNvPr id="183" name="Google Shape;183;p5" descr="Une image contenant dessin humoristique, dessin, illustration, croquis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7416801" y="1942074"/>
            <a:ext cx="833509" cy="100851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5"/>
          <p:cNvSpPr txBox="1"/>
          <p:nvPr/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5C9ED1"/>
                </a:solidFill>
                <a:latin typeface="Dosis"/>
                <a:ea typeface="Dosis"/>
                <a:cs typeface="Dosis"/>
                <a:sym typeface="Dosis"/>
              </a:rPr>
              <a:t>Observation.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F243E"/>
                </a:solidFill>
                <a:latin typeface="Dosis"/>
                <a:ea typeface="Dosis"/>
                <a:cs typeface="Dosis"/>
                <a:sym typeface="Dosis"/>
              </a:rPr>
              <a:t>Les élèves observent. </a:t>
            </a:r>
            <a:endParaRPr/>
          </a:p>
        </p:txBody>
      </p:sp>
      <p:sp>
        <p:nvSpPr>
          <p:cNvPr id="185" name="Google Shape;185;p5"/>
          <p:cNvSpPr txBox="1"/>
          <p:nvPr/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33" i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Pour l’enseignant ( e)</a:t>
            </a:r>
            <a:endParaRPr/>
          </a:p>
        </p:txBody>
      </p:sp>
      <p:pic>
        <p:nvPicPr>
          <p:cNvPr id="186" name="Google Shape;186;p5"/>
          <p:cNvPicPr preferRelativeResize="0"/>
          <p:nvPr/>
        </p:nvPicPr>
        <p:blipFill rotWithShape="1">
          <a:blip r:embed="rId9">
            <a:alphaModFix/>
          </a:blip>
          <a:srcRect l="8300" t="15391" r="7545" b="7115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"/>
          <p:cNvSpPr txBox="1"/>
          <p:nvPr/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5C9ED1"/>
                </a:solidFill>
                <a:latin typeface="Dosis"/>
                <a:ea typeface="Dosis"/>
                <a:cs typeface="Dosis"/>
                <a:sym typeface="Dosis"/>
              </a:rPr>
              <a:t>Questions directes.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F243E"/>
                </a:solidFill>
                <a:latin typeface="Dosis"/>
                <a:ea typeface="Dosis"/>
                <a:cs typeface="Dosis"/>
                <a:sym typeface="Dosis"/>
              </a:rPr>
              <a:t>L’enseignant( e) désigne des élèves.</a:t>
            </a:r>
            <a:endParaRPr/>
          </a:p>
        </p:txBody>
      </p:sp>
      <p:pic>
        <p:nvPicPr>
          <p:cNvPr id="188" name="Google Shape;188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195885" y="4152849"/>
            <a:ext cx="1231211" cy="856624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5"/>
          <p:cNvSpPr txBox="1"/>
          <p:nvPr/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5C9ED1"/>
                </a:solidFill>
                <a:latin typeface="Dosis"/>
                <a:ea typeface="Dosis"/>
                <a:cs typeface="Dosis"/>
                <a:sym typeface="Dosis"/>
              </a:rPr>
              <a:t>Pratique autonome.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F243E"/>
                </a:solidFill>
                <a:latin typeface="Dosis"/>
                <a:ea typeface="Dosis"/>
                <a:cs typeface="Dosis"/>
                <a:sym typeface="Dosis"/>
              </a:rPr>
              <a:t>L’enseignant(e)  circule entre les rangs.  </a:t>
            </a:r>
            <a:endParaRPr/>
          </a:p>
        </p:txBody>
      </p:sp>
      <p:pic>
        <p:nvPicPr>
          <p:cNvPr id="190" name="Google Shape;190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273896" y="4133277"/>
            <a:ext cx="1277115" cy="856624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5"/>
          <p:cNvSpPr txBox="1"/>
          <p:nvPr/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5C9ED1"/>
                </a:solidFill>
                <a:latin typeface="Dosis"/>
                <a:ea typeface="Dosis"/>
                <a:cs typeface="Dosis"/>
                <a:sym typeface="Dosis"/>
              </a:rPr>
              <a:t>Devoir à la maison.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F243E"/>
                </a:solidFill>
                <a:latin typeface="Dosis"/>
                <a:ea typeface="Dosis"/>
                <a:cs typeface="Dosis"/>
                <a:sym typeface="Dosis"/>
              </a:rPr>
              <a:t>Les élèves recopient leurs devoirs</a:t>
            </a:r>
            <a:endParaRPr/>
          </a:p>
        </p:txBody>
      </p:sp>
      <p:pic>
        <p:nvPicPr>
          <p:cNvPr id="192" name="Google Shape;192;p5" descr="Une image contenant dessin, dessin humoristique, croquis, Dessin d’enfant&#10;&#10;Description générée automatiquement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978378" y="4234374"/>
            <a:ext cx="1370707" cy="85662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5"/>
          <p:cNvSpPr txBox="1"/>
          <p:nvPr/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5C9ED1"/>
                </a:solidFill>
                <a:latin typeface="Dosis"/>
                <a:ea typeface="Dosis"/>
                <a:cs typeface="Dosis"/>
                <a:sym typeface="Dosis"/>
              </a:rPr>
              <a:t>Travail en binôme.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F243E"/>
                </a:solidFill>
                <a:latin typeface="Dosis"/>
                <a:ea typeface="Dosis"/>
                <a:cs typeface="Dosis"/>
                <a:sym typeface="Dosis"/>
              </a:rPr>
              <a:t>Les élèves travaillent à deux .  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50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09" name="Google Shape;809;p50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10" name="Google Shape;810;p50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11" name="Google Shape;811;p50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12" name="Google Shape;812;p50"/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Les</a:t>
            </a:r>
            <a:endParaRPr/>
          </a:p>
        </p:txBody>
      </p:sp>
      <p:graphicFrame>
        <p:nvGraphicFramePr>
          <p:cNvPr id="813" name="Google Shape;813;p50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14" name="Google Shape;814;p50"/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 qui veut lire le mot?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51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20" name="Google Shape;820;p51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21" name="Google Shape;821;p51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22" name="Google Shape;822;p51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23" name="Google Shape;823;p51"/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</a:t>
            </a:r>
            <a:r>
              <a:rPr lang="fr-FR" sz="96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endParaRPr/>
          </a:p>
        </p:txBody>
      </p:sp>
      <p:graphicFrame>
        <p:nvGraphicFramePr>
          <p:cNvPr id="824" name="Google Shape;824;p51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25" name="Google Shape;825;p51"/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 « Les » se termine par la lettre « s ». « s » n’est pas prononcée.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52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31" name="Google Shape;831;p52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32" name="Google Shape;832;p52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33" name="Google Shape;833;p52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34" name="Google Shape;834;p52"/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élèves</a:t>
            </a:r>
            <a:endParaRPr/>
          </a:p>
        </p:txBody>
      </p:sp>
      <p:graphicFrame>
        <p:nvGraphicFramePr>
          <p:cNvPr id="835" name="Google Shape;835;p52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36" name="Google Shape;836;p52"/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veut lire le mot?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53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42" name="Google Shape;842;p53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43" name="Google Shape;843;p53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44" name="Google Shape;844;p53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45" name="Google Shape;845;p53"/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é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lèves</a:t>
            </a:r>
            <a:endParaRPr/>
          </a:p>
        </p:txBody>
      </p:sp>
      <p:graphicFrame>
        <p:nvGraphicFramePr>
          <p:cNvPr id="846" name="Google Shape;846;p53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47" name="Google Shape;847;p53"/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mot « élèves » commence par une voyelle. 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54"/>
          <p:cNvSpPr/>
          <p:nvPr/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53" name="Google Shape;853;p54"/>
          <p:cNvSpPr/>
          <p:nvPr/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54" name="Google Shape;854;p54"/>
          <p:cNvSpPr txBox="1"/>
          <p:nvPr/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436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rgbClr val="BFBFBF"/>
                </a:solidFill>
                <a:latin typeface="Dosis"/>
                <a:ea typeface="Dosis"/>
                <a:cs typeface="Dosis"/>
                <a:sym typeface="Dosis"/>
              </a:rPr>
              <a:t>Aujourd’hui, nous allons apprendre de nouveaux mots en français. </a:t>
            </a:r>
            <a:endParaRPr/>
          </a:p>
        </p:txBody>
      </p:sp>
      <p:sp>
        <p:nvSpPr>
          <p:cNvPr id="855" name="Google Shape;855;p54"/>
          <p:cNvSpPr/>
          <p:nvPr/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56" name="Google Shape;856;p54"/>
          <p:cNvSpPr/>
          <p:nvPr/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57" name="Google Shape;857;p54"/>
          <p:cNvSpPr/>
          <p:nvPr/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58" name="Google Shape;858;p54"/>
          <p:cNvSpPr/>
          <p:nvPr/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59" name="Google Shape;859;p54"/>
          <p:cNvSpPr/>
          <p:nvPr/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60" name="Google Shape;860;p54"/>
          <p:cNvSpPr/>
          <p:nvPr/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61" name="Google Shape;861;p54"/>
          <p:cNvSpPr/>
          <p:nvPr/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62" name="Google Shape;862;p54"/>
          <p:cNvSpPr/>
          <p:nvPr/>
        </p:nvSpPr>
        <p:spPr>
          <a:xfrm>
            <a:off x="442460" y="1093752"/>
            <a:ext cx="8244343" cy="3754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9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a        i        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9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o       u       y</a:t>
            </a:r>
            <a:endParaRPr/>
          </a:p>
        </p:txBody>
      </p:sp>
      <p:sp>
        <p:nvSpPr>
          <p:cNvPr id="863" name="Google Shape;863;p54"/>
          <p:cNvSpPr txBox="1"/>
          <p:nvPr/>
        </p:nvSpPr>
        <p:spPr>
          <a:xfrm>
            <a:off x="1014972" y="350415"/>
            <a:ext cx="768626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Rappel des voyelles: dans l’alphabet français il y a six voyelles.  a, i, e, o, u, y sont des voyelles. Lisons ensemble les voyelles.</a:t>
            </a:r>
            <a:endParaRPr/>
          </a:p>
        </p:txBody>
      </p:sp>
      <p:graphicFrame>
        <p:nvGraphicFramePr>
          <p:cNvPr id="864" name="Google Shape;864;p54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55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70" name="Google Shape;870;p55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71" name="Google Shape;871;p55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72" name="Google Shape;872;p55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73" name="Google Shape;873;p55"/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</a:t>
            </a:r>
            <a:r>
              <a:rPr lang="fr-FR" sz="96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9600" b="1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é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lèves</a:t>
            </a:r>
            <a:endParaRPr/>
          </a:p>
        </p:txBody>
      </p:sp>
      <p:graphicFrame>
        <p:nvGraphicFramePr>
          <p:cNvPr id="874" name="Google Shape;874;p55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75" name="Google Shape;875;p55"/>
          <p:cNvSpPr txBox="1"/>
          <p:nvPr/>
        </p:nvSpPr>
        <p:spPr>
          <a:xfrm>
            <a:off x="688260" y="329509"/>
            <a:ext cx="824139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  Je lis en  marquant la liaison.« lézélèv » la lettre « s » non prononcée dans le mot « les » isolé  fait le son « z ». Lisons ensemble: Les élèves. </a:t>
            </a:r>
            <a:endParaRPr/>
          </a:p>
        </p:txBody>
      </p:sp>
      <p:pic>
        <p:nvPicPr>
          <p:cNvPr id="876" name="Google Shape;876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91094" y="3637966"/>
            <a:ext cx="1445201" cy="38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56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2" name="Google Shape;882;p56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3" name="Google Shape;883;p56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4" name="Google Shape;884;p56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5" name="Google Shape;885;p56"/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</a:t>
            </a:r>
            <a:r>
              <a:rPr lang="fr-FR" sz="96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9600" b="1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é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lèves</a:t>
            </a:r>
            <a:endParaRPr/>
          </a:p>
        </p:txBody>
      </p:sp>
      <p:graphicFrame>
        <p:nvGraphicFramePr>
          <p:cNvPr id="886" name="Google Shape;886;p56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87" name="Google Shape;887;p56"/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  la liaison. Répétez: la liaison. Le petit signe rouge nous aide à marquer la liaison.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Montrer le signe.</a:t>
            </a:r>
            <a:endParaRPr/>
          </a:p>
        </p:txBody>
      </p:sp>
      <p:pic>
        <p:nvPicPr>
          <p:cNvPr id="888" name="Google Shape;888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91094" y="3637966"/>
            <a:ext cx="1445201" cy="38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57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94" name="Google Shape;894;p57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95" name="Google Shape;895;p57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96" name="Google Shape;896;p57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97" name="Google Shape;897;p57"/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Les        étoiles</a:t>
            </a:r>
            <a:endParaRPr/>
          </a:p>
        </p:txBody>
      </p:sp>
      <p:graphicFrame>
        <p:nvGraphicFramePr>
          <p:cNvPr id="898" name="Google Shape;898;p57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99" name="Google Shape;899;p57"/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I« les » se termine par une consonne non prononcée: le s. « Étoiles » commence par la  voyelle « é ».  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Lisons ensemble: les- étoiles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58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05" name="Google Shape;905;p58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06" name="Google Shape;906;p58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07" name="Google Shape;907;p58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08" name="Google Shape;908;p58"/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</a:t>
            </a:r>
            <a:r>
              <a:rPr lang="fr-FR" sz="96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9600" b="1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é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toiles</a:t>
            </a:r>
            <a:endParaRPr/>
          </a:p>
        </p:txBody>
      </p:sp>
      <p:graphicFrame>
        <p:nvGraphicFramePr>
          <p:cNvPr id="909" name="Google Shape;909;p58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10" name="Google Shape;910;p58"/>
          <p:cNvSpPr txBox="1"/>
          <p:nvPr/>
        </p:nvSpPr>
        <p:spPr>
          <a:xfrm>
            <a:off x="688260" y="329509"/>
            <a:ext cx="8403367" cy="57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 Le mot « les » suivi du mot « étoiles »  se lisent « lézétwal » Je lis en  marquant la liaison.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lettre « s » non prononcée dans le mot « les » isolé  fait maitenant le son « z ». Lisons ensemble:« lézétwal »</a:t>
            </a:r>
            <a:endParaRPr/>
          </a:p>
        </p:txBody>
      </p:sp>
      <p:pic>
        <p:nvPicPr>
          <p:cNvPr id="911" name="Google Shape;911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4616" y="3637966"/>
            <a:ext cx="1445201" cy="38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59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7" name="Google Shape;917;p59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8" name="Google Shape;918;p59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9" name="Google Shape;919;p59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20" name="Google Shape;920;p59"/>
          <p:cNvSpPr txBox="1"/>
          <p:nvPr/>
        </p:nvSpPr>
        <p:spPr>
          <a:xfrm>
            <a:off x="403122" y="1324704"/>
            <a:ext cx="8337755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600" b="1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de</a:t>
            </a:r>
            <a:r>
              <a:rPr lang="fr-FR" sz="96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     </a:t>
            </a:r>
            <a:r>
              <a:rPr lang="fr-FR" sz="9600" b="1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a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ffiches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600" b="1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21" name="Google Shape;921;p59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22" name="Google Shape;922;p59"/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« des » se termine par une consonne non prononcée: la lettre s. « Affiches » commence par la  voyelle « a ».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Lisons ensemble: les- affiches 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99" name="Google Shape;199;p6"/>
          <p:cNvGrpSpPr/>
          <p:nvPr/>
        </p:nvGrpSpPr>
        <p:grpSpPr>
          <a:xfrm>
            <a:off x="354949" y="704586"/>
            <a:ext cx="8001000" cy="5382555"/>
            <a:chOff x="0" y="-47625"/>
            <a:chExt cx="3895412" cy="2602800"/>
          </a:xfrm>
        </p:grpSpPr>
        <p:sp>
          <p:nvSpPr>
            <p:cNvPr id="200" name="Google Shape;200;p6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 extrusionOk="0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1" name="Google Shape;201;p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78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02" name="Google Shape;202;p6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 extrusionOk="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rPr>
              <a:t>Plan de la séance 2 </a:t>
            </a:r>
            <a:endParaRPr/>
          </a:p>
        </p:txBody>
      </p:sp>
      <p:sp>
        <p:nvSpPr>
          <p:cNvPr id="204" name="Google Shape;204;p6"/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sz="1600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6"/>
          <p:cNvSpPr txBox="1"/>
          <p:nvPr/>
        </p:nvSpPr>
        <p:spPr>
          <a:xfrm>
            <a:off x="850792" y="4101392"/>
            <a:ext cx="2719829" cy="7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 3.Lecture</a:t>
            </a:r>
            <a:endParaRPr/>
          </a:p>
          <a:p>
            <a:pPr marL="0" marR="0" lvl="0" indent="0" algn="l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175688" marR="0" lvl="0" indent="0" algn="l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4.Écriture: dictée</a:t>
            </a:r>
            <a:endParaRPr sz="1600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6"/>
          <p:cNvSpPr txBox="1"/>
          <p:nvPr/>
        </p:nvSpPr>
        <p:spPr>
          <a:xfrm>
            <a:off x="939799" y="2729695"/>
            <a:ext cx="2719829" cy="23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1.Rituel</a:t>
            </a:r>
            <a:endParaRPr/>
          </a:p>
        </p:txBody>
      </p:sp>
      <p:grpSp>
        <p:nvGrpSpPr>
          <p:cNvPr id="207" name="Google Shape;207;p6"/>
          <p:cNvGrpSpPr/>
          <p:nvPr/>
        </p:nvGrpSpPr>
        <p:grpSpPr>
          <a:xfrm>
            <a:off x="4486893" y="2665282"/>
            <a:ext cx="710851" cy="283292"/>
            <a:chOff x="3663231" y="3540342"/>
            <a:chExt cx="1066276" cy="424938"/>
          </a:xfrm>
        </p:grpSpPr>
        <p:sp>
          <p:nvSpPr>
            <p:cNvPr id="208" name="Google Shape;208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 cap="flat" cmpd="sng">
              <a:solidFill>
                <a:srgbClr val="1065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09" name="Google Shape;209;p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" name="Google Shape;210;p6"/>
            <p:cNvSpPr txBox="1"/>
            <p:nvPr/>
          </p:nvSpPr>
          <p:spPr>
            <a:xfrm>
              <a:off x="3981319" y="3619032"/>
              <a:ext cx="748188" cy="3462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b="1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10 min</a:t>
              </a:r>
              <a:endParaRPr/>
            </a:p>
          </p:txBody>
        </p:sp>
      </p:grpSp>
      <p:sp>
        <p:nvSpPr>
          <p:cNvPr id="211" name="Google Shape;211;p6"/>
          <p:cNvSpPr txBox="1"/>
          <p:nvPr/>
        </p:nvSpPr>
        <p:spPr>
          <a:xfrm>
            <a:off x="1349797" y="2973805"/>
            <a:ext cx="431848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4" marR="0" lvl="0" indent="-228604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•"/>
            </a:pPr>
            <a:r>
              <a:rPr lang="fr-FR" sz="1400">
                <a:solidFill>
                  <a:srgbClr val="595959"/>
                </a:solidFill>
                <a:latin typeface="Dosis"/>
                <a:ea typeface="Dosis"/>
                <a:cs typeface="Dosis"/>
                <a:sym typeface="Dosis"/>
              </a:rPr>
              <a:t>Dictée  ,,,,,,,,,,,,,,,,,,,,,,,,,,,,,,,,,,,,,,,,,,,,,,,,,,,,,,,,</a:t>
            </a:r>
            <a:endParaRPr/>
          </a:p>
        </p:txBody>
      </p:sp>
      <p:sp>
        <p:nvSpPr>
          <p:cNvPr id="212" name="Google Shape;212;p6"/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17795" marR="0" lvl="1" indent="0" algn="l" rtl="0">
              <a:lnSpc>
                <a:spcPct val="954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0" i="0" u="none" strike="noStrike" cap="none">
                <a:solidFill>
                  <a:srgbClr val="3F3F3F"/>
                </a:solidFill>
                <a:latin typeface="Dosis"/>
                <a:ea typeface="Dosis"/>
                <a:cs typeface="Dosis"/>
                <a:sym typeface="Dosis"/>
              </a:rPr>
              <a:t>   </a:t>
            </a:r>
            <a:endParaRPr sz="1700" b="0" i="0" u="none" strike="noStrike" cap="none">
              <a:solidFill>
                <a:srgbClr val="3F3F3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3" name="Google Shape;213;p6"/>
          <p:cNvSpPr txBox="1"/>
          <p:nvPr/>
        </p:nvSpPr>
        <p:spPr>
          <a:xfrm>
            <a:off x="850790" y="3531035"/>
            <a:ext cx="4318483" cy="23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 2.Vocabulaire </a:t>
            </a:r>
            <a:endParaRPr/>
          </a:p>
        </p:txBody>
      </p:sp>
      <p:grpSp>
        <p:nvGrpSpPr>
          <p:cNvPr id="214" name="Google Shape;214;p6"/>
          <p:cNvGrpSpPr/>
          <p:nvPr/>
        </p:nvGrpSpPr>
        <p:grpSpPr>
          <a:xfrm>
            <a:off x="4260432" y="3401002"/>
            <a:ext cx="909293" cy="282415"/>
            <a:chOff x="3663231" y="3540342"/>
            <a:chExt cx="1037462" cy="423623"/>
          </a:xfrm>
        </p:grpSpPr>
        <p:sp>
          <p:nvSpPr>
            <p:cNvPr id="215" name="Google Shape;215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 cap="flat" cmpd="sng">
              <a:solidFill>
                <a:srgbClr val="1065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16" name="Google Shape;216;p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7" name="Google Shape;217;p6"/>
            <p:cNvSpPr txBox="1"/>
            <p:nvPr/>
          </p:nvSpPr>
          <p:spPr>
            <a:xfrm>
              <a:off x="3952505" y="3617717"/>
              <a:ext cx="748188" cy="3462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b="1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30 min</a:t>
              </a:r>
              <a:endParaRPr/>
            </a:p>
          </p:txBody>
        </p:sp>
      </p:grpSp>
      <p:grpSp>
        <p:nvGrpSpPr>
          <p:cNvPr id="218" name="Google Shape;218;p6"/>
          <p:cNvGrpSpPr/>
          <p:nvPr/>
        </p:nvGrpSpPr>
        <p:grpSpPr>
          <a:xfrm>
            <a:off x="4107110" y="4040162"/>
            <a:ext cx="1044555" cy="282787"/>
            <a:chOff x="3581032" y="3265648"/>
            <a:chExt cx="1108981" cy="424180"/>
          </a:xfrm>
        </p:grpSpPr>
        <p:sp>
          <p:nvSpPr>
            <p:cNvPr id="219" name="Google Shape;219;p6"/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 cap="flat" cmpd="sng">
              <a:solidFill>
                <a:srgbClr val="1065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20" name="Google Shape;220;p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581032" y="3265648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1" name="Google Shape;221;p6"/>
            <p:cNvSpPr txBox="1"/>
            <p:nvPr/>
          </p:nvSpPr>
          <p:spPr>
            <a:xfrm>
              <a:off x="3941826" y="3343580"/>
              <a:ext cx="748187" cy="3462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b="1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40 min</a:t>
              </a:r>
              <a:endParaRPr/>
            </a:p>
          </p:txBody>
        </p:sp>
      </p:grpSp>
      <p:grpSp>
        <p:nvGrpSpPr>
          <p:cNvPr id="222" name="Google Shape;222;p6"/>
          <p:cNvGrpSpPr/>
          <p:nvPr/>
        </p:nvGrpSpPr>
        <p:grpSpPr>
          <a:xfrm>
            <a:off x="4300441" y="5110634"/>
            <a:ext cx="769387" cy="281995"/>
            <a:chOff x="3663231" y="3540342"/>
            <a:chExt cx="1036335" cy="422993"/>
          </a:xfrm>
        </p:grpSpPr>
        <p:sp>
          <p:nvSpPr>
            <p:cNvPr id="223" name="Google Shape;223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 cap="flat" cmpd="sng">
              <a:solidFill>
                <a:srgbClr val="1065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24" name="Google Shape;224;p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6"/>
            <p:cNvSpPr txBox="1"/>
            <p:nvPr/>
          </p:nvSpPr>
          <p:spPr>
            <a:xfrm>
              <a:off x="3951378" y="3617087"/>
              <a:ext cx="748188" cy="3462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b="1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30 min</a:t>
              </a:r>
              <a:endParaRPr/>
            </a:p>
          </p:txBody>
        </p:sp>
      </p:grpSp>
      <p:sp>
        <p:nvSpPr>
          <p:cNvPr id="226" name="Google Shape;226;p6"/>
          <p:cNvSpPr txBox="1"/>
          <p:nvPr/>
        </p:nvSpPr>
        <p:spPr>
          <a:xfrm>
            <a:off x="855766" y="5528732"/>
            <a:ext cx="4629151" cy="23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 6. Jeu</a:t>
            </a:r>
            <a:endParaRPr/>
          </a:p>
        </p:txBody>
      </p:sp>
      <p:grpSp>
        <p:nvGrpSpPr>
          <p:cNvPr id="227" name="Google Shape;227;p6"/>
          <p:cNvGrpSpPr/>
          <p:nvPr/>
        </p:nvGrpSpPr>
        <p:grpSpPr>
          <a:xfrm>
            <a:off x="4293373" y="5561372"/>
            <a:ext cx="825324" cy="283292"/>
            <a:chOff x="3663231" y="3540342"/>
            <a:chExt cx="1066274" cy="424938"/>
          </a:xfrm>
        </p:grpSpPr>
        <p:sp>
          <p:nvSpPr>
            <p:cNvPr id="228" name="Google Shape;228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 cap="flat" cmpd="sng">
              <a:solidFill>
                <a:srgbClr val="1065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29" name="Google Shape;229;p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0" name="Google Shape;230;p6"/>
            <p:cNvSpPr txBox="1"/>
            <p:nvPr/>
          </p:nvSpPr>
          <p:spPr>
            <a:xfrm>
              <a:off x="3981318" y="3619032"/>
              <a:ext cx="748187" cy="3462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b="1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10 min</a:t>
              </a:r>
              <a:endParaRPr/>
            </a:p>
          </p:txBody>
        </p:sp>
      </p:grpSp>
      <p:sp>
        <p:nvSpPr>
          <p:cNvPr id="231" name="Google Shape;231;p6"/>
          <p:cNvSpPr txBox="1"/>
          <p:nvPr/>
        </p:nvSpPr>
        <p:spPr>
          <a:xfrm>
            <a:off x="843733" y="5144735"/>
            <a:ext cx="2719829" cy="23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6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 5.Pratique autonome</a:t>
            </a:r>
            <a:endParaRPr sz="1600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6"/>
          <p:cNvGrpSpPr/>
          <p:nvPr/>
        </p:nvGrpSpPr>
        <p:grpSpPr>
          <a:xfrm>
            <a:off x="4041728" y="4520905"/>
            <a:ext cx="1021943" cy="303822"/>
            <a:chOff x="3332095" y="2716733"/>
            <a:chExt cx="1021037" cy="385540"/>
          </a:xfrm>
        </p:grpSpPr>
        <p:sp>
          <p:nvSpPr>
            <p:cNvPr id="233" name="Google Shape;233;p6"/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 cap="flat" cmpd="sng">
              <a:solidFill>
                <a:srgbClr val="1065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34" name="Google Shape;234;p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332095" y="2716733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p6"/>
            <p:cNvSpPr txBox="1"/>
            <p:nvPr/>
          </p:nvSpPr>
          <p:spPr>
            <a:xfrm>
              <a:off x="3590580" y="2739040"/>
              <a:ext cx="748187" cy="292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b="1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15 min</a:t>
              </a:r>
              <a:endParaRPr/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60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28" name="Google Shape;928;p60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29" name="Google Shape;929;p60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30" name="Google Shape;930;p60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31" name="Google Shape;931;p60"/>
          <p:cNvSpPr txBox="1"/>
          <p:nvPr/>
        </p:nvSpPr>
        <p:spPr>
          <a:xfrm>
            <a:off x="403122" y="1324704"/>
            <a:ext cx="8337755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600" b="1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de</a:t>
            </a:r>
            <a:r>
              <a:rPr lang="fr-FR" sz="96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9600" b="1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a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ffiches</a:t>
            </a:r>
            <a:endParaRPr/>
          </a:p>
        </p:txBody>
      </p:sp>
      <p:graphicFrame>
        <p:nvGraphicFramePr>
          <p:cNvPr id="932" name="Google Shape;932;p60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33" name="Google Shape;933;p60"/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mot « des » suivi de «  affiches  »  se lisent « lézafich » Je lis en  marquant la liaison.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lettre « s » non prononcée dans le mot « des » isolé  fait le son « z ». Lisons ensemble: des affiches.</a:t>
            </a:r>
            <a:endParaRPr/>
          </a:p>
        </p:txBody>
      </p:sp>
      <p:pic>
        <p:nvPicPr>
          <p:cNvPr id="934" name="Google Shape;934;p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87970" y="4206147"/>
            <a:ext cx="1445201" cy="38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61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40" name="Google Shape;940;p61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41" name="Google Shape;941;p61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42" name="Google Shape;942;p61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43" name="Google Shape;943;p61"/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il</a:t>
            </a:r>
            <a:r>
              <a:rPr lang="fr-FR" sz="96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      </a:t>
            </a:r>
            <a:r>
              <a:rPr lang="fr-FR" sz="9600" b="1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nt</a:t>
            </a:r>
            <a:endParaRPr/>
          </a:p>
        </p:txBody>
      </p:sp>
      <p:graphicFrame>
        <p:nvGraphicFramePr>
          <p:cNvPr id="944" name="Google Shape;944;p61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45" name="Google Shape;945;p61"/>
          <p:cNvSpPr txBox="1"/>
          <p:nvPr/>
        </p:nvSpPr>
        <p:spPr>
          <a:xfrm>
            <a:off x="688260" y="329509"/>
            <a:ext cx="824139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 « ils » se termine par une consonne non prononcée: le s. « ont » commence par une voyelle.  Lisons ensemble: ils- ont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62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51" name="Google Shape;951;p62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52" name="Google Shape;952;p62"/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53" name="Google Shape;953;p62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54" name="Google Shape;954;p62"/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Il</a:t>
            </a:r>
            <a:r>
              <a:rPr lang="fr-FR" sz="96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9600" b="1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r>
              <a:rPr lang="fr-FR" sz="96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nt</a:t>
            </a:r>
            <a:endParaRPr/>
          </a:p>
        </p:txBody>
      </p:sp>
      <p:graphicFrame>
        <p:nvGraphicFramePr>
          <p:cNvPr id="955" name="Google Shape;955;p62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56" name="Google Shape;956;p62"/>
          <p:cNvSpPr txBox="1"/>
          <p:nvPr/>
        </p:nvSpPr>
        <p:spPr>
          <a:xfrm>
            <a:off x="688260" y="329509"/>
            <a:ext cx="824139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«Je lis en  marquant la liaison.« ilzon» la lettre « s » non prononcée dans le mot «ils » isolé  fait le son « z ». Lisons ensemble. « ilzon».</a:t>
            </a:r>
            <a:endParaRPr/>
          </a:p>
        </p:txBody>
      </p:sp>
      <p:pic>
        <p:nvPicPr>
          <p:cNvPr id="957" name="Google Shape;957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13694" y="3611987"/>
            <a:ext cx="1445201" cy="38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63"/>
          <p:cNvSpPr/>
          <p:nvPr/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3" name="Google Shape;963;p63"/>
          <p:cNvSpPr/>
          <p:nvPr/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4" name="Google Shape;964;p63"/>
          <p:cNvSpPr txBox="1"/>
          <p:nvPr/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436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rgbClr val="BFBFBF"/>
                </a:solidFill>
                <a:latin typeface="Dosis"/>
                <a:ea typeface="Dosis"/>
                <a:cs typeface="Dosis"/>
                <a:sym typeface="Dosis"/>
              </a:rPr>
              <a:t>Aujourd’hui, nous allons apprendre de nouveaux mots en français. </a:t>
            </a:r>
            <a:endParaRPr/>
          </a:p>
        </p:txBody>
      </p:sp>
      <p:sp>
        <p:nvSpPr>
          <p:cNvPr id="965" name="Google Shape;965;p63"/>
          <p:cNvSpPr/>
          <p:nvPr/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6" name="Google Shape;966;p63"/>
          <p:cNvSpPr/>
          <p:nvPr/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7" name="Google Shape;967;p63"/>
          <p:cNvSpPr/>
          <p:nvPr/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8" name="Google Shape;968;p63"/>
          <p:cNvSpPr/>
          <p:nvPr/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9" name="Google Shape;969;p63"/>
          <p:cNvSpPr/>
          <p:nvPr/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70" name="Google Shape;970;p63"/>
          <p:cNvSpPr/>
          <p:nvPr/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71" name="Google Shape;971;p63"/>
          <p:cNvSpPr/>
          <p:nvPr/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72" name="Google Shape;972;p63"/>
          <p:cNvSpPr/>
          <p:nvPr/>
        </p:nvSpPr>
        <p:spPr>
          <a:xfrm>
            <a:off x="734217" y="1630339"/>
            <a:ext cx="6542139" cy="2292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300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fr-FR" sz="9900" b="1">
                <a:solidFill>
                  <a:srgbClr val="C4BD97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fr-FR" sz="9900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fr-FR" sz="99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mme</a:t>
            </a:r>
            <a:endParaRPr sz="9900" b="1">
              <a:solidFill>
                <a:srgbClr val="E36C09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73" name="Google Shape;973;p63"/>
          <p:cNvSpPr txBox="1"/>
          <p:nvPr/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mot « homme commence par un « h » muet. Lisons ensemble: homme.</a:t>
            </a:r>
            <a:endParaRPr/>
          </a:p>
        </p:txBody>
      </p:sp>
      <p:graphicFrame>
        <p:nvGraphicFramePr>
          <p:cNvPr id="974" name="Google Shape;974;p63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64"/>
          <p:cNvSpPr/>
          <p:nvPr/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0" name="Google Shape;980;p64"/>
          <p:cNvSpPr/>
          <p:nvPr/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1" name="Google Shape;981;p64"/>
          <p:cNvSpPr txBox="1"/>
          <p:nvPr/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436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rgbClr val="BFBFBF"/>
                </a:solidFill>
                <a:latin typeface="Dosis"/>
                <a:ea typeface="Dosis"/>
                <a:cs typeface="Dosis"/>
                <a:sym typeface="Dosis"/>
              </a:rPr>
              <a:t>Aujourd’hui, nous allons apprendre de nouveaux mots en français. </a:t>
            </a:r>
            <a:endParaRPr/>
          </a:p>
        </p:txBody>
      </p:sp>
      <p:sp>
        <p:nvSpPr>
          <p:cNvPr id="982" name="Google Shape;982;p64"/>
          <p:cNvSpPr/>
          <p:nvPr/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3" name="Google Shape;983;p64"/>
          <p:cNvSpPr/>
          <p:nvPr/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4" name="Google Shape;984;p64"/>
          <p:cNvSpPr/>
          <p:nvPr/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5" name="Google Shape;985;p64"/>
          <p:cNvSpPr/>
          <p:nvPr/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6" name="Google Shape;986;p64"/>
          <p:cNvSpPr/>
          <p:nvPr/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7" name="Google Shape;987;p64"/>
          <p:cNvSpPr/>
          <p:nvPr/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8" name="Google Shape;988;p64"/>
          <p:cNvSpPr/>
          <p:nvPr/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9" name="Google Shape;989;p64"/>
          <p:cNvSpPr/>
          <p:nvPr/>
        </p:nvSpPr>
        <p:spPr>
          <a:xfrm>
            <a:off x="734217" y="1630339"/>
            <a:ext cx="7770686" cy="2292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300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fr-FR" sz="9900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fr-FR" sz="99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fr-FR" sz="14300" b="1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9900" b="1">
                <a:solidFill>
                  <a:srgbClr val="C4BD97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fr-FR" sz="99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fr-FR" sz="99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mme</a:t>
            </a:r>
            <a:endParaRPr sz="9900" b="1">
              <a:solidFill>
                <a:srgbClr val="E36C09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90" name="Google Shape;990;p64"/>
          <p:cNvSpPr txBox="1"/>
          <p:nvPr/>
        </p:nvSpPr>
        <p:spPr>
          <a:xfrm>
            <a:off x="1014972" y="350415"/>
            <a:ext cx="768626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lis en  marquant la liaison.« un-nom» la lettre « n» non prononcée dans le mot «un » isolé  fait le son « n ». Lisons ensemble. « un-nom».</a:t>
            </a:r>
            <a:endParaRPr sz="16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91" name="Google Shape;991;p64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92" name="Google Shape;992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7330" y="3611987"/>
            <a:ext cx="2071566" cy="38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7" name="Google Shape;997;p65"/>
          <p:cNvGrpSpPr/>
          <p:nvPr/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998" name="Google Shape;998;p6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99" name="Google Shape;999;p65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00" name="Google Shape;1000;p65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01" name="Google Shape;1001;p65"/>
          <p:cNvSpPr/>
          <p:nvPr/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02" name="Google Shape;1002;p65"/>
          <p:cNvSpPr txBox="1"/>
          <p:nvPr/>
        </p:nvSpPr>
        <p:spPr>
          <a:xfrm>
            <a:off x="762000" y="330204"/>
            <a:ext cx="7874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p65"/>
          <p:cNvSpPr txBox="1"/>
          <p:nvPr/>
        </p:nvSpPr>
        <p:spPr>
          <a:xfrm>
            <a:off x="914401" y="381004"/>
            <a:ext cx="81116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« cet ». A la fin du mot « cet » on voit « t » et on entend le son « t ».</a:t>
            </a:r>
            <a:endParaRPr/>
          </a:p>
        </p:txBody>
      </p:sp>
      <p:sp>
        <p:nvSpPr>
          <p:cNvPr id="1004" name="Google Shape;1004;p65"/>
          <p:cNvSpPr/>
          <p:nvPr/>
        </p:nvSpPr>
        <p:spPr>
          <a:xfrm>
            <a:off x="1002890" y="2189536"/>
            <a:ext cx="6587613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  </a:t>
            </a:r>
            <a:r>
              <a:rPr lang="fr-FR" sz="115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cette</a:t>
            </a:r>
            <a:endParaRPr sz="8800" b="1">
              <a:solidFill>
                <a:srgbClr val="C4BD97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05" name="Google Shape;1005;p65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0" name="Google Shape;1010;p66"/>
          <p:cNvGrpSpPr/>
          <p:nvPr/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1011" name="Google Shape;1011;p6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2" name="Google Shape;1012;p66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3" name="Google Shape;1013;p66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14" name="Google Shape;1014;p66"/>
          <p:cNvSpPr/>
          <p:nvPr/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15" name="Google Shape;1015;p66"/>
          <p:cNvSpPr txBox="1"/>
          <p:nvPr/>
        </p:nvSpPr>
        <p:spPr>
          <a:xfrm>
            <a:off x="762000" y="330204"/>
            <a:ext cx="7874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66"/>
          <p:cNvSpPr txBox="1"/>
          <p:nvPr/>
        </p:nvSpPr>
        <p:spPr>
          <a:xfrm>
            <a:off x="914401" y="381004"/>
            <a:ext cx="81116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Histoire. Le h est muet.</a:t>
            </a:r>
            <a:endParaRPr/>
          </a:p>
        </p:txBody>
      </p:sp>
      <p:sp>
        <p:nvSpPr>
          <p:cNvPr id="1017" name="Google Shape;1017;p66"/>
          <p:cNvSpPr/>
          <p:nvPr/>
        </p:nvSpPr>
        <p:spPr>
          <a:xfrm>
            <a:off x="762000" y="2189536"/>
            <a:ext cx="7388942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 b="1">
                <a:solidFill>
                  <a:srgbClr val="C4BD97"/>
                </a:solidFill>
                <a:latin typeface="Dosis"/>
                <a:ea typeface="Dosis"/>
                <a:cs typeface="Dosis"/>
                <a:sym typeface="Dosis"/>
              </a:rPr>
              <a:t>h</a:t>
            </a:r>
            <a:r>
              <a:rPr lang="fr-FR" sz="88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istoire</a:t>
            </a:r>
            <a:endParaRPr sz="8800" b="1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18" name="Google Shape;1018;p66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3" name="Google Shape;1023;p67"/>
          <p:cNvGrpSpPr/>
          <p:nvPr/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1024" name="Google Shape;1024;p6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5" name="Google Shape;1025;p67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6" name="Google Shape;1026;p67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27" name="Google Shape;1027;p67"/>
          <p:cNvSpPr/>
          <p:nvPr/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28" name="Google Shape;1028;p67"/>
          <p:cNvSpPr txBox="1"/>
          <p:nvPr/>
        </p:nvSpPr>
        <p:spPr>
          <a:xfrm>
            <a:off x="762000" y="330204"/>
            <a:ext cx="7874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67"/>
          <p:cNvSpPr txBox="1"/>
          <p:nvPr/>
        </p:nvSpPr>
        <p:spPr>
          <a:xfrm>
            <a:off x="914401" y="381004"/>
            <a:ext cx="8111613" cy="882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«Je lis en  marquant l’enchainement:« sètistwar »» la lettre « t » était déjà prononcée dans le mot «cet » isolé. Lisons ensemble: « sètistwar».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030" name="Google Shape;1030;p67"/>
          <p:cNvSpPr/>
          <p:nvPr/>
        </p:nvSpPr>
        <p:spPr>
          <a:xfrm>
            <a:off x="762000" y="2189525"/>
            <a:ext cx="7691400" cy="14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Cette  </a:t>
            </a:r>
            <a:r>
              <a:rPr lang="fr-FR" sz="8800" b="1">
                <a:solidFill>
                  <a:srgbClr val="C4BD97"/>
                </a:solidFill>
                <a:latin typeface="Dosis"/>
                <a:ea typeface="Dosis"/>
                <a:cs typeface="Dosis"/>
                <a:sym typeface="Dosis"/>
              </a:rPr>
              <a:t>h</a:t>
            </a:r>
            <a:r>
              <a:rPr lang="fr-FR" sz="88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istoire</a:t>
            </a:r>
            <a:endParaRPr sz="8800" b="1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31" name="Google Shape;1031;p67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32" name="Google Shape;1032;p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0615" y="3405623"/>
            <a:ext cx="1867310" cy="38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Google Shape;1037;p68"/>
          <p:cNvGrpSpPr/>
          <p:nvPr/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1038" name="Google Shape;1038;p6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9" name="Google Shape;1039;p68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0" name="Google Shape;1040;p68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1" name="Google Shape;1041;p68"/>
          <p:cNvSpPr/>
          <p:nvPr/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2" name="Google Shape;1042;p68"/>
          <p:cNvSpPr txBox="1"/>
          <p:nvPr/>
        </p:nvSpPr>
        <p:spPr>
          <a:xfrm>
            <a:off x="762000" y="330204"/>
            <a:ext cx="7874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p68"/>
          <p:cNvSpPr txBox="1"/>
          <p:nvPr/>
        </p:nvSpPr>
        <p:spPr>
          <a:xfrm>
            <a:off x="914401" y="381004"/>
            <a:ext cx="81116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veut passer au tableau pour lire?</a:t>
            </a:r>
            <a:endParaRPr/>
          </a:p>
        </p:txBody>
      </p:sp>
      <p:sp>
        <p:nvSpPr>
          <p:cNvPr id="1044" name="Google Shape;1044;p68"/>
          <p:cNvSpPr/>
          <p:nvPr/>
        </p:nvSpPr>
        <p:spPr>
          <a:xfrm>
            <a:off x="762000" y="2189536"/>
            <a:ext cx="7388942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un  exposé</a:t>
            </a:r>
            <a:endParaRPr/>
          </a:p>
        </p:txBody>
      </p:sp>
      <p:graphicFrame>
        <p:nvGraphicFramePr>
          <p:cNvPr id="1045" name="Google Shape;1045;p68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46" name="Google Shape;1046;p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10348" y="3422073"/>
            <a:ext cx="1219200" cy="38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1" name="Google Shape;1051;p69"/>
          <p:cNvGrpSpPr/>
          <p:nvPr/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1052" name="Google Shape;1052;p6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3" name="Google Shape;1053;p69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4" name="Google Shape;1054;p69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5" name="Google Shape;1055;p69"/>
          <p:cNvSpPr/>
          <p:nvPr/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56" name="Google Shape;1056;p69"/>
          <p:cNvSpPr txBox="1"/>
          <p:nvPr/>
        </p:nvSpPr>
        <p:spPr>
          <a:xfrm>
            <a:off x="762000" y="330204"/>
            <a:ext cx="7874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7" name="Google Shape;1057;p69"/>
          <p:cNvSpPr txBox="1"/>
          <p:nvPr/>
        </p:nvSpPr>
        <p:spPr>
          <a:xfrm>
            <a:off x="914401" y="381004"/>
            <a:ext cx="81116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veut passer au tableau pour lire ?</a:t>
            </a:r>
            <a:endParaRPr/>
          </a:p>
        </p:txBody>
      </p:sp>
      <p:sp>
        <p:nvSpPr>
          <p:cNvPr id="1058" name="Google Shape;1058;p69"/>
          <p:cNvSpPr/>
          <p:nvPr/>
        </p:nvSpPr>
        <p:spPr>
          <a:xfrm>
            <a:off x="762000" y="2189536"/>
            <a:ext cx="7388942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Cet  </a:t>
            </a:r>
            <a:r>
              <a:rPr lang="fr-FR" sz="8800" b="1">
                <a:solidFill>
                  <a:srgbClr val="C4BD97"/>
                </a:solidFill>
                <a:latin typeface="Dosis"/>
                <a:ea typeface="Dosis"/>
                <a:cs typeface="Dosis"/>
                <a:sym typeface="Dosis"/>
              </a:rPr>
              <a:t>h</a:t>
            </a:r>
            <a:r>
              <a:rPr lang="fr-FR" sz="88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omme</a:t>
            </a:r>
            <a:endParaRPr sz="8800" b="1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59" name="Google Shape;1059;p69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60" name="Google Shape;1060;p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27434" y="3422073"/>
            <a:ext cx="2071566" cy="38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2" name="Google Shape;242;p7"/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3" name="Google Shape;243;p7"/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4" name="Google Shape;244;p7"/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Bonjour. Prenez vos ardoises, vos cahiers et vos  livrets de français</a:t>
            </a:r>
            <a:endParaRPr/>
          </a:p>
        </p:txBody>
      </p:sp>
      <p:pic>
        <p:nvPicPr>
          <p:cNvPr id="245" name="Google Shape;24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7042" y="228605"/>
            <a:ext cx="715315" cy="6616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246" name="Google Shape;246;p7"/>
          <p:cNvGraphicFramePr/>
          <p:nvPr/>
        </p:nvGraphicFramePr>
        <p:xfrm>
          <a:off x="6" y="-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4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rgbClr val="A5A5A5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rgbClr val="A5A5A5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47" name="Google Shape;247;p7"/>
          <p:cNvGrpSpPr/>
          <p:nvPr/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248" name="Google Shape;248;p7"/>
            <p:cNvSpPr/>
            <p:nvPr/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rgbClr val="F2F2F2"/>
            </a:solidFill>
            <a:ln w="1270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7"/>
            <p:cNvSpPr txBox="1"/>
            <p:nvPr/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 b="1">
                  <a:solidFill>
                    <a:srgbClr val="205867"/>
                  </a:solidFill>
                  <a:latin typeface="Cambria"/>
                  <a:ea typeface="Cambria"/>
                  <a:cs typeface="Cambria"/>
                  <a:sym typeface="Cambria"/>
                </a:rPr>
                <a:t>Ardoise  </a:t>
              </a:r>
              <a:endParaRPr/>
            </a:p>
          </p:txBody>
        </p:sp>
      </p:grpSp>
      <p:grpSp>
        <p:nvGrpSpPr>
          <p:cNvPr id="250" name="Google Shape;250;p7"/>
          <p:cNvGrpSpPr/>
          <p:nvPr/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251" name="Google Shape;251;p7"/>
            <p:cNvSpPr/>
            <p:nvPr/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rgbClr val="F2F2F2"/>
            </a:solidFill>
            <a:ln w="1270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7"/>
            <p:cNvSpPr txBox="1"/>
            <p:nvPr/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 b="1">
                  <a:solidFill>
                    <a:srgbClr val="205867"/>
                  </a:solidFill>
                  <a:latin typeface="Cambria"/>
                  <a:ea typeface="Cambria"/>
                  <a:cs typeface="Cambria"/>
                  <a:sym typeface="Cambria"/>
                </a:rPr>
                <a:t>Livret </a:t>
              </a:r>
              <a:endParaRPr/>
            </a:p>
          </p:txBody>
        </p:sp>
      </p:grpSp>
      <p:pic>
        <p:nvPicPr>
          <p:cNvPr id="253" name="Google Shape;253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01356" y="2912335"/>
            <a:ext cx="1473199" cy="111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7" descr="Une image contenant dessin humoristique, dessin, capture d’écran, Dessin d’enfant&#10;&#10;Description générée automatiquement"/>
          <p:cNvPicPr preferRelativeResize="0"/>
          <p:nvPr/>
        </p:nvPicPr>
        <p:blipFill rotWithShape="1">
          <a:blip r:embed="rId6">
            <a:alphaModFix/>
          </a:blip>
          <a:srcRect l="29730" t="56294" r="43963" b="7777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7"/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rgbClr val="F2F2F2"/>
          </a:solidFill>
          <a:ln w="127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205867"/>
                </a:solidFill>
                <a:latin typeface="Cambria"/>
                <a:ea typeface="Cambria"/>
                <a:cs typeface="Cambria"/>
                <a:sym typeface="Cambria"/>
              </a:rPr>
              <a:t>Cahier </a:t>
            </a:r>
            <a:endParaRPr/>
          </a:p>
        </p:txBody>
      </p:sp>
      <p:pic>
        <p:nvPicPr>
          <p:cNvPr id="257" name="Google Shape;257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8531" y="2595669"/>
            <a:ext cx="1113665" cy="143426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5" name="Google Shape;1065;p70"/>
          <p:cNvGrpSpPr/>
          <p:nvPr/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1066" name="Google Shape;1066;p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7" name="Google Shape;1067;p70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8" name="Google Shape;1068;p70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69" name="Google Shape;1069;p70"/>
          <p:cNvSpPr/>
          <p:nvPr/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70" name="Google Shape;1070;p70"/>
          <p:cNvSpPr txBox="1"/>
          <p:nvPr/>
        </p:nvSpPr>
        <p:spPr>
          <a:xfrm>
            <a:off x="762000" y="330204"/>
            <a:ext cx="7874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70"/>
          <p:cNvSpPr txBox="1"/>
          <p:nvPr/>
        </p:nvSpPr>
        <p:spPr>
          <a:xfrm>
            <a:off x="914401" y="381004"/>
            <a:ext cx="81116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veut passer au tableau pour lire.</a:t>
            </a:r>
            <a:endParaRPr/>
          </a:p>
        </p:txBody>
      </p:sp>
      <p:sp>
        <p:nvSpPr>
          <p:cNvPr id="1072" name="Google Shape;1072;p70"/>
          <p:cNvSpPr/>
          <p:nvPr/>
        </p:nvSpPr>
        <p:spPr>
          <a:xfrm>
            <a:off x="762000" y="2189536"/>
            <a:ext cx="7624916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les  oiseaux</a:t>
            </a:r>
            <a:endParaRPr sz="8800" b="1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73" name="Google Shape;1073;p70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74" name="Google Shape;1074;p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1858" y="3422073"/>
            <a:ext cx="1435510" cy="38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9" name="Google Shape;1079;p71"/>
          <p:cNvGrpSpPr/>
          <p:nvPr/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1080" name="Google Shape;1080;p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1" name="Google Shape;1081;p71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2" name="Google Shape;1082;p71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83" name="Google Shape;1083;p71"/>
          <p:cNvSpPr/>
          <p:nvPr/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84" name="Google Shape;1084;p71"/>
          <p:cNvSpPr txBox="1"/>
          <p:nvPr/>
        </p:nvSpPr>
        <p:spPr>
          <a:xfrm>
            <a:off x="762000" y="330204"/>
            <a:ext cx="7874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71"/>
          <p:cNvSpPr txBox="1"/>
          <p:nvPr/>
        </p:nvSpPr>
        <p:spPr>
          <a:xfrm>
            <a:off x="914401" y="381004"/>
            <a:ext cx="81116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veut passer au tableau pour lire.</a:t>
            </a:r>
            <a:endParaRPr/>
          </a:p>
        </p:txBody>
      </p:sp>
      <p:sp>
        <p:nvSpPr>
          <p:cNvPr id="1086" name="Google Shape;1086;p71"/>
          <p:cNvSpPr/>
          <p:nvPr/>
        </p:nvSpPr>
        <p:spPr>
          <a:xfrm>
            <a:off x="762000" y="2189536"/>
            <a:ext cx="7624916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vous  aimez</a:t>
            </a:r>
            <a:endParaRPr sz="8800" b="1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87" name="Google Shape;1087;p71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88" name="Google Shape;1088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28103" y="3463608"/>
            <a:ext cx="1435510" cy="38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72"/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71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94" name="Google Shape;1094;p72"/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Lecture </a:t>
            </a:r>
            <a:endParaRPr/>
          </a:p>
        </p:txBody>
      </p:sp>
      <p:sp>
        <p:nvSpPr>
          <p:cNvPr id="1095" name="Google Shape;1095;p72"/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32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sp>
        <p:nvSpPr>
          <p:cNvPr id="1096" name="Google Shape;1096;p72"/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7" name="Google Shape;1097;p72"/>
          <p:cNvSpPr txBox="1"/>
          <p:nvPr/>
        </p:nvSpPr>
        <p:spPr>
          <a:xfrm>
            <a:off x="1778002" y="2178765"/>
            <a:ext cx="6045201" cy="1105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19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533" b="1">
                <a:solidFill>
                  <a:srgbClr val="76923C"/>
                </a:solidFill>
                <a:latin typeface="Dosis"/>
                <a:ea typeface="Dosis"/>
                <a:cs typeface="Dosis"/>
                <a:sym typeface="Dosis"/>
              </a:rPr>
              <a:t>Lecture de mots contenant la  difficulté particulière: liaison/ enchainement</a:t>
            </a:r>
            <a:endParaRPr sz="2533" b="1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73"/>
          <p:cNvSpPr/>
          <p:nvPr/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03" name="Google Shape;1103;p73"/>
          <p:cNvSpPr/>
          <p:nvPr/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04" name="Google Shape;1104;p73"/>
          <p:cNvSpPr/>
          <p:nvPr/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10658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05" name="Google Shape;1105;p73"/>
          <p:cNvSpPr/>
          <p:nvPr/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06" name="Google Shape;1106;p73"/>
          <p:cNvSpPr/>
          <p:nvPr/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07" name="Google Shape;1107;p73"/>
          <p:cNvSpPr/>
          <p:nvPr/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08" name="Google Shape;1108;p73"/>
          <p:cNvSpPr txBox="1"/>
          <p:nvPr/>
        </p:nvSpPr>
        <p:spPr>
          <a:xfrm>
            <a:off x="861660" y="308991"/>
            <a:ext cx="768626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vais lire des mots. Écoutez attentivement. </a:t>
            </a:r>
            <a:endParaRPr/>
          </a:p>
        </p:txBody>
      </p:sp>
      <p:graphicFrame>
        <p:nvGraphicFramePr>
          <p:cNvPr id="1109" name="Google Shape;1109;p73"/>
          <p:cNvGraphicFramePr/>
          <p:nvPr/>
        </p:nvGraphicFramePr>
        <p:xfrm>
          <a:off x="282363" y="120493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856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8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ils ont        elle est      les hommes 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les armoires   un ami  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une histoire     elles adorent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 histoires       mes affaires 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10" name="Google Shape;1110;p73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11" name="Google Shape;1111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3005" y="2325197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2" name="Google Shape;1112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2040" y="6347645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3" name="Google Shape;1113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33832" y="6332290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" name="Google Shape;1114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64658" y="3711225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" name="Google Shape;1115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2039" y="3645019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" name="Google Shape;1116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02230" y="2325197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7" name="Google Shape;1117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87845" y="2293570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8" name="Google Shape;1118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20812" y="5006000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9" name="Google Shape;1119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7070" y="5030445"/>
            <a:ext cx="934065" cy="262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74"/>
          <p:cNvSpPr/>
          <p:nvPr/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25" name="Google Shape;1125;p74"/>
          <p:cNvSpPr/>
          <p:nvPr/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26" name="Google Shape;1126;p74"/>
          <p:cNvSpPr/>
          <p:nvPr/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10658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27" name="Google Shape;1127;p74"/>
          <p:cNvSpPr/>
          <p:nvPr/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28" name="Google Shape;1128;p74"/>
          <p:cNvSpPr/>
          <p:nvPr/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29" name="Google Shape;1129;p74"/>
          <p:cNvSpPr/>
          <p:nvPr/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30" name="Google Shape;1130;p74"/>
          <p:cNvSpPr txBox="1"/>
          <p:nvPr/>
        </p:nvSpPr>
        <p:spPr>
          <a:xfrm>
            <a:off x="861660" y="308991"/>
            <a:ext cx="768626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veut passer au tableau pour lire?</a:t>
            </a:r>
            <a:endParaRPr/>
          </a:p>
        </p:txBody>
      </p:sp>
      <p:graphicFrame>
        <p:nvGraphicFramePr>
          <p:cNvPr id="1131" name="Google Shape;1131;p74"/>
          <p:cNvGraphicFramePr/>
          <p:nvPr/>
        </p:nvGraphicFramePr>
        <p:xfrm>
          <a:off x="282363" y="120493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856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8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ils ont        elle est      les hommes 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les armoires   un ami  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une histoire     elles adorent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 histoires       mes affaires 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32" name="Google Shape;1132;p74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33" name="Google Shape;1133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3005" y="2325197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4" name="Google Shape;1134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2040" y="6347645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5" name="Google Shape;1135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33832" y="6332290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" name="Google Shape;1136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64658" y="3711225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" name="Google Shape;1137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2039" y="3645019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" name="Google Shape;1138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02230" y="2325197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9" name="Google Shape;1139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87845" y="2293570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0" name="Google Shape;1140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20812" y="5006000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1" name="Google Shape;1141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7070" y="5030445"/>
            <a:ext cx="934065" cy="262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75"/>
          <p:cNvSpPr/>
          <p:nvPr/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47" name="Google Shape;1147;p75"/>
          <p:cNvSpPr/>
          <p:nvPr/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48" name="Google Shape;1148;p75"/>
          <p:cNvSpPr/>
          <p:nvPr/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10658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49" name="Google Shape;1149;p75"/>
          <p:cNvSpPr/>
          <p:nvPr/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50" name="Google Shape;1150;p75"/>
          <p:cNvSpPr/>
          <p:nvPr/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51" name="Google Shape;1151;p75"/>
          <p:cNvSpPr/>
          <p:nvPr/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52" name="Google Shape;1152;p75"/>
          <p:cNvSpPr txBox="1"/>
          <p:nvPr/>
        </p:nvSpPr>
        <p:spPr>
          <a:xfrm>
            <a:off x="861660" y="308991"/>
            <a:ext cx="768626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vais lire des mots. Écoutez attentivement. </a:t>
            </a:r>
            <a:endParaRPr/>
          </a:p>
        </p:txBody>
      </p:sp>
      <p:graphicFrame>
        <p:nvGraphicFramePr>
          <p:cNvPr id="1153" name="Google Shape;1153;p75"/>
          <p:cNvGraphicFramePr/>
          <p:nvPr/>
        </p:nvGraphicFramePr>
        <p:xfrm>
          <a:off x="282363" y="120493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856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8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lang="fr-FR" sz="4400" b="1" i="0" u="none" strike="noStrike" cap="none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 étoiles       nous avons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 u="none" strike="noStrike" cap="none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vous aimez          des îles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 u="none" strike="noStrike" cap="none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petit homme       des étoiles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 u="none" strike="noStrike" cap="none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Ils arrivent       Nous entrons</a:t>
                      </a:r>
                      <a:endParaRPr sz="4400" b="1" i="0" u="none" strike="noStrike" cap="none">
                        <a:solidFill>
                          <a:srgbClr val="2420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54" name="Google Shape;1154;p75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55" name="Google Shape;1155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04102" y="2293570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6" name="Google Shape;1156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5561" y="6328095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96179" y="6338777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8" name="Google Shape;1158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74490" y="3662007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" name="Google Shape;1159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87845" y="3645019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" name="Google Shape;1160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87845" y="2293570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" name="Google Shape;1161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2039" y="5030444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2" name="Google Shape;1162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6618" y="5030444"/>
            <a:ext cx="934065" cy="262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76"/>
          <p:cNvSpPr/>
          <p:nvPr/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68" name="Google Shape;1168;p76"/>
          <p:cNvSpPr/>
          <p:nvPr/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69" name="Google Shape;1169;p76"/>
          <p:cNvSpPr/>
          <p:nvPr/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10658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70" name="Google Shape;1170;p76"/>
          <p:cNvSpPr/>
          <p:nvPr/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71" name="Google Shape;1171;p76"/>
          <p:cNvSpPr/>
          <p:nvPr/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72" name="Google Shape;1172;p76"/>
          <p:cNvSpPr/>
          <p:nvPr/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73" name="Google Shape;1173;p76"/>
          <p:cNvSpPr txBox="1"/>
          <p:nvPr/>
        </p:nvSpPr>
        <p:spPr>
          <a:xfrm>
            <a:off x="861660" y="308991"/>
            <a:ext cx="768626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graphicFrame>
        <p:nvGraphicFramePr>
          <p:cNvPr id="1174" name="Google Shape;1174;p76"/>
          <p:cNvGraphicFramePr/>
          <p:nvPr/>
        </p:nvGraphicFramePr>
        <p:xfrm>
          <a:off x="282363" y="98598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856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94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lang="fr-FR" sz="4400" b="1" i="0" u="none" strike="noStrike" cap="none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 étoiles       nous avons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 u="none" strike="noStrike" cap="none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vous aimez          des îles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 u="none" strike="noStrike" cap="none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petit homme       des étoiles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2021"/>
                        </a:buClr>
                        <a:buSzPts val="4400"/>
                        <a:buFont typeface="Arial"/>
                        <a:buNone/>
                      </a:pPr>
                      <a:r>
                        <a:rPr lang="fr-FR" sz="4400" b="1" i="0" u="none" strike="noStrike" cap="none">
                          <a:solidFill>
                            <a:srgbClr val="2420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Ils arrivent       Nous entrons</a:t>
                      </a:r>
                      <a:endParaRPr sz="4400" b="1" i="0" u="none" strike="noStrike" cap="none">
                        <a:solidFill>
                          <a:srgbClr val="2420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75" name="Google Shape;1175;p76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300"/>
                        <a:buFont typeface="Calibri"/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76" name="Google Shape;1176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6618" y="2162161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7" name="Google Shape;1177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20812" y="6225792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8" name="Google Shape;1178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7186" y="6171762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9" name="Google Shape;1179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23650" y="3530598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0" name="Google Shape;1180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87845" y="3554955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1" name="Google Shape;1181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60026" y="2220790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" name="Google Shape;1182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73214" y="4889120"/>
            <a:ext cx="934065" cy="262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" name="Google Shape;1183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6618" y="5030444"/>
            <a:ext cx="934065" cy="262818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76"/>
          <p:cNvSpPr txBox="1"/>
          <p:nvPr/>
        </p:nvSpPr>
        <p:spPr>
          <a:xfrm>
            <a:off x="1014060" y="461391"/>
            <a:ext cx="768626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veut passer au tableau pour lire?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77"/>
          <p:cNvSpPr/>
          <p:nvPr/>
        </p:nvSpPr>
        <p:spPr>
          <a:xfrm>
            <a:off x="8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71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90" name="Google Shape;1190;p77"/>
          <p:cNvSpPr txBox="1"/>
          <p:nvPr/>
        </p:nvSpPr>
        <p:spPr>
          <a:xfrm>
            <a:off x="716232" y="982715"/>
            <a:ext cx="7711551" cy="805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Mots-outils</a:t>
            </a:r>
            <a:endParaRPr sz="3200">
              <a:solidFill>
                <a:srgbClr val="2159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77"/>
          <p:cNvSpPr txBox="1"/>
          <p:nvPr/>
        </p:nvSpPr>
        <p:spPr>
          <a:xfrm>
            <a:off x="3204338" y="5732997"/>
            <a:ext cx="2494772" cy="1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32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sp>
        <p:nvSpPr>
          <p:cNvPr id="1192" name="Google Shape;1192;p77"/>
          <p:cNvSpPr/>
          <p:nvPr/>
        </p:nvSpPr>
        <p:spPr>
          <a:xfrm>
            <a:off x="1099039" y="2451857"/>
            <a:ext cx="7118556" cy="2818235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rgbClr val="7692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923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p77"/>
          <p:cNvSpPr txBox="1"/>
          <p:nvPr/>
        </p:nvSpPr>
        <p:spPr>
          <a:xfrm>
            <a:off x="926406" y="3429006"/>
            <a:ext cx="7118555" cy="546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>
                <a:solidFill>
                  <a:srgbClr val="76923C"/>
                </a:solidFill>
                <a:latin typeface="Dosis"/>
                <a:ea typeface="Dosis"/>
                <a:cs typeface="Dosis"/>
                <a:sym typeface="Dosis"/>
              </a:rPr>
              <a:t>devant – derrière - à côté</a:t>
            </a:r>
            <a:endParaRPr sz="3600">
              <a:solidFill>
                <a:srgbClr val="76923C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78"/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99" name="Google Shape;1199;p78"/>
          <p:cNvSpPr/>
          <p:nvPr/>
        </p:nvSpPr>
        <p:spPr>
          <a:xfrm>
            <a:off x="183906" y="228600"/>
            <a:ext cx="8776195" cy="635000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               </a:t>
            </a:r>
            <a:r>
              <a:rPr lang="fr-FR" sz="40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devant- derrière- à côté</a:t>
            </a:r>
            <a:endParaRPr sz="4000">
              <a:solidFill>
                <a:srgbClr val="106585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00" name="Google Shape;1200;p78"/>
          <p:cNvSpPr/>
          <p:nvPr/>
        </p:nvSpPr>
        <p:spPr>
          <a:xfrm>
            <a:off x="190505" y="228604"/>
            <a:ext cx="8769597" cy="65238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01" name="Google Shape;1201;p78"/>
          <p:cNvSpPr txBox="1"/>
          <p:nvPr/>
        </p:nvSpPr>
        <p:spPr>
          <a:xfrm>
            <a:off x="1222407" y="431804"/>
            <a:ext cx="63246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Nous allons découvrir de nouveaux  mots outils.</a:t>
            </a:r>
            <a:endParaRPr/>
          </a:p>
        </p:txBody>
      </p:sp>
      <p:sp>
        <p:nvSpPr>
          <p:cNvPr id="1202" name="Google Shape;1202;p78"/>
          <p:cNvSpPr/>
          <p:nvPr/>
        </p:nvSpPr>
        <p:spPr>
          <a:xfrm>
            <a:off x="757869" y="468369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03" name="Google Shape;1203;p78"/>
          <p:cNvSpPr/>
          <p:nvPr/>
        </p:nvSpPr>
        <p:spPr>
          <a:xfrm>
            <a:off x="2579021" y="2133917"/>
            <a:ext cx="5867400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 cap="flat" cmpd="sng">
            <a:solidFill>
              <a:srgbClr val="A5A5A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204" name="Google Shape;1204;p78" descr="Une image contenant croquis, dessin, illustration, Visage humain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529" y="2506935"/>
            <a:ext cx="3166921" cy="379226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05" name="Google Shape;1205;p78"/>
          <p:cNvGraphicFramePr/>
          <p:nvPr/>
        </p:nvGraphicFramePr>
        <p:xfrm>
          <a:off x="382525" y="-10179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71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C4BD97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C4BD97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79"/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11" name="Google Shape;1211;p79"/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L’enfant est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derrière</a:t>
            </a:r>
            <a:r>
              <a:rPr lang="fr-FR" sz="72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la table.</a:t>
            </a:r>
            <a:endParaRPr/>
          </a:p>
        </p:txBody>
      </p:sp>
      <p:sp>
        <p:nvSpPr>
          <p:cNvPr id="1212" name="Google Shape;1212;p79"/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13" name="Google Shape;1213;p79"/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14" name="Google Shape;1214;p79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15" name="Google Shape;1215;p79"/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L’enfant est derrière la table. Derrière. Comment vous dites derrière dans votre langue? Répétez: derrière </a:t>
            </a:r>
            <a:endParaRPr/>
          </a:p>
        </p:txBody>
      </p:sp>
      <p:pic>
        <p:nvPicPr>
          <p:cNvPr id="1216" name="Google Shape;1216;p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1046" y="1400758"/>
            <a:ext cx="2340077" cy="4227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8"/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71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3" name="Google Shape;263;p8"/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Rituel </a:t>
            </a:r>
            <a:endParaRPr/>
          </a:p>
        </p:txBody>
      </p:sp>
      <p:sp>
        <p:nvSpPr>
          <p:cNvPr id="264" name="Google Shape;264;p8"/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32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sp>
        <p:nvSpPr>
          <p:cNvPr id="265" name="Google Shape;265;p8"/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rgbClr val="9389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8"/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7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933" b="1">
                <a:solidFill>
                  <a:srgbClr val="938953"/>
                </a:solidFill>
                <a:latin typeface="Dosis"/>
                <a:ea typeface="Dosis"/>
                <a:cs typeface="Dosis"/>
                <a:sym typeface="Dosis"/>
              </a:rPr>
              <a:t>Dictée</a:t>
            </a:r>
            <a:endParaRPr/>
          </a:p>
        </p:txBody>
      </p:sp>
      <p:pic>
        <p:nvPicPr>
          <p:cNvPr id="267" name="Google Shape;26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98853" y="4186855"/>
            <a:ext cx="2146299" cy="172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80"/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22" name="Google Shape;1222;p80"/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L’enfant est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devant</a:t>
            </a:r>
            <a:r>
              <a:rPr lang="fr-FR" sz="72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la table.</a:t>
            </a:r>
            <a:endParaRPr/>
          </a:p>
        </p:txBody>
      </p:sp>
      <p:sp>
        <p:nvSpPr>
          <p:cNvPr id="1223" name="Google Shape;1223;p80"/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24" name="Google Shape;1224;p80"/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25" name="Google Shape;1225;p80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26" name="Google Shape;1226;p80"/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L’enfant est devant la table. Devant. Comment vous dites devant dans votre langue? Répétez: devant</a:t>
            </a:r>
            <a:endParaRPr/>
          </a:p>
        </p:txBody>
      </p:sp>
      <p:pic>
        <p:nvPicPr>
          <p:cNvPr id="1227" name="Google Shape;1227;p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23819" y="1612152"/>
            <a:ext cx="2576052" cy="3805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81"/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33" name="Google Shape;1233;p81"/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800" b="1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 tableau blanc est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à côté </a:t>
            </a:r>
            <a:r>
              <a:rPr lang="fr-FR" sz="7200" b="1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du tableau noir.</a:t>
            </a:r>
            <a:endParaRPr/>
          </a:p>
        </p:txBody>
      </p:sp>
      <p:sp>
        <p:nvSpPr>
          <p:cNvPr id="1234" name="Google Shape;1234;p81"/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35" name="Google Shape;1235;p81"/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36" name="Google Shape;1236;p81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37" name="Google Shape;1237;p81"/>
          <p:cNvSpPr txBox="1"/>
          <p:nvPr/>
        </p:nvSpPr>
        <p:spPr>
          <a:xfrm>
            <a:off x="886703" y="329514"/>
            <a:ext cx="7923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tableau blanc est à côté du tableau noir. À côté. Comment vous dites à côté dans votre langue? Répétez: à côté.</a:t>
            </a:r>
            <a:endParaRPr/>
          </a:p>
        </p:txBody>
      </p:sp>
      <p:pic>
        <p:nvPicPr>
          <p:cNvPr id="1238" name="Google Shape;1238;p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23419" y="1147695"/>
            <a:ext cx="3097161" cy="2495604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82"/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44" name="Google Shape;1244;p82"/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devant    derrière    à côté</a:t>
            </a:r>
            <a:endParaRPr/>
          </a:p>
        </p:txBody>
      </p:sp>
      <p:sp>
        <p:nvSpPr>
          <p:cNvPr id="1245" name="Google Shape;1245;p82"/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46" name="Google Shape;1246;p82"/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47" name="Google Shape;1247;p82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48" name="Google Shape;1248;p82"/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 </a:t>
            </a: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Lisons ensemble.  </a:t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83"/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54" name="Google Shape;1254;p83"/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60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Hier   aujourd’hui   demain devant    derrière    à côté</a:t>
            </a:r>
            <a:endParaRPr/>
          </a:p>
        </p:txBody>
      </p:sp>
      <p:sp>
        <p:nvSpPr>
          <p:cNvPr id="1255" name="Google Shape;1255;p83"/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56" name="Google Shape;1256;p83"/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57" name="Google Shape;1257;p83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58" name="Google Shape;1258;p83"/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 </a:t>
            </a:r>
            <a:r>
              <a:rPr lang="fr-FR" sz="14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Lisons ensemble.  </a:t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84"/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64" name="Google Shape;1264;p84"/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6000" b="1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Hier   aujourd’hui   demain devant    derrière    à côté</a:t>
            </a:r>
            <a:endParaRPr/>
          </a:p>
        </p:txBody>
      </p:sp>
      <p:sp>
        <p:nvSpPr>
          <p:cNvPr id="1265" name="Google Shape;1265;p84"/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66" name="Google Shape;1266;p84"/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67" name="Google Shape;1267;p84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68" name="Google Shape;1268;p84"/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 </a:t>
            </a:r>
            <a:r>
              <a:rPr lang="fr-FR" sz="14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Qui veut passer au tableau pour lire?</a:t>
            </a:r>
            <a:endParaRPr sz="14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85"/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71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74" name="Google Shape;1274;p85"/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Lecture </a:t>
            </a:r>
            <a:endParaRPr/>
          </a:p>
        </p:txBody>
      </p:sp>
      <p:sp>
        <p:nvSpPr>
          <p:cNvPr id="1275" name="Google Shape;1275;p85"/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32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sp>
        <p:nvSpPr>
          <p:cNvPr id="1276" name="Google Shape;1276;p85"/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7" name="Google Shape;1277;p85"/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19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533" b="1">
                <a:solidFill>
                  <a:srgbClr val="76923C"/>
                </a:solidFill>
                <a:latin typeface="Dosis"/>
                <a:ea typeface="Dosis"/>
                <a:cs typeface="Dosis"/>
                <a:sym typeface="Dosis"/>
              </a:rPr>
              <a:t>Lecture de phrases</a:t>
            </a:r>
            <a:endParaRPr sz="2533" b="1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86"/>
          <p:cNvSpPr/>
          <p:nvPr/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83" name="Google Shape;1283;p86"/>
          <p:cNvSpPr/>
          <p:nvPr/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84" name="Google Shape;1284;p86"/>
          <p:cNvSpPr/>
          <p:nvPr/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85" name="Google Shape;1285;p86"/>
          <p:cNvSpPr/>
          <p:nvPr/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86" name="Google Shape;1286;p86"/>
          <p:cNvSpPr/>
          <p:nvPr/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87" name="Google Shape;1287;p86"/>
          <p:cNvSpPr/>
          <p:nvPr/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88" name="Google Shape;1288;p86"/>
          <p:cNvSpPr txBox="1"/>
          <p:nvPr/>
        </p:nvSpPr>
        <p:spPr>
          <a:xfrm>
            <a:off x="761940" y="421027"/>
            <a:ext cx="768626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vais lire les phrases. Écoutez attentivement.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Relisons ensemble.</a:t>
            </a:r>
            <a:endParaRPr/>
          </a:p>
        </p:txBody>
      </p:sp>
      <p:sp>
        <p:nvSpPr>
          <p:cNvPr id="1289" name="Google Shape;1289;p86"/>
          <p:cNvSpPr/>
          <p:nvPr/>
        </p:nvSpPr>
        <p:spPr>
          <a:xfrm>
            <a:off x="286125" y="1243171"/>
            <a:ext cx="8686801" cy="71508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24406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90" name="Google Shape;1290;p86"/>
          <p:cNvGraphicFramePr/>
          <p:nvPr/>
        </p:nvGraphicFramePr>
        <p:xfrm>
          <a:off x="-2925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1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6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3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91" name="Google Shape;1291;p86"/>
          <p:cNvGraphicFramePr/>
          <p:nvPr/>
        </p:nvGraphicFramePr>
        <p:xfrm>
          <a:off x="286125" y="108075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8474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1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endParaRPr sz="4000" b="1">
                        <a:solidFill>
                          <a:srgbClr val="24406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4061"/>
                        </a:buClr>
                        <a:buSzPts val="4000"/>
                        <a:buFont typeface="Dosis"/>
                        <a:buNone/>
                      </a:pPr>
                      <a:r>
                        <a:rPr lang="fr-FR" sz="4000" b="1">
                          <a:solidFill>
                            <a:srgbClr val="24406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Les élèves et leur enseignante célèbrent l’anniversaire de la marche verte.</a:t>
                      </a:r>
                      <a:endParaRPr sz="40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7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0" b="1">
                        <a:solidFill>
                          <a:srgbClr val="24406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92" name="Google Shape;1292;p86" descr="La Marche Verte poster with crowd holding modified flags, teacher in white lab coat, and classroom background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11950" y="3685554"/>
            <a:ext cx="2306554" cy="2541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3" name="Google Shape;1293;p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9635" y="2484237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4" name="Google Shape;1294;p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15571" y="2484237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" name="Google Shape;1295;p86" descr="Classroom poster of La Marche Verte with crowd, Moroccan flags, and desert in bright colors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25498" y="4513653"/>
            <a:ext cx="1676547" cy="167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" name="Google Shape;1296;p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0410" y="3375299"/>
            <a:ext cx="605867" cy="170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87"/>
          <p:cNvSpPr/>
          <p:nvPr/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02" name="Google Shape;1302;p87"/>
          <p:cNvSpPr/>
          <p:nvPr/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03" name="Google Shape;1303;p87"/>
          <p:cNvSpPr/>
          <p:nvPr/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04" name="Google Shape;1304;p87"/>
          <p:cNvSpPr/>
          <p:nvPr/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05" name="Google Shape;1305;p87"/>
          <p:cNvSpPr/>
          <p:nvPr/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06" name="Google Shape;1306;p87"/>
          <p:cNvSpPr/>
          <p:nvPr/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07" name="Google Shape;1307;p87"/>
          <p:cNvSpPr/>
          <p:nvPr/>
        </p:nvSpPr>
        <p:spPr>
          <a:xfrm>
            <a:off x="286125" y="1243171"/>
            <a:ext cx="8686801" cy="71508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24406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308" name="Google Shape;1308;p87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09" name="Google Shape;1309;p87"/>
          <p:cNvGraphicFramePr/>
          <p:nvPr/>
        </p:nvGraphicFramePr>
        <p:xfrm>
          <a:off x="314634" y="93737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858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55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endParaRPr sz="4000" b="1" i="0" u="none" strike="noStrike" cap="none">
                        <a:solidFill>
                          <a:srgbClr val="24406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4061"/>
                        </a:buClr>
                        <a:buSzPts val="4000"/>
                        <a:buFont typeface="Dosis"/>
                        <a:buNone/>
                      </a:pPr>
                      <a:r>
                        <a:rPr lang="fr-FR" sz="4000" b="1" i="0" u="none" strike="noStrike" cap="none">
                          <a:solidFill>
                            <a:srgbClr val="24406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Ils organisent une exposition collective.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700"/>
                        <a:t>L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5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0" b="1">
                        <a:solidFill>
                          <a:srgbClr val="24406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10" name="Google Shape;1310;p87"/>
          <p:cNvSpPr txBox="1"/>
          <p:nvPr/>
        </p:nvSpPr>
        <p:spPr>
          <a:xfrm>
            <a:off x="861663" y="308992"/>
            <a:ext cx="796770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Écoutez attentivement.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Relisons ensemble.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1" name="Google Shape;1311;p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39155" y="3175374"/>
            <a:ext cx="3594279" cy="228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" name="Google Shape;1312;p8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0614" y="2370960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3" name="Google Shape;1313;p8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51769" y="2403213"/>
            <a:ext cx="605867" cy="170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88"/>
          <p:cNvSpPr/>
          <p:nvPr/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19" name="Google Shape;1319;p88"/>
          <p:cNvSpPr/>
          <p:nvPr/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20" name="Google Shape;1320;p88"/>
          <p:cNvSpPr/>
          <p:nvPr/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21" name="Google Shape;1321;p88"/>
          <p:cNvSpPr/>
          <p:nvPr/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22" name="Google Shape;1322;p88"/>
          <p:cNvSpPr/>
          <p:nvPr/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23" name="Google Shape;1323;p88"/>
          <p:cNvSpPr/>
          <p:nvPr/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24" name="Google Shape;1324;p88"/>
          <p:cNvSpPr/>
          <p:nvPr/>
        </p:nvSpPr>
        <p:spPr>
          <a:xfrm>
            <a:off x="286125" y="1243171"/>
            <a:ext cx="8686801" cy="71508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24406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325" name="Google Shape;1325;p88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26" name="Google Shape;1326;p88"/>
          <p:cNvGraphicFramePr/>
          <p:nvPr/>
        </p:nvGraphicFramePr>
        <p:xfrm>
          <a:off x="314634" y="93737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858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55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endParaRPr sz="4000" b="1">
                        <a:solidFill>
                          <a:srgbClr val="24406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4061"/>
                        </a:buClr>
                        <a:buSzPts val="4000"/>
                        <a:buFont typeface="Dosis"/>
                        <a:buNone/>
                      </a:pPr>
                      <a:r>
                        <a:rPr lang="fr-FR" sz="4000" b="1">
                          <a:solidFill>
                            <a:srgbClr val="24406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Ils ont accroché des affiches.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700"/>
                        <a:t>L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5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0" b="1">
                        <a:solidFill>
                          <a:srgbClr val="24406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27" name="Google Shape;1327;p88"/>
          <p:cNvSpPr txBox="1"/>
          <p:nvPr/>
        </p:nvSpPr>
        <p:spPr>
          <a:xfrm>
            <a:off x="861663" y="308992"/>
            <a:ext cx="796770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Écoutez attentivement.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Relisons ensemble.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8" name="Google Shape;1328;p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0614" y="2424793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9" name="Google Shape;1329;p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12461" y="2424793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0" name="Google Shape;1330;p8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16482" y="3061799"/>
            <a:ext cx="6324860" cy="3138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89"/>
          <p:cNvSpPr/>
          <p:nvPr/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36" name="Google Shape;1336;p89"/>
          <p:cNvSpPr/>
          <p:nvPr/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37" name="Google Shape;1337;p89"/>
          <p:cNvSpPr/>
          <p:nvPr/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38" name="Google Shape;1338;p89"/>
          <p:cNvSpPr/>
          <p:nvPr/>
        </p:nvSpPr>
        <p:spPr>
          <a:xfrm>
            <a:off x="180977" y="308987"/>
            <a:ext cx="8769597" cy="674208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39" name="Google Shape;1339;p89"/>
          <p:cNvSpPr/>
          <p:nvPr/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40" name="Google Shape;1340;p89"/>
          <p:cNvSpPr/>
          <p:nvPr/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41" name="Google Shape;1341;p89"/>
          <p:cNvSpPr/>
          <p:nvPr/>
        </p:nvSpPr>
        <p:spPr>
          <a:xfrm>
            <a:off x="396979" y="1243170"/>
            <a:ext cx="8337596" cy="47119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>
                <a:solidFill>
                  <a:srgbClr val="244061"/>
                </a:solidFill>
                <a:latin typeface="Dosis"/>
                <a:ea typeface="Dosis"/>
                <a:cs typeface="Dosis"/>
                <a:sym typeface="Dosis"/>
              </a:rPr>
              <a:t>Les élèves et leur enseignante célèbrent l’anniversaire de la marche verte.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>
                <a:solidFill>
                  <a:srgbClr val="244061"/>
                </a:solidFill>
                <a:latin typeface="Dosis"/>
                <a:ea typeface="Dosis"/>
                <a:cs typeface="Dosis"/>
                <a:sym typeface="Dosis"/>
              </a:rPr>
              <a:t>Ils organisent une exposition. 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>
                <a:solidFill>
                  <a:srgbClr val="244061"/>
                </a:solidFill>
                <a:latin typeface="Dosis"/>
                <a:ea typeface="Dosis"/>
                <a:cs typeface="Dosis"/>
                <a:sym typeface="Dosis"/>
              </a:rPr>
              <a:t>Ils ont accroché des affiches.</a:t>
            </a:r>
            <a:endParaRPr/>
          </a:p>
        </p:txBody>
      </p:sp>
      <p:sp>
        <p:nvSpPr>
          <p:cNvPr id="1342" name="Google Shape;1342;p89"/>
          <p:cNvSpPr txBox="1"/>
          <p:nvPr/>
        </p:nvSpPr>
        <p:spPr>
          <a:xfrm>
            <a:off x="861663" y="308992"/>
            <a:ext cx="796770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veut passer au tableau pour lire?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désigne des élèves chacun lit une phrase.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43" name="Google Shape;1343;p89"/>
          <p:cNvGraphicFramePr/>
          <p:nvPr/>
        </p:nvGraphicFramePr>
        <p:xfrm>
          <a:off x="-28533" y="-286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44" name="Google Shape;1344;p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3413" y="2424792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5" name="Google Shape;1345;p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3437" y="2339556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6" name="Google Shape;1346;p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50920" y="4572691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7" name="Google Shape;1347;p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1978" y="4494484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8" name="Google Shape;1348;p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9121" y="5635869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9" name="Google Shape;1349;p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12230" y="5664964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0" name="Google Shape;1350;p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78958" y="5664965"/>
            <a:ext cx="605867" cy="170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9"/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3" name="Google Shape;273;p9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4" name="Google Shape;274;p9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5" name="Google Shape;275;p9"/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Prenez vos ardoises. </a:t>
            </a:r>
            <a:endParaRPr/>
          </a:p>
        </p:txBody>
      </p:sp>
      <p:sp>
        <p:nvSpPr>
          <p:cNvPr id="276" name="Google Shape;276;p9"/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277" name="Google Shape;27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4406" y="1718517"/>
            <a:ext cx="4424799" cy="342097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8" name="Google Shape;278;p9"/>
          <p:cNvGraphicFramePr/>
          <p:nvPr/>
        </p:nvGraphicFramePr>
        <p:xfrm>
          <a:off x="6" y="-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4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 u="none" strike="noStrike" cap="none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 u="none" strike="noStrike" cap="none">
                          <a:solidFill>
                            <a:srgbClr val="A5A5A5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 u="none" strike="noStrike" cap="none">
                        <a:solidFill>
                          <a:srgbClr val="A5A5A5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90"/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71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56" name="Google Shape;1356;p90"/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Ecriure-copie</a:t>
            </a:r>
            <a:endParaRPr sz="3200">
              <a:solidFill>
                <a:srgbClr val="2159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90"/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32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sp>
        <p:nvSpPr>
          <p:cNvPr id="1358" name="Google Shape;1358;p90"/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90"/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19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533" b="1">
                <a:solidFill>
                  <a:srgbClr val="76923C"/>
                </a:solidFill>
                <a:latin typeface="Dosis"/>
                <a:ea typeface="Dosis"/>
                <a:cs typeface="Dosis"/>
                <a:sym typeface="Dosis"/>
              </a:rPr>
              <a:t>Dictée de phrases</a:t>
            </a:r>
            <a:endParaRPr sz="2533" b="1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91"/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65" name="Google Shape;1365;p91"/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66" name="Google Shape;1366;p91"/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367" name="Google Shape;1367;p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94020" y="1626630"/>
            <a:ext cx="3355975" cy="3514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8" name="Google Shape;1368;p91"/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70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67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Laissez un petit espace entre les lettres d’un même mot et un espace plus grand entre les mots. </a:t>
            </a:r>
            <a:endParaRPr/>
          </a:p>
          <a:p>
            <a:pPr marL="0" marR="0" lvl="1" indent="0" algn="l" rtl="0">
              <a:lnSpc>
                <a:spcPct val="1370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67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donne une rétroaction positive ou corrective</a:t>
            </a:r>
            <a:endParaRPr/>
          </a:p>
        </p:txBody>
      </p:sp>
      <p:sp>
        <p:nvSpPr>
          <p:cNvPr id="1369" name="Google Shape;1369;p91"/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70" name="Google Shape;1370;p91"/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371" name="Google Shape;1371;p91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91"/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3" name="Google Shape;1373;p91"/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</p:grpSpPr>
        <p:sp>
          <p:nvSpPr>
            <p:cNvPr id="1374" name="Google Shape;1374;p91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/>
            </a:p>
          </p:txBody>
        </p:sp>
        <p:sp>
          <p:nvSpPr>
            <p:cNvPr id="1375" name="Google Shape;1375;p91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/>
            </a:p>
          </p:txBody>
        </p:sp>
        <p:sp>
          <p:nvSpPr>
            <p:cNvPr id="1376" name="Google Shape;1376;p91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D8D8D8"/>
                  </a:solidFill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/>
            </a:p>
          </p:txBody>
        </p:sp>
        <p:sp>
          <p:nvSpPr>
            <p:cNvPr id="1377" name="Google Shape;1377;p91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D8D8D8"/>
                  </a:solidFill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/>
            </a:p>
          </p:txBody>
        </p:sp>
        <p:sp>
          <p:nvSpPr>
            <p:cNvPr id="1378" name="Google Shape;1378;p91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/>
            </a:p>
          </p:txBody>
        </p:sp>
        <p:sp>
          <p:nvSpPr>
            <p:cNvPr id="1379" name="Google Shape;1379;p91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/>
            </a:p>
          </p:txBody>
        </p:sp>
      </p:grpSp>
      <p:pic>
        <p:nvPicPr>
          <p:cNvPr id="1380" name="Google Shape;1380;p9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4049" y="598222"/>
            <a:ext cx="387564" cy="342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91"/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25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Je vais écrire la phrase en script.  Regardez bien. Vous allez écrire la phrase sous dictée par la suite. </a:t>
            </a:r>
            <a:r>
              <a:rPr lang="fr-FR" sz="1600" b="0" i="1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L’enseignant(e) utilise le tableau  d’écriture. </a:t>
            </a:r>
            <a:endParaRPr/>
          </a:p>
        </p:txBody>
      </p:sp>
      <p:cxnSp>
        <p:nvCxnSpPr>
          <p:cNvPr id="1382" name="Google Shape;1382;p91"/>
          <p:cNvCxnSpPr/>
          <p:nvPr/>
        </p:nvCxnSpPr>
        <p:spPr>
          <a:xfrm>
            <a:off x="459716" y="4091472"/>
            <a:ext cx="8314503" cy="0"/>
          </a:xfrm>
          <a:prstGeom prst="straightConnector1">
            <a:avLst/>
          </a:prstGeom>
          <a:noFill/>
          <a:ln w="5715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1383" name="Google Shape;1383;p91"/>
          <p:cNvCxnSpPr/>
          <p:nvPr/>
        </p:nvCxnSpPr>
        <p:spPr>
          <a:xfrm>
            <a:off x="459714" y="3143213"/>
            <a:ext cx="8294028" cy="1"/>
          </a:xfrm>
          <a:prstGeom prst="straightConnector1">
            <a:avLst/>
          </a:prstGeom>
          <a:noFill/>
          <a:ln w="1905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1384" name="Google Shape;1384;p91"/>
          <p:cNvCxnSpPr/>
          <p:nvPr/>
        </p:nvCxnSpPr>
        <p:spPr>
          <a:xfrm>
            <a:off x="459719" y="3620428"/>
            <a:ext cx="8227089" cy="0"/>
          </a:xfrm>
          <a:prstGeom prst="straightConnector1">
            <a:avLst/>
          </a:prstGeom>
          <a:noFill/>
          <a:ln w="1905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385" name="Google Shape;1385;p91"/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0" b="1">
                <a:solidFill>
                  <a:srgbClr val="244061"/>
                </a:solidFill>
                <a:latin typeface="Aharoni"/>
                <a:ea typeface="Aharoni"/>
                <a:cs typeface="Aharoni"/>
                <a:sym typeface="Aharoni"/>
              </a:rPr>
              <a:t>Les étoiles sont vertes. </a:t>
            </a:r>
            <a:endParaRPr sz="8000" b="1">
              <a:solidFill>
                <a:srgbClr val="244061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>
              <a:solidFill>
                <a:srgbClr val="106585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92"/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91" name="Google Shape;1391;p92"/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92" name="Google Shape;1392;p92"/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393" name="Google Shape;1393;p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94020" y="1626630"/>
            <a:ext cx="3355975" cy="3514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94" name="Google Shape;1394;p92"/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70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67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Laissez un petit espace entre les lettres d’un même mot et un espace plus grand entre les mots. </a:t>
            </a:r>
            <a:endParaRPr/>
          </a:p>
          <a:p>
            <a:pPr marL="0" marR="0" lvl="1" indent="0" algn="l" rtl="0">
              <a:lnSpc>
                <a:spcPct val="1370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67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donne une rétroaction positive ou corrective</a:t>
            </a:r>
            <a:endParaRPr/>
          </a:p>
        </p:txBody>
      </p:sp>
      <p:sp>
        <p:nvSpPr>
          <p:cNvPr id="1395" name="Google Shape;1395;p92"/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96" name="Google Shape;1396;p92"/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397" name="Google Shape;1397;p92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92"/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9" name="Google Shape;1399;p92"/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</p:grpSpPr>
        <p:sp>
          <p:nvSpPr>
            <p:cNvPr id="1400" name="Google Shape;1400;p92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/>
            </a:p>
          </p:txBody>
        </p:sp>
        <p:sp>
          <p:nvSpPr>
            <p:cNvPr id="1401" name="Google Shape;1401;p92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/>
            </a:p>
          </p:txBody>
        </p:sp>
        <p:sp>
          <p:nvSpPr>
            <p:cNvPr id="1402" name="Google Shape;1402;p92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D8D8D8"/>
                  </a:solidFill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/>
            </a:p>
          </p:txBody>
        </p:sp>
        <p:sp>
          <p:nvSpPr>
            <p:cNvPr id="1403" name="Google Shape;1403;p92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D8D8D8"/>
                  </a:solidFill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/>
            </a:p>
          </p:txBody>
        </p:sp>
        <p:sp>
          <p:nvSpPr>
            <p:cNvPr id="1404" name="Google Shape;1404;p92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/>
            </a:p>
          </p:txBody>
        </p:sp>
        <p:sp>
          <p:nvSpPr>
            <p:cNvPr id="1405" name="Google Shape;1405;p92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/>
            </a:p>
          </p:txBody>
        </p:sp>
      </p:grpSp>
      <p:pic>
        <p:nvPicPr>
          <p:cNvPr id="1406" name="Google Shape;1406;p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4049" y="598222"/>
            <a:ext cx="387564" cy="342737"/>
          </a:xfrm>
          <a:prstGeom prst="rect">
            <a:avLst/>
          </a:prstGeom>
          <a:noFill/>
          <a:ln>
            <a:noFill/>
          </a:ln>
        </p:spPr>
      </p:pic>
      <p:sp>
        <p:nvSpPr>
          <p:cNvPr id="1407" name="Google Shape;1407;p92"/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25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Lisons ensemble. Il faut laisser un petit espace entre les lettres dans chaque mot et un espace plus large entre les mots.  </a:t>
            </a:r>
            <a:endParaRPr sz="1600" b="0" i="1" u="none" strike="noStrike" cap="none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1408" name="Google Shape;1408;p92"/>
          <p:cNvCxnSpPr/>
          <p:nvPr/>
        </p:nvCxnSpPr>
        <p:spPr>
          <a:xfrm>
            <a:off x="459716" y="4091472"/>
            <a:ext cx="8314503" cy="0"/>
          </a:xfrm>
          <a:prstGeom prst="straightConnector1">
            <a:avLst/>
          </a:prstGeom>
          <a:noFill/>
          <a:ln w="5715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1409" name="Google Shape;1409;p92"/>
          <p:cNvCxnSpPr/>
          <p:nvPr/>
        </p:nvCxnSpPr>
        <p:spPr>
          <a:xfrm>
            <a:off x="459714" y="3143213"/>
            <a:ext cx="8294028" cy="1"/>
          </a:xfrm>
          <a:prstGeom prst="straightConnector1">
            <a:avLst/>
          </a:prstGeom>
          <a:noFill/>
          <a:ln w="1905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1410" name="Google Shape;1410;p92"/>
          <p:cNvCxnSpPr/>
          <p:nvPr/>
        </p:nvCxnSpPr>
        <p:spPr>
          <a:xfrm>
            <a:off x="459719" y="3620428"/>
            <a:ext cx="8227089" cy="0"/>
          </a:xfrm>
          <a:prstGeom prst="straightConnector1">
            <a:avLst/>
          </a:prstGeom>
          <a:noFill/>
          <a:ln w="1905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411" name="Google Shape;1411;p92"/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0" b="1">
                <a:solidFill>
                  <a:srgbClr val="244061"/>
                </a:solidFill>
                <a:latin typeface="Aharoni"/>
                <a:ea typeface="Aharoni"/>
                <a:cs typeface="Aharoni"/>
                <a:sym typeface="Aharoni"/>
              </a:rPr>
              <a:t>Les  étoiles  sont   vertes. </a:t>
            </a:r>
            <a:endParaRPr sz="8000" b="1">
              <a:solidFill>
                <a:srgbClr val="244061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>
              <a:solidFill>
                <a:srgbClr val="10658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12" name="Google Shape;1412;p92"/>
          <p:cNvSpPr/>
          <p:nvPr/>
        </p:nvSpPr>
        <p:spPr>
          <a:xfrm>
            <a:off x="1736732" y="4131288"/>
            <a:ext cx="771525" cy="133339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3" name="Google Shape;1413;p92"/>
          <p:cNvSpPr/>
          <p:nvPr/>
        </p:nvSpPr>
        <p:spPr>
          <a:xfrm>
            <a:off x="5218458" y="4153276"/>
            <a:ext cx="771525" cy="133339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93"/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19" name="Google Shape;1419;p93"/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20" name="Google Shape;1420;p93"/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21" name="Google Shape;1421;p93"/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ctr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Ecrivez la phrase sur  vos ardoises. </a:t>
            </a:r>
            <a:endParaRPr/>
          </a:p>
        </p:txBody>
      </p:sp>
      <p:sp>
        <p:nvSpPr>
          <p:cNvPr id="1422" name="Google Shape;1422;p93"/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423" name="Google Shape;1423;p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4406" y="1718517"/>
            <a:ext cx="4424799" cy="342097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24" name="Google Shape;1424;p93"/>
          <p:cNvGraphicFramePr/>
          <p:nvPr/>
        </p:nvGraphicFramePr>
        <p:xfrm>
          <a:off x="6" y="-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49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4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300" b="1">
                          <a:solidFill>
                            <a:srgbClr val="A5A5A5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 sz="1300" b="1">
                        <a:solidFill>
                          <a:srgbClr val="A5A5A5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94"/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30" name="Google Shape;1430;p94"/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31" name="Google Shape;1431;p94"/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432" name="Google Shape;1432;p9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94020" y="1626630"/>
            <a:ext cx="3355975" cy="3514599"/>
          </a:xfrm>
          <a:prstGeom prst="rect">
            <a:avLst/>
          </a:prstGeom>
          <a:noFill/>
          <a:ln>
            <a:noFill/>
          </a:ln>
        </p:spPr>
      </p:pic>
      <p:sp>
        <p:nvSpPr>
          <p:cNvPr id="1433" name="Google Shape;1433;p94"/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370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67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Laissez un petit espace entre les lettres d’un même mot et un espace plus grand entre les mots. </a:t>
            </a:r>
            <a:endParaRPr/>
          </a:p>
          <a:p>
            <a:pPr marL="0" marR="0" lvl="1" indent="0" algn="l" rtl="0">
              <a:lnSpc>
                <a:spcPct val="1370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67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donne une rétroaction positive ou corrective</a:t>
            </a:r>
            <a:endParaRPr/>
          </a:p>
        </p:txBody>
      </p:sp>
      <p:sp>
        <p:nvSpPr>
          <p:cNvPr id="1434" name="Google Shape;1434;p94"/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35" name="Google Shape;1435;p94"/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436" name="Google Shape;1436;p94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94"/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8" name="Google Shape;1438;p94"/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</p:grpSpPr>
        <p:sp>
          <p:nvSpPr>
            <p:cNvPr id="1439" name="Google Shape;1439;p94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/>
            </a:p>
          </p:txBody>
        </p:sp>
        <p:sp>
          <p:nvSpPr>
            <p:cNvPr id="1440" name="Google Shape;1440;p94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/>
            </a:p>
          </p:txBody>
        </p:sp>
        <p:sp>
          <p:nvSpPr>
            <p:cNvPr id="1441" name="Google Shape;1441;p94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D8D8D8"/>
                  </a:solidFill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/>
            </a:p>
          </p:txBody>
        </p:sp>
        <p:sp>
          <p:nvSpPr>
            <p:cNvPr id="1442" name="Google Shape;1442;p94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D8D8D8"/>
                  </a:solidFill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/>
            </a:p>
          </p:txBody>
        </p:sp>
        <p:sp>
          <p:nvSpPr>
            <p:cNvPr id="1443" name="Google Shape;1443;p94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/>
            </a:p>
          </p:txBody>
        </p:sp>
        <p:sp>
          <p:nvSpPr>
            <p:cNvPr id="1444" name="Google Shape;1444;p94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/>
            </a:p>
          </p:txBody>
        </p:sp>
      </p:grpSp>
      <p:pic>
        <p:nvPicPr>
          <p:cNvPr id="1445" name="Google Shape;1445;p9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4049" y="598222"/>
            <a:ext cx="387564" cy="342737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94"/>
          <p:cNvSpPr txBox="1"/>
          <p:nvPr/>
        </p:nvSpPr>
        <p:spPr>
          <a:xfrm>
            <a:off x="637825" y="567942"/>
            <a:ext cx="8315681" cy="330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lnSpc>
                <a:spcPct val="125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0" u="none" strike="noStrike" cap="none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Corrigez.</a:t>
            </a:r>
            <a:endParaRPr sz="1600" b="0" i="1" u="none" strike="noStrike" cap="none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1447" name="Google Shape;1447;p94"/>
          <p:cNvCxnSpPr/>
          <p:nvPr/>
        </p:nvCxnSpPr>
        <p:spPr>
          <a:xfrm>
            <a:off x="459716" y="4091472"/>
            <a:ext cx="8314503" cy="0"/>
          </a:xfrm>
          <a:prstGeom prst="straightConnector1">
            <a:avLst/>
          </a:prstGeom>
          <a:noFill/>
          <a:ln w="5715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1448" name="Google Shape;1448;p94"/>
          <p:cNvCxnSpPr/>
          <p:nvPr/>
        </p:nvCxnSpPr>
        <p:spPr>
          <a:xfrm>
            <a:off x="459714" y="3143213"/>
            <a:ext cx="8294028" cy="1"/>
          </a:xfrm>
          <a:prstGeom prst="straightConnector1">
            <a:avLst/>
          </a:prstGeom>
          <a:noFill/>
          <a:ln w="1905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1449" name="Google Shape;1449;p94"/>
          <p:cNvCxnSpPr/>
          <p:nvPr/>
        </p:nvCxnSpPr>
        <p:spPr>
          <a:xfrm>
            <a:off x="459719" y="3620428"/>
            <a:ext cx="8227089" cy="0"/>
          </a:xfrm>
          <a:prstGeom prst="straightConnector1">
            <a:avLst/>
          </a:prstGeom>
          <a:noFill/>
          <a:ln w="1905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450" name="Google Shape;1450;p94"/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0" b="1">
                <a:solidFill>
                  <a:srgbClr val="244061"/>
                </a:solidFill>
                <a:latin typeface="Aharoni"/>
                <a:ea typeface="Aharoni"/>
                <a:cs typeface="Aharoni"/>
                <a:sym typeface="Aharoni"/>
              </a:rPr>
              <a:t>Les  étoiles  sont   vertes. </a:t>
            </a:r>
            <a:endParaRPr sz="8000" b="1">
              <a:solidFill>
                <a:srgbClr val="244061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>
              <a:solidFill>
                <a:srgbClr val="10658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51" name="Google Shape;1451;p94"/>
          <p:cNvSpPr/>
          <p:nvPr/>
        </p:nvSpPr>
        <p:spPr>
          <a:xfrm>
            <a:off x="1736732" y="4131288"/>
            <a:ext cx="771525" cy="133339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94"/>
          <p:cNvSpPr/>
          <p:nvPr/>
        </p:nvSpPr>
        <p:spPr>
          <a:xfrm>
            <a:off x="5218458" y="4153276"/>
            <a:ext cx="771525" cy="133339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95"/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71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58" name="Google Shape;1458;p95"/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215968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 sz="3200">
              <a:solidFill>
                <a:srgbClr val="2159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p95"/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32">
                <a:solidFill>
                  <a:srgbClr val="FCFEFD"/>
                </a:solidFill>
                <a:latin typeface="Arimo"/>
                <a:ea typeface="Arimo"/>
                <a:cs typeface="Arimo"/>
                <a:sym typeface="Arimo"/>
              </a:rPr>
              <a:t>Version provisoire pour la formation des enseignants </a:t>
            </a:r>
            <a:endParaRPr/>
          </a:p>
        </p:txBody>
      </p:sp>
      <p:sp>
        <p:nvSpPr>
          <p:cNvPr id="1460" name="Google Shape;1460;p95"/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1" name="Google Shape;1461;p95"/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19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533" b="1">
                <a:solidFill>
                  <a:srgbClr val="76923C"/>
                </a:solidFill>
                <a:latin typeface="Dosis"/>
                <a:ea typeface="Dosis"/>
                <a:cs typeface="Dosis"/>
                <a:sym typeface="Dosis"/>
              </a:rPr>
              <a:t>Je m’entraine dans mon livret</a:t>
            </a:r>
            <a:endParaRPr sz="2533" b="1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96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67" name="Google Shape;1467;p96"/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68" name="Google Shape;1468;p96"/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69" name="Google Shape;1469;p96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470" name="Google Shape;1470;p96"/>
          <p:cNvGraphicFramePr/>
          <p:nvPr/>
        </p:nvGraphicFramePr>
        <p:xfrm>
          <a:off x="-6595" y="-2576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2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1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71" name="Google Shape;1471;p96"/>
          <p:cNvSpPr txBox="1"/>
          <p:nvPr/>
        </p:nvSpPr>
        <p:spPr>
          <a:xfrm>
            <a:off x="844379" y="329507"/>
            <a:ext cx="80341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Prenez la page 39. Ecrivez la date d’aujourd’hui.</a:t>
            </a:r>
            <a:endParaRPr sz="1400" i="1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472" name="Google Shape;1472;p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2525" y="911378"/>
            <a:ext cx="4038950" cy="514394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73" name="Google Shape;1473;p96"/>
          <p:cNvSpPr/>
          <p:nvPr/>
        </p:nvSpPr>
        <p:spPr>
          <a:xfrm>
            <a:off x="5324475" y="1266825"/>
            <a:ext cx="2118550" cy="44767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97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79" name="Google Shape;1479;p97"/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80" name="Google Shape;1480;p97"/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81" name="Google Shape;1481;p97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482" name="Google Shape;1482;p97"/>
          <p:cNvGraphicFramePr/>
          <p:nvPr/>
        </p:nvGraphicFramePr>
        <p:xfrm>
          <a:off x="-6595" y="-2576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2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1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83" name="Google Shape;1483;p97"/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Activité 1 . Lisez  à votre voisin à voix basse . Ensuite, échangez les rôles.</a:t>
            </a:r>
            <a:endParaRPr sz="1400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 (e ) circule entre les rangs et donne une rétroaction positive ou corrective.    </a:t>
            </a:r>
            <a:endParaRPr/>
          </a:p>
        </p:txBody>
      </p:sp>
      <p:pic>
        <p:nvPicPr>
          <p:cNvPr id="1484" name="Google Shape;1484;p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2525" y="911378"/>
            <a:ext cx="4038950" cy="514394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85" name="Google Shape;1485;p97"/>
          <p:cNvSpPr/>
          <p:nvPr/>
        </p:nvSpPr>
        <p:spPr>
          <a:xfrm>
            <a:off x="1333554" y="1857376"/>
            <a:ext cx="6109471" cy="885824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98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91" name="Google Shape;1491;p98"/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92" name="Google Shape;1492;p98"/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93" name="Google Shape;1493;p98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494" name="Google Shape;1494;p98"/>
          <p:cNvGraphicFramePr/>
          <p:nvPr/>
        </p:nvGraphicFramePr>
        <p:xfrm>
          <a:off x="-6595" y="-2576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2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1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95" name="Google Shape;1495;p98"/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Activité 2 . Lisez  à votre voisin à voix basse . Ensuite, échangez les rôles.</a:t>
            </a:r>
            <a:endParaRPr sz="1400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 (e ) circule entre les rangs et donne une rétroaction positive ou corrective.    </a:t>
            </a:r>
            <a:endParaRPr/>
          </a:p>
        </p:txBody>
      </p:sp>
      <p:pic>
        <p:nvPicPr>
          <p:cNvPr id="1496" name="Google Shape;1496;p9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2525" y="911378"/>
            <a:ext cx="4038950" cy="514394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97" name="Google Shape;1497;p98"/>
          <p:cNvSpPr/>
          <p:nvPr/>
        </p:nvSpPr>
        <p:spPr>
          <a:xfrm>
            <a:off x="1824828" y="2672265"/>
            <a:ext cx="5087249" cy="601877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99"/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03" name="Google Shape;1503;p99"/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04" name="Google Shape;1504;p99"/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05" name="Google Shape;1505;p99"/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506" name="Google Shape;1506;p99"/>
          <p:cNvGraphicFramePr/>
          <p:nvPr/>
        </p:nvGraphicFramePr>
        <p:xfrm>
          <a:off x="-6595" y="-2576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{7173474D-0516-4DDC-8ACE-930CF40DBA89}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2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1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8D8D8"/>
                        </a:buClr>
                        <a:buSzPts val="1200"/>
                        <a:buFont typeface="Calibri"/>
                        <a:buNone/>
                      </a:pPr>
                      <a:r>
                        <a:rPr lang="fr-FR" sz="1200" b="1">
                          <a:solidFill>
                            <a:srgbClr val="D8D8D8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1. Rituel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2. Vocabulaire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3. </a:t>
                      </a:r>
                      <a:r>
                        <a:rPr lang="fr-FR" sz="1200" b="1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Lecture</a:t>
                      </a: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Dosis"/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4.Ecriture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BFBFBF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5.Pratique autonome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rgbClr val="BFBFBF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6.Jeu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07" name="Google Shape;1507;p99"/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Activité 3 . Lisez  à votre voisin à voix basse . Ensuite, échangez les rôles.</a:t>
            </a:r>
            <a:endParaRPr sz="1400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 (e ) circule entre les rangs et donne une rétroaction positive ou corrective.    </a:t>
            </a:r>
            <a:endParaRPr/>
          </a:p>
        </p:txBody>
      </p:sp>
      <p:pic>
        <p:nvPicPr>
          <p:cNvPr id="1508" name="Google Shape;1508;p9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2525" y="911378"/>
            <a:ext cx="4038950" cy="514394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09" name="Google Shape;1509;p99"/>
          <p:cNvSpPr/>
          <p:nvPr/>
        </p:nvSpPr>
        <p:spPr>
          <a:xfrm>
            <a:off x="2187677" y="3276165"/>
            <a:ext cx="4768645" cy="77152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4662</Words>
  <Application>Microsoft Office PowerPoint</Application>
  <PresentationFormat>Affichage à l'écran (4:3)</PresentationFormat>
  <Paragraphs>922</Paragraphs>
  <Slides>109</Slides>
  <Notes>109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109</vt:i4>
      </vt:variant>
    </vt:vector>
  </HeadingPairs>
  <TitlesOfParts>
    <vt:vector size="118" baseType="lpstr">
      <vt:lpstr>Dosis</vt:lpstr>
      <vt:lpstr>Aharoni</vt:lpstr>
      <vt:lpstr>Cambria</vt:lpstr>
      <vt:lpstr>Times New Roman</vt:lpstr>
      <vt:lpstr>Arimo</vt:lpstr>
      <vt:lpstr>Calibri</vt:lpstr>
      <vt:lpstr>Arial</vt:lpstr>
      <vt:lpstr>Noto Sans Symbols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CHABIH ZINEB - ENSEIGNANT</dc:creator>
  <cp:lastModifiedBy>AMAADID RACHID</cp:lastModifiedBy>
  <cp:revision>1</cp:revision>
  <dcterms:created xsi:type="dcterms:W3CDTF">2025-09-08T12:01:16Z</dcterms:created>
  <dcterms:modified xsi:type="dcterms:W3CDTF">2025-09-24T08:24:01Z</dcterms:modified>
</cp:coreProperties>
</file>