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heme/themeOverride1.xml" ContentType="application/vnd.openxmlformats-officedocument.themeOverr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heme/themeOverride2.xml" ContentType="application/vnd.openxmlformats-officedocument.themeOverride+xml"/>
  <Override PartName="/ppt/tags/tag40.xml" ContentType="application/vnd.openxmlformats-officedocument.presentationml.tags+xml"/>
  <Override PartName="/ppt/theme/themeOverride3.xml" ContentType="application/vnd.openxmlformats-officedocument.themeOverride+xml"/>
  <Override PartName="/ppt/tags/tag41.xml" ContentType="application/vnd.openxmlformats-officedocument.presentationml.tags+xml"/>
  <Override PartName="/ppt/theme/themeOverride4.xml" ContentType="application/vnd.openxmlformats-officedocument.themeOverride+xml"/>
  <Override PartName="/ppt/tags/tag42.xml" ContentType="application/vnd.openxmlformats-officedocument.presentationml.tags+xml"/>
  <Override PartName="/ppt/theme/themeOverride5.xml" ContentType="application/vnd.openxmlformats-officedocument.themeOverr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sldIdLst>
    <p:sldId id="214748287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34805394" r:id="rId10"/>
    <p:sldId id="2134805395" r:id="rId11"/>
    <p:sldId id="2147482473" r:id="rId12"/>
    <p:sldId id="2147482869" r:id="rId13"/>
    <p:sldId id="2147482870" r:id="rId14"/>
    <p:sldId id="2147482871" r:id="rId15"/>
    <p:sldId id="2147482872" r:id="rId16"/>
    <p:sldId id="2147482873" r:id="rId17"/>
    <p:sldId id="2147482874" r:id="rId18"/>
    <p:sldId id="2134808455" r:id="rId19"/>
    <p:sldId id="2147482729" r:id="rId20"/>
    <p:sldId id="2147482692" r:id="rId21"/>
    <p:sldId id="2147482770" r:id="rId22"/>
    <p:sldId id="2147482771" r:id="rId23"/>
    <p:sldId id="2147482866" r:id="rId24"/>
    <p:sldId id="2147482868" r:id="rId25"/>
    <p:sldId id="2147482662" r:id="rId26"/>
    <p:sldId id="2147482730" r:id="rId27"/>
    <p:sldId id="2134808468" r:id="rId28"/>
    <p:sldId id="2147482875" r:id="rId29"/>
    <p:sldId id="2147482518" r:id="rId30"/>
    <p:sldId id="2147482751" r:id="rId31"/>
    <p:sldId id="2147482667" r:id="rId32"/>
    <p:sldId id="2147482876" r:id="rId33"/>
    <p:sldId id="2147482737" r:id="rId34"/>
    <p:sldId id="2147482519" r:id="rId35"/>
    <p:sldId id="2147482752" r:id="rId36"/>
    <p:sldId id="2147482753" r:id="rId37"/>
    <p:sldId id="2147482755" r:id="rId38"/>
    <p:sldId id="2147482756" r:id="rId39"/>
    <p:sldId id="2134804803" r:id="rId40"/>
  </p:sldIdLst>
  <p:sldSz cx="13716000" cy="10287000"/>
  <p:notesSz cx="6858000" cy="9144000"/>
  <p:embeddedFontLst>
    <p:embeddedFont>
      <p:font typeface="Arimo Italics" panose="020B0604020202020204" charset="0"/>
      <p:regular r:id="rId42"/>
      <p:italic r:id="rId43"/>
    </p:embeddedFont>
    <p:embeddedFont>
      <p:font typeface="Carelia" pitchFamily="2" charset="0"/>
      <p:regular r:id="rId44"/>
    </p:embeddedFont>
    <p:embeddedFont>
      <p:font typeface="Dosis" panose="02010703020202060003" pitchFamily="2" charset="0"/>
      <p:regular r:id="rId45"/>
      <p:bold r:id="rId46"/>
    </p:embeddedFont>
    <p:embeddedFont>
      <p:font typeface="Microsoft Uighur" panose="02000000000000000000" pitchFamily="2" charset="-78"/>
      <p:regular r:id="rId47"/>
      <p:bold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87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34805394"/>
            <p14:sldId id="2134805395"/>
            <p14:sldId id="2147482473"/>
            <p14:sldId id="2147482869"/>
            <p14:sldId id="2147482870"/>
            <p14:sldId id="2147482871"/>
            <p14:sldId id="2147482872"/>
            <p14:sldId id="2147482873"/>
            <p14:sldId id="2147482874"/>
            <p14:sldId id="2134808455"/>
            <p14:sldId id="2147482729"/>
            <p14:sldId id="2147482692"/>
            <p14:sldId id="2147482770"/>
            <p14:sldId id="2147482771"/>
            <p14:sldId id="2147482866"/>
            <p14:sldId id="2147482868"/>
            <p14:sldId id="2147482662"/>
            <p14:sldId id="2147482730"/>
            <p14:sldId id="2134808468"/>
            <p14:sldId id="2147482875"/>
            <p14:sldId id="2147482518"/>
            <p14:sldId id="2147482751"/>
            <p14:sldId id="2147482667"/>
            <p14:sldId id="2147482876"/>
            <p14:sldId id="2147482737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38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9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6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5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5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26.svg"/><Relationship Id="rId9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9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tags" Target="../tags/tag4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26.svg"/><Relationship Id="rId10" Type="http://schemas.openxmlformats.org/officeDocument/2006/relationships/image" Target="../media/image55.png"/><Relationship Id="rId4" Type="http://schemas.openxmlformats.org/officeDocument/2006/relationships/image" Target="../media/image25.png"/><Relationship Id="rId9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tags" Target="../tags/tag43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26.svg"/><Relationship Id="rId10" Type="http://schemas.openxmlformats.org/officeDocument/2006/relationships/image" Target="../media/image63.png"/><Relationship Id="rId4" Type="http://schemas.openxmlformats.org/officeDocument/2006/relationships/image" Target="../media/image25.png"/><Relationship Id="rId9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69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69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tags" Target="../tags/tag54.xml"/><Relationship Id="rId7" Type="http://schemas.openxmlformats.org/officeDocument/2006/relationships/image" Target="../media/image69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69.png"/><Relationship Id="rId4" Type="http://schemas.openxmlformats.org/officeDocument/2006/relationships/image" Target="../media/image26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36.png"/><Relationship Id="rId3" Type="http://schemas.openxmlformats.org/officeDocument/2006/relationships/image" Target="../media/image26.svg"/><Relationship Id="rId7" Type="http://schemas.openxmlformats.org/officeDocument/2006/relationships/image" Target="../media/image71.png"/><Relationship Id="rId12" Type="http://schemas.openxmlformats.org/officeDocument/2006/relationships/image" Target="../media/image4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43.png"/><Relationship Id="rId5" Type="http://schemas.openxmlformats.org/officeDocument/2006/relationships/image" Target="../media/image48.png"/><Relationship Id="rId10" Type="http://schemas.openxmlformats.org/officeDocument/2006/relationships/image" Target="../media/image73.png"/><Relationship Id="rId4" Type="http://schemas.openxmlformats.org/officeDocument/2006/relationships/image" Target="../media/image46.png"/><Relationship Id="rId9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svg"/><Relationship Id="rId2" Type="http://schemas.openxmlformats.org/officeDocument/2006/relationships/tags" Target="../tags/tag29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dessin humoristique, jouet&#10;&#10;Le contenu généré par l’IA peut être incorrect.">
            <a:extLst>
              <a:ext uri="{FF2B5EF4-FFF2-40B4-BE49-F238E27FC236}">
                <a16:creationId xmlns:a16="http://schemas.microsoft.com/office/drawing/2014/main" id="{962FDFC5-CE77-E4AF-A352-224B5C05435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DDEC7"/>
              </a:clrFrom>
              <a:clrTo>
                <a:srgbClr val="FDDE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97" y="6992438"/>
            <a:ext cx="2647086" cy="2995209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04359" y="4647167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3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063342" y="6874621"/>
            <a:ext cx="6091105" cy="3046137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4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4572000" y="7174818"/>
            <a:ext cx="519851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</a:rPr>
              <a:t>Séance : 6</a:t>
            </a:r>
          </a:p>
          <a:p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rebrassage et de validation du palier 4</a:t>
            </a:r>
            <a:endParaRPr lang="fr-FR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42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11622" y="4851124"/>
            <a:ext cx="26772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dirty="0">
                <a:solidFill>
                  <a:srgbClr val="E1A346"/>
                </a:solidFill>
              </a:rPr>
              <a:t>5</a:t>
            </a:r>
            <a:r>
              <a:rPr lang="fr-FR" sz="7200" baseline="30000" dirty="0">
                <a:solidFill>
                  <a:srgbClr val="E1A346"/>
                </a:solidFill>
              </a:rPr>
              <a:t>e </a:t>
            </a:r>
            <a:r>
              <a:rPr lang="fr-FR" sz="7200" dirty="0">
                <a:solidFill>
                  <a:srgbClr val="E1A346"/>
                </a:solidFill>
              </a:rPr>
              <a:t>/6</a:t>
            </a:r>
            <a:r>
              <a:rPr lang="fr-FR" sz="7200" baseline="30000" dirty="0">
                <a:solidFill>
                  <a:srgbClr val="E1A346"/>
                </a:solidFill>
              </a:rPr>
              <a:t>e</a:t>
            </a:r>
            <a:r>
              <a:rPr lang="fr-FR" sz="7200" dirty="0">
                <a:solidFill>
                  <a:srgbClr val="E1A346"/>
                </a:solidFill>
              </a:rPr>
              <a:t> AP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507DEFB-A835-8BA5-3EFD-2D8BCB458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221" y="3012418"/>
            <a:ext cx="3773558" cy="426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35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lion. lion.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Le lion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768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4E2C4-3945-23F8-5E52-7DFF9AB9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B8150E-A9CC-D34A-9EF1-43551BD254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65DA06-1FF8-DEF4-A459-11E73617D8A4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3A03A91-C69C-1E41-7C04-1AB0BBBD275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BC0CE1B-7174-4EEB-8165-617FAEA6EF4D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9527042-66C3-3357-8611-6FDAA9E42F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4384D45-DDDF-BBD5-C6AE-8CE48EB4E5B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A40780-307D-3161-7C65-96FFA320B4E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06976CF7-B4E7-CEFB-6F05-78E4BDCA29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868" y="3641724"/>
            <a:ext cx="4483532" cy="327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6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7F88-DBBE-A7C4-339E-CB410C83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C556D2-EF74-30F8-C994-A3546733C3A9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20F4CC-FBEA-1029-D207-E24BBE50A6F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88D80B-936B-2985-0B96-20113CC5F8D1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CDBBC7-163B-A4EE-7CFC-A1EFC3EE1234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F1254D-35E1-F7CA-6E81-E30E78CB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27E872-3A4F-4B91-C441-F942969814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ACDC76-06BC-199A-31B4-022B11DF0140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famille. Une famille.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708EB-18E8-D1C9-46C5-0DBA51838984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La famille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04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D276-511F-A69F-446D-F6062FB1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5594A9-1E1F-476F-8459-E5CCF61CA8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B45319-B2E3-BEF0-F007-AE55C84D7783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7D82F8-1379-ABCD-8E0E-BD205D8DC05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E1F236B-8CF9-127F-FA90-3B52AFE60D46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D0C4FB-5EAD-85D6-4411-03F517148C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40F386E-4D84-17C6-B0BF-E511CACFC158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037EB-81E4-C3E0-2C6E-705A2BB83F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621A723-0A12-9725-D4D6-B69E1B30CA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467100"/>
            <a:ext cx="4375002" cy="370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36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2E185-2811-2211-8DED-365A585D6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A0793C-8AE6-8C8C-2377-FB5172D0C69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930241C-7F84-37C5-8386-4E05CC7335F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05FEE6-BA49-E91A-988D-E4A02DA9A86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79C0A5-E75C-2A84-2BAB-0D9D5FDD22DA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2CE00F-6F4E-6CEB-141C-D7511F57D2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1641077-EA23-7FBF-6F82-E845348AB8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7ACB974-4158-1C8C-51BB-21E605E6DAB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fenêtre. Fenêtre.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C99A70-2BE7-172D-F46C-06C6D96B4AAE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La fenêtre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018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51161-36AA-3A3B-B51A-9AAE9916D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1450C1-B9B6-1D37-F427-E0EC30C6C9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AA9C1F-1DFB-B70D-7F05-4E4370DD375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292C52-9C6A-9708-4ECB-D644E657A56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BD2D1B7-28B4-6557-7CFA-1A59175988E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A41956-FBF6-84E9-BB9B-A39E270E6B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3E4B4E-90CF-33F7-D687-5B2E14CAC0A0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743725-3C4A-E2C1-E4D6-CB1C4E8D96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872CEF39-3B80-2744-000A-FCBF702022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191" y="3162300"/>
            <a:ext cx="3810000" cy="311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6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11A6-E8ED-96BF-DABF-53C8BF3A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61093-9D75-FDEE-77E8-2E230B91925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1FBE2F-0E9F-AF1B-45D4-F97EBAD4B5ED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FC553B3-228D-85AD-0CE4-49D9CAE8C54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A0BD5F-B22A-0E61-867D-0752D956D02E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2DE67B-2401-F677-51D2-C69A5AAEBA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10C2B54-3B81-E060-C31B-E2DC466F2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4E91E40-5406-CBAB-133B-8E5B17F33B7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étagère.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38BA7C-D820-0761-ECC3-CE8942AD2891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étagère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39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5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cinq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162536" y="39372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0526128"/>
              </p:ext>
            </p:extLst>
          </p:nvPr>
        </p:nvGraphicFramePr>
        <p:xfrm>
          <a:off x="3475" y="-44692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56F5F47A-ED07-AF82-8EDB-635729EF8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650" y="3052918"/>
            <a:ext cx="1943267" cy="244488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8A15296-2F92-01C1-8A00-D10C0357F0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9940" y="3052918"/>
            <a:ext cx="1964384" cy="234287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987D284-9B8C-5AF6-05B0-19883C68AF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5688" y="6429368"/>
            <a:ext cx="1943268" cy="2272181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323C6596-AC4C-D03E-EE6B-127CEEFD08A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4678"/>
          <a:stretch>
            <a:fillRect/>
          </a:stretch>
        </p:blipFill>
        <p:spPr>
          <a:xfrm>
            <a:off x="7658498" y="6429368"/>
            <a:ext cx="2366216" cy="177180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AF3093E-7A84-A45D-5F5C-3A1A4F87C4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4252" y="6007666"/>
            <a:ext cx="2010990" cy="23770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0AFA256-E992-5644-CF4B-D8BD40C8E9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5863" y="3429322"/>
            <a:ext cx="1698143" cy="2280509"/>
          </a:xfrm>
          <a:prstGeom prst="roundRect">
            <a:avLst>
              <a:gd name="adj" fmla="val 34754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8C22BB-CFB3-5FBD-7A59-88383D1E18B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3197" y="6792252"/>
            <a:ext cx="3801903" cy="15464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9BD505-FA9F-DF71-E094-14B1721AE6A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48315" y="3324992"/>
            <a:ext cx="2186703" cy="207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0BDCC733-9C37-AF1E-6D4C-3838C7D146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2319" y="2949791"/>
            <a:ext cx="10495941" cy="541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51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5E72D8F-3020-9AD0-0B4A-155CFBAA3D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560" y="2253905"/>
            <a:ext cx="11049795" cy="578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50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552FC06-2409-C28A-30CD-A537F985E3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644" y="2957133"/>
            <a:ext cx="2158085" cy="20139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5DC29BA-AB7F-CAB1-FF76-8B1A3205E3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185" y="2957133"/>
            <a:ext cx="1400754" cy="16422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8877331-F6B1-15E4-5744-EE4ECF53F7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398" y="3136405"/>
            <a:ext cx="1765175" cy="129379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8B7D1D-0AC2-12E6-4357-008014DD01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693" y="2512553"/>
            <a:ext cx="2491596" cy="21898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16FD0C-97D2-F985-29E2-C770DB3681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110" y="6587165"/>
            <a:ext cx="1996619" cy="194366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07B71B9-DE38-AF2E-0304-00375897D9F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061" y="6494270"/>
            <a:ext cx="1934288" cy="212945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B39EA42-464D-A2DE-576C-D4557A239F5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506" y="6472645"/>
            <a:ext cx="1132956" cy="217271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9D64CCF-771E-B0C3-E18F-E56508D092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79579" y="6701693"/>
            <a:ext cx="1835888" cy="166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85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28AA68E-5EE8-B577-062A-5A81359DE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03341FA-7660-A5F2-DB3F-0691304E28B1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77A1B9D-0557-AA60-ED2A-E38E9AEC1D1B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86F2F6B-7746-EE55-AAED-F210B0B4E8CE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46000E8-A02A-E1D9-6960-8A53E078944C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E7CEFA2-1134-F7A7-AB3A-3626C343DA12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4B055FC-E0AB-0150-7EC4-FBA25A8C724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48675703"/>
              </p:ext>
            </p:extLst>
          </p:nvPr>
        </p:nvGraphicFramePr>
        <p:xfrm>
          <a:off x="52947" y="-17318"/>
          <a:ext cx="129558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77927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C4AA50D-F8FC-FB9A-7762-3270604558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7" y="5906568"/>
            <a:ext cx="1352018" cy="161550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D6CC45C-43D3-425B-ACDD-82F52F6425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5913" y="6304322"/>
            <a:ext cx="1787713" cy="1214065"/>
          </a:xfrm>
          <a:prstGeom prst="rect">
            <a:avLst/>
          </a:prstGeom>
        </p:spPr>
      </p:pic>
      <p:pic>
        <p:nvPicPr>
          <p:cNvPr id="16" name="Espace réservé du contenu 4">
            <a:extLst>
              <a:ext uri="{FF2B5EF4-FFF2-40B4-BE49-F238E27FC236}">
                <a16:creationId xmlns:a16="http://schemas.microsoft.com/office/drawing/2014/main" id="{1E7AA6D4-B052-4D09-B0B5-AE116F7FB6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724" y="2400300"/>
            <a:ext cx="1889436" cy="137911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8FAA6BA-AF67-F55F-5466-72FCB3CFB98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47" y="2432902"/>
            <a:ext cx="1889435" cy="134651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41B3067-2320-64F9-DBC3-D409D66557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559" y="2588043"/>
            <a:ext cx="1555391" cy="133289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A3B9CC0-C002-0AC1-BBE4-39E7FEAE4A9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108" y="6000449"/>
            <a:ext cx="1563942" cy="1691453"/>
          </a:xfrm>
          <a:prstGeom prst="rect">
            <a:avLst/>
          </a:prstGeom>
        </p:spPr>
      </p:pic>
      <p:pic>
        <p:nvPicPr>
          <p:cNvPr id="20" name="Espace réservé du contenu 4">
            <a:extLst>
              <a:ext uri="{FF2B5EF4-FFF2-40B4-BE49-F238E27FC236}">
                <a16:creationId xmlns:a16="http://schemas.microsoft.com/office/drawing/2014/main" id="{549AC2ED-C254-63BE-EF5B-2232265D5B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15876" y="2112278"/>
            <a:ext cx="2248874" cy="19551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F237875-981A-FC3A-BD86-432C94B4620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08617" y="5736739"/>
            <a:ext cx="1374035" cy="195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62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sur les deux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0170890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00EAB80-3A72-C68A-B210-DC00D088CC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867190"/>
              </p:ext>
            </p:extLst>
          </p:nvPr>
        </p:nvGraphicFramePr>
        <p:xfrm>
          <a:off x="678168" y="2017012"/>
          <a:ext cx="12268200" cy="6252973"/>
        </p:xfrm>
        <a:graphic>
          <a:graphicData uri="http://schemas.openxmlformats.org/drawingml/2006/table">
            <a:tbl>
              <a:tblPr/>
              <a:tblGrid>
                <a:gridCol w="4110982">
                  <a:extLst>
                    <a:ext uri="{9D8B030D-6E8A-4147-A177-3AD203B41FA5}">
                      <a16:colId xmlns:a16="http://schemas.microsoft.com/office/drawing/2014/main" val="3143240171"/>
                    </a:ext>
                  </a:extLst>
                </a:gridCol>
                <a:gridCol w="4110982">
                  <a:extLst>
                    <a:ext uri="{9D8B030D-6E8A-4147-A177-3AD203B41FA5}">
                      <a16:colId xmlns:a16="http://schemas.microsoft.com/office/drawing/2014/main" val="1531388698"/>
                    </a:ext>
                  </a:extLst>
                </a:gridCol>
                <a:gridCol w="4046236">
                  <a:extLst>
                    <a:ext uri="{9D8B030D-6E8A-4147-A177-3AD203B41FA5}">
                      <a16:colId xmlns:a16="http://schemas.microsoft.com/office/drawing/2014/main" val="3081086839"/>
                    </a:ext>
                  </a:extLst>
                </a:gridCol>
              </a:tblGrid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tondre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camper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vétérinaire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027345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médecin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impératif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train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797084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malin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imparfait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grain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781724"/>
                  </a:ext>
                </a:extLst>
              </a:tr>
              <a:tr h="122377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grillage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impossible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jardin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807236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tailleur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merveille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787432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juillet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travailler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veillée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797490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3A14713E-57B6-5786-9E96-875A2764B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9479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B05F0-F945-3B17-7A48-3F4EA22A9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9220625-211B-CB35-D4FE-F40ACB9FDB6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ADEEDD0-AC66-73DF-79E0-D17E8CAEBDC8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9A0538A-1D11-365A-C722-506D6D55889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223945-1EA5-CA5C-55BE-9B1F8ECCB33C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249F0B0-9309-CD4F-CCD6-7687D55DA5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A8A91C9-723E-BC6C-2A3B-9B4F932BE0A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907F8BEC-7FB7-6CD7-F4A0-3B67A6216B3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ECD1DF-D911-DF6E-BA9B-161CE26BF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428022"/>
              </p:ext>
            </p:extLst>
          </p:nvPr>
        </p:nvGraphicFramePr>
        <p:xfrm>
          <a:off x="609600" y="2125979"/>
          <a:ext cx="12496800" cy="6035040"/>
        </p:xfrm>
        <a:graphic>
          <a:graphicData uri="http://schemas.openxmlformats.org/drawingml/2006/table">
            <a:tbl>
              <a:tblPr/>
              <a:tblGrid>
                <a:gridCol w="4165600">
                  <a:extLst>
                    <a:ext uri="{9D8B030D-6E8A-4147-A177-3AD203B41FA5}">
                      <a16:colId xmlns:a16="http://schemas.microsoft.com/office/drawing/2014/main" val="140334787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3941924175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4004834040"/>
                    </a:ext>
                  </a:extLst>
                </a:gridCol>
              </a:tblGrid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gazon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trembler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fourchette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027345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peinture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pétrin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bateau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797084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graphie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drapeau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volaille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781724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éteindre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abeille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bruit</a:t>
                      </a:r>
                      <a:endParaRPr lang="fr-MA" sz="60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807236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deuil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signal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muraille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787432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nageur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grenouille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écureuil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797490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3385D2C8-BA13-C0F6-F645-9DFDFDCC4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9479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590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de la semaine.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</a:t>
              </a:r>
              <a:r>
                <a:rPr lang="fr-MA" sz="2801" dirty="0" err="1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grahèmes</a:t>
              </a: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 </a:t>
              </a:r>
              <a:r>
                <a:rPr lang="fr-MA" sz="2801" dirty="0" err="1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compelxes</a:t>
              </a: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.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4.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457200" y="1257300"/>
            <a:ext cx="128016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     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545054" y="2871013"/>
            <a:ext cx="8405223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35 seront proposées aux élèves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proposer d’autres activités, comme l’écriture ou la copie, afin que les autres élèves travaillent en autonomie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43D020-6750-7550-CA55-6A93709103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1" y="1920756"/>
            <a:ext cx="3706854" cy="57784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et 2, page 35.Ecrivez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805582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9CDAF39-DAE6-9933-3E57-A4D8263406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2057" y="1597220"/>
            <a:ext cx="6512754" cy="8009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8382000" y="1922367"/>
            <a:ext cx="3048000" cy="4779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A837F-2D06-7373-C814-D34B3FF4C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8004DD-9E75-3C20-583B-00FD967688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FAE58A5-39EE-6149-5639-8504FE1EB6E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487CDC9-13FB-F10B-A2F1-EC54CD1726D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8A8B843-84BC-6C2F-C689-70EAA1C93BB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395D39-2FAF-1759-BCDA-FB7198103D49}"/>
              </a:ext>
            </a:extLst>
          </p:cNvPr>
          <p:cNvSpPr txBox="1"/>
          <p:nvPr/>
        </p:nvSpPr>
        <p:spPr>
          <a:xfrm>
            <a:off x="1197721" y="542518"/>
            <a:ext cx="113205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Lisez  à votre voisin à voix basse les activités 1 et 2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DD76B7-64D9-EC96-4CEA-DE8B1EBB3C4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77504C-2A5D-C932-4B9F-63CD3A129E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CBC660C-119E-E6F7-7A81-28EED5D04D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4687" y="1477218"/>
            <a:ext cx="6512754" cy="8009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3045FEC-6753-4379-7618-62D70DAD5CCF}"/>
              </a:ext>
            </a:extLst>
          </p:cNvPr>
          <p:cNvSpPr/>
          <p:nvPr/>
        </p:nvSpPr>
        <p:spPr>
          <a:xfrm>
            <a:off x="2743200" y="2401457"/>
            <a:ext cx="8686800" cy="42660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78619D5B-B8BC-F4A6-7F11-9DD030415A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933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l’activité3, page 35. Il faut remettre en ordre les mots pour trouver les bonnes phrases.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464543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416340B-4645-DC59-B5EC-218F2FF8AD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4687" y="1477218"/>
            <a:ext cx="6512754" cy="8009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3208559" y="6743701"/>
            <a:ext cx="8221441" cy="2743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du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4-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facteur- jaune- boucher- vétérinaire- tomber- tailleur- agneau- fenêtre- vieux.</a:t>
            </a:r>
            <a:endParaRPr lang="fr-FR" sz="28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par la lecture</a:t>
            </a:r>
            <a:r>
              <a:rPr lang="fr-FR" sz="2800" dirty="0">
                <a:latin typeface="Dosis" panose="02010703020202060003" pitchFamily="2" charset="0"/>
              </a:rPr>
              <a:t>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sert à suivre la progression des élèves. </a:t>
            </a:r>
            <a:endParaRPr lang="fr-FR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Passation individuelle. 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 pour chaque  élève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05A82FD-DECC-BF4D-CD09-278C88AA6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918" y="2056585"/>
            <a:ext cx="1698143" cy="2280509"/>
          </a:xfrm>
          <a:prstGeom prst="roundRect">
            <a:avLst>
              <a:gd name="adj" fmla="val 34754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350F4A9-E037-D76D-6FB3-F7D5AC07C8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2074" y="1980288"/>
            <a:ext cx="2186703" cy="20708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F0FA375-80C0-FE51-594E-27BBD25173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0270" y="2079445"/>
            <a:ext cx="1845999" cy="20437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BF4F3DB-2D14-DB24-B35A-7B8F36BE18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8242" y="1980288"/>
            <a:ext cx="1854340" cy="211185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7E8F613-5943-E72F-4873-A9EBA89473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6091" y="2321665"/>
            <a:ext cx="2205955" cy="2089852"/>
          </a:xfrm>
          <a:prstGeom prst="rect">
            <a:avLst/>
          </a:prstGeom>
        </p:spPr>
      </p:pic>
      <p:pic>
        <p:nvPicPr>
          <p:cNvPr id="24" name="Espace réservé du contenu 4">
            <a:extLst>
              <a:ext uri="{FF2B5EF4-FFF2-40B4-BE49-F238E27FC236}">
                <a16:creationId xmlns:a16="http://schemas.microsoft.com/office/drawing/2014/main" id="{F84386A4-74D3-33E2-3101-188281F0E6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7163" y="5143500"/>
            <a:ext cx="2248874" cy="195516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F4E377D-1352-1D2A-E9A8-FD32B218D3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3197" y="4418787"/>
            <a:ext cx="2486570" cy="259053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0CF4823-9C48-2220-BEA2-FFC3562EE0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07434" y="4984990"/>
            <a:ext cx="1943268" cy="227218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8FDF19B-D4B4-AFC5-5426-64208BC4E29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4678"/>
          <a:stretch>
            <a:fillRect/>
          </a:stretch>
        </p:blipFill>
        <p:spPr>
          <a:xfrm>
            <a:off x="6331113" y="4930745"/>
            <a:ext cx="2366216" cy="21118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CFC761D-2282-E6D1-AD41-614E3C927CD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309" y="4984990"/>
            <a:ext cx="2014273" cy="201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4-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le nom ou le son de 8 lettres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3,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Passation individuelle. Lis  les mots suivants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mots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77EA4B-0509-82FA-C4BB-E942A4292599}"/>
              </a:ext>
            </a:extLst>
          </p:cNvPr>
          <p:cNvSpPr txBox="1"/>
          <p:nvPr/>
        </p:nvSpPr>
        <p:spPr>
          <a:xfrm>
            <a:off x="1162470" y="2019300"/>
            <a:ext cx="11353800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drapeau          photo</a:t>
            </a:r>
            <a:endParaRPr lang="fr-FR" sz="88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signal         boucher   vétérinaire     tomber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ambulance        réveil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malin        dentiste</a:t>
            </a:r>
            <a:endParaRPr lang="fr-FR" sz="88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validation du palier 2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3EBE0B9-40BA-8C5E-306E-B67733AFD1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8576" y="4000500"/>
            <a:ext cx="1764781" cy="245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4114800" y="5431937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avec GC</a:t>
            </a:r>
            <a:endParaRPr lang="fr-FR" sz="54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9" y="3924300"/>
            <a:ext cx="4024741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3EA99B37-96E8-4C17-7E96-291D50EE69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868" y="3641724"/>
            <a:ext cx="2273731" cy="1659619"/>
          </a:xfrm>
          <a:prstGeom prst="rect">
            <a:avLst/>
          </a:prstGeom>
        </p:spPr>
      </p:pic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C5AD0AEE-C1F1-05E6-4A00-53FF0E14021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624" y="3568307"/>
            <a:ext cx="2071176" cy="16943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CFC761D-2282-E6D1-AD41-614E3C927CD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00" y="3586665"/>
            <a:ext cx="1725402" cy="1461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43D55B3-FF9C-35A3-6B60-1D873A4DC50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809" y="5331756"/>
            <a:ext cx="1500123" cy="169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25232</TotalTime>
  <Words>1645</Words>
  <Application>Microsoft Office PowerPoint</Application>
  <PresentationFormat>Personnalisé</PresentationFormat>
  <Paragraphs>353</Paragraphs>
  <Slides>39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7" baseType="lpstr">
      <vt:lpstr>Carelia</vt:lpstr>
      <vt:lpstr>Times New Roman</vt:lpstr>
      <vt:lpstr>Calibri</vt:lpstr>
      <vt:lpstr>Dosis</vt:lpstr>
      <vt:lpstr>Arial</vt:lpstr>
      <vt:lpstr>Arimo Italics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771</cp:revision>
  <dcterms:created xsi:type="dcterms:W3CDTF">2006-08-16T00:00:00Z</dcterms:created>
  <dcterms:modified xsi:type="dcterms:W3CDTF">2025-09-25T08:25:26Z</dcterms:modified>
  <dc:identifier>DAFtlvZnwz4</dc:identifier>
</cp:coreProperties>
</file>