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heme/themeOverride1.xml" ContentType="application/vnd.openxmlformats-officedocument.themeOverride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42"/>
  </p:notesMasterIdLst>
  <p:sldIdLst>
    <p:sldId id="2147482784" r:id="rId2"/>
    <p:sldId id="2147482721" r:id="rId3"/>
    <p:sldId id="2147482550" r:id="rId4"/>
    <p:sldId id="2147482989" r:id="rId5"/>
    <p:sldId id="2147482549" r:id="rId6"/>
    <p:sldId id="2147482513" r:id="rId7"/>
    <p:sldId id="2147482994" r:id="rId8"/>
    <p:sldId id="2147482995" r:id="rId9"/>
    <p:sldId id="2147482992" r:id="rId10"/>
    <p:sldId id="2134805394" r:id="rId11"/>
    <p:sldId id="2134805395" r:id="rId12"/>
    <p:sldId id="2147482473" r:id="rId13"/>
    <p:sldId id="2147482869" r:id="rId14"/>
    <p:sldId id="2147482870" r:id="rId15"/>
    <p:sldId id="2147482871" r:id="rId16"/>
    <p:sldId id="2147482872" r:id="rId17"/>
    <p:sldId id="2147482873" r:id="rId18"/>
    <p:sldId id="2147482874" r:id="rId19"/>
    <p:sldId id="2147482996" r:id="rId20"/>
    <p:sldId id="2134808455" r:id="rId21"/>
    <p:sldId id="2147482730" r:id="rId22"/>
    <p:sldId id="2147482963" r:id="rId23"/>
    <p:sldId id="2147482741" r:id="rId24"/>
    <p:sldId id="2147482964" r:id="rId25"/>
    <p:sldId id="2147482986" r:id="rId26"/>
    <p:sldId id="2147482978" r:id="rId27"/>
    <p:sldId id="2147482751" r:id="rId28"/>
    <p:sldId id="2147482518" r:id="rId29"/>
    <p:sldId id="2147482667" r:id="rId30"/>
    <p:sldId id="2147482876" r:id="rId31"/>
    <p:sldId id="2147482997" r:id="rId32"/>
    <p:sldId id="2147482737" r:id="rId33"/>
    <p:sldId id="2147482987" r:id="rId34"/>
    <p:sldId id="2147482519" r:id="rId35"/>
    <p:sldId id="2134807546" r:id="rId36"/>
    <p:sldId id="2147482752" r:id="rId37"/>
    <p:sldId id="2147482753" r:id="rId38"/>
    <p:sldId id="2147482755" r:id="rId39"/>
    <p:sldId id="2134807547" r:id="rId40"/>
    <p:sldId id="2134804803" r:id="rId41"/>
  </p:sldIdLst>
  <p:sldSz cx="13716000" cy="10287000"/>
  <p:notesSz cx="6858000" cy="9144000"/>
  <p:embeddedFontLst>
    <p:embeddedFont>
      <p:font typeface="Arimo Italics" panose="020B0604020202020204" charset="0"/>
      <p:regular r:id="rId43"/>
      <p:italic r:id="rId44"/>
    </p:embeddedFont>
    <p:embeddedFont>
      <p:font typeface="Carelia" panose="020B0604020202020204" charset="0"/>
      <p:regular r:id="rId45"/>
    </p:embeddedFont>
    <p:embeddedFont>
      <p:font typeface="Dosis" pitchFamily="2" charset="0"/>
      <p:regular r:id="rId46"/>
      <p:bold r:id="rId47"/>
    </p:embeddedFont>
    <p:embeddedFont>
      <p:font typeface="Microsoft Uighur" panose="02000000000000000000" pitchFamily="2" charset="-78"/>
      <p:regular r:id="rId48"/>
      <p:bold r:id="rId4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7FC20A81-9F0F-4BDA-ADA4-4436B8BE26B1}">
          <p14:sldIdLst>
            <p14:sldId id="2147482784"/>
            <p14:sldId id="2147482721"/>
            <p14:sldId id="2147482550"/>
            <p14:sldId id="2147482989"/>
            <p14:sldId id="2147482549"/>
            <p14:sldId id="2147482513"/>
            <p14:sldId id="2147482994"/>
            <p14:sldId id="2147482995"/>
            <p14:sldId id="2147482992"/>
            <p14:sldId id="2134805394"/>
            <p14:sldId id="2134805395"/>
            <p14:sldId id="2147482473"/>
            <p14:sldId id="2147482869"/>
            <p14:sldId id="2147482870"/>
            <p14:sldId id="2147482871"/>
            <p14:sldId id="2147482872"/>
            <p14:sldId id="2147482873"/>
            <p14:sldId id="2147482874"/>
            <p14:sldId id="2147482996"/>
            <p14:sldId id="2134808455"/>
            <p14:sldId id="2147482730"/>
            <p14:sldId id="2147482963"/>
            <p14:sldId id="2147482741"/>
            <p14:sldId id="2147482964"/>
            <p14:sldId id="2147482986"/>
            <p14:sldId id="2147482978"/>
            <p14:sldId id="2147482751"/>
            <p14:sldId id="2147482518"/>
            <p14:sldId id="2147482667"/>
            <p14:sldId id="2147482876"/>
            <p14:sldId id="2147482997"/>
            <p14:sldId id="2147482737"/>
            <p14:sldId id="2147482987"/>
            <p14:sldId id="2147482519"/>
            <p14:sldId id="2134807546"/>
            <p14:sldId id="2147482752"/>
            <p14:sldId id="2147482753"/>
            <p14:sldId id="2147482755"/>
            <p14:sldId id="2134807547"/>
            <p14:sldId id="2134804803"/>
          </p14:sldIdLst>
        </p14:section>
        <p14:section name="Section sans titre" id="{28269ACC-50C4-4FA5-A604-E64E8013E867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8CCCE"/>
    <a:srgbClr val="106585"/>
    <a:srgbClr val="83A343"/>
    <a:srgbClr val="743A00"/>
    <a:srgbClr val="964B00"/>
    <a:srgbClr val="43A1A3"/>
    <a:srgbClr val="99BA56"/>
    <a:srgbClr val="000000"/>
    <a:srgbClr val="85A644"/>
    <a:srgbClr val="88A9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153" autoAdjust="0"/>
    <p:restoredTop sz="90327" autoAdjust="0"/>
  </p:normalViewPr>
  <p:slideViewPr>
    <p:cSldViewPr>
      <p:cViewPr varScale="1">
        <p:scale>
          <a:sx n="50" d="100"/>
          <a:sy n="50" d="100"/>
        </p:scale>
        <p:origin x="1368" y="38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font" Target="fonts/font5.fntdata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fonts/font3.fntdata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2.fntdata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1.fntdata"/><Relationship Id="rId48" Type="http://schemas.openxmlformats.org/officeDocument/2006/relationships/font" Target="fonts/font6.fntdata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4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7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06/10/2025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10/6/2025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5.svg"/><Relationship Id="rId2" Type="http://schemas.openxmlformats.org/officeDocument/2006/relationships/tags" Target="../tags/tag15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24.pn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.xml"/><Relationship Id="rId5" Type="http://schemas.openxmlformats.org/officeDocument/2006/relationships/image" Target="../media/image20.png"/><Relationship Id="rId4" Type="http://schemas.openxmlformats.org/officeDocument/2006/relationships/image" Target="../media/image18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.xml"/><Relationship Id="rId6" Type="http://schemas.openxmlformats.org/officeDocument/2006/relationships/image" Target="../media/image26.png"/><Relationship Id="rId5" Type="http://schemas.openxmlformats.org/officeDocument/2006/relationships/image" Target="../media/image20.png"/><Relationship Id="rId4" Type="http://schemas.openxmlformats.org/officeDocument/2006/relationships/image" Target="../media/image18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8.xml"/><Relationship Id="rId5" Type="http://schemas.openxmlformats.org/officeDocument/2006/relationships/image" Target="../media/image20.png"/><Relationship Id="rId4" Type="http://schemas.openxmlformats.org/officeDocument/2006/relationships/image" Target="../media/image18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9.xml"/><Relationship Id="rId6" Type="http://schemas.openxmlformats.org/officeDocument/2006/relationships/image" Target="../media/image26.png"/><Relationship Id="rId5" Type="http://schemas.openxmlformats.org/officeDocument/2006/relationships/image" Target="../media/image20.png"/><Relationship Id="rId4" Type="http://schemas.openxmlformats.org/officeDocument/2006/relationships/image" Target="../media/image18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0.xml"/><Relationship Id="rId5" Type="http://schemas.openxmlformats.org/officeDocument/2006/relationships/image" Target="../media/image20.png"/><Relationship Id="rId4" Type="http://schemas.openxmlformats.org/officeDocument/2006/relationships/image" Target="../media/image18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1.xml"/><Relationship Id="rId6" Type="http://schemas.openxmlformats.org/officeDocument/2006/relationships/image" Target="../media/image26.png"/><Relationship Id="rId5" Type="http://schemas.openxmlformats.org/officeDocument/2006/relationships/image" Target="../media/image20.png"/><Relationship Id="rId4" Type="http://schemas.openxmlformats.org/officeDocument/2006/relationships/image" Target="../media/image18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2.xml"/><Relationship Id="rId5" Type="http://schemas.openxmlformats.org/officeDocument/2006/relationships/image" Target="../media/image20.png"/><Relationship Id="rId4" Type="http://schemas.openxmlformats.org/officeDocument/2006/relationships/image" Target="../media/image18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3.xml"/><Relationship Id="rId6" Type="http://schemas.openxmlformats.org/officeDocument/2006/relationships/image" Target="../media/image26.png"/><Relationship Id="rId5" Type="http://schemas.openxmlformats.org/officeDocument/2006/relationships/image" Target="../media/image20.png"/><Relationship Id="rId4" Type="http://schemas.openxmlformats.org/officeDocument/2006/relationships/image" Target="../media/image18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4.xml"/><Relationship Id="rId5" Type="http://schemas.openxmlformats.org/officeDocument/2006/relationships/image" Target="../media/image26.png"/><Relationship Id="rId4" Type="http://schemas.openxmlformats.org/officeDocument/2006/relationships/image" Target="../media/image18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5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tags" Target="../tags/tag33.xml"/><Relationship Id="rId3" Type="http://schemas.openxmlformats.org/officeDocument/2006/relationships/tags" Target="../tags/tag28.xml"/><Relationship Id="rId7" Type="http://schemas.openxmlformats.org/officeDocument/2006/relationships/tags" Target="../tags/tag32.xml"/><Relationship Id="rId12" Type="http://schemas.openxmlformats.org/officeDocument/2006/relationships/image" Target="../media/image18.svg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6" Type="http://schemas.openxmlformats.org/officeDocument/2006/relationships/tags" Target="../tags/tag31.xml"/><Relationship Id="rId11" Type="http://schemas.openxmlformats.org/officeDocument/2006/relationships/image" Target="../media/image17.png"/><Relationship Id="rId5" Type="http://schemas.openxmlformats.org/officeDocument/2006/relationships/tags" Target="../tags/tag30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29.xml"/><Relationship Id="rId9" Type="http://schemas.openxmlformats.org/officeDocument/2006/relationships/tags" Target="../tags/tag34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tags" Target="../tags/tag42.xml"/><Relationship Id="rId13" Type="http://schemas.openxmlformats.org/officeDocument/2006/relationships/image" Target="../media/image28.png"/><Relationship Id="rId3" Type="http://schemas.openxmlformats.org/officeDocument/2006/relationships/tags" Target="../tags/tag37.xml"/><Relationship Id="rId7" Type="http://schemas.openxmlformats.org/officeDocument/2006/relationships/tags" Target="../tags/tag41.xml"/><Relationship Id="rId12" Type="http://schemas.openxmlformats.org/officeDocument/2006/relationships/image" Target="../media/image18.svg"/><Relationship Id="rId2" Type="http://schemas.openxmlformats.org/officeDocument/2006/relationships/tags" Target="../tags/tag36.xml"/><Relationship Id="rId1" Type="http://schemas.openxmlformats.org/officeDocument/2006/relationships/tags" Target="../tags/tag35.xml"/><Relationship Id="rId6" Type="http://schemas.openxmlformats.org/officeDocument/2006/relationships/tags" Target="../tags/tag40.xml"/><Relationship Id="rId11" Type="http://schemas.openxmlformats.org/officeDocument/2006/relationships/image" Target="../media/image17.png"/><Relationship Id="rId5" Type="http://schemas.openxmlformats.org/officeDocument/2006/relationships/tags" Target="../tags/tag39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38.xml"/><Relationship Id="rId9" Type="http://schemas.openxmlformats.org/officeDocument/2006/relationships/tags" Target="../tags/tag43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tags" Target="../tags/tag51.xml"/><Relationship Id="rId3" Type="http://schemas.openxmlformats.org/officeDocument/2006/relationships/tags" Target="../tags/tag46.xml"/><Relationship Id="rId7" Type="http://schemas.openxmlformats.org/officeDocument/2006/relationships/tags" Target="../tags/tag50.xml"/><Relationship Id="rId12" Type="http://schemas.openxmlformats.org/officeDocument/2006/relationships/image" Target="../media/image18.svg"/><Relationship Id="rId2" Type="http://schemas.openxmlformats.org/officeDocument/2006/relationships/tags" Target="../tags/tag45.xml"/><Relationship Id="rId1" Type="http://schemas.openxmlformats.org/officeDocument/2006/relationships/tags" Target="../tags/tag44.xml"/><Relationship Id="rId6" Type="http://schemas.openxmlformats.org/officeDocument/2006/relationships/tags" Target="../tags/tag49.xml"/><Relationship Id="rId11" Type="http://schemas.openxmlformats.org/officeDocument/2006/relationships/image" Target="../media/image17.png"/><Relationship Id="rId5" Type="http://schemas.openxmlformats.org/officeDocument/2006/relationships/tags" Target="../tags/tag48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47.xml"/><Relationship Id="rId9" Type="http://schemas.openxmlformats.org/officeDocument/2006/relationships/tags" Target="../tags/tag5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tags" Target="../tags/tag60.xml"/><Relationship Id="rId3" Type="http://schemas.openxmlformats.org/officeDocument/2006/relationships/tags" Target="../tags/tag55.xml"/><Relationship Id="rId7" Type="http://schemas.openxmlformats.org/officeDocument/2006/relationships/tags" Target="../tags/tag59.xml"/><Relationship Id="rId12" Type="http://schemas.openxmlformats.org/officeDocument/2006/relationships/image" Target="../media/image18.svg"/><Relationship Id="rId2" Type="http://schemas.openxmlformats.org/officeDocument/2006/relationships/tags" Target="../tags/tag54.xml"/><Relationship Id="rId1" Type="http://schemas.openxmlformats.org/officeDocument/2006/relationships/tags" Target="../tags/tag53.xml"/><Relationship Id="rId6" Type="http://schemas.openxmlformats.org/officeDocument/2006/relationships/tags" Target="../tags/tag58.xml"/><Relationship Id="rId11" Type="http://schemas.openxmlformats.org/officeDocument/2006/relationships/image" Target="../media/image17.png"/><Relationship Id="rId5" Type="http://schemas.openxmlformats.org/officeDocument/2006/relationships/tags" Target="../tags/tag57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56.xml"/><Relationship Id="rId9" Type="http://schemas.openxmlformats.org/officeDocument/2006/relationships/tags" Target="../tags/tag6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2.xml"/><Relationship Id="rId6" Type="http://schemas.openxmlformats.org/officeDocument/2006/relationships/image" Target="../media/image29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64.xml"/><Relationship Id="rId1" Type="http://schemas.openxmlformats.org/officeDocument/2006/relationships/tags" Target="../tags/tag63.xml"/><Relationship Id="rId6" Type="http://schemas.openxmlformats.org/officeDocument/2006/relationships/image" Target="../media/image29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13" Type="http://schemas.openxmlformats.org/officeDocument/2006/relationships/image" Target="../media/image12.png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tags" Target="../tags/tag2.xml"/><Relationship Id="rId16" Type="http://schemas.openxmlformats.org/officeDocument/2006/relationships/image" Target="../media/image15.png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10.svg"/><Relationship Id="rId5" Type="http://schemas.openxmlformats.org/officeDocument/2006/relationships/tags" Target="../tags/tag5.xml"/><Relationship Id="rId15" Type="http://schemas.openxmlformats.org/officeDocument/2006/relationships/image" Target="../media/image14.png"/><Relationship Id="rId10" Type="http://schemas.openxmlformats.org/officeDocument/2006/relationships/image" Target="../media/image4.png"/><Relationship Id="rId4" Type="http://schemas.openxmlformats.org/officeDocument/2006/relationships/tags" Target="../tags/tag4.xml"/><Relationship Id="rId9" Type="http://schemas.openxmlformats.org/officeDocument/2006/relationships/image" Target="../media/image3.jpeg"/><Relationship Id="rId14" Type="http://schemas.openxmlformats.org/officeDocument/2006/relationships/image" Target="../media/image13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tags" Target="../tags/tag67.xml"/><Relationship Id="rId7" Type="http://schemas.openxmlformats.org/officeDocument/2006/relationships/image" Target="../media/image31.jpeg"/><Relationship Id="rId2" Type="http://schemas.openxmlformats.org/officeDocument/2006/relationships/tags" Target="../tags/tag66.xml"/><Relationship Id="rId1" Type="http://schemas.openxmlformats.org/officeDocument/2006/relationships/tags" Target="../tags/tag65.xml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tags" Target="../tags/tag70.xml"/><Relationship Id="rId7" Type="http://schemas.openxmlformats.org/officeDocument/2006/relationships/image" Target="../media/image31.jpeg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1.xml"/><Relationship Id="rId5" Type="http://schemas.openxmlformats.org/officeDocument/2006/relationships/image" Target="../media/image29.png"/><Relationship Id="rId4" Type="http://schemas.openxmlformats.org/officeDocument/2006/relationships/image" Target="../media/image18.sv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2.xml"/><Relationship Id="rId5" Type="http://schemas.openxmlformats.org/officeDocument/2006/relationships/image" Target="../media/image29.png"/><Relationship Id="rId4" Type="http://schemas.openxmlformats.org/officeDocument/2006/relationships/image" Target="../media/image18.sv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3" Type="http://schemas.openxmlformats.org/officeDocument/2006/relationships/tags" Target="../tags/tag75.xml"/><Relationship Id="rId7" Type="http://schemas.openxmlformats.org/officeDocument/2006/relationships/image" Target="../media/image4.png"/><Relationship Id="rId2" Type="http://schemas.openxmlformats.org/officeDocument/2006/relationships/tags" Target="../tags/tag74.xml"/><Relationship Id="rId1" Type="http://schemas.openxmlformats.org/officeDocument/2006/relationships/tags" Target="../tags/tag73.xml"/><Relationship Id="rId6" Type="http://schemas.openxmlformats.org/officeDocument/2006/relationships/image" Target="../media/image3.jpe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7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7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41.png"/><Relationship Id="rId3" Type="http://schemas.openxmlformats.org/officeDocument/2006/relationships/image" Target="../media/image18.svg"/><Relationship Id="rId7" Type="http://schemas.openxmlformats.org/officeDocument/2006/relationships/image" Target="../media/image35.png"/><Relationship Id="rId12" Type="http://schemas.openxmlformats.org/officeDocument/2006/relationships/image" Target="../media/image40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11" Type="http://schemas.openxmlformats.org/officeDocument/2006/relationships/image" Target="../media/image39.png"/><Relationship Id="rId5" Type="http://schemas.openxmlformats.org/officeDocument/2006/relationships/image" Target="../media/image33.png"/><Relationship Id="rId10" Type="http://schemas.openxmlformats.org/officeDocument/2006/relationships/image" Target="../media/image38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8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81.xml"/><Relationship Id="rId7" Type="http://schemas.openxmlformats.org/officeDocument/2006/relationships/tags" Target="../tags/tag85.xml"/><Relationship Id="rId2" Type="http://schemas.openxmlformats.org/officeDocument/2006/relationships/tags" Target="../tags/tag80.xml"/><Relationship Id="rId1" Type="http://schemas.openxmlformats.org/officeDocument/2006/relationships/tags" Target="../tags/tag79.xml"/><Relationship Id="rId6" Type="http://schemas.openxmlformats.org/officeDocument/2006/relationships/tags" Target="../tags/tag84.xml"/><Relationship Id="rId5" Type="http://schemas.openxmlformats.org/officeDocument/2006/relationships/tags" Target="../tags/tag83.xml"/><Relationship Id="rId10" Type="http://schemas.openxmlformats.org/officeDocument/2006/relationships/image" Target="../media/image18.svg"/><Relationship Id="rId4" Type="http://schemas.openxmlformats.org/officeDocument/2006/relationships/tags" Target="../tags/tag82.xml"/><Relationship Id="rId9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tags" Target="../tags/tag11.xml"/><Relationship Id="rId7" Type="http://schemas.openxmlformats.org/officeDocument/2006/relationships/image" Target="../media/image19.jpeg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10" Type="http://schemas.openxmlformats.org/officeDocument/2006/relationships/image" Target="../media/image16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4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1356851" y="2273954"/>
            <a:ext cx="10382364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53">
              <a:lnSpc>
                <a:spcPct val="150000"/>
              </a:lnSpc>
            </a:pPr>
            <a:r>
              <a:rPr lang="en-US" sz="3600" b="1" dirty="0">
                <a:solidFill>
                  <a:srgbClr val="215968"/>
                </a:solidFill>
                <a:latin typeface="Carelia"/>
              </a:rPr>
              <a:t>PROGRAMME DE REMEDIATION INTENSIVE</a:t>
            </a:r>
          </a:p>
          <a:p>
            <a:pPr algn="ctr" defTabSz="685853">
              <a:lnSpc>
                <a:spcPct val="150000"/>
              </a:lnSpc>
            </a:pPr>
            <a:r>
              <a:rPr lang="en-US" sz="3600" b="1" dirty="0">
                <a:solidFill>
                  <a:srgbClr val="215968"/>
                </a:solidFill>
                <a:latin typeface="Carelia"/>
              </a:rPr>
              <a:t> -FRANÇAIS-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693176" y="9625943"/>
            <a:ext cx="9361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3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Version expérimentale pour les Ecoles Pionnières.  En cours d’amélioration.  </a:t>
            </a: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8248" y="358849"/>
            <a:ext cx="9999581" cy="1399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Ellipse 15">
            <a:extLst>
              <a:ext uri="{FF2B5EF4-FFF2-40B4-BE49-F238E27FC236}">
                <a16:creationId xmlns:a16="http://schemas.microsoft.com/office/drawing/2014/main" id="{8FC2E2AF-8B90-93B1-A60E-BE80AB3ECC17}"/>
              </a:ext>
            </a:extLst>
          </p:cNvPr>
          <p:cNvSpPr/>
          <p:nvPr/>
        </p:nvSpPr>
        <p:spPr>
          <a:xfrm>
            <a:off x="1181662" y="4813297"/>
            <a:ext cx="2967137" cy="2770925"/>
          </a:xfrm>
          <a:prstGeom prst="ellipse">
            <a:avLst/>
          </a:prstGeom>
          <a:gradFill flip="none" rotWithShape="1">
            <a:gsLst>
              <a:gs pos="0">
                <a:srgbClr val="32787A">
                  <a:shade val="30000"/>
                  <a:satMod val="115000"/>
                </a:srgbClr>
              </a:gs>
              <a:gs pos="50000">
                <a:srgbClr val="32787A">
                  <a:shade val="67500"/>
                  <a:satMod val="115000"/>
                </a:srgbClr>
              </a:gs>
              <a:gs pos="100000">
                <a:srgbClr val="32787A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buNone/>
            </a:pPr>
            <a:r>
              <a:rPr lang="fr-MA" sz="1350" b="1" dirty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fr-MA" sz="165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9" name="Forme libre : forme 18">
            <a:extLst>
              <a:ext uri="{FF2B5EF4-FFF2-40B4-BE49-F238E27FC236}">
                <a16:creationId xmlns:a16="http://schemas.microsoft.com/office/drawing/2014/main" id="{8C3E1B50-9FA7-C3CB-7B52-E438B019885C}"/>
              </a:ext>
            </a:extLst>
          </p:cNvPr>
          <p:cNvSpPr/>
          <p:nvPr/>
        </p:nvSpPr>
        <p:spPr>
          <a:xfrm rot="261352" flipH="1" flipV="1">
            <a:off x="4838891" y="3768920"/>
            <a:ext cx="4120103" cy="1619462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sz="27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2AC333F3-E5ED-4E6A-D233-1E43257F07FA}"/>
              </a:ext>
            </a:extLst>
          </p:cNvPr>
          <p:cNvSpPr txBox="1"/>
          <p:nvPr/>
        </p:nvSpPr>
        <p:spPr>
          <a:xfrm>
            <a:off x="5249368" y="4161986"/>
            <a:ext cx="376517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200" b="1" dirty="0">
                <a:solidFill>
                  <a:srgbClr val="FFC000"/>
                </a:solidFill>
              </a:rPr>
              <a:t>Parcours </a:t>
            </a:r>
            <a:r>
              <a:rPr lang="fr-FR" sz="4200" b="1">
                <a:solidFill>
                  <a:srgbClr val="FFC000"/>
                </a:solidFill>
              </a:rPr>
              <a:t>: </a:t>
            </a:r>
            <a:r>
              <a:rPr lang="fr-FR" sz="5400" b="1">
                <a:solidFill>
                  <a:srgbClr val="FFC000"/>
                </a:solidFill>
              </a:rPr>
              <a:t>2</a:t>
            </a:r>
            <a:endParaRPr lang="fr-FR" sz="4200" b="1" dirty="0">
              <a:solidFill>
                <a:srgbClr val="FFC000"/>
              </a:solidFill>
            </a:endParaRPr>
          </a:p>
        </p:txBody>
      </p:sp>
      <p:sp>
        <p:nvSpPr>
          <p:cNvPr id="21" name="Forme libre : forme 20">
            <a:extLst>
              <a:ext uri="{FF2B5EF4-FFF2-40B4-BE49-F238E27FC236}">
                <a16:creationId xmlns:a16="http://schemas.microsoft.com/office/drawing/2014/main" id="{15381C3D-A0B9-BBF8-7112-ACEF7FF01EDF}"/>
              </a:ext>
            </a:extLst>
          </p:cNvPr>
          <p:cNvSpPr/>
          <p:nvPr/>
        </p:nvSpPr>
        <p:spPr>
          <a:xfrm rot="261352" flipH="1" flipV="1">
            <a:off x="4838893" y="5261590"/>
            <a:ext cx="4120103" cy="1619462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sz="27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Forme libre : forme 21">
            <a:extLst>
              <a:ext uri="{FF2B5EF4-FFF2-40B4-BE49-F238E27FC236}">
                <a16:creationId xmlns:a16="http://schemas.microsoft.com/office/drawing/2014/main" id="{BE70A603-A2F8-7C53-1CC7-37EFF0A9AF21}"/>
              </a:ext>
            </a:extLst>
          </p:cNvPr>
          <p:cNvSpPr/>
          <p:nvPr/>
        </p:nvSpPr>
        <p:spPr>
          <a:xfrm rot="11191981" flipH="1" flipV="1">
            <a:off x="4000723" y="6950436"/>
            <a:ext cx="6064655" cy="3054902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sz="27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618D15CB-AABE-8553-7E04-AE6062B99BC4}"/>
              </a:ext>
            </a:extLst>
          </p:cNvPr>
          <p:cNvSpPr txBox="1"/>
          <p:nvPr/>
        </p:nvSpPr>
        <p:spPr>
          <a:xfrm>
            <a:off x="5333285" y="5643609"/>
            <a:ext cx="376517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200" b="1" dirty="0">
                <a:solidFill>
                  <a:srgbClr val="FFC000"/>
                </a:solidFill>
              </a:rPr>
              <a:t>Palier : </a:t>
            </a:r>
            <a:r>
              <a:rPr lang="fr-FR" sz="5400" b="1" dirty="0">
                <a:solidFill>
                  <a:srgbClr val="FFC000"/>
                </a:solidFill>
              </a:rPr>
              <a:t>5</a:t>
            </a:r>
            <a:endParaRPr lang="fr-FR" sz="4200" b="1" dirty="0">
              <a:solidFill>
                <a:srgbClr val="FFC000"/>
              </a:solidFill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9FC625E1-432F-BD2B-F568-103CD439CDAB}"/>
              </a:ext>
            </a:extLst>
          </p:cNvPr>
          <p:cNvSpPr txBox="1"/>
          <p:nvPr/>
        </p:nvSpPr>
        <p:spPr>
          <a:xfrm>
            <a:off x="4581700" y="7311080"/>
            <a:ext cx="454724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800" b="1" dirty="0">
                <a:solidFill>
                  <a:schemeClr val="bg1"/>
                </a:solidFill>
              </a:rPr>
              <a:t>Séance : 6 Rebrassage- test </a:t>
            </a:r>
            <a:endParaRPr lang="fr-FR" sz="4200" b="1" dirty="0">
              <a:solidFill>
                <a:schemeClr val="bg1"/>
              </a:solidFill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72157C4-EFB8-6583-A33C-0F4A7A1CAFA1}"/>
              </a:ext>
            </a:extLst>
          </p:cNvPr>
          <p:cNvSpPr txBox="1"/>
          <p:nvPr/>
        </p:nvSpPr>
        <p:spPr>
          <a:xfrm>
            <a:off x="1326599" y="5031114"/>
            <a:ext cx="267727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8100" dirty="0">
                <a:solidFill>
                  <a:srgbClr val="E1A346"/>
                </a:solidFill>
              </a:rPr>
              <a:t>5</a:t>
            </a:r>
            <a:r>
              <a:rPr lang="fr-FR" sz="8100" baseline="30000" dirty="0">
                <a:solidFill>
                  <a:srgbClr val="E1A346"/>
                </a:solidFill>
              </a:rPr>
              <a:t>e </a:t>
            </a:r>
            <a:r>
              <a:rPr lang="fr-FR" sz="8100" dirty="0">
                <a:solidFill>
                  <a:srgbClr val="E1A346"/>
                </a:solidFill>
              </a:rPr>
              <a:t>/6</a:t>
            </a:r>
            <a:r>
              <a:rPr lang="fr-FR" sz="8100" baseline="30000" dirty="0">
                <a:solidFill>
                  <a:srgbClr val="E1A346"/>
                </a:solidFill>
              </a:rPr>
              <a:t>e</a:t>
            </a:r>
            <a:r>
              <a:rPr lang="fr-FR" sz="8100" dirty="0">
                <a:solidFill>
                  <a:srgbClr val="E1A346"/>
                </a:solidFill>
              </a:rPr>
              <a:t> AP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7E102E3-CE0E-42B9-5FEB-8588EF46C3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66367" y="7662604"/>
            <a:ext cx="2102982" cy="185477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>
          <a:extLst>
            <a:ext uri="{FF2B5EF4-FFF2-40B4-BE49-F238E27FC236}">
              <a16:creationId xmlns:a16="http://schemas.microsoft.com/office/drawing/2014/main" id="{1CC759CD-A6C6-C82C-3FE8-97A930780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0CB42E0-36D9-507B-D496-D059B272F4C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038214C-2CB6-5DDD-B475-0C9BC62971C3}"/>
              </a:ext>
            </a:extLst>
          </p:cNvPr>
          <p:cNvSpPr/>
          <p:nvPr/>
        </p:nvSpPr>
        <p:spPr>
          <a:xfrm>
            <a:off x="499634" y="605596"/>
            <a:ext cx="12950412" cy="933850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 algn="ctr" defTabSz="685834"/>
            <a:r>
              <a:rPr lang="fr-FR" sz="8000" b="1" dirty="0">
                <a:solidFill>
                  <a:srgbClr val="106585"/>
                </a:solidFill>
                <a:latin typeface="Dosis" pitchFamily="2" charset="0"/>
              </a:rPr>
              <a:t>Défi dictée</a:t>
            </a:r>
            <a:endParaRPr lang="fr-MA" sz="8000" b="1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C8C984-3430-8910-301F-1ACDE3C2BFAB}"/>
              </a:ext>
            </a:extLst>
          </p:cNvPr>
          <p:cNvSpPr/>
          <p:nvPr/>
        </p:nvSpPr>
        <p:spPr>
          <a:xfrm>
            <a:off x="499634" y="627985"/>
            <a:ext cx="12978987" cy="1142999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7FDD177-3F08-0EAF-D8B3-29681056CAC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337BB980-AA70-F51F-22E6-ED183D56DDE3}"/>
              </a:ext>
            </a:extLst>
          </p:cNvPr>
          <p:cNvSpPr txBox="1"/>
          <p:nvPr/>
        </p:nvSpPr>
        <p:spPr>
          <a:xfrm>
            <a:off x="1435439" y="605597"/>
            <a:ext cx="99311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Nos allons commencer un défi dictée: je vais vous dicter des phrases. Vous allez les écrire sur vos ardoises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Chaque phrase correcte rapporte un point.</a:t>
            </a:r>
          </a:p>
        </p:txBody>
      </p: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C28EE45-108E-970C-CB36-57E4FBA10358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059" y="3924300"/>
            <a:ext cx="4024741" cy="5292378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6AA237A9-08AC-3541-E414-3EA1D88EC691}"/>
              </a:ext>
            </a:extLst>
          </p:cNvPr>
          <p:cNvSpPr/>
          <p:nvPr/>
        </p:nvSpPr>
        <p:spPr>
          <a:xfrm>
            <a:off x="3505200" y="3264645"/>
            <a:ext cx="8890265" cy="4020403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5B5B7631-9A7C-BAEB-D6D8-D8805E1904E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114B56F9-10AD-ADB5-B6DB-8C9AA4235E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CDA18739-92E0-DAE5-52F9-FBD385F8C53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fr-FR" sz="3600" b="1" dirty="0">
                <a:solidFill>
                  <a:schemeClr val="bg1">
                    <a:lumMod val="8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8C264DC7-3D24-49A1-C655-9B02619BBC7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600" b="1" dirty="0">
                <a:solidFill>
                  <a:schemeClr val="bg1">
                    <a:lumMod val="8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A71D67F9-558B-A9E1-68C8-F3B6C5FA5EF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600" b="1" dirty="0">
                <a:solidFill>
                  <a:schemeClr val="bg1">
                    <a:lumMod val="8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E2F61C64-8FF6-B939-5EA8-DFB766C8900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3EB06B5-BEDE-3920-24A8-5DEAF95EA6C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6" name="Graphique 5">
            <a:extLst>
              <a:ext uri="{FF2B5EF4-FFF2-40B4-BE49-F238E27FC236}">
                <a16:creationId xmlns:a16="http://schemas.microsoft.com/office/drawing/2014/main" id="{FC703C77-297F-A3CA-E555-577D7BB188A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9849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2857A3-E998-69F7-F5F7-A301ADF12A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0DF9E5A-6C1E-ABFB-53F4-8CAD013C4C0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AD671ED-0BF0-DC82-96D4-753DF5DF7782}"/>
              </a:ext>
            </a:extLst>
          </p:cNvPr>
          <p:cNvSpPr/>
          <p:nvPr/>
        </p:nvSpPr>
        <p:spPr>
          <a:xfrm>
            <a:off x="285757" y="342900"/>
            <a:ext cx="13192868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4400" b="1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D2CD961-C57B-0CFE-2483-036EF5BE5E1D}"/>
              </a:ext>
            </a:extLst>
          </p:cNvPr>
          <p:cNvSpPr/>
          <p:nvPr/>
        </p:nvSpPr>
        <p:spPr>
          <a:xfrm>
            <a:off x="285755" y="342900"/>
            <a:ext cx="13154396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4C107880-BFE9-EC53-4D83-ECC9F9DFB0CB}"/>
              </a:ext>
            </a:extLst>
          </p:cNvPr>
          <p:cNvSpPr/>
          <p:nvPr/>
        </p:nvSpPr>
        <p:spPr>
          <a:xfrm>
            <a:off x="1010024" y="69393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E5C232B9-392E-E8AD-1916-700AA0BCED0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594124378"/>
              </p:ext>
            </p:extLst>
          </p:nvPr>
        </p:nvGraphicFramePr>
        <p:xfrm>
          <a:off x="2" y="-2"/>
          <a:ext cx="6710919" cy="746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20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B6ACBC09-B1BF-C6D5-5263-AEE8690A5773}"/>
              </a:ext>
            </a:extLst>
          </p:cNvPr>
          <p:cNvSpPr txBox="1"/>
          <p:nvPr/>
        </p:nvSpPr>
        <p:spPr>
          <a:xfrm>
            <a:off x="1711297" y="565073"/>
            <a:ext cx="10737143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69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Phrase 1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C4B9AFA-2D59-6531-E1B0-D13CFC24EB1C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914506" y="70715"/>
            <a:ext cx="2626019" cy="2030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9359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F23057-839B-F976-ADFA-DDFC72CDDF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A449D7B-AE0B-6208-39AC-D909386FCC3A}"/>
              </a:ext>
            </a:extLst>
          </p:cNvPr>
          <p:cNvSpPr/>
          <p:nvPr/>
        </p:nvSpPr>
        <p:spPr>
          <a:xfrm>
            <a:off x="0" y="4"/>
            <a:ext cx="13716000" cy="10286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C8A0B2D-E5B0-EC88-D1E0-AE017F4E5AC5}"/>
              </a:ext>
            </a:extLst>
          </p:cNvPr>
          <p:cNvSpPr/>
          <p:nvPr/>
        </p:nvSpPr>
        <p:spPr>
          <a:xfrm>
            <a:off x="275857" y="342904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4EDD528-BEC2-D391-4346-4D58B82B517C}"/>
              </a:ext>
            </a:extLst>
          </p:cNvPr>
          <p:cNvSpPr/>
          <p:nvPr/>
        </p:nvSpPr>
        <p:spPr>
          <a:xfrm>
            <a:off x="285755" y="342900"/>
            <a:ext cx="13154396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CF9C9342-5CAF-48E5-9B8E-8CD6EC9B272F}"/>
              </a:ext>
            </a:extLst>
          </p:cNvPr>
          <p:cNvSpPr/>
          <p:nvPr/>
        </p:nvSpPr>
        <p:spPr>
          <a:xfrm>
            <a:off x="851050" y="73009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3F692BA-8E45-04A7-3227-E9889D3BAA4E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609600" y="1905000"/>
            <a:ext cx="14935200" cy="6477000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ADCE0C61-7A72-6033-9355-5A518FA5CBF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89851546"/>
              </p:ext>
            </p:extLst>
          </p:nvPr>
        </p:nvGraphicFramePr>
        <p:xfrm>
          <a:off x="2" y="-2"/>
          <a:ext cx="6710919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ED5508FB-C21E-5AD7-7E5D-2A5C75C5715F}"/>
              </a:ext>
            </a:extLst>
          </p:cNvPr>
          <p:cNvSpPr txBox="1"/>
          <p:nvPr/>
        </p:nvSpPr>
        <p:spPr>
          <a:xfrm>
            <a:off x="1514711" y="479192"/>
            <a:ext cx="9944787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69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 orchestre. Nommer les élèves ayant une réponse correcte. Corrigez..</a:t>
            </a:r>
          </a:p>
          <a:p>
            <a:pPr marL="0" lvl="1" defTabSz="685869">
              <a:lnSpc>
                <a:spcPts val="3017"/>
              </a:lnSpc>
              <a:spcBef>
                <a:spcPct val="0"/>
              </a:spcBef>
              <a:defRPr/>
            </a:pP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C015A05-61EA-3566-B671-F7C44EA89EED}"/>
              </a:ext>
            </a:extLst>
          </p:cNvPr>
          <p:cNvSpPr txBox="1"/>
          <p:nvPr/>
        </p:nvSpPr>
        <p:spPr>
          <a:xfrm>
            <a:off x="2514600" y="4291780"/>
            <a:ext cx="86106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69">
              <a:defRPr/>
            </a:pPr>
            <a:r>
              <a:rPr lang="fr-MA" sz="7200" b="1" dirty="0">
                <a:solidFill>
                  <a:schemeClr val="bg1"/>
                </a:solidFill>
                <a:latin typeface="Dosis" pitchFamily="2" charset="0"/>
              </a:rPr>
              <a:t>C’est  un orchestre.</a:t>
            </a:r>
            <a:endParaRPr lang="fr-MA" sz="7200" dirty="0">
              <a:solidFill>
                <a:schemeClr val="bg1"/>
              </a:solidFill>
              <a:latin typeface="Dosis" pitchFamily="2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7810912C-D62C-591D-4A34-906E2995126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019946" y="1392590"/>
            <a:ext cx="1410299" cy="1623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7681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B4E2C4-3945-23F8-5E52-7DFF9AB95A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9B8150E-A9CC-D34A-9EF1-43551BD254F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665DA06-1FF8-DEF4-A459-11E73617D8A4}"/>
              </a:ext>
            </a:extLst>
          </p:cNvPr>
          <p:cNvSpPr/>
          <p:nvPr/>
        </p:nvSpPr>
        <p:spPr>
          <a:xfrm>
            <a:off x="285757" y="342900"/>
            <a:ext cx="13192868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4400" b="1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3A03A91-C69C-1E41-7C04-1AB0BBBD275F}"/>
              </a:ext>
            </a:extLst>
          </p:cNvPr>
          <p:cNvSpPr/>
          <p:nvPr/>
        </p:nvSpPr>
        <p:spPr>
          <a:xfrm>
            <a:off x="285755" y="342900"/>
            <a:ext cx="13154396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4BC0CE1B-7174-4EEB-8165-617FAEA6EF4D}"/>
              </a:ext>
            </a:extLst>
          </p:cNvPr>
          <p:cNvSpPr/>
          <p:nvPr/>
        </p:nvSpPr>
        <p:spPr>
          <a:xfrm>
            <a:off x="1010024" y="69393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49527042-66C3-3357-8611-6FDAA9E42F3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133485659"/>
              </p:ext>
            </p:extLst>
          </p:nvPr>
        </p:nvGraphicFramePr>
        <p:xfrm>
          <a:off x="2" y="-2"/>
          <a:ext cx="6710919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A4384D45-DDDF-BBD5-C6AE-8CE48EB4E5B9}"/>
              </a:ext>
            </a:extLst>
          </p:cNvPr>
          <p:cNvSpPr txBox="1"/>
          <p:nvPr/>
        </p:nvSpPr>
        <p:spPr>
          <a:xfrm>
            <a:off x="1711297" y="565073"/>
            <a:ext cx="10737143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69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Phrase 2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8A40780-307D-3161-7C65-96FFA320B4E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914506" y="70715"/>
            <a:ext cx="2626019" cy="2030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2068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C57F88-DBBE-A7C4-339E-CB410C839C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6C556D2-EF74-30F8-C994-A3546733C3A9}"/>
              </a:ext>
            </a:extLst>
          </p:cNvPr>
          <p:cNvSpPr/>
          <p:nvPr/>
        </p:nvSpPr>
        <p:spPr>
          <a:xfrm>
            <a:off x="0" y="4"/>
            <a:ext cx="13716000" cy="10286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3820F4CC-FBEA-1029-D207-E24BBE50A6F3}"/>
              </a:ext>
            </a:extLst>
          </p:cNvPr>
          <p:cNvSpPr/>
          <p:nvPr/>
        </p:nvSpPr>
        <p:spPr>
          <a:xfrm>
            <a:off x="275857" y="342904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188D80B-936B-2985-0B96-20113CC5F8D1}"/>
              </a:ext>
            </a:extLst>
          </p:cNvPr>
          <p:cNvSpPr/>
          <p:nvPr/>
        </p:nvSpPr>
        <p:spPr>
          <a:xfrm>
            <a:off x="285755" y="342900"/>
            <a:ext cx="13154396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0CDBBC7-163B-A4EE-7CFC-A1EFC3EE1234}"/>
              </a:ext>
            </a:extLst>
          </p:cNvPr>
          <p:cNvSpPr/>
          <p:nvPr/>
        </p:nvSpPr>
        <p:spPr>
          <a:xfrm>
            <a:off x="851050" y="73009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BF1254D-35E1-F7CA-6E81-E30E78CB7F4B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2577775"/>
            <a:ext cx="12801600" cy="5131457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C127E872-3A4F-4B91-C441-F9429698147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03536277"/>
              </p:ext>
            </p:extLst>
          </p:nvPr>
        </p:nvGraphicFramePr>
        <p:xfrm>
          <a:off x="2" y="-2"/>
          <a:ext cx="6710919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DAACDC76-06BC-199A-31B4-022B11DF0140}"/>
              </a:ext>
            </a:extLst>
          </p:cNvPr>
          <p:cNvSpPr txBox="1"/>
          <p:nvPr/>
        </p:nvSpPr>
        <p:spPr>
          <a:xfrm>
            <a:off x="1514711" y="479192"/>
            <a:ext cx="9944787" cy="12152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69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La femme est dans le magasin. Nommer les élèves ayant une réponse correcte. Corrigez..</a:t>
            </a:r>
          </a:p>
          <a:p>
            <a:pPr marL="0" lvl="1" defTabSz="685869">
              <a:lnSpc>
                <a:spcPts val="3017"/>
              </a:lnSpc>
              <a:spcBef>
                <a:spcPct val="0"/>
              </a:spcBef>
              <a:defRPr/>
            </a:pP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22708EB-18E8-D1C9-46C5-0DBA51838984}"/>
              </a:ext>
            </a:extLst>
          </p:cNvPr>
          <p:cNvSpPr txBox="1"/>
          <p:nvPr/>
        </p:nvSpPr>
        <p:spPr>
          <a:xfrm>
            <a:off x="2667000" y="4291780"/>
            <a:ext cx="78486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69">
              <a:defRPr/>
            </a:pPr>
            <a:r>
              <a:rPr lang="fr-MA" sz="6000" b="1" dirty="0">
                <a:solidFill>
                  <a:schemeClr val="bg1"/>
                </a:solidFill>
                <a:latin typeface="Dosis" pitchFamily="2" charset="0"/>
              </a:rPr>
              <a:t>La femme est dans le magasin</a:t>
            </a:r>
            <a:endParaRPr lang="fr-MA" sz="6000" dirty="0">
              <a:solidFill>
                <a:schemeClr val="bg1"/>
              </a:solidFill>
              <a:latin typeface="Dosis" pitchFamily="2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CC23489F-51A5-4EA5-24C6-E344D28DF1C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529226" y="1714744"/>
            <a:ext cx="1410299" cy="1623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6043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6FD276-511F-A69F-446D-F6062FB184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05594A9-1E1F-476F-8459-E5CCF61CA8F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AB45319-B2E3-BEF0-F007-AE55C84D7783}"/>
              </a:ext>
            </a:extLst>
          </p:cNvPr>
          <p:cNvSpPr/>
          <p:nvPr/>
        </p:nvSpPr>
        <p:spPr>
          <a:xfrm>
            <a:off x="285757" y="342900"/>
            <a:ext cx="13192868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4400" b="1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E7D82F8-1379-ABCD-8E0E-BD205D8DC05C}"/>
              </a:ext>
            </a:extLst>
          </p:cNvPr>
          <p:cNvSpPr/>
          <p:nvPr/>
        </p:nvSpPr>
        <p:spPr>
          <a:xfrm>
            <a:off x="285755" y="342900"/>
            <a:ext cx="13154396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3E1F236B-8CF9-127F-FA90-3B52AFE60D46}"/>
              </a:ext>
            </a:extLst>
          </p:cNvPr>
          <p:cNvSpPr/>
          <p:nvPr/>
        </p:nvSpPr>
        <p:spPr>
          <a:xfrm>
            <a:off x="1010024" y="69393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AFD0C4FB-5EAD-85D6-4411-03F517148C4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836156041"/>
              </p:ext>
            </p:extLst>
          </p:nvPr>
        </p:nvGraphicFramePr>
        <p:xfrm>
          <a:off x="2" y="-2"/>
          <a:ext cx="6710919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340F386E-4D84-17C6-B0BF-E511CACFC158}"/>
              </a:ext>
            </a:extLst>
          </p:cNvPr>
          <p:cNvSpPr txBox="1"/>
          <p:nvPr/>
        </p:nvSpPr>
        <p:spPr>
          <a:xfrm>
            <a:off x="1711297" y="565073"/>
            <a:ext cx="10737143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69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Phrase 3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CB037EB-81E4-C3E0-2C6E-705A2BB83F5E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914506" y="70715"/>
            <a:ext cx="2626019" cy="2030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05364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02E185-2811-2211-8DED-365A585D6A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0A0793C-8AE6-8C8C-2377-FB5172D0C69F}"/>
              </a:ext>
            </a:extLst>
          </p:cNvPr>
          <p:cNvSpPr/>
          <p:nvPr/>
        </p:nvSpPr>
        <p:spPr>
          <a:xfrm>
            <a:off x="0" y="4"/>
            <a:ext cx="13716000" cy="10286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930241C-7F84-37C5-8386-4E05CC7335F5}"/>
              </a:ext>
            </a:extLst>
          </p:cNvPr>
          <p:cNvSpPr/>
          <p:nvPr/>
        </p:nvSpPr>
        <p:spPr>
          <a:xfrm>
            <a:off x="324640" y="342900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305FEE6-BA49-E91A-988D-E4A02DA9A863}"/>
              </a:ext>
            </a:extLst>
          </p:cNvPr>
          <p:cNvSpPr/>
          <p:nvPr/>
        </p:nvSpPr>
        <p:spPr>
          <a:xfrm>
            <a:off x="285755" y="342900"/>
            <a:ext cx="13154396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8579C0A5-E75C-2A84-2BAB-0D9D5FDD22DA}"/>
              </a:ext>
            </a:extLst>
          </p:cNvPr>
          <p:cNvSpPr/>
          <p:nvPr/>
        </p:nvSpPr>
        <p:spPr>
          <a:xfrm>
            <a:off x="851050" y="73009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42CE00F-6F4E-6CEB-141C-D7511F57D29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1049" y="2577775"/>
            <a:ext cx="12589101" cy="5131457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31641077-EA23-7FBF-6F82-E845348AB88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56240476"/>
              </p:ext>
            </p:extLst>
          </p:nvPr>
        </p:nvGraphicFramePr>
        <p:xfrm>
          <a:off x="2" y="-2"/>
          <a:ext cx="6710919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47ACB974-4158-1C8C-51BB-21E605E6DABD}"/>
              </a:ext>
            </a:extLst>
          </p:cNvPr>
          <p:cNvSpPr txBox="1"/>
          <p:nvPr/>
        </p:nvSpPr>
        <p:spPr>
          <a:xfrm>
            <a:off x="1514711" y="479192"/>
            <a:ext cx="11876649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69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Cet homme porte une chemise. Nommer les élèves ayant une réponse correcte. Corrigez..</a:t>
            </a:r>
          </a:p>
          <a:p>
            <a:pPr marL="0" lvl="1" defTabSz="685869">
              <a:lnSpc>
                <a:spcPts val="3017"/>
              </a:lnSpc>
              <a:spcBef>
                <a:spcPct val="0"/>
              </a:spcBef>
              <a:defRPr/>
            </a:pP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0DC99A70-2BE7-172D-F46C-06C6D96B4AAE}"/>
              </a:ext>
            </a:extLst>
          </p:cNvPr>
          <p:cNvSpPr txBox="1"/>
          <p:nvPr/>
        </p:nvSpPr>
        <p:spPr>
          <a:xfrm>
            <a:off x="3352800" y="4291780"/>
            <a:ext cx="78486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69">
              <a:defRPr/>
            </a:pPr>
            <a:r>
              <a:rPr lang="fr-MA" sz="6000" b="1" dirty="0">
                <a:solidFill>
                  <a:schemeClr val="bg1"/>
                </a:solidFill>
                <a:latin typeface="Dosis" pitchFamily="2" charset="0"/>
              </a:rPr>
              <a:t>Cet homme  porte une chemise. </a:t>
            </a:r>
            <a:endParaRPr lang="fr-MA" sz="6000" dirty="0">
              <a:solidFill>
                <a:schemeClr val="bg1"/>
              </a:solidFill>
              <a:latin typeface="Dosis" pitchFamily="2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5822A432-E81F-5374-9840-704D81C5712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981061" y="1594696"/>
            <a:ext cx="1410299" cy="1623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00184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C51161-36AA-3A3B-B51A-9AAE9916DC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71450C1-B9B6-1D37-F427-E0EC30C6C94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3AA9C1F-1DFB-B70D-7F05-4E4370DD3755}"/>
              </a:ext>
            </a:extLst>
          </p:cNvPr>
          <p:cNvSpPr/>
          <p:nvPr/>
        </p:nvSpPr>
        <p:spPr>
          <a:xfrm>
            <a:off x="285757" y="342900"/>
            <a:ext cx="13192868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4400" b="1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7292C52-9C6A-9708-4ECB-D644E657A56F}"/>
              </a:ext>
            </a:extLst>
          </p:cNvPr>
          <p:cNvSpPr/>
          <p:nvPr/>
        </p:nvSpPr>
        <p:spPr>
          <a:xfrm>
            <a:off x="285755" y="342900"/>
            <a:ext cx="13154396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0BD2D1B7-28B4-6557-7CFA-1A59175988E9}"/>
              </a:ext>
            </a:extLst>
          </p:cNvPr>
          <p:cNvSpPr/>
          <p:nvPr/>
        </p:nvSpPr>
        <p:spPr>
          <a:xfrm>
            <a:off x="1010024" y="69393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F2A41956-FBF6-84E9-BB9B-A39E270E6B7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08309972"/>
              </p:ext>
            </p:extLst>
          </p:nvPr>
        </p:nvGraphicFramePr>
        <p:xfrm>
          <a:off x="2" y="-2"/>
          <a:ext cx="6710919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D73E4B4E-90CF-33F7-D687-5B2E14CAC0A0}"/>
              </a:ext>
            </a:extLst>
          </p:cNvPr>
          <p:cNvSpPr txBox="1"/>
          <p:nvPr/>
        </p:nvSpPr>
        <p:spPr>
          <a:xfrm>
            <a:off x="1711297" y="565073"/>
            <a:ext cx="10737143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69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Phrase 4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9743725-3C4A-E2C1-E4D6-CB1C4E8D96FD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2400" y="70715"/>
            <a:ext cx="1958125" cy="1513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53760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AF11A6-E8ED-96BF-DABF-53C8BF3A16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1A61093-9D75-FDEE-77E8-2E230B91925F}"/>
              </a:ext>
            </a:extLst>
          </p:cNvPr>
          <p:cNvSpPr/>
          <p:nvPr/>
        </p:nvSpPr>
        <p:spPr>
          <a:xfrm>
            <a:off x="0" y="4"/>
            <a:ext cx="13716000" cy="10286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71FBE2F-0E9F-AF1B-45D4-F97EBAD4B5ED}"/>
              </a:ext>
            </a:extLst>
          </p:cNvPr>
          <p:cNvSpPr/>
          <p:nvPr/>
        </p:nvSpPr>
        <p:spPr>
          <a:xfrm>
            <a:off x="275857" y="342904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FFC553B3-228D-85AD-0CE4-49D9CAE8C542}"/>
              </a:ext>
            </a:extLst>
          </p:cNvPr>
          <p:cNvSpPr/>
          <p:nvPr/>
        </p:nvSpPr>
        <p:spPr>
          <a:xfrm>
            <a:off x="285755" y="342900"/>
            <a:ext cx="13154396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20A0BD5F-B22A-0E61-867D-0752D956D02E}"/>
              </a:ext>
            </a:extLst>
          </p:cNvPr>
          <p:cNvSpPr/>
          <p:nvPr/>
        </p:nvSpPr>
        <p:spPr>
          <a:xfrm>
            <a:off x="851050" y="73009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52DE67B-2401-F677-51D2-C69A5AAEBA7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2000" y="2577775"/>
            <a:ext cx="12496800" cy="5131457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710C2B54-3B81-E060-C31B-E2DC466F2AE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37176106"/>
              </p:ext>
            </p:extLst>
          </p:nvPr>
        </p:nvGraphicFramePr>
        <p:xfrm>
          <a:off x="2" y="-2"/>
          <a:ext cx="6710919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64E91E40-5406-CBAB-133B-8E5B17F33B7D}"/>
              </a:ext>
            </a:extLst>
          </p:cNvPr>
          <p:cNvSpPr txBox="1"/>
          <p:nvPr/>
        </p:nvSpPr>
        <p:spPr>
          <a:xfrm>
            <a:off x="1514711" y="479192"/>
            <a:ext cx="11591689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69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 technicien répare la machine. Nommer les élèves ayant une réponse correcte Corrigez..</a:t>
            </a:r>
          </a:p>
          <a:p>
            <a:pPr marL="0" lvl="1" defTabSz="685869">
              <a:lnSpc>
                <a:spcPts val="3017"/>
              </a:lnSpc>
              <a:spcBef>
                <a:spcPct val="0"/>
              </a:spcBef>
              <a:defRPr/>
            </a:pP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A138BA7C-D820-0761-ECC3-CE8942AD2891}"/>
              </a:ext>
            </a:extLst>
          </p:cNvPr>
          <p:cNvSpPr txBox="1"/>
          <p:nvPr/>
        </p:nvSpPr>
        <p:spPr>
          <a:xfrm>
            <a:off x="3276600" y="4291780"/>
            <a:ext cx="72390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69">
              <a:defRPr/>
            </a:pPr>
            <a:r>
              <a:rPr lang="fr-MA" sz="6000" b="1" dirty="0">
                <a:solidFill>
                  <a:schemeClr val="bg1"/>
                </a:solidFill>
                <a:latin typeface="Dosis" pitchFamily="2" charset="0"/>
              </a:rPr>
              <a:t>Le technicien répare la machine.</a:t>
            </a:r>
            <a:endParaRPr lang="fr-MA" sz="6000" dirty="0">
              <a:solidFill>
                <a:schemeClr val="bg1"/>
              </a:solidFill>
              <a:latin typeface="Dosis" pitchFamily="2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EAB193F2-F807-2CB8-295B-6EC8C66867A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939176" y="1581669"/>
            <a:ext cx="1410299" cy="1623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75393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23D3B5-5F85-C24E-2E67-3F01AB5D97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188B083-F379-F765-CBE3-07619EA7AE2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1EABA7E-1CE3-0F78-D156-54B96FB67238}"/>
              </a:ext>
            </a:extLst>
          </p:cNvPr>
          <p:cNvSpPr/>
          <p:nvPr/>
        </p:nvSpPr>
        <p:spPr>
          <a:xfrm>
            <a:off x="285757" y="342900"/>
            <a:ext cx="13192868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0" indent="-4572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fr-FR" sz="3200" b="0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4 phrases correctes = « </a:t>
            </a: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Champion(ne) de la dictée </a:t>
            </a:r>
            <a:r>
              <a:rPr kumimoji="0" lang="fr-FR" sz="3200" b="0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» 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fr-FR" sz="3200" b="0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3 phrases correctes = « </a:t>
            </a: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Expert(e) en dictée </a:t>
            </a:r>
            <a:r>
              <a:rPr kumimoji="0" lang="fr-FR" sz="3200" b="0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».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fr-FR" sz="3200" b="0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2 phrases correctes = « </a:t>
            </a: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Bon lecteur/bonne lectrice </a:t>
            </a:r>
            <a:r>
              <a:rPr kumimoji="0" lang="fr-FR" sz="3200" b="0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».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fr-FR" sz="3200" b="0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1 /0 phrase correcte = « </a:t>
            </a: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En progrès </a:t>
            </a:r>
            <a:r>
              <a:rPr kumimoji="0" lang="fr-FR" sz="3200" b="0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».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33E42FC-9E92-59D9-D960-B6EABE337A66}"/>
              </a:ext>
            </a:extLst>
          </p:cNvPr>
          <p:cNvSpPr/>
          <p:nvPr/>
        </p:nvSpPr>
        <p:spPr>
          <a:xfrm>
            <a:off x="285755" y="342900"/>
            <a:ext cx="13154396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A2194CD7-6160-6CBD-9A36-BEED0CD416AC}"/>
              </a:ext>
            </a:extLst>
          </p:cNvPr>
          <p:cNvSpPr/>
          <p:nvPr/>
        </p:nvSpPr>
        <p:spPr>
          <a:xfrm>
            <a:off x="1010024" y="69393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217B790A-F53E-1F2E-BEE3-59588F77FF6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" y="-2"/>
          <a:ext cx="6710919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78121ACC-4380-B3DE-19FE-A2B81BD83FDB}"/>
              </a:ext>
            </a:extLst>
          </p:cNvPr>
          <p:cNvSpPr txBox="1"/>
          <p:nvPr/>
        </p:nvSpPr>
        <p:spPr>
          <a:xfrm>
            <a:off x="1425545" y="565073"/>
            <a:ext cx="1102289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69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Maintenant nous allons attribuer les titres  . Dire les noms des élèves pour chaque catégorie.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1F58257-57F5-030F-A13B-EB6B02348C3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00049" y="1621622"/>
            <a:ext cx="1410299" cy="1623263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3ACF671B-3B35-77AE-74CD-0461C543B21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10925" y="3827391"/>
            <a:ext cx="705246" cy="811743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C1EC5F27-9AFD-A2B0-2EAE-10D85A3434C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93079" y="3827392"/>
            <a:ext cx="705246" cy="811743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C3A65CB8-2849-F240-B19B-464EF8A5F3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14256" y="3808344"/>
            <a:ext cx="705246" cy="811743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D3E464D-B2E6-9869-43C3-21F6AE71820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55926" y="4479732"/>
            <a:ext cx="705246" cy="811743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A13C1C85-0557-A67B-A086-3E7B5A3BC52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61930" y="5151120"/>
            <a:ext cx="705246" cy="811743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2A6854AF-31FC-B24C-4AEF-F583A96D20B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74428" y="5975026"/>
            <a:ext cx="705246" cy="811743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849A3B4E-51C0-D445-2A8A-220FC365BB5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00606" y="5197408"/>
            <a:ext cx="705246" cy="811743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FC83A8A4-FD87-41AB-6B60-ED48645696B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80106" y="4576164"/>
            <a:ext cx="705246" cy="811743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3AF3B9C5-0FF6-9D1B-B6D6-48201025175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96400" y="3827393"/>
            <a:ext cx="705246" cy="811743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075A985D-AE9D-23EB-779F-BE45BC5D012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35640" y="4508377"/>
            <a:ext cx="705246" cy="811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98667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1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69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2" tIns="38102" rIns="38102" bIns="38102" rtlCol="0" anchor="ctr"/>
            <a:lstStyle/>
            <a:p>
              <a:pPr algn="ctr" defTabSz="685869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8" y="571501"/>
            <a:ext cx="929375" cy="89220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97E087D-5FB9-0D89-12A1-098B2632F30A}"/>
              </a:ext>
            </a:extLst>
          </p:cNvPr>
          <p:cNvSpPr txBox="1"/>
          <p:nvPr/>
        </p:nvSpPr>
        <p:spPr>
          <a:xfrm>
            <a:off x="1193822" y="2071849"/>
            <a:ext cx="11681640" cy="11926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spcAft>
                <a:spcPts val="900"/>
              </a:spcAft>
              <a:defRPr/>
            </a:pPr>
            <a:r>
              <a:rPr lang="fr-FR" sz="3200" dirty="0">
                <a:solidFill>
                  <a:srgbClr val="106585"/>
                </a:solidFill>
                <a:latin typeface="Dosis" pitchFamily="2" charset="0"/>
              </a:rPr>
              <a:t>A la fin de la séance d’aujourd’hui,</a:t>
            </a:r>
          </a:p>
          <a:p>
            <a:pPr algn="ctr" defTabSz="685869">
              <a:spcAft>
                <a:spcPts val="900"/>
              </a:spcAft>
              <a:defRPr/>
            </a:pPr>
            <a:r>
              <a:rPr lang="fr-FR" sz="3200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au moins 80% des élèves </a:t>
            </a:r>
            <a:r>
              <a:rPr lang="fr-FR" sz="3200" dirty="0">
                <a:solidFill>
                  <a:srgbClr val="106585"/>
                </a:solidFill>
                <a:latin typeface="Dosis" pitchFamily="2" charset="0"/>
              </a:rPr>
              <a:t>doivent être capables de : 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361841AB-7BBF-E5DF-ECC0-9422AF094E7E}"/>
              </a:ext>
            </a:extLst>
          </p:cNvPr>
          <p:cNvGrpSpPr/>
          <p:nvPr/>
        </p:nvGrpSpPr>
        <p:grpSpPr>
          <a:xfrm>
            <a:off x="1388617" y="3587665"/>
            <a:ext cx="11292049" cy="3557514"/>
            <a:chOff x="3284529" y="4577550"/>
            <a:chExt cx="9396747" cy="2104846"/>
          </a:xfrm>
        </p:grpSpPr>
        <p:sp>
          <p:nvSpPr>
            <p:cNvPr id="8" name="Freeform 17">
              <a:extLst>
                <a:ext uri="{FF2B5EF4-FFF2-40B4-BE49-F238E27FC236}">
                  <a16:creationId xmlns:a16="http://schemas.microsoft.com/office/drawing/2014/main" id="{60BD1024-05C8-C151-181A-C15273BA80F2}"/>
                </a:ext>
              </a:extLst>
            </p:cNvPr>
            <p:cNvSpPr/>
            <p:nvPr/>
          </p:nvSpPr>
          <p:spPr>
            <a:xfrm>
              <a:off x="3284529" y="4577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69">
                <a:defRPr/>
              </a:pPr>
              <a:endParaRPr lang="fr-MA" sz="1001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21CEE908-A23E-3615-FC3A-B9D65947341C}"/>
                </a:ext>
              </a:extLst>
            </p:cNvPr>
            <p:cNvSpPr txBox="1"/>
            <p:nvPr/>
          </p:nvSpPr>
          <p:spPr>
            <a:xfrm>
              <a:off x="4916193" y="4829273"/>
              <a:ext cx="6227090" cy="309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69">
                <a:spcAft>
                  <a:spcPts val="900"/>
                </a:spcAft>
                <a:defRPr/>
              </a:pPr>
              <a:r>
                <a:rPr lang="fr-FR" sz="2801" dirty="0">
                  <a:solidFill>
                    <a:schemeClr val="accent5">
                      <a:lumMod val="50000"/>
                    </a:schemeClr>
                  </a:solidFill>
                  <a:latin typeface="Dosis" pitchFamily="2" charset="0"/>
                </a:rPr>
                <a:t>Réviser les mots du vocabulaire du palier 5. </a:t>
              </a:r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2C5D3884-B682-E82B-6AA4-10FF3C852B6C}"/>
                </a:ext>
              </a:extLst>
            </p:cNvPr>
            <p:cNvSpPr txBox="1"/>
            <p:nvPr/>
          </p:nvSpPr>
          <p:spPr>
            <a:xfrm>
              <a:off x="4896593" y="5487756"/>
              <a:ext cx="7237665" cy="309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890"/>
                </a:spcAft>
              </a:pPr>
              <a:r>
                <a:rPr lang="fr-MA" sz="2801" dirty="0">
                  <a:solidFill>
                    <a:schemeClr val="accent5">
                      <a:lumMod val="50000"/>
                    </a:schemeClr>
                  </a:solidFill>
                  <a:latin typeface="Dosis" pitchFamily="2" charset="0"/>
                </a:rPr>
                <a:t>Réviser les difficultés particulières présentées.</a:t>
              </a:r>
              <a:endParaRPr lang="fr-FR" sz="2801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endParaRPr>
            </a:p>
          </p:txBody>
        </p:sp>
        <p:sp>
          <p:nvSpPr>
            <p:cNvPr id="15" name="Freeform 17">
              <a:extLst>
                <a:ext uri="{FF2B5EF4-FFF2-40B4-BE49-F238E27FC236}">
                  <a16:creationId xmlns:a16="http://schemas.microsoft.com/office/drawing/2014/main" id="{82E50CCC-DE92-9198-59AA-3EDF1EA1822F}"/>
                </a:ext>
              </a:extLst>
            </p:cNvPr>
            <p:cNvSpPr/>
            <p:nvPr/>
          </p:nvSpPr>
          <p:spPr>
            <a:xfrm>
              <a:off x="3410727" y="4581025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69">
                <a:defRPr/>
              </a:pPr>
              <a:endParaRPr lang="fr-MA" sz="1001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9" name="Oval 86">
            <a:extLst>
              <a:ext uri="{FF2B5EF4-FFF2-40B4-BE49-F238E27FC236}">
                <a16:creationId xmlns:a16="http://schemas.microsoft.com/office/drawing/2014/main" id="{682BD923-01C7-9BB1-673D-4D7011C6955D}"/>
              </a:ext>
            </a:extLst>
          </p:cNvPr>
          <p:cNvSpPr/>
          <p:nvPr/>
        </p:nvSpPr>
        <p:spPr>
          <a:xfrm>
            <a:off x="1799394" y="3768443"/>
            <a:ext cx="732834" cy="781668"/>
          </a:xfrm>
          <a:prstGeom prst="ellipse">
            <a:avLst/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5">
              <a:defRPr/>
            </a:pPr>
            <a:endParaRPr lang="en-US" sz="32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Oval 86">
            <a:extLst>
              <a:ext uri="{FF2B5EF4-FFF2-40B4-BE49-F238E27FC236}">
                <a16:creationId xmlns:a16="http://schemas.microsoft.com/office/drawing/2014/main" id="{A3F2B2E4-79BA-E754-F415-2B0997A410B3}"/>
              </a:ext>
            </a:extLst>
          </p:cNvPr>
          <p:cNvSpPr/>
          <p:nvPr/>
        </p:nvSpPr>
        <p:spPr>
          <a:xfrm>
            <a:off x="1829375" y="4920700"/>
            <a:ext cx="732834" cy="781667"/>
          </a:xfrm>
          <a:prstGeom prst="ellipse">
            <a:avLst/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5">
              <a:defRPr/>
            </a:pPr>
            <a:endParaRPr lang="en-US" sz="32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Graphique 30">
            <a:extLst>
              <a:ext uri="{FF2B5EF4-FFF2-40B4-BE49-F238E27FC236}">
                <a16:creationId xmlns:a16="http://schemas.microsoft.com/office/drawing/2014/main" id="{B3EA577C-3557-8FCB-2A20-EC36CC4B7A9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1776625" y="4842741"/>
            <a:ext cx="665435" cy="566624"/>
          </a:xfrm>
          <a:prstGeom prst="rect">
            <a:avLst/>
          </a:prstGeom>
        </p:spPr>
      </p:pic>
      <p:pic>
        <p:nvPicPr>
          <p:cNvPr id="16" name="Graphique 30">
            <a:extLst>
              <a:ext uri="{FF2B5EF4-FFF2-40B4-BE49-F238E27FC236}">
                <a16:creationId xmlns:a16="http://schemas.microsoft.com/office/drawing/2014/main" id="{B3EA577C-3557-8FCB-2A20-EC36CC4B7A9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1746411" y="3742602"/>
            <a:ext cx="665435" cy="566624"/>
          </a:xfrm>
          <a:prstGeom prst="rect">
            <a:avLst/>
          </a:prstGeom>
        </p:spPr>
      </p:pic>
      <p:sp>
        <p:nvSpPr>
          <p:cNvPr id="17" name="Oval 86">
            <a:extLst>
              <a:ext uri="{FF2B5EF4-FFF2-40B4-BE49-F238E27FC236}">
                <a16:creationId xmlns:a16="http://schemas.microsoft.com/office/drawing/2014/main" id="{667C1716-89B1-B42F-4315-EE5544250AC3}"/>
              </a:ext>
            </a:extLst>
          </p:cNvPr>
          <p:cNvSpPr/>
          <p:nvPr/>
        </p:nvSpPr>
        <p:spPr>
          <a:xfrm>
            <a:off x="1829375" y="5997919"/>
            <a:ext cx="732834" cy="781667"/>
          </a:xfrm>
          <a:prstGeom prst="ellipse">
            <a:avLst/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5">
              <a:defRPr/>
            </a:pPr>
            <a:endParaRPr lang="en-US" sz="32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Graphique 30">
            <a:extLst>
              <a:ext uri="{FF2B5EF4-FFF2-40B4-BE49-F238E27FC236}">
                <a16:creationId xmlns:a16="http://schemas.microsoft.com/office/drawing/2014/main" id="{F5AA5F47-9604-DF8C-10A4-AF7B9A319FF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1746411" y="5893227"/>
            <a:ext cx="665435" cy="566624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8F90B237-2A54-A57A-3A74-DE4719F5EE49}"/>
              </a:ext>
            </a:extLst>
          </p:cNvPr>
          <p:cNvSpPr txBox="1"/>
          <p:nvPr/>
        </p:nvSpPr>
        <p:spPr>
          <a:xfrm>
            <a:off x="3349384" y="6142472"/>
            <a:ext cx="9911895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890"/>
              </a:spcAft>
            </a:pPr>
            <a:r>
              <a:rPr lang="fr-MA" sz="280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Lire des phrases avec difficultés particulières.</a:t>
            </a:r>
            <a:endParaRPr lang="fr-FR" sz="2801" b="1" dirty="0">
              <a:solidFill>
                <a:schemeClr val="accent5">
                  <a:lumMod val="7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17633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C8AF9A1B-AF9E-1205-484B-ECC0021C1A42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tx2">
              <a:lumMod val="20000"/>
              <a:lumOff val="8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>
              <a:lnSpc>
                <a:spcPts val="11099"/>
              </a:lnSpc>
            </a:pPr>
            <a:endParaRPr lang="fr-FR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</a:t>
            </a:r>
          </a:p>
          <a:p>
            <a:pPr algn="ctr" defTabSz="685834"/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du vocabulaire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5" name="Image 4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FB0ECFC9-E9CC-8140-6D91-B9E551AB78F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8076" y="5918548"/>
            <a:ext cx="3579848" cy="2638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1958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DCF54F-EAB7-413D-ECC4-04919CDA4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D74A652-3B5F-A436-DF7C-44963EDCFD8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8F42FDE8-8CE0-5FD1-1892-1CD2D2B93898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grpSp>
        <p:nvGrpSpPr>
          <p:cNvPr id="6" name="Group 3">
            <a:extLst>
              <a:ext uri="{FF2B5EF4-FFF2-40B4-BE49-F238E27FC236}">
                <a16:creationId xmlns:a16="http://schemas.microsoft.com/office/drawing/2014/main" id="{78651B20-B4E1-37FE-0E11-A2450FA9D20A}"/>
              </a:ext>
            </a:extLst>
          </p:cNvPr>
          <p:cNvGrpSpPr/>
          <p:nvPr/>
        </p:nvGrpSpPr>
        <p:grpSpPr>
          <a:xfrm>
            <a:off x="1009360" y="1463703"/>
            <a:ext cx="12001500" cy="7926101"/>
            <a:chOff x="0" y="0"/>
            <a:chExt cx="3895412" cy="2555175"/>
          </a:xfrm>
        </p:grpSpPr>
        <p:sp>
          <p:nvSpPr>
            <p:cNvPr id="7" name="Freeform 4">
              <a:extLst>
                <a:ext uri="{FF2B5EF4-FFF2-40B4-BE49-F238E27FC236}">
                  <a16:creationId xmlns:a16="http://schemas.microsoft.com/office/drawing/2014/main" id="{603C4A54-2F78-3BD9-693D-A46FD98CAA8F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69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9" name="TextBox 5">
              <a:extLst>
                <a:ext uri="{FF2B5EF4-FFF2-40B4-BE49-F238E27FC236}">
                  <a16:creationId xmlns:a16="http://schemas.microsoft.com/office/drawing/2014/main" id="{236AA7F1-1B54-6088-4632-A8A14B1B0831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2" tIns="38102" rIns="38102" bIns="38102" rtlCol="0" anchor="ctr"/>
            <a:lstStyle/>
            <a:p>
              <a:pPr algn="ctr" defTabSz="685869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0" name="Freeform 7">
            <a:extLst>
              <a:ext uri="{FF2B5EF4-FFF2-40B4-BE49-F238E27FC236}">
                <a16:creationId xmlns:a16="http://schemas.microsoft.com/office/drawing/2014/main" id="{390E966D-83AD-89AC-D918-7E72368BA447}"/>
              </a:ext>
            </a:extLst>
          </p:cNvPr>
          <p:cNvSpPr/>
          <p:nvPr/>
        </p:nvSpPr>
        <p:spPr>
          <a:xfrm>
            <a:off x="1318221" y="869870"/>
            <a:ext cx="929375" cy="89220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90D7DD2-91C9-6A89-1F2E-B7C086A674D6}"/>
              </a:ext>
            </a:extLst>
          </p:cNvPr>
          <p:cNvSpPr txBox="1"/>
          <p:nvPr/>
        </p:nvSpPr>
        <p:spPr>
          <a:xfrm>
            <a:off x="2333956" y="2015170"/>
            <a:ext cx="8683076" cy="20736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54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Rebrassage de la lecture: révision collective</a:t>
            </a: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Carelia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32F0F2CF-4A87-4D6C-79CF-9C29FDEC3779}"/>
              </a:ext>
            </a:extLst>
          </p:cNvPr>
          <p:cNvSpPr txBox="1"/>
          <p:nvPr/>
        </p:nvSpPr>
        <p:spPr>
          <a:xfrm>
            <a:off x="1318221" y="4347273"/>
            <a:ext cx="11388419" cy="58169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L’enseignant(e) fait passer </a:t>
            </a:r>
            <a:r>
              <a:rPr lang="fr-FR" sz="3200" b="1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tous les élèves 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un par un pour lire les mots sur les diapositives lors de la </a:t>
            </a:r>
            <a:r>
              <a:rPr lang="fr-FR" sz="3200" b="1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révision collective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Le défilement des diapositives peut être bidirectionnel afin d’assurer la couverture des difficultés et la participation de tous.</a:t>
            </a:r>
          </a:p>
          <a:p>
            <a:pPr algn="just">
              <a:lnSpc>
                <a:spcPct val="150000"/>
              </a:lnSpc>
            </a:pP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L’enseignant(e) dispose de la liberté de consacrer plus de temps à une difficulté identifiée selon les besoins. Dans ce cas il réexplique et donne des exemples au tableau latéral.</a:t>
            </a:r>
          </a:p>
          <a:p>
            <a:pPr algn="just">
              <a:lnSpc>
                <a:spcPct val="150000"/>
              </a:lnSpc>
            </a:pPr>
            <a:endParaRPr lang="en-US" sz="3200" dirty="0">
              <a:solidFill>
                <a:schemeClr val="accent5">
                  <a:lumMod val="50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DF8866F-C851-7B15-D014-606E5A0F9149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</p:spTree>
    <p:extLst>
      <p:ext uri="{BB962C8B-B14F-4D97-AF65-F5344CB8AC3E}">
        <p14:creationId xmlns:p14="http://schemas.microsoft.com/office/powerpoint/2010/main" val="42041932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26FE6E-1E79-EE5E-C21C-D4489179BD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65E2B4D-4F5E-C01C-2EDE-D6AB3AD98E2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071E93BE-800B-9843-4045-62B5575157D5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37326B0F-281C-591E-34C7-FEAAF5264003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endParaRPr lang="fr-FR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endParaRPr lang="fr-FR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endParaRPr lang="fr-FR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endParaRPr lang="fr-FR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 de  la lecture:</a:t>
            </a:r>
          </a:p>
          <a:p>
            <a:pPr algn="ctr" defTabSz="685834"/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Lire des phrases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507060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0E4B61-8402-24F7-91FD-2A70254E4D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5CFD0E0-8D96-CCF6-159A-D38294CA900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10" y="1485911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17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BCCE0AB-472D-1461-6672-EE14C5C1B273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11"/>
            <a:ext cx="13716000" cy="10286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17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A413647-A0E2-59E8-0643-A101F09B06E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75860" y="266705"/>
            <a:ext cx="13164293" cy="974986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17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E3DA3BD-3698-A74B-361B-156D8B02AF9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271466" y="463481"/>
            <a:ext cx="13154396" cy="101131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17">
              <a:defRPr/>
            </a:pPr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7BB8460-7F80-2D1E-CE63-9722BE15339D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295093" y="1106536"/>
            <a:ext cx="13164293" cy="36826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17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9F425540-8F0C-6886-3213-CE3B447DC767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708163" y="742249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17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TextBox 10">
            <a:extLst>
              <a:ext uri="{FF2B5EF4-FFF2-40B4-BE49-F238E27FC236}">
                <a16:creationId xmlns:a16="http://schemas.microsoft.com/office/drawing/2014/main" id="{D96E6EEA-0395-7D39-6516-337AB2EDE0AB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595469" y="1864755"/>
            <a:ext cx="12506394" cy="7067892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18">
              <a:defRPr/>
            </a:pPr>
            <a:r>
              <a:rPr lang="fr-FR" sz="54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Voici l’orchestre de la musique andalouse.</a:t>
            </a:r>
            <a:endParaRPr lang="fr-MA" sz="900" dirty="0"/>
          </a:p>
          <a:p>
            <a:pPr defTabSz="685818">
              <a:lnSpc>
                <a:spcPct val="200000"/>
              </a:lnSpc>
              <a:defRPr/>
            </a:pPr>
            <a:r>
              <a:rPr lang="fr-FR" sz="54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Il se compose de plusieurs musiciens.</a:t>
            </a:r>
          </a:p>
          <a:p>
            <a:pPr defTabSz="685818">
              <a:lnSpc>
                <a:spcPct val="200000"/>
              </a:lnSpc>
              <a:defRPr/>
            </a:pPr>
            <a:r>
              <a:rPr lang="fr-FR" sz="54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Ils sont habillés en costumes bleus.</a:t>
            </a:r>
          </a:p>
          <a:p>
            <a:pPr defTabSz="685818">
              <a:lnSpc>
                <a:spcPct val="200000"/>
              </a:lnSpc>
              <a:defRPr/>
            </a:pPr>
            <a:r>
              <a:rPr lang="fr-FR" sz="54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Il a une chemise rose et une veste grise.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8E5A28BD-2FC6-96AA-8984-3171ECB9621B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292495" y="463489"/>
            <a:ext cx="119515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03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Qui veut passer au tableau pour lire? </a:t>
            </a:r>
          </a:p>
          <a:p>
            <a:pPr defTabSz="1028703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</a:rPr>
              <a:t>L’enseignant désigne des élèves chacun lit une phrase.</a:t>
            </a:r>
          </a:p>
          <a:p>
            <a:pPr defTabSz="1028703">
              <a:defRPr/>
            </a:pPr>
            <a:endParaRPr lang="fr-FR" sz="2400" b="1" dirty="0">
              <a:solidFill>
                <a:prstClr val="white">
                  <a:lumMod val="65000"/>
                </a:prstClr>
              </a:solidFill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2B031B60-5D2F-C145-D649-372062E1C7DD}"/>
              </a:ext>
            </a:extLst>
          </p:cNvPr>
          <p:cNvGraphicFramePr>
            <a:graphicFrameLocks noGrp="1"/>
          </p:cNvGraphicFramePr>
          <p:nvPr>
            <p:custDataLst>
              <p:tags r:id="rId9"/>
            </p:custDataLst>
            <p:extLst>
              <p:ext uri="{D42A27DB-BD31-4B8C-83A1-F6EECF244321}">
                <p14:modId xmlns:p14="http://schemas.microsoft.com/office/powerpoint/2010/main" val="1047342318"/>
              </p:ext>
            </p:extLst>
          </p:nvPr>
        </p:nvGraphicFramePr>
        <p:xfrm>
          <a:off x="-42800" y="-42914"/>
          <a:ext cx="6697242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519409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0E4B61-8402-24F7-91FD-2A70254E4D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5CFD0E0-8D96-CCF6-159A-D38294CA900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10" y="1485911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17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BCCE0AB-472D-1461-6672-EE14C5C1B273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11"/>
            <a:ext cx="13716000" cy="10286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17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A413647-A0E2-59E8-0643-A101F09B06E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75860" y="266705"/>
            <a:ext cx="13164293" cy="974986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17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E3DA3BD-3698-A74B-361B-156D8B02AF9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271466" y="463481"/>
            <a:ext cx="13154396" cy="101131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17">
              <a:defRPr/>
            </a:pPr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7BB8460-7F80-2D1E-CE63-9722BE15339D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295093" y="1106536"/>
            <a:ext cx="13164293" cy="36826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17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9F425540-8F0C-6886-3213-CE3B447DC767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708163" y="742249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17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TextBox 10">
            <a:extLst>
              <a:ext uri="{FF2B5EF4-FFF2-40B4-BE49-F238E27FC236}">
                <a16:creationId xmlns:a16="http://schemas.microsoft.com/office/drawing/2014/main" id="{D96E6EEA-0395-7D39-6516-337AB2EDE0AB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595469" y="1864756"/>
            <a:ext cx="12506394" cy="7067892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18">
              <a:lnSpc>
                <a:spcPct val="200000"/>
              </a:lnSpc>
              <a:defRPr/>
            </a:pPr>
            <a:r>
              <a:rPr lang="fr-FR" sz="54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Les élèves et leur enseignante célèbrent l’anniversaire de la marche verte.</a:t>
            </a:r>
            <a:endParaRPr lang="fr-MA" sz="5400" dirty="0"/>
          </a:p>
          <a:p>
            <a:pPr defTabSz="685818">
              <a:lnSpc>
                <a:spcPct val="200000"/>
              </a:lnSpc>
              <a:defRPr/>
            </a:pPr>
            <a:r>
              <a:rPr lang="fr-FR" sz="54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Ils organisent une exposition. </a:t>
            </a:r>
          </a:p>
          <a:p>
            <a:pPr defTabSz="685818">
              <a:lnSpc>
                <a:spcPct val="200000"/>
              </a:lnSpc>
              <a:defRPr/>
            </a:pPr>
            <a:r>
              <a:rPr lang="fr-FR" sz="54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Ils ont accroché des affiches.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8E5A28BD-2FC6-96AA-8984-3171ECB9621B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292495" y="463489"/>
            <a:ext cx="119515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03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Qui veut passer au tableau pour lire? </a:t>
            </a:r>
          </a:p>
          <a:p>
            <a:pPr defTabSz="1028703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</a:rPr>
              <a:t>L’enseignant désigne des élèves chacun lit une phrase.</a:t>
            </a:r>
          </a:p>
          <a:p>
            <a:pPr defTabSz="1028703">
              <a:defRPr/>
            </a:pPr>
            <a:endParaRPr lang="fr-FR" sz="2400" b="1" dirty="0">
              <a:solidFill>
                <a:prstClr val="white">
                  <a:lumMod val="65000"/>
                </a:prstClr>
              </a:solidFill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2B031B60-5D2F-C145-D649-372062E1C7DD}"/>
              </a:ext>
            </a:extLst>
          </p:cNvPr>
          <p:cNvGraphicFramePr>
            <a:graphicFrameLocks noGrp="1"/>
          </p:cNvGraphicFramePr>
          <p:nvPr>
            <p:custDataLst>
              <p:tags r:id="rId9"/>
            </p:custDataLst>
            <p:extLst>
              <p:ext uri="{D42A27DB-BD31-4B8C-83A1-F6EECF244321}">
                <p14:modId xmlns:p14="http://schemas.microsoft.com/office/powerpoint/2010/main" val="2192815664"/>
              </p:ext>
            </p:extLst>
          </p:nvPr>
        </p:nvGraphicFramePr>
        <p:xfrm>
          <a:off x="-42800" y="-42914"/>
          <a:ext cx="6697242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A60F755C-376E-283C-8DAD-39FEC48B07E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535120" y="3637189"/>
            <a:ext cx="908801" cy="25571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61DA9BBA-F11C-4528-859D-DCC9EA84473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375156" y="3509335"/>
            <a:ext cx="908801" cy="25571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E52C9824-AF48-149C-3971-481E5F62918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476381" y="6859037"/>
            <a:ext cx="908801" cy="25571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76759BD8-8724-48D0-466B-6D3B91D0E05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217968" y="6741727"/>
            <a:ext cx="908801" cy="25571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C5764193-9D1B-E4D9-68CD-E38DFE50F1D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23682" y="8453804"/>
            <a:ext cx="908801" cy="25571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3EB4FFBD-A3DD-2E51-1B0B-AEE357FC435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268346" y="8497447"/>
            <a:ext cx="908801" cy="25571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40734B70-485D-D7F7-8543-35A3486DEEF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968438" y="8497448"/>
            <a:ext cx="908801" cy="255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952563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BADEA2-1FB6-9230-3E76-71E6EE8305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E0D5484-9F47-3201-5695-5209473CE47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10" y="1485911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17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9BD77B1-BB7F-B1E5-A714-6332134DB84F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11"/>
            <a:ext cx="13716000" cy="10286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17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3CC0344-B3DC-9B2E-8592-F0B0A3F7706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75860" y="266705"/>
            <a:ext cx="13164293" cy="974986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17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D1A0F89-D587-EB86-D9C1-19D03376931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271466" y="270443"/>
            <a:ext cx="13154396" cy="89586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17">
              <a:defRPr/>
            </a:pPr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03527B5-3F6D-B305-3B91-6D80102A43CF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295093" y="1106536"/>
            <a:ext cx="13164293" cy="36826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17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98E14929-06FA-0AB9-23E6-63378131A322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708163" y="742249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17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EEFD6C9-7B6C-EF08-75F7-32C8F1597E0D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142910" y="631541"/>
            <a:ext cx="115293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03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Qui veut passer au tableau pour lire?</a:t>
            </a:r>
          </a:p>
          <a:p>
            <a:pPr defTabSz="1028703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</a:rPr>
              <a:t>L’enseignant désigne des élèves, chacun lit une phrase.</a:t>
            </a:r>
          </a:p>
          <a:p>
            <a:pPr defTabSz="1028703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 </a:t>
            </a:r>
          </a:p>
        </p:txBody>
      </p:sp>
      <p:sp>
        <p:nvSpPr>
          <p:cNvPr id="4" name="TextBox 10">
            <a:extLst>
              <a:ext uri="{FF2B5EF4-FFF2-40B4-BE49-F238E27FC236}">
                <a16:creationId xmlns:a16="http://schemas.microsoft.com/office/drawing/2014/main" id="{2BECA52D-1E01-82F8-8F0B-7224AADC5AED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429188" y="1864757"/>
            <a:ext cx="13030202" cy="1072634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just" defTabSz="685817">
              <a:lnSpc>
                <a:spcPct val="150000"/>
              </a:lnSpc>
              <a:spcAft>
                <a:spcPts val="600"/>
              </a:spcAft>
              <a:defRPr/>
            </a:pPr>
            <a:endParaRPr lang="fr-FR" sz="4800" b="1" dirty="0">
              <a:solidFill>
                <a:srgbClr val="4F81BD">
                  <a:lumMod val="50000"/>
                </a:srgb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57AFE52-12EE-81D0-F16A-0E0EB2F7AC08}"/>
              </a:ext>
            </a:extLst>
          </p:cNvPr>
          <p:cNvGraphicFramePr>
            <a:graphicFrameLocks noGrp="1"/>
          </p:cNvGraphicFramePr>
          <p:nvPr>
            <p:custDataLst>
              <p:tags r:id="rId9"/>
            </p:custDataLst>
            <p:extLst>
              <p:ext uri="{D42A27DB-BD31-4B8C-83A1-F6EECF244321}">
                <p14:modId xmlns:p14="http://schemas.microsoft.com/office/powerpoint/2010/main" val="398152653"/>
              </p:ext>
            </p:extLst>
          </p:nvPr>
        </p:nvGraphicFramePr>
        <p:xfrm>
          <a:off x="-4388" y="-42914"/>
          <a:ext cx="6678036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2601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26012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26012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CD875611-B4EB-121C-C5BC-EB3B83DFEB48}"/>
              </a:ext>
            </a:extLst>
          </p:cNvPr>
          <p:cNvGraphicFramePr>
            <a:graphicFrameLocks noGrp="1"/>
          </p:cNvGraphicFramePr>
          <p:nvPr/>
        </p:nvGraphicFramePr>
        <p:xfrm>
          <a:off x="429188" y="1621138"/>
          <a:ext cx="12711635" cy="1166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711635">
                  <a:extLst>
                    <a:ext uri="{9D8B030D-6E8A-4147-A177-3AD203B41FA5}">
                      <a16:colId xmlns:a16="http://schemas.microsoft.com/office/drawing/2014/main" val="1383984434"/>
                    </a:ext>
                  </a:extLst>
                </a:gridCol>
              </a:tblGrid>
              <a:tr h="8298180">
                <a:tc>
                  <a:txBody>
                    <a:bodyPr/>
                    <a:lstStyle/>
                    <a:p>
                      <a:pPr marL="0" marR="0" lvl="0" indent="0" algn="l" defTabSz="45721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6000" b="1" dirty="0">
                        <a:solidFill>
                          <a:srgbClr val="4F81BD">
                            <a:lumMod val="50000"/>
                          </a:srgbClr>
                        </a:solidFill>
                        <a:latin typeface="Dosis" pitchFamily="2" charset="0"/>
                      </a:endParaRPr>
                    </a:p>
                    <a:p>
                      <a:pPr marL="0" marR="0" lvl="0" indent="0" algn="l" defTabSz="457212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6000" b="1" dirty="0">
                          <a:solidFill>
                            <a:srgbClr val="4F81BD">
                              <a:lumMod val="50000"/>
                            </a:srgbClr>
                          </a:solidFill>
                          <a:latin typeface="Dosis" pitchFamily="2" charset="0"/>
                        </a:rPr>
                        <a:t>L’ordinateur est une inven</a:t>
                      </a:r>
                      <a:r>
                        <a:rPr lang="fr-FR" sz="6000" b="1" dirty="0">
                          <a:solidFill>
                            <a:srgbClr val="FFC000"/>
                          </a:solidFill>
                          <a:latin typeface="Dosis" pitchFamily="2" charset="0"/>
                        </a:rPr>
                        <a:t>t</a:t>
                      </a:r>
                      <a:r>
                        <a:rPr lang="fr-FR" sz="6000" b="1" dirty="0">
                          <a:solidFill>
                            <a:srgbClr val="4F81BD">
                              <a:lumMod val="50000"/>
                            </a:srgbClr>
                          </a:solidFill>
                          <a:latin typeface="Dosis" pitchFamily="2" charset="0"/>
                        </a:rPr>
                        <a:t>ion moderne</a:t>
                      </a:r>
                    </a:p>
                    <a:p>
                      <a:pPr marL="0" marR="0" lvl="0" indent="0" algn="l" defTabSz="457212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6000" b="1" dirty="0">
                          <a:solidFill>
                            <a:srgbClr val="4F81BD">
                              <a:lumMod val="50000"/>
                            </a:srgbClr>
                          </a:solidFill>
                          <a:latin typeface="Dosis" pitchFamily="2" charset="0"/>
                        </a:rPr>
                        <a:t>Il permet la rédac</a:t>
                      </a:r>
                      <a:r>
                        <a:rPr lang="fr-FR" sz="6000" b="1" dirty="0">
                          <a:solidFill>
                            <a:srgbClr val="FFC000"/>
                          </a:solidFill>
                          <a:latin typeface="Dosis" pitchFamily="2" charset="0"/>
                        </a:rPr>
                        <a:t>t</a:t>
                      </a:r>
                      <a:r>
                        <a:rPr lang="fr-FR" sz="6000" b="1" dirty="0">
                          <a:solidFill>
                            <a:srgbClr val="4F81BD">
                              <a:lumMod val="50000"/>
                            </a:srgbClr>
                          </a:solidFill>
                          <a:latin typeface="Dosis" pitchFamily="2" charset="0"/>
                        </a:rPr>
                        <a:t>ion de textes.</a:t>
                      </a:r>
                    </a:p>
                    <a:p>
                      <a:pPr marL="0" marR="0" lvl="0" indent="0" algn="l" defTabSz="457212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6000" b="1" dirty="0">
                          <a:solidFill>
                            <a:srgbClr val="4F81BD">
                              <a:lumMod val="50000"/>
                            </a:srgbClr>
                          </a:solidFill>
                          <a:latin typeface="Dosis" pitchFamily="2" charset="0"/>
                        </a:rPr>
                        <a:t>C’est un outil essen</a:t>
                      </a:r>
                      <a:r>
                        <a:rPr lang="fr-FR" sz="6000" b="1" dirty="0">
                          <a:solidFill>
                            <a:srgbClr val="FFC000"/>
                          </a:solidFill>
                          <a:latin typeface="Dosis" pitchFamily="2" charset="0"/>
                        </a:rPr>
                        <a:t>t</a:t>
                      </a:r>
                      <a:r>
                        <a:rPr lang="fr-FR" sz="6000" b="1" dirty="0">
                          <a:solidFill>
                            <a:srgbClr val="4F81BD">
                              <a:lumMod val="50000"/>
                            </a:srgbClr>
                          </a:solidFill>
                          <a:latin typeface="Dosis" pitchFamily="2" charset="0"/>
                        </a:rPr>
                        <a:t>iel.</a:t>
                      </a:r>
                    </a:p>
                    <a:p>
                      <a:pPr marL="0" marR="0" lvl="0" indent="0" algn="l" defTabSz="457212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6000" b="1" dirty="0">
                          <a:solidFill>
                            <a:srgbClr val="4F81BD">
                              <a:lumMod val="50000"/>
                            </a:srgbClr>
                          </a:solidFill>
                          <a:latin typeface="Dosis" pitchFamily="2" charset="0"/>
                        </a:rPr>
                        <a:t>Il aide à la créa</a:t>
                      </a:r>
                      <a:r>
                        <a:rPr lang="fr-FR" sz="6000" b="1" dirty="0">
                          <a:solidFill>
                            <a:srgbClr val="FFC000"/>
                          </a:solidFill>
                          <a:latin typeface="Dosis" pitchFamily="2" charset="0"/>
                        </a:rPr>
                        <a:t>t</a:t>
                      </a:r>
                      <a:r>
                        <a:rPr lang="fr-FR" sz="6000" b="1" dirty="0">
                          <a:solidFill>
                            <a:srgbClr val="4F81BD">
                              <a:lumMod val="50000"/>
                            </a:srgbClr>
                          </a:solidFill>
                          <a:latin typeface="Dosis" pitchFamily="2" charset="0"/>
                        </a:rPr>
                        <a:t>ion de documents.</a:t>
                      </a:r>
                      <a:endParaRPr lang="fr-MA" sz="6000" dirty="0"/>
                    </a:p>
                    <a:p>
                      <a:endParaRPr lang="fr-MA" sz="1100" dirty="0"/>
                    </a:p>
                    <a:p>
                      <a:endParaRPr lang="fr-MA" sz="1100" dirty="0"/>
                    </a:p>
                    <a:p>
                      <a:endParaRPr lang="fr-MA" sz="1100" dirty="0"/>
                    </a:p>
                    <a:p>
                      <a:endParaRPr lang="fr-MA" sz="1100" dirty="0"/>
                    </a:p>
                    <a:p>
                      <a:endParaRPr lang="fr-MA" sz="1100" dirty="0"/>
                    </a:p>
                    <a:p>
                      <a:endParaRPr lang="fr-MA" sz="1100" dirty="0"/>
                    </a:p>
                    <a:p>
                      <a:endParaRPr lang="fr-MA" sz="1100" dirty="0"/>
                    </a:p>
                    <a:p>
                      <a:endParaRPr lang="fr-MA" sz="1100" dirty="0"/>
                    </a:p>
                    <a:p>
                      <a:endParaRPr lang="fr-MA" sz="1100" dirty="0"/>
                    </a:p>
                    <a:p>
                      <a:endParaRPr lang="fr-MA" sz="1100" dirty="0"/>
                    </a:p>
                    <a:p>
                      <a:endParaRPr lang="fr-MA" sz="1100" dirty="0"/>
                    </a:p>
                  </a:txBody>
                  <a:tcPr marL="137160" marR="137160" marT="68580" marB="6858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38833876"/>
                  </a:ext>
                </a:extLst>
              </a:tr>
              <a:tr h="3281360">
                <a:tc>
                  <a:txBody>
                    <a:bodyPr/>
                    <a:lstStyle/>
                    <a:p>
                      <a:endParaRPr lang="fr-MA" sz="6000" b="1" kern="1200" dirty="0">
                        <a:solidFill>
                          <a:srgbClr val="4F81BD">
                            <a:lumMod val="50000"/>
                          </a:srgbClr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137160" marR="137160" marT="68580" marB="6858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871816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4066281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3B6789-DE1C-94E6-DF6B-A6A8D32AE9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ABA1812-CDF2-B658-114C-733EFA6B448B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10" y="1485911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17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3833BC6-05A6-4676-5A3D-100B09576A74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11"/>
            <a:ext cx="13716000" cy="10286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17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224254F-B662-3506-BFD7-A1C3CBC3794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75860" y="266705"/>
            <a:ext cx="13164293" cy="974986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17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67D9D53-B0BF-ED39-5E16-55E5B6475678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271466" y="463481"/>
            <a:ext cx="13154396" cy="101131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17">
              <a:defRPr/>
            </a:pPr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1A0DCCC-2BED-1EB7-EF00-E3F5257A6931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295093" y="1106536"/>
            <a:ext cx="13164293" cy="36826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17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06EDEE-3A38-BEAA-9464-F01301B9BE9C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708163" y="742249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17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TextBox 10">
            <a:extLst>
              <a:ext uri="{FF2B5EF4-FFF2-40B4-BE49-F238E27FC236}">
                <a16:creationId xmlns:a16="http://schemas.microsoft.com/office/drawing/2014/main" id="{7871F96A-787D-0111-4F20-B2B1B219ECFF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42889" y="1864756"/>
            <a:ext cx="13030202" cy="8102218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18">
              <a:lnSpc>
                <a:spcPct val="150000"/>
              </a:lnSpc>
              <a:defRPr/>
            </a:pPr>
            <a:r>
              <a:rPr lang="fr-FR" sz="54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Ma mère est une f</a:t>
            </a:r>
            <a:r>
              <a:rPr lang="fr-FR" sz="5400" b="1" dirty="0">
                <a:solidFill>
                  <a:srgbClr val="FFC000"/>
                </a:solidFill>
                <a:latin typeface="Dosis" pitchFamily="2" charset="0"/>
              </a:rPr>
              <a:t>emm</a:t>
            </a:r>
            <a:r>
              <a:rPr lang="fr-FR" sz="54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e généreuse. Elle est toujours à côté de moi.</a:t>
            </a:r>
          </a:p>
          <a:p>
            <a:pPr defTabSz="685818">
              <a:lnSpc>
                <a:spcPct val="150000"/>
              </a:lnSpc>
              <a:defRPr/>
            </a:pPr>
            <a:r>
              <a:rPr lang="fr-FR" sz="54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Ces femmes travaill</a:t>
            </a:r>
            <a:r>
              <a:rPr lang="fr-FR" sz="5400" b="1" dirty="0">
                <a:solidFill>
                  <a:schemeClr val="bg2">
                    <a:lumMod val="50000"/>
                  </a:schemeClr>
                </a:solidFill>
                <a:latin typeface="Dosis" pitchFamily="2" charset="0"/>
              </a:rPr>
              <a:t>ent</a:t>
            </a:r>
            <a:r>
              <a:rPr lang="fr-FR" sz="54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 prud</a:t>
            </a:r>
            <a:r>
              <a:rPr lang="fr-FR" sz="5400" b="1" dirty="0">
                <a:solidFill>
                  <a:srgbClr val="FFC000"/>
                </a:solidFill>
                <a:latin typeface="Dosis" pitchFamily="2" charset="0"/>
              </a:rPr>
              <a:t>emm</a:t>
            </a:r>
            <a:r>
              <a:rPr lang="fr-FR" sz="54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ent et calmement.</a:t>
            </a:r>
            <a:endParaRPr lang="fr-MA" sz="5400" dirty="0"/>
          </a:p>
          <a:p>
            <a:pPr defTabSz="685818">
              <a:lnSpc>
                <a:spcPct val="150000"/>
              </a:lnSpc>
              <a:defRPr/>
            </a:pPr>
            <a:r>
              <a:rPr lang="fr-FR" sz="54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Les étudiants parl</a:t>
            </a:r>
            <a:r>
              <a:rPr lang="fr-FR" sz="5400" b="1" dirty="0">
                <a:solidFill>
                  <a:schemeClr val="bg2">
                    <a:lumMod val="50000"/>
                  </a:schemeClr>
                </a:solidFill>
                <a:latin typeface="Dosis" pitchFamily="2" charset="0"/>
              </a:rPr>
              <a:t>ent</a:t>
            </a:r>
            <a:r>
              <a:rPr lang="fr-FR" sz="54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 intellig</a:t>
            </a:r>
            <a:r>
              <a:rPr lang="fr-FR" sz="5400" b="1" dirty="0">
                <a:solidFill>
                  <a:srgbClr val="FFC000"/>
                </a:solidFill>
                <a:latin typeface="Dosis" pitchFamily="2" charset="0"/>
              </a:rPr>
              <a:t>emm</a:t>
            </a:r>
            <a:r>
              <a:rPr lang="fr-FR" sz="54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ent de leur projet . 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CDD5FA1-19F6-2107-91F9-18FE9C121619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292495" y="463489"/>
            <a:ext cx="119515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03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Qui veut passer au tableau pour lire? </a:t>
            </a:r>
          </a:p>
          <a:p>
            <a:pPr defTabSz="1028703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</a:rPr>
              <a:t>L’enseignant désigne des élèves chacun lit une phrase.</a:t>
            </a:r>
          </a:p>
          <a:p>
            <a:pPr defTabSz="1028703">
              <a:defRPr/>
            </a:pPr>
            <a:endParaRPr lang="fr-FR" sz="2400" b="1" dirty="0">
              <a:solidFill>
                <a:prstClr val="white">
                  <a:lumMod val="65000"/>
                </a:prstClr>
              </a:solidFill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0A9A5F8F-69ED-669F-4A00-CA2AD14C59A2}"/>
              </a:ext>
            </a:extLst>
          </p:cNvPr>
          <p:cNvGraphicFramePr>
            <a:graphicFrameLocks noGrp="1"/>
          </p:cNvGraphicFramePr>
          <p:nvPr>
            <p:custDataLst>
              <p:tags r:id="rId9"/>
            </p:custDataLst>
            <p:extLst>
              <p:ext uri="{D42A27DB-BD31-4B8C-83A1-F6EECF244321}">
                <p14:modId xmlns:p14="http://schemas.microsoft.com/office/powerpoint/2010/main" val="142369752"/>
              </p:ext>
            </p:extLst>
          </p:nvPr>
        </p:nvGraphicFramePr>
        <p:xfrm>
          <a:off x="-42800" y="-42914"/>
          <a:ext cx="8357915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6067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0201781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B96F7B-F4C1-ABAA-13E4-01B80A9D9D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21D89BD-F56F-50EF-FFB1-21C04D170592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E78F27D7-76BA-C15F-6C5B-76BE4802D3C6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41033C9-0E63-A557-9BF1-0D0E70AA9AEB}"/>
              </a:ext>
            </a:extLst>
          </p:cNvPr>
          <p:cNvSpPr/>
          <p:nvPr/>
        </p:nvSpPr>
        <p:spPr>
          <a:xfrm>
            <a:off x="457200" y="1257300"/>
            <a:ext cx="12801600" cy="7772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2" name="Freeform 7">
            <a:extLst>
              <a:ext uri="{FF2B5EF4-FFF2-40B4-BE49-F238E27FC236}">
                <a16:creationId xmlns:a16="http://schemas.microsoft.com/office/drawing/2014/main" id="{926CF660-3D67-F947-4386-89C54E384902}"/>
              </a:ext>
            </a:extLst>
          </p:cNvPr>
          <p:cNvSpPr/>
          <p:nvPr/>
        </p:nvSpPr>
        <p:spPr>
          <a:xfrm>
            <a:off x="1318221" y="869870"/>
            <a:ext cx="929375" cy="89220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3" name="TextBox 10">
            <a:extLst>
              <a:ext uri="{FF2B5EF4-FFF2-40B4-BE49-F238E27FC236}">
                <a16:creationId xmlns:a16="http://schemas.microsoft.com/office/drawing/2014/main" id="{CF0B0BE0-DE1C-285D-3457-622497F0D014}"/>
              </a:ext>
            </a:extLst>
          </p:cNvPr>
          <p:cNvSpPr txBox="1"/>
          <p:nvPr/>
        </p:nvSpPr>
        <p:spPr>
          <a:xfrm>
            <a:off x="3634337" y="1919326"/>
            <a:ext cx="8683076" cy="20736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54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      Rebrassage de la lecture: révision autonome</a:t>
            </a: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Carelia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374B2157-CC7E-3848-B4F0-B4A4D3E6C005}"/>
              </a:ext>
            </a:extLst>
          </p:cNvPr>
          <p:cNvSpPr txBox="1"/>
          <p:nvPr/>
        </p:nvSpPr>
        <p:spPr>
          <a:xfrm>
            <a:off x="4697985" y="4064606"/>
            <a:ext cx="8405223" cy="33239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endParaRPr lang="fr-FR" sz="3600" dirty="0">
              <a:solidFill>
                <a:schemeClr val="accent5">
                  <a:lumMod val="50000"/>
                </a:schemeClr>
              </a:solidFill>
              <a:latin typeface="Dosis" panose="02010703020202060003" pitchFamily="2" charset="0"/>
            </a:endParaRPr>
          </a:p>
          <a:p>
            <a:pPr algn="just"/>
            <a:endParaRPr lang="fr-FR" sz="3600" dirty="0">
              <a:solidFill>
                <a:schemeClr val="accent5">
                  <a:lumMod val="50000"/>
                </a:schemeClr>
              </a:solidFill>
              <a:latin typeface="Dosis" panose="02010703020202060003" pitchFamily="2" charset="0"/>
            </a:endParaRPr>
          </a:p>
          <a:p>
            <a:pPr algn="just"/>
            <a:r>
              <a:rPr lang="fr-FR" sz="36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Les activités de la page 43 seront proposées aux élèves à réaliser en binôme ou individuellement.</a:t>
            </a:r>
          </a:p>
          <a:p>
            <a:pPr algn="just"/>
            <a:r>
              <a:rPr lang="fr-FR" sz="36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Lors de la </a:t>
            </a:r>
            <a:r>
              <a:rPr lang="fr-FR" sz="3600" b="1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révision autonome</a:t>
            </a:r>
            <a:r>
              <a:rPr lang="fr-FR" sz="36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, l’enseignant(e) fait passer le test individuellement.  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71FAAFC7-E7C0-5958-1E99-F68FEC293192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7FBF550-2193-4382-AB6A-4681FDF8337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3993" y="2279821"/>
            <a:ext cx="3946240" cy="4997279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5281351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830A0D-04A9-52F0-E7C4-F5CFEA6927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4FE7122-7686-A080-8B68-E3FD5B3CA8EF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D27C1D87-5787-6370-B956-262CE3C620C4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A3DDD6CD-9D8F-213B-5020-9A8B966C1FB5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5FC378CB-A0C4-8E19-1B19-98A5973AF03B}"/>
              </a:ext>
            </a:extLst>
          </p:cNvPr>
          <p:cNvSpPr txBox="1"/>
          <p:nvPr/>
        </p:nvSpPr>
        <p:spPr>
          <a:xfrm>
            <a:off x="3152601" y="3653732"/>
            <a:ext cx="7685116" cy="16754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</a:pPr>
            <a:r>
              <a:rPr lang="fr-FR" sz="4400" b="1" dirty="0">
                <a:solidFill>
                  <a:schemeClr val="accent4">
                    <a:lumMod val="50000"/>
                  </a:schemeClr>
                </a:solidFill>
                <a:latin typeface="Dosis" pitchFamily="2" charset="0"/>
              </a:rPr>
              <a:t>Je m’entraine dans</a:t>
            </a:r>
          </a:p>
          <a:p>
            <a:pPr algn="ctr" defTabSz="685834">
              <a:lnSpc>
                <a:spcPts val="6911"/>
              </a:lnSpc>
            </a:pPr>
            <a:r>
              <a:rPr lang="fr-FR" sz="4400" b="1" dirty="0">
                <a:solidFill>
                  <a:schemeClr val="accent4">
                    <a:lumMod val="50000"/>
                  </a:schemeClr>
                </a:solidFill>
                <a:latin typeface="Dosis" pitchFamily="2" charset="0"/>
              </a:rPr>
              <a:t> mon cahier d’activités</a:t>
            </a:r>
            <a:endParaRPr lang="en-US" sz="4000" dirty="0">
              <a:solidFill>
                <a:schemeClr val="accent4">
                  <a:lumMod val="50000"/>
                </a:schemeClr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D0E49ABB-F6E8-5B25-FA1F-A85F553676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4080" y="5606555"/>
            <a:ext cx="3742157" cy="2396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26011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2873AF-A547-FB38-3707-3BEDF2D4FE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765D0DE-5C3C-3FF4-E7E6-251797CF069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A124112D-6EDB-1594-011A-E030D324114D}"/>
              </a:ext>
            </a:extLst>
          </p:cNvPr>
          <p:cNvSpPr/>
          <p:nvPr/>
        </p:nvSpPr>
        <p:spPr>
          <a:xfrm>
            <a:off x="275854" y="41148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5DB4328E-D5DC-4A3C-6054-AF389A06D191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F3FB8D5B-B11F-AB8F-3BD1-92E97688401A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154930" y="422678"/>
            <a:ext cx="115617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endParaRPr lang="fr-MA" sz="2000" i="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3ECAB47-6BA8-A567-28AA-7435CFAB6E0D}"/>
              </a:ext>
            </a:extLst>
          </p:cNvPr>
          <p:cNvSpPr txBox="1"/>
          <p:nvPr/>
        </p:nvSpPr>
        <p:spPr>
          <a:xfrm>
            <a:off x="1197721" y="542518"/>
            <a:ext cx="1132055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685818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Ouvrez vos livrets à la page 43. Ecrivez la date.</a:t>
            </a:r>
            <a:endParaRPr lang="fr-FR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1399C309-EFCB-D661-6D3D-18850207D784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2807359-E119-FE16-0B9D-13371FAC63D5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322170564"/>
              </p:ext>
            </p:extLst>
          </p:nvPr>
        </p:nvGraphicFramePr>
        <p:xfrm>
          <a:off x="516129" y="-81301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7858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335281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4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2AA874A3-22F9-CCEB-D491-6DE319CE3F5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76600" y="1676352"/>
            <a:ext cx="6096000" cy="7658148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849DFD6E-AA07-1E98-159C-57FFAA6A86D8}"/>
              </a:ext>
            </a:extLst>
          </p:cNvPr>
          <p:cNvSpPr/>
          <p:nvPr/>
        </p:nvSpPr>
        <p:spPr>
          <a:xfrm>
            <a:off x="7086600" y="2019300"/>
            <a:ext cx="4343400" cy="5334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33095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B165543-4DBF-48F7-57E1-EF9DF479B2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-1143000" y="0"/>
            <a:ext cx="15750159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F708FCD2-6BF9-00A9-A27E-4ABFC613E86D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EBF35789-EF5A-9231-2393-AA2D13C5F56A}"/>
                </a:ext>
              </a:extLst>
            </p:cNvPr>
            <p:cNvSpPr txBox="1"/>
            <p:nvPr/>
          </p:nvSpPr>
          <p:spPr>
            <a:xfrm>
              <a:off x="800100" y="1946591"/>
              <a:ext cx="2504182" cy="2104846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ctr" defTabSz="91444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36" name="ZoneTexte 35">
            <a:extLst>
              <a:ext uri="{FF2B5EF4-FFF2-40B4-BE49-F238E27FC236}">
                <a16:creationId xmlns:a16="http://schemas.microsoft.com/office/drawing/2014/main" id="{D3E0DBCB-E98C-6943-0AAE-117B0145F95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0B880F6B-019B-D533-D569-3E486C493E3D}"/>
              </a:ext>
            </a:extLst>
          </p:cNvPr>
          <p:cNvGrpSpPr/>
          <p:nvPr/>
        </p:nvGrpSpPr>
        <p:grpSpPr>
          <a:xfrm>
            <a:off x="-224241" y="647699"/>
            <a:ext cx="13940241" cy="9004313"/>
            <a:chOff x="312517" y="227366"/>
            <a:chExt cx="8518967" cy="6196583"/>
          </a:xfrm>
        </p:grpSpPr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C158567-4502-B310-DE89-009000674922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31" name="Freeform 7">
              <a:extLst>
                <a:ext uri="{FF2B5EF4-FFF2-40B4-BE49-F238E27FC236}">
                  <a16:creationId xmlns:a16="http://schemas.microsoft.com/office/drawing/2014/main" id="{68DB3F4F-AC56-D5B8-B6B3-2933D5B57305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700" dirty="0">
                <a:latin typeface="Dosis" pitchFamily="2" charset="0"/>
              </a:endParaRP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420009C-4B5D-ADDB-AB42-273A4C4ED63E}"/>
                </a:ext>
              </a:extLst>
            </p:cNvPr>
            <p:cNvSpPr/>
            <p:nvPr/>
          </p:nvSpPr>
          <p:spPr>
            <a:xfrm rot="5400000" flipH="1">
              <a:off x="-463198" y="2017096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technique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9A18EDE-8FD4-9098-1951-634F9EC90D5E}"/>
                </a:ext>
              </a:extLst>
            </p:cNvPr>
            <p:cNvSpPr/>
            <p:nvPr/>
          </p:nvSpPr>
          <p:spPr>
            <a:xfrm rot="5400000" flipH="1">
              <a:off x="-463198" y="4818960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didactique</a:t>
              </a:r>
            </a:p>
          </p:txBody>
        </p: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D8BB73FE-82DE-3657-B2B0-82B688E20DEB}"/>
              </a:ext>
            </a:extLst>
          </p:cNvPr>
          <p:cNvGrpSpPr/>
          <p:nvPr/>
        </p:nvGrpSpPr>
        <p:grpSpPr>
          <a:xfrm>
            <a:off x="1197375" y="1778358"/>
            <a:ext cx="11526033" cy="3385609"/>
            <a:chOff x="-3805047" y="3869835"/>
            <a:chExt cx="6297262" cy="2753069"/>
          </a:xfrm>
        </p:grpSpPr>
        <p:sp>
          <p:nvSpPr>
            <p:cNvPr id="35" name="Rectangle : coins arrondis 18 - 2">
              <a:extLst>
                <a:ext uri="{FF2B5EF4-FFF2-40B4-BE49-F238E27FC236}">
                  <a16:creationId xmlns:a16="http://schemas.microsoft.com/office/drawing/2014/main" id="{E66AB5C8-1D1D-D857-E7DC-482198A1642B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7" name="Rectangle : coins arrondis 18 - 2">
              <a:extLst>
                <a:ext uri="{FF2B5EF4-FFF2-40B4-BE49-F238E27FC236}">
                  <a16:creationId xmlns:a16="http://schemas.microsoft.com/office/drawing/2014/main" id="{49B01AB1-339A-45D5-E17A-8182AEF93E2B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Projection ajustée</a:t>
              </a:r>
            </a:p>
          </p:txBody>
        </p:sp>
        <p:sp>
          <p:nvSpPr>
            <p:cNvPr id="38" name="Rectangle : coins arrondis 18 - 2">
              <a:extLst>
                <a:ext uri="{FF2B5EF4-FFF2-40B4-BE49-F238E27FC236}">
                  <a16:creationId xmlns:a16="http://schemas.microsoft.com/office/drawing/2014/main" id="{247B1C7C-160A-B0C4-5222-0611986D667B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9" name="Rectangle : coins arrondis 18 - 2">
              <a:extLst>
                <a:ext uri="{FF2B5EF4-FFF2-40B4-BE49-F238E27FC236}">
                  <a16:creationId xmlns:a16="http://schemas.microsoft.com/office/drawing/2014/main" id="{121C533F-5211-C2F1-3EAD-800CFB01A50B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Pointeur</a:t>
              </a:r>
            </a:p>
          </p:txBody>
        </p:sp>
        <p:sp>
          <p:nvSpPr>
            <p:cNvPr id="40" name="Rectangle : coins arrondis 18 - 2">
              <a:extLst>
                <a:ext uri="{FF2B5EF4-FFF2-40B4-BE49-F238E27FC236}">
                  <a16:creationId xmlns:a16="http://schemas.microsoft.com/office/drawing/2014/main" id="{B0015994-FBA8-0CC0-7192-15FB914433A0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1" name="Rectangle : coins arrondis 18 - 2">
              <a:extLst>
                <a:ext uri="{FF2B5EF4-FFF2-40B4-BE49-F238E27FC236}">
                  <a16:creationId xmlns:a16="http://schemas.microsoft.com/office/drawing/2014/main" id="{5494C38E-FD8B-EFAD-06C0-221FC7E8BC80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PC + PPT </a:t>
              </a:r>
            </a:p>
          </p:txBody>
        </p:sp>
      </p:grpSp>
      <p:grpSp>
        <p:nvGrpSpPr>
          <p:cNvPr id="42" name="Groupe 41">
            <a:extLst>
              <a:ext uri="{FF2B5EF4-FFF2-40B4-BE49-F238E27FC236}">
                <a16:creationId xmlns:a16="http://schemas.microsoft.com/office/drawing/2014/main" id="{C00D0206-309B-76C5-3DCA-42E6982B78F6}"/>
              </a:ext>
            </a:extLst>
          </p:cNvPr>
          <p:cNvGrpSpPr/>
          <p:nvPr/>
        </p:nvGrpSpPr>
        <p:grpSpPr>
          <a:xfrm>
            <a:off x="1197375" y="5980964"/>
            <a:ext cx="11526033" cy="3385609"/>
            <a:chOff x="-3805047" y="3869835"/>
            <a:chExt cx="6297262" cy="2753069"/>
          </a:xfrm>
        </p:grpSpPr>
        <p:sp>
          <p:nvSpPr>
            <p:cNvPr id="43" name="Rectangle : coins arrondis 18 - 2">
              <a:extLst>
                <a:ext uri="{FF2B5EF4-FFF2-40B4-BE49-F238E27FC236}">
                  <a16:creationId xmlns:a16="http://schemas.microsoft.com/office/drawing/2014/main" id="{D8B61545-1988-9D14-609D-4093874F1CF0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4" name="Rectangle : coins arrondis 18 - 2">
              <a:extLst>
                <a:ext uri="{FF2B5EF4-FFF2-40B4-BE49-F238E27FC236}">
                  <a16:creationId xmlns:a16="http://schemas.microsoft.com/office/drawing/2014/main" id="{94DDF271-4916-F1E1-8B60-CCD2DD8F3744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45" name="Rectangle : coins arrondis 18 - 2">
              <a:extLst>
                <a:ext uri="{FF2B5EF4-FFF2-40B4-BE49-F238E27FC236}">
                  <a16:creationId xmlns:a16="http://schemas.microsoft.com/office/drawing/2014/main" id="{C86BE406-9691-131D-B279-28A8CE99F520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6" name="Rectangle : coins arrondis 18 - 2">
              <a:extLst>
                <a:ext uri="{FF2B5EF4-FFF2-40B4-BE49-F238E27FC236}">
                  <a16:creationId xmlns:a16="http://schemas.microsoft.com/office/drawing/2014/main" id="{CD2DBE1D-B56C-985F-96AE-BCDDCE0F0E37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47" name="Rectangle : coins arrondis 18 - 2">
              <a:extLst>
                <a:ext uri="{FF2B5EF4-FFF2-40B4-BE49-F238E27FC236}">
                  <a16:creationId xmlns:a16="http://schemas.microsoft.com/office/drawing/2014/main" id="{6BD78D22-5948-B7AB-2EB6-BA8E82FEDF5B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8" name="Rectangle : coins arrondis 18 - 2">
              <a:extLst>
                <a:ext uri="{FF2B5EF4-FFF2-40B4-BE49-F238E27FC236}">
                  <a16:creationId xmlns:a16="http://schemas.microsoft.com/office/drawing/2014/main" id="{8419E73E-BAAB-43E5-A165-5A05A592822B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  <a:endPara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49" name="Image 48">
            <a:extLst>
              <a:ext uri="{FF2B5EF4-FFF2-40B4-BE49-F238E27FC236}">
                <a16:creationId xmlns:a16="http://schemas.microsoft.com/office/drawing/2014/main" id="{DAD49D37-0D76-267B-BAB0-985F4C78A59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887039" y="2262372"/>
            <a:ext cx="1949421" cy="1709956"/>
          </a:xfrm>
          <a:prstGeom prst="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A18E004F-9791-13E7-B666-44CA5A37F2B3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860829" y="2029246"/>
            <a:ext cx="1994341" cy="1992214"/>
          </a:xfrm>
          <a:prstGeom prst="rect">
            <a:avLst/>
          </a:prstGeom>
        </p:spPr>
      </p:pic>
      <p:pic>
        <p:nvPicPr>
          <p:cNvPr id="51" name="Image 50">
            <a:extLst>
              <a:ext uri="{FF2B5EF4-FFF2-40B4-BE49-F238E27FC236}">
                <a16:creationId xmlns:a16="http://schemas.microsoft.com/office/drawing/2014/main" id="{259E2772-B305-A781-A0E6-A00F85484D64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9600487" y="2574326"/>
            <a:ext cx="2702072" cy="1073793"/>
          </a:xfrm>
          <a:prstGeom prst="rect">
            <a:avLst/>
          </a:prstGeom>
        </p:spPr>
      </p:pic>
      <p:pic>
        <p:nvPicPr>
          <p:cNvPr id="52" name="Image 51">
            <a:extLst>
              <a:ext uri="{FF2B5EF4-FFF2-40B4-BE49-F238E27FC236}">
                <a16:creationId xmlns:a16="http://schemas.microsoft.com/office/drawing/2014/main" id="{069D2DAA-D662-9A10-8808-873901890956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 rotWithShape="1">
          <a:blip r:embed="rId15"/>
          <a:srcRect l="1" t="974" r="78882" b="31320"/>
          <a:stretch/>
        </p:blipFill>
        <p:spPr>
          <a:xfrm>
            <a:off x="1816619" y="6367292"/>
            <a:ext cx="2305282" cy="1648594"/>
          </a:xfrm>
          <a:prstGeom prst="rect">
            <a:avLst/>
          </a:prstGeom>
        </p:spPr>
      </p:pic>
      <p:pic>
        <p:nvPicPr>
          <p:cNvPr id="54" name="Image 53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E7EE16A7-7F79-0B04-5447-FAF30924ED63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5951947" y="6321865"/>
            <a:ext cx="1812103" cy="173944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2D1D00A1-907D-5353-342A-700097BDFC3C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477859" y="6361276"/>
            <a:ext cx="1421522" cy="1915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07362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DA837F-2D06-7373-C814-D34B3FF4CA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78004DD-9E75-3C20-583B-00FD9676882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6FAE58A5-39EE-6149-5639-8504FE1EB6ED}"/>
              </a:ext>
            </a:extLst>
          </p:cNvPr>
          <p:cNvSpPr/>
          <p:nvPr/>
        </p:nvSpPr>
        <p:spPr>
          <a:xfrm>
            <a:off x="275854" y="41148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3487CDC9-13FB-F10B-A2F1-EC54CD1726D1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B8A8B843-84BC-6C2F-C689-70EAA1C93BB2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154930" y="422678"/>
            <a:ext cx="115617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endParaRPr lang="fr-MA" sz="2000" i="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A2395D39-2FAF-1759-BCDA-FB7198103D49}"/>
              </a:ext>
            </a:extLst>
          </p:cNvPr>
          <p:cNvSpPr txBox="1"/>
          <p:nvPr/>
        </p:nvSpPr>
        <p:spPr>
          <a:xfrm>
            <a:off x="1197721" y="542518"/>
            <a:ext cx="1132055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18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Lisez  à votre voisin à voix basse le texte 1. Ensuite, échangez les rôles.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lvl="0" defTabSz="685818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FR" sz="24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BCDD76B7-64D9-EC96-4CEA-DE8B1EBB3C45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6A77504C-2A5D-C932-4B9F-63CD3A129E2A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485170094"/>
              </p:ext>
            </p:extLst>
          </p:nvPr>
        </p:nvGraphicFramePr>
        <p:xfrm>
          <a:off x="516129" y="-81301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7858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335281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4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78619D5B-B8BC-F4A6-7F11-9DD030415AE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6132" y="357930"/>
            <a:ext cx="896406" cy="97858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EE3AD493-2CA7-A698-A400-5BCCA448FF3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76600" y="1676352"/>
            <a:ext cx="6096000" cy="7658148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13045FEC-6753-4379-7618-62D70DAD5CCF}"/>
              </a:ext>
            </a:extLst>
          </p:cNvPr>
          <p:cNvSpPr/>
          <p:nvPr/>
        </p:nvSpPr>
        <p:spPr>
          <a:xfrm>
            <a:off x="2362200" y="2933700"/>
            <a:ext cx="9067800" cy="32766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8849335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98B4AA-892D-525E-105C-96C1AE6868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459D7FB-3F2D-563C-5293-5165051AE8F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5BF0714B-6E28-037A-2C3D-0ABF7C9F973E}"/>
              </a:ext>
            </a:extLst>
          </p:cNvPr>
          <p:cNvSpPr/>
          <p:nvPr/>
        </p:nvSpPr>
        <p:spPr>
          <a:xfrm>
            <a:off x="275854" y="41148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C7A3DF00-CECA-8B74-3D6E-D9CE86928DCA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46AA08D8-3713-3DF1-7F21-8310FD97AE93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154930" y="422678"/>
            <a:ext cx="115617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endParaRPr lang="fr-MA" sz="2000" i="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8B75B357-2E43-1BDF-DA1B-711AB4409DED}"/>
              </a:ext>
            </a:extLst>
          </p:cNvPr>
          <p:cNvSpPr txBox="1"/>
          <p:nvPr/>
        </p:nvSpPr>
        <p:spPr>
          <a:xfrm>
            <a:off x="1197721" y="542518"/>
            <a:ext cx="1132055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18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Recopiez le paragraphe 1 dans vos cahiers.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lvl="0" defTabSz="685818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FR" sz="24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6075965B-EE8E-9C1F-A695-FC4E7823067E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6E2C317-AC82-466C-15AE-8D23D320C999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516129" y="-81301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7858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335281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4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1C306601-6D18-F513-CE18-3AF6E045FF6B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6132" y="357930"/>
            <a:ext cx="896406" cy="97858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327DFE6D-C19A-CCDC-B7EE-0BF433EEB4D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76600" y="1676352"/>
            <a:ext cx="6096000" cy="7658148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F8396300-DE2D-C5B1-FD2A-1C0EA3F6CFC5}"/>
              </a:ext>
            </a:extLst>
          </p:cNvPr>
          <p:cNvSpPr/>
          <p:nvPr/>
        </p:nvSpPr>
        <p:spPr>
          <a:xfrm>
            <a:off x="2362200" y="2933700"/>
            <a:ext cx="9067800" cy="15240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920379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C5061B-392C-8E74-FB3D-C37FDCAEF1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3777F44-9FAD-1D6C-BCDD-B2B08C58E1F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C3A2B7A-1F88-DD63-E93F-8C7509486143}"/>
              </a:ext>
            </a:extLst>
          </p:cNvPr>
          <p:cNvSpPr/>
          <p:nvPr/>
        </p:nvSpPr>
        <p:spPr>
          <a:xfrm>
            <a:off x="280673" y="1000978"/>
            <a:ext cx="13164293" cy="894312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C5FD58C-5095-AAE3-227E-CBF292BA3BCF}"/>
              </a:ext>
            </a:extLst>
          </p:cNvPr>
          <p:cNvSpPr/>
          <p:nvPr/>
        </p:nvSpPr>
        <p:spPr>
          <a:xfrm>
            <a:off x="271034" y="415725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32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639EBAD-2511-9949-99A1-FEE75F6D5914}"/>
              </a:ext>
            </a:extLst>
          </p:cNvPr>
          <p:cNvSpPr txBox="1"/>
          <p:nvPr/>
        </p:nvSpPr>
        <p:spPr>
          <a:xfrm>
            <a:off x="940185" y="562111"/>
            <a:ext cx="124767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des phrases en utilisant les noms de vêtements. Tu peux les chercher dans les mots du vocabulaire. activité 2.</a:t>
            </a: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B9EFAD02-049C-4F09-148B-172EDA3036C7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2A96EBB3-67EB-146E-BB40-BCAABAC5EB6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79081630"/>
              </p:ext>
            </p:extLst>
          </p:nvPr>
        </p:nvGraphicFramePr>
        <p:xfrm>
          <a:off x="262497" y="-25633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50610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36325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8F7DFA7C-8837-0AF1-1A26-7C2CF31D577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76600" y="1676352"/>
            <a:ext cx="6096000" cy="7658148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1B70474B-6893-08F0-7D80-D6EEB70708DA}"/>
              </a:ext>
            </a:extLst>
          </p:cNvPr>
          <p:cNvSpPr/>
          <p:nvPr/>
        </p:nvSpPr>
        <p:spPr>
          <a:xfrm>
            <a:off x="2133601" y="4457701"/>
            <a:ext cx="9296400" cy="12954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539938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AAEED4-9D50-30E8-F0A8-7D8DF097D7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6CC2CCE-E1CF-66BC-EB1E-924A26F4C8E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5EC81646-7D1B-573A-8348-62EB00D033D5}"/>
              </a:ext>
            </a:extLst>
          </p:cNvPr>
          <p:cNvSpPr/>
          <p:nvPr/>
        </p:nvSpPr>
        <p:spPr>
          <a:xfrm>
            <a:off x="280673" y="1000978"/>
            <a:ext cx="13164293" cy="894312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78E105B-1888-69E2-C908-CD4DF44B0761}"/>
              </a:ext>
            </a:extLst>
          </p:cNvPr>
          <p:cNvSpPr/>
          <p:nvPr/>
        </p:nvSpPr>
        <p:spPr>
          <a:xfrm>
            <a:off x="271034" y="415725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32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665B288-20B2-696F-1C90-C6F0407A4CF1}"/>
              </a:ext>
            </a:extLst>
          </p:cNvPr>
          <p:cNvSpPr txBox="1"/>
          <p:nvPr/>
        </p:nvSpPr>
        <p:spPr>
          <a:xfrm>
            <a:off x="1245300" y="562111"/>
            <a:ext cx="118303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Devoir à la maison: lire et recopier le texte 2</a:t>
            </a:r>
          </a:p>
          <a:p>
            <a:pPr lvl="0" defTabSz="685818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Préparer la dictée: « Sara et Chakib…. C’est parti! »</a:t>
            </a: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735B3EC4-30B6-F2D8-D75E-36F6C564E616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CEFE9A9A-E686-5CC2-F495-1B093037F6C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16435527"/>
              </p:ext>
            </p:extLst>
          </p:nvPr>
        </p:nvGraphicFramePr>
        <p:xfrm>
          <a:off x="262497" y="-25633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50610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36325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CA53C808-9B2C-F03D-C306-02FB4DC1682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76600" y="1676351"/>
            <a:ext cx="6096000" cy="7810549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65FC3A26-D04C-AEB1-23A1-2C317343300C}"/>
              </a:ext>
            </a:extLst>
          </p:cNvPr>
          <p:cNvSpPr/>
          <p:nvPr/>
        </p:nvSpPr>
        <p:spPr>
          <a:xfrm>
            <a:off x="2133601" y="5753101"/>
            <a:ext cx="9296400" cy="20574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288907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FDA28F-BAD2-F20A-09FD-77EA597F39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36CFBB-C370-595F-F20C-2DA71C9892AB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3A66A56E-F614-052B-767E-AE2A88A57360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E0905E8B-77F0-B839-2EE2-0B088AC5856A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fr-FR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10" name="TextBox 7">
            <a:extLst>
              <a:ext uri="{FF2B5EF4-FFF2-40B4-BE49-F238E27FC236}">
                <a16:creationId xmlns:a16="http://schemas.microsoft.com/office/drawing/2014/main" id="{5C9BBFCD-D0E4-F73E-2CC4-9A422EF33C72}"/>
              </a:ext>
            </a:extLst>
          </p:cNvPr>
          <p:cNvSpPr txBox="1"/>
          <p:nvPr/>
        </p:nvSpPr>
        <p:spPr>
          <a:xfrm>
            <a:off x="3015442" y="4258642"/>
            <a:ext cx="7685116" cy="17697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</a:pPr>
            <a:r>
              <a:rPr lang="en-US" sz="6000" b="1" dirty="0">
                <a:solidFill>
                  <a:schemeClr val="accent2">
                    <a:lumMod val="75000"/>
                  </a:schemeClr>
                </a:solidFill>
                <a:latin typeface="Dosis" pitchFamily="2" charset="0"/>
              </a:rPr>
              <a:t>Test de validation du </a:t>
            </a:r>
            <a:r>
              <a:rPr lang="en-US" sz="6000" b="1" dirty="0" err="1">
                <a:solidFill>
                  <a:schemeClr val="accent2">
                    <a:lumMod val="75000"/>
                  </a:schemeClr>
                </a:solidFill>
                <a:latin typeface="Dosis" pitchFamily="2" charset="0"/>
              </a:rPr>
              <a:t>palier</a:t>
            </a:r>
            <a:r>
              <a:rPr lang="en-US" sz="6000" b="1" dirty="0">
                <a:solidFill>
                  <a:schemeClr val="accent2">
                    <a:lumMod val="75000"/>
                  </a:schemeClr>
                </a:solidFill>
                <a:latin typeface="Dosis" pitchFamily="2" charset="0"/>
              </a:rPr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val="2040407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e 11">
            <a:extLst>
              <a:ext uri="{FF2B5EF4-FFF2-40B4-BE49-F238E27FC236}">
                <a16:creationId xmlns:a16="http://schemas.microsoft.com/office/drawing/2014/main" id="{022A7B46-24AB-13DA-13CD-2C4E0F8A4D8C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0"/>
            <a:ext cx="13716000" cy="10287000"/>
            <a:chOff x="0" y="0"/>
            <a:chExt cx="13716000" cy="10287000"/>
          </a:xfrm>
        </p:grpSpPr>
        <p:sp>
          <p:nvSpPr>
            <p:cNvPr id="2" name="Freeform 2"/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E6335B3E-D5AB-AAA4-254D-52DAAB717E58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422199"/>
              <a:chOff x="800100" y="353997"/>
              <a:chExt cx="12001500" cy="9422199"/>
            </a:xfrm>
          </p:grpSpPr>
          <p:grpSp>
            <p:nvGrpSpPr>
              <p:cNvPr id="3" name="Group 3"/>
              <p:cNvGrpSpPr/>
              <p:nvPr/>
            </p:nvGrpSpPr>
            <p:grpSpPr>
              <a:xfrm>
                <a:off x="800100" y="688361"/>
                <a:ext cx="12001500" cy="9087835"/>
                <a:chOff x="0" y="-561968"/>
                <a:chExt cx="3895412" cy="3714952"/>
              </a:xfrm>
            </p:grpSpPr>
            <p:sp>
              <p:nvSpPr>
                <p:cNvPr id="4" name="Freeform 4"/>
                <p:cNvSpPr/>
                <p:nvPr/>
              </p:nvSpPr>
              <p:spPr>
                <a:xfrm>
                  <a:off x="0" y="-561968"/>
                  <a:ext cx="3895412" cy="37149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914445">
                    <a:defRPr/>
                  </a:pPr>
                  <a:endParaRPr lang="fr-MA"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5" name="TextBox 5"/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38100" tIns="38100" rIns="38100" bIns="38100" rtlCol="0" anchor="ctr"/>
                <a:lstStyle/>
                <a:p>
                  <a:pPr algn="ctr" defTabSz="914445">
                    <a:lnSpc>
                      <a:spcPts val="2408"/>
                    </a:lnSpc>
                    <a:defRPr/>
                  </a:pPr>
                  <a:endParaRPr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7" name="Freeform 7"/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7">
                  <a:extLst>
                    <a:ext uri="{96DAC541-7B7A-43D3-8B79-37D633B846F1}">
                      <asvg:svgBlip xmlns:asvg="http://schemas.microsoft.com/office/drawing/2016/SVG/main" r:embed="rId8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914445">
                  <a:defRPr/>
                </a:pPr>
                <a:endParaRPr lang="fr-MA" sz="135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9" name="TextBox 9"/>
          <p:cNvSpPr txBox="1"/>
          <p:nvPr>
            <p:custDataLst>
              <p:tags r:id="rId2"/>
            </p:custDataLst>
          </p:nvPr>
        </p:nvSpPr>
        <p:spPr>
          <a:xfrm>
            <a:off x="2758178" y="1046666"/>
            <a:ext cx="8066151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4199"/>
              </a:lnSpc>
              <a:defRPr/>
            </a:pP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Déroulement du test de validation du palier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CD6EB07F-DFED-B0C3-D3FF-F342FF5C91BE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990601" y="2130612"/>
            <a:ext cx="11512452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just" defTabSz="914445">
              <a:spcAft>
                <a:spcPts val="1800"/>
              </a:spcAft>
              <a:buFont typeface="Arial" panose="020B0604020202020204" pitchFamily="34" charset="0"/>
              <a:buChar char="•"/>
              <a:defRPr/>
            </a:pPr>
            <a:r>
              <a:rPr lang="fr-FR" sz="3000" dirty="0">
                <a:solidFill>
                  <a:srgbClr val="106585"/>
                </a:solidFill>
                <a:latin typeface="Dosis" pitchFamily="2" charset="0"/>
              </a:rPr>
              <a:t>L’objectif du test est de vérifier </a:t>
            </a:r>
            <a:r>
              <a:rPr lang="fr-FR" sz="3000" b="1" dirty="0">
                <a:solidFill>
                  <a:srgbClr val="106585"/>
                </a:solidFill>
                <a:latin typeface="Dosis" pitchFamily="2" charset="0"/>
              </a:rPr>
              <a:t>qu’au moins 70% des élèves </a:t>
            </a:r>
            <a:r>
              <a:rPr lang="fr-FR" sz="3000" dirty="0">
                <a:solidFill>
                  <a:srgbClr val="106585"/>
                </a:solidFill>
                <a:latin typeface="Dosis" pitchFamily="2" charset="0"/>
              </a:rPr>
              <a:t>sont capables de Lire des phrases contenant des mots avec des difficultés particulières.</a:t>
            </a:r>
          </a:p>
          <a:p>
            <a:pPr marL="514350" indent="-514350" algn="just" defTabSz="914445">
              <a:spcAft>
                <a:spcPts val="1800"/>
              </a:spcAft>
              <a:buFont typeface="Arial" panose="020B0604020202020204" pitchFamily="34" charset="0"/>
              <a:buChar char="•"/>
              <a:defRPr/>
            </a:pPr>
            <a:r>
              <a:rPr lang="fr-FR" sz="3000" dirty="0">
                <a:solidFill>
                  <a:srgbClr val="106585"/>
                </a:solidFill>
                <a:latin typeface="Dosis" pitchFamily="2" charset="0"/>
              </a:rPr>
              <a:t>L’enseignant(e) demande aux élèves de lire et copier les deux paragraphes de la page 43 sur leur cahier.</a:t>
            </a:r>
          </a:p>
          <a:p>
            <a:pPr marL="514350" indent="-514350" algn="just" defTabSz="914445">
              <a:spcAft>
                <a:spcPts val="1800"/>
              </a:spcAft>
              <a:buFont typeface="Arial" panose="020B0604020202020204" pitchFamily="34" charset="0"/>
              <a:buChar char="•"/>
              <a:defRPr/>
            </a:pPr>
            <a:r>
              <a:rPr lang="fr-FR" sz="3000" dirty="0">
                <a:solidFill>
                  <a:srgbClr val="106585"/>
                </a:solidFill>
                <a:latin typeface="Dosis" pitchFamily="2" charset="0"/>
              </a:rPr>
              <a:t>L’enseignant(e) invite </a:t>
            </a:r>
            <a:r>
              <a:rPr lang="fr-FR" sz="3000" b="1" dirty="0">
                <a:solidFill>
                  <a:srgbClr val="106585"/>
                </a:solidFill>
                <a:latin typeface="Dosis" pitchFamily="2" charset="0"/>
              </a:rPr>
              <a:t>tous les élèves de la classe</a:t>
            </a:r>
            <a:r>
              <a:rPr lang="fr-FR" sz="3000" dirty="0">
                <a:solidFill>
                  <a:srgbClr val="106585"/>
                </a:solidFill>
                <a:latin typeface="Dosis" pitchFamily="2" charset="0"/>
              </a:rPr>
              <a:t>, un par un,  à son bureau. Chaque élève doit  lire les  3 phrases du test. Dans cette activité d’évaluation, </a:t>
            </a:r>
            <a:r>
              <a:rPr lang="fr-FR" sz="3000" b="1" u="sng" dirty="0">
                <a:solidFill>
                  <a:srgbClr val="106585"/>
                </a:solidFill>
                <a:latin typeface="Dosis" pitchFamily="2" charset="0"/>
              </a:rPr>
              <a:t>il ne faut pas corriger les erreurs. </a:t>
            </a:r>
          </a:p>
          <a:p>
            <a:pPr marL="514350" indent="-514350" algn="just" defTabSz="914445">
              <a:spcAft>
                <a:spcPts val="1800"/>
              </a:spcAft>
              <a:buFont typeface="Arial" panose="020B0604020202020204" pitchFamily="34" charset="0"/>
              <a:buChar char="•"/>
              <a:defRPr/>
            </a:pPr>
            <a:r>
              <a:rPr lang="fr-FR" sz="3000" dirty="0">
                <a:solidFill>
                  <a:srgbClr val="106585"/>
                </a:solidFill>
                <a:latin typeface="Dosis" pitchFamily="2" charset="0"/>
              </a:rPr>
              <a:t>L’enseignant(e) note le nombre d’élèves qui réussissent à lire les phrases avec </a:t>
            </a:r>
            <a:r>
              <a:rPr lang="fr-FR" sz="3000" b="1" dirty="0">
                <a:solidFill>
                  <a:srgbClr val="106585"/>
                </a:solidFill>
                <a:latin typeface="Dosis" pitchFamily="2" charset="0"/>
              </a:rPr>
              <a:t>fluidité </a:t>
            </a:r>
            <a:r>
              <a:rPr lang="fr-FR" sz="3000" dirty="0">
                <a:solidFill>
                  <a:srgbClr val="106585"/>
                </a:solidFill>
                <a:latin typeface="Dosis" pitchFamily="2" charset="0"/>
              </a:rPr>
              <a:t>et sans commettre plus </a:t>
            </a:r>
            <a:r>
              <a:rPr lang="fr-FR" sz="3000" b="1" dirty="0">
                <a:solidFill>
                  <a:srgbClr val="106585"/>
                </a:solidFill>
                <a:latin typeface="Dosis" pitchFamily="2" charset="0"/>
              </a:rPr>
              <a:t>de 3 erreurs distinctes.</a:t>
            </a:r>
          </a:p>
          <a:p>
            <a:pPr marL="514350" indent="-514350" algn="just" defTabSz="914445">
              <a:spcAft>
                <a:spcPts val="1800"/>
              </a:spcAft>
              <a:buFont typeface="Arial" panose="020B0604020202020204" pitchFamily="34" charset="0"/>
              <a:buChar char="•"/>
              <a:defRPr/>
            </a:pPr>
            <a:r>
              <a:rPr lang="fr-FR" sz="3000" b="1" dirty="0">
                <a:solidFill>
                  <a:srgbClr val="106585"/>
                </a:solidFill>
                <a:latin typeface="Dosis" pitchFamily="2" charset="0"/>
              </a:rPr>
              <a:t>Si le taux de 70% est atteint</a:t>
            </a:r>
            <a:r>
              <a:rPr lang="fr-FR" sz="3000" dirty="0">
                <a:solidFill>
                  <a:srgbClr val="106585"/>
                </a:solidFill>
                <a:latin typeface="Dosis" pitchFamily="2" charset="0"/>
              </a:rPr>
              <a:t>, le palier 5 est validé. L’enseignant(e) peut passer au palier 6. Mais </a:t>
            </a:r>
            <a:r>
              <a:rPr lang="fr-FR" sz="3000" b="1" dirty="0">
                <a:solidFill>
                  <a:srgbClr val="106585"/>
                </a:solidFill>
                <a:latin typeface="Dosis" pitchFamily="2" charset="0"/>
              </a:rPr>
              <a:t>si le taux est inférieur à 70%, </a:t>
            </a:r>
            <a:r>
              <a:rPr lang="fr-FR" sz="3000" dirty="0">
                <a:solidFill>
                  <a:srgbClr val="106585"/>
                </a:solidFill>
                <a:latin typeface="Dosis" pitchFamily="2" charset="0"/>
              </a:rPr>
              <a:t>l’enseignant(e) est invité à prolonger la révision pendant deux jours supplémentaires pour atteindre un taux de maîtrise satisfaisant.  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7AC3990A-730C-796D-2A37-1A315A07F13A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7682204" y="180530"/>
            <a:ext cx="27454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400" i="1" dirty="0">
                <a:solidFill>
                  <a:prstClr val="white">
                    <a:lumMod val="50000"/>
                  </a:prstClr>
                </a:solidFill>
                <a:latin typeface="Calibri"/>
              </a:rPr>
              <a:t>Pour l’enseignant(e).</a:t>
            </a:r>
          </a:p>
        </p:txBody>
      </p:sp>
    </p:spTree>
    <p:extLst>
      <p:ext uri="{BB962C8B-B14F-4D97-AF65-F5344CB8AC3E}">
        <p14:creationId xmlns:p14="http://schemas.microsoft.com/office/powerpoint/2010/main" val="357814395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A8E237-E108-E695-76EA-0582E47F6C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09198B4-6B15-B658-763B-A65B8DD202B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B9258D2F-4964-ACF6-3FFD-C4BBC6912B1C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grpSp>
        <p:nvGrpSpPr>
          <p:cNvPr id="6" name="Group 3">
            <a:extLst>
              <a:ext uri="{FF2B5EF4-FFF2-40B4-BE49-F238E27FC236}">
                <a16:creationId xmlns:a16="http://schemas.microsoft.com/office/drawing/2014/main" id="{299C4BF7-F015-66FA-7934-C9E5DC95DA3A}"/>
              </a:ext>
            </a:extLst>
          </p:cNvPr>
          <p:cNvGrpSpPr/>
          <p:nvPr/>
        </p:nvGrpSpPr>
        <p:grpSpPr>
          <a:xfrm>
            <a:off x="1009360" y="1463703"/>
            <a:ext cx="12001500" cy="7926101"/>
            <a:chOff x="0" y="0"/>
            <a:chExt cx="3895412" cy="2555175"/>
          </a:xfrm>
        </p:grpSpPr>
        <p:sp>
          <p:nvSpPr>
            <p:cNvPr id="7" name="Freeform 4">
              <a:extLst>
                <a:ext uri="{FF2B5EF4-FFF2-40B4-BE49-F238E27FC236}">
                  <a16:creationId xmlns:a16="http://schemas.microsoft.com/office/drawing/2014/main" id="{2DEE969B-4CF0-D122-CB86-E718A353275C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69">
                <a:defRPr/>
              </a:pPr>
              <a:r>
                <a:rPr lang="fr-FR" sz="1400" dirty="0">
                  <a:solidFill>
                    <a:schemeClr val="accent5">
                      <a:lumMod val="75000"/>
                    </a:schemeClr>
                  </a:solidFill>
                  <a:latin typeface="Dosis" panose="02010703020202060003" pitchFamily="2" charset="0"/>
                </a:rPr>
                <a:t>livre</a:t>
              </a: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9" name="TextBox 5">
              <a:extLst>
                <a:ext uri="{FF2B5EF4-FFF2-40B4-BE49-F238E27FC236}">
                  <a16:creationId xmlns:a16="http://schemas.microsoft.com/office/drawing/2014/main" id="{B84E5261-E797-CAF7-F71D-B42DC30C6956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2" tIns="38102" rIns="38102" bIns="38102" rtlCol="0" anchor="ctr"/>
            <a:lstStyle/>
            <a:p>
              <a:pPr algn="ctr" defTabSz="685869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0" name="Freeform 7">
            <a:extLst>
              <a:ext uri="{FF2B5EF4-FFF2-40B4-BE49-F238E27FC236}">
                <a16:creationId xmlns:a16="http://schemas.microsoft.com/office/drawing/2014/main" id="{8645AB8D-D4B4-9F3D-EECF-6E6A4D4A51B6}"/>
              </a:ext>
            </a:extLst>
          </p:cNvPr>
          <p:cNvSpPr/>
          <p:nvPr/>
        </p:nvSpPr>
        <p:spPr>
          <a:xfrm>
            <a:off x="1318221" y="869870"/>
            <a:ext cx="929375" cy="89220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0AAD217-7FAE-BA43-F343-B1DDDD9DB1D6}"/>
              </a:ext>
            </a:extLst>
          </p:cNvPr>
          <p:cNvSpPr txBox="1"/>
          <p:nvPr/>
        </p:nvSpPr>
        <p:spPr>
          <a:xfrm>
            <a:off x="2333956" y="2015170"/>
            <a:ext cx="8683076" cy="1446550"/>
          </a:xfrm>
          <a:prstGeom prst="rect">
            <a:avLst/>
          </a:prstGeom>
          <a:ln w="28575">
            <a:solidFill>
              <a:srgbClr val="FFC000"/>
            </a:solidFill>
          </a:ln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5400" b="1" dirty="0">
                <a:solidFill>
                  <a:schemeClr val="accent1"/>
                </a:solidFill>
                <a:latin typeface="Dosis" panose="02010703020202060003" pitchFamily="2" charset="0"/>
              </a:rPr>
              <a:t>Test du vocabulaire</a:t>
            </a:r>
          </a:p>
          <a:p>
            <a:pPr algn="ctr"/>
            <a:r>
              <a:rPr lang="fr-FR" sz="4000" b="1" dirty="0">
                <a:solidFill>
                  <a:schemeClr val="accent1"/>
                </a:solidFill>
                <a:latin typeface="Dosis" panose="02010703020202060003" pitchFamily="2" charset="0"/>
              </a:rPr>
              <a:t>-Palier 5-</a:t>
            </a: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326F4D06-089F-AD52-FC1A-0A5861372987}"/>
              </a:ext>
            </a:extLst>
          </p:cNvPr>
          <p:cNvSpPr txBox="1"/>
          <p:nvPr/>
        </p:nvSpPr>
        <p:spPr>
          <a:xfrm>
            <a:off x="1524000" y="3686774"/>
            <a:ext cx="11486860" cy="500521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3200" b="1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Seuil de validation </a:t>
            </a:r>
            <a:r>
              <a:rPr lang="fr-FR" sz="3200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: 8 mots sur 10. 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200" b="1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Passation 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:</a:t>
            </a:r>
            <a:r>
              <a:rPr lang="fr-FR" sz="3200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 individuelle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.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L’enseignant(e) montre les images dans un ordre aléatoire.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Les mots du vocabulaire dans le test sont: </a:t>
            </a:r>
            <a:r>
              <a:rPr lang="fr-FR" sz="3200" b="1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chemise- homme- femme- addition- étoile- dessin- écouter- orchestre- technicien- content.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rgbClr val="FF0000"/>
                </a:solidFill>
                <a:latin typeface="Dosis" panose="02010703020202060003" pitchFamily="2" charset="0"/>
              </a:rPr>
              <a:t>N.B: </a:t>
            </a:r>
            <a:r>
              <a:rPr lang="fr-FR" sz="3200" dirty="0">
                <a:solidFill>
                  <a:srgbClr val="FF0000"/>
                </a:solidFill>
                <a:highlight>
                  <a:srgbClr val="FFFF00"/>
                </a:highlight>
                <a:latin typeface="Dosis" panose="02010703020202060003" pitchFamily="2" charset="0"/>
              </a:rPr>
              <a:t>La validation du palier se fait par la lecture, 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tandis que le test de vocabulaire permet d’évaluer la progression des élèves.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F8F02850-EEDA-3C3A-1EDF-E06208D3A6A6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</p:spTree>
    <p:extLst>
      <p:ext uri="{BB962C8B-B14F-4D97-AF65-F5344CB8AC3E}">
        <p14:creationId xmlns:p14="http://schemas.microsoft.com/office/powerpoint/2010/main" val="359527228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248E0A-F897-702F-C5E2-29CB3824B6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17DEC86-49E3-0E22-1767-64FF9215FA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CF5A08C-B302-6E35-822B-D714801F457F}"/>
              </a:ext>
            </a:extLst>
          </p:cNvPr>
          <p:cNvSpPr/>
          <p:nvPr/>
        </p:nvSpPr>
        <p:spPr>
          <a:xfrm>
            <a:off x="275855" y="438502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5DD0611E-2B97-2C3C-5EF1-B470D87D4098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Freeform 8">
            <a:extLst>
              <a:ext uri="{FF2B5EF4-FFF2-40B4-BE49-F238E27FC236}">
                <a16:creationId xmlns:a16="http://schemas.microsoft.com/office/drawing/2014/main" id="{7B394EEA-B07A-4588-B307-70981011EF9B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0635D0F-1913-D046-73C3-CB3EA214DA29}"/>
              </a:ext>
            </a:extLst>
          </p:cNvPr>
          <p:cNvSpPr txBox="1"/>
          <p:nvPr/>
        </p:nvSpPr>
        <p:spPr>
          <a:xfrm>
            <a:off x="1187163" y="438502"/>
            <a:ext cx="1255397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18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Passation individuelle. Quel est le mot correspondant à chaque image?</a:t>
            </a:r>
          </a:p>
          <a:p>
            <a:pPr defTabSz="685818">
              <a:defRPr/>
            </a:pPr>
            <a:r>
              <a:rPr lang="fr-FR" sz="2400" i="1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 </a:t>
            </a:r>
            <a:r>
              <a:rPr lang="fr-FR" sz="225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L’enseignant(e) montre les images dans un ordre aléatoire pour chaque  élève</a:t>
            </a:r>
            <a:r>
              <a:rPr lang="fr-FR" sz="2400" i="1" dirty="0"/>
              <a:t>.</a:t>
            </a:r>
            <a:endParaRPr lang="fr-FR" sz="2000" i="1" dirty="0">
              <a:latin typeface="Dosis" panose="02010703020202060003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A6230DE-7649-326C-B841-C1F452C3E69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751" y="2671133"/>
            <a:ext cx="1710380" cy="1380008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9F3C6C6D-AE26-D8E8-EDBD-927532FEF2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76600" y="2095500"/>
            <a:ext cx="1153343" cy="2779550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C1CA8FC0-E1FF-372F-0B1B-2878D33A441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0" y="1907778"/>
            <a:ext cx="1764391" cy="2906721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5CDF87EC-6C5D-19E3-B0AE-4B88E988F38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06208" y="2425178"/>
            <a:ext cx="1799301" cy="1871919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31B81CBB-0AA6-A703-0507-CE8A4F2C6BE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7167" y="2341409"/>
            <a:ext cx="1942721" cy="2077259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E89C9C64-5D6A-D743-CF14-9AE652396FF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3888" y="6269472"/>
            <a:ext cx="1360775" cy="1922028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08FF4098-CDB7-72B1-A4D2-E3DD01A8268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8364" y="6230848"/>
            <a:ext cx="1773640" cy="1937792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3801B773-5268-8309-FA3F-658B067D513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8644" y="6318104"/>
            <a:ext cx="1360775" cy="1873396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9C4EC32B-7778-0125-50FF-EFED7B335D97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9350" y="5935980"/>
            <a:ext cx="2502164" cy="2255520"/>
          </a:xfrm>
          <a:prstGeom prst="rect">
            <a:avLst/>
          </a:prstGeom>
        </p:spPr>
      </p:pic>
      <p:pic>
        <p:nvPicPr>
          <p:cNvPr id="33" name="Image 32">
            <a:extLst>
              <a:ext uri="{FF2B5EF4-FFF2-40B4-BE49-F238E27FC236}">
                <a16:creationId xmlns:a16="http://schemas.microsoft.com/office/drawing/2014/main" id="{D12B1D50-E328-5846-D36D-418B3A485FAE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1681" y="6385560"/>
            <a:ext cx="2316752" cy="175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365829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B43BB1-02ED-C4B3-CE87-182E5FCFF5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AE52A8B-6A60-CE84-4744-21183D023CC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6EF01496-0CF7-E0BE-23D4-642211341A8C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grpSp>
        <p:nvGrpSpPr>
          <p:cNvPr id="6" name="Group 3">
            <a:extLst>
              <a:ext uri="{FF2B5EF4-FFF2-40B4-BE49-F238E27FC236}">
                <a16:creationId xmlns:a16="http://schemas.microsoft.com/office/drawing/2014/main" id="{7DA8BAE0-E461-13B3-09A2-514D04B83C7B}"/>
              </a:ext>
            </a:extLst>
          </p:cNvPr>
          <p:cNvGrpSpPr/>
          <p:nvPr/>
        </p:nvGrpSpPr>
        <p:grpSpPr>
          <a:xfrm>
            <a:off x="1009360" y="1463703"/>
            <a:ext cx="12001500" cy="7926101"/>
            <a:chOff x="0" y="0"/>
            <a:chExt cx="3895412" cy="2555175"/>
          </a:xfrm>
        </p:grpSpPr>
        <p:sp>
          <p:nvSpPr>
            <p:cNvPr id="7" name="Freeform 4">
              <a:extLst>
                <a:ext uri="{FF2B5EF4-FFF2-40B4-BE49-F238E27FC236}">
                  <a16:creationId xmlns:a16="http://schemas.microsoft.com/office/drawing/2014/main" id="{CDACB41B-D071-D992-879D-75D7231F1932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69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9" name="TextBox 5">
              <a:extLst>
                <a:ext uri="{FF2B5EF4-FFF2-40B4-BE49-F238E27FC236}">
                  <a16:creationId xmlns:a16="http://schemas.microsoft.com/office/drawing/2014/main" id="{F6FBA8C5-C08C-39EA-D98D-C19BC941181D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2" tIns="38102" rIns="38102" bIns="38102" rtlCol="0" anchor="ctr"/>
            <a:lstStyle/>
            <a:p>
              <a:pPr algn="ctr" defTabSz="685869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0" name="Freeform 7">
            <a:extLst>
              <a:ext uri="{FF2B5EF4-FFF2-40B4-BE49-F238E27FC236}">
                <a16:creationId xmlns:a16="http://schemas.microsoft.com/office/drawing/2014/main" id="{3FE70238-AF69-3876-C1A9-C874A21F19D9}"/>
              </a:ext>
            </a:extLst>
          </p:cNvPr>
          <p:cNvSpPr/>
          <p:nvPr/>
        </p:nvSpPr>
        <p:spPr>
          <a:xfrm>
            <a:off x="1318221" y="869870"/>
            <a:ext cx="929375" cy="89220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D619B49-B13B-D036-DF43-B58C8340FC1C}"/>
              </a:ext>
            </a:extLst>
          </p:cNvPr>
          <p:cNvSpPr txBox="1"/>
          <p:nvPr/>
        </p:nvSpPr>
        <p:spPr>
          <a:xfrm>
            <a:off x="2333956" y="2015170"/>
            <a:ext cx="8683076" cy="1446550"/>
          </a:xfrm>
          <a:prstGeom prst="rect">
            <a:avLst/>
          </a:prstGeom>
          <a:ln w="28575">
            <a:solidFill>
              <a:srgbClr val="FFC000"/>
            </a:solidFill>
          </a:ln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5400" b="1" dirty="0">
                <a:solidFill>
                  <a:schemeClr val="accent1"/>
                </a:solidFill>
                <a:latin typeface="Dosis" panose="02010703020202060003" pitchFamily="2" charset="0"/>
              </a:rPr>
              <a:t>Test de lecture</a:t>
            </a:r>
          </a:p>
          <a:p>
            <a:pPr algn="ctr"/>
            <a:r>
              <a:rPr lang="fr-FR" sz="4000" b="1" dirty="0">
                <a:solidFill>
                  <a:schemeClr val="accent1"/>
                </a:solidFill>
                <a:latin typeface="Dosis" panose="02010703020202060003" pitchFamily="2" charset="0"/>
              </a:rPr>
              <a:t>-Palier 5-</a:t>
            </a: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F0C28041-1E90-FA84-CA0D-7BB14719A4B3}"/>
              </a:ext>
            </a:extLst>
          </p:cNvPr>
          <p:cNvSpPr txBox="1"/>
          <p:nvPr/>
        </p:nvSpPr>
        <p:spPr>
          <a:xfrm>
            <a:off x="1524000" y="3686774"/>
            <a:ext cx="11486860" cy="114800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3200" b="1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Seuil de validation </a:t>
            </a:r>
            <a:r>
              <a:rPr lang="fr-FR" sz="3200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: Lecture de 3 phrases avec fluidité et  sans dépasser 3 erreurs. 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200" b="1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Passation 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:</a:t>
            </a:r>
            <a:r>
              <a:rPr lang="fr-FR" sz="3200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 individuelle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.</a:t>
            </a:r>
          </a:p>
          <a:p>
            <a:pPr marL="514350" indent="-514350" algn="just" defTabSz="914445">
              <a:spcAft>
                <a:spcPts val="1800"/>
              </a:spcAft>
              <a:buFont typeface="Arial" panose="020B0604020202020204" pitchFamily="34" charset="0"/>
              <a:buChar char="•"/>
              <a:defRPr/>
            </a:pPr>
            <a:r>
              <a:rPr lang="fr-FR" sz="3200" dirty="0">
                <a:solidFill>
                  <a:srgbClr val="106585"/>
                </a:solidFill>
                <a:latin typeface="Dosis" pitchFamily="2" charset="0"/>
              </a:rPr>
              <a:t>Dans le test de lecture , </a:t>
            </a:r>
            <a:r>
              <a:rPr lang="fr-FR" sz="3200" b="1" u="sng" dirty="0">
                <a:solidFill>
                  <a:srgbClr val="106585"/>
                </a:solidFill>
                <a:latin typeface="Dosis" pitchFamily="2" charset="0"/>
              </a:rPr>
              <a:t>il ne faut pas corriger les erreurs. </a:t>
            </a:r>
          </a:p>
          <a:p>
            <a:pPr marL="514350" indent="-514350" algn="just" defTabSz="914445">
              <a:spcAft>
                <a:spcPts val="1800"/>
              </a:spcAft>
              <a:buFont typeface="Arial" panose="020B0604020202020204" pitchFamily="34" charset="0"/>
              <a:buChar char="•"/>
              <a:defRPr/>
            </a:pPr>
            <a:r>
              <a:rPr lang="fr-FR" sz="3200" dirty="0">
                <a:solidFill>
                  <a:srgbClr val="106585"/>
                </a:solidFill>
                <a:latin typeface="Dosis" pitchFamily="2" charset="0"/>
              </a:rPr>
              <a:t>L’enseignant(e) relève le nombre d’élèves capables de lire les phrases avec fluidité en ne dépassant pas trois erreurs.</a:t>
            </a:r>
          </a:p>
          <a:p>
            <a:pPr marL="514350" indent="-514350" algn="just" defTabSz="914445">
              <a:spcAft>
                <a:spcPts val="1800"/>
              </a:spcAft>
              <a:buFont typeface="Arial" panose="020B0604020202020204" pitchFamily="34" charset="0"/>
              <a:buChar char="•"/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Si le taux de 70% est atteint</a:t>
            </a:r>
            <a:r>
              <a:rPr lang="fr-FR" sz="3200" dirty="0">
                <a:solidFill>
                  <a:srgbClr val="106585"/>
                </a:solidFill>
                <a:latin typeface="Dosis" pitchFamily="2" charset="0"/>
              </a:rPr>
              <a:t>, le palier 5 est validé. L’enseignant(e) peut passer au palier 6. Mais </a:t>
            </a: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si le taux est inférieur à 70%, </a:t>
            </a:r>
            <a:r>
              <a:rPr lang="fr-FR" sz="3200" dirty="0">
                <a:solidFill>
                  <a:srgbClr val="106585"/>
                </a:solidFill>
                <a:latin typeface="Dosis" pitchFamily="2" charset="0"/>
              </a:rPr>
              <a:t>l’enseignant(e) est invité à prolonger la révision pendant 2 séances pour atteindre un taux de maîtrise satisfaisant.  </a:t>
            </a:r>
          </a:p>
          <a:p>
            <a:pPr marL="514350" indent="-514350" algn="just" defTabSz="914445">
              <a:spcAft>
                <a:spcPts val="1800"/>
              </a:spcAft>
              <a:buFont typeface="Arial" panose="020B0604020202020204" pitchFamily="34" charset="0"/>
              <a:buChar char="•"/>
              <a:defRPr/>
            </a:pPr>
            <a:endParaRPr lang="fr-FR" sz="3200" dirty="0">
              <a:solidFill>
                <a:srgbClr val="106585"/>
              </a:solidFill>
              <a:latin typeface="Dosis" pitchFamily="2" charset="0"/>
            </a:endParaRP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fr-FR" sz="3200" dirty="0">
              <a:solidFill>
                <a:schemeClr val="accent5">
                  <a:lumMod val="50000"/>
                </a:schemeClr>
              </a:solidFill>
              <a:latin typeface="Dosis" panose="02010703020202060003" pitchFamily="2" charset="0"/>
            </a:endParaRPr>
          </a:p>
          <a:p>
            <a:pPr algn="ctr"/>
            <a:r>
              <a:rPr lang="fr-FR" sz="3600" dirty="0">
                <a:solidFill>
                  <a:srgbClr val="FF0000"/>
                </a:solidFill>
                <a:latin typeface="Dosis" panose="02010703020202060003" pitchFamily="2" charset="0"/>
              </a:rPr>
              <a:t>Le palier se valide par la lecture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:</a:t>
            </a:r>
            <a:r>
              <a:rPr lang="fr-FR" dirty="0"/>
              <a:t> 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2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Si le seuil de 70 % n’est pas atteint 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: reprendre la séance de rebrassage ou réenseigner les apprentissages non acquis, en ciblant les élèves encore en difficulté</a:t>
            </a:r>
            <a:r>
              <a:rPr lang="fr-FR" sz="32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.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2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Si l’objectif de 70 % ou plus est atteint : 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passer au palier 3, tout en tenant compte des élèves n’ayant pas validé le palier testé.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3D2AB62A-F7B7-3662-CF81-371CFDD28DE8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</p:spTree>
    <p:extLst>
      <p:ext uri="{BB962C8B-B14F-4D97-AF65-F5344CB8AC3E}">
        <p14:creationId xmlns:p14="http://schemas.microsoft.com/office/powerpoint/2010/main" val="171166047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23649" y="-10391"/>
            <a:ext cx="13716000" cy="10287000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8CCC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5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304801" y="783948"/>
              <a:ext cx="13106398" cy="9160152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5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304801" y="310242"/>
              <a:ext cx="13106398" cy="1230086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FR" sz="15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5" name="Freeform 8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859976" y="669478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7EF2ADE-B959-5993-A71F-4320DC335AB1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143000" y="495301"/>
            <a:ext cx="11811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B5D60E2F-ACED-FC82-9130-9D307BB29DF2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576550" y="518770"/>
            <a:ext cx="11811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Lis les  phrases.</a:t>
            </a:r>
          </a:p>
        </p:txBody>
      </p: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50FF7593-F065-1444-62BF-F7B442F6F334}"/>
              </a:ext>
            </a:extLst>
          </p:cNvPr>
          <p:cNvGrpSpPr/>
          <p:nvPr>
            <p:custDataLst>
              <p:tags r:id="rId5"/>
            </p:custDataLst>
          </p:nvPr>
        </p:nvGrpSpPr>
        <p:grpSpPr>
          <a:xfrm>
            <a:off x="653143" y="2261824"/>
            <a:ext cx="12300857" cy="1391456"/>
            <a:chOff x="7859284" y="4002289"/>
            <a:chExt cx="1130614" cy="753052"/>
          </a:xfrm>
          <a:solidFill>
            <a:schemeClr val="bg1">
              <a:lumMod val="95000"/>
            </a:schemeClr>
          </a:solidFill>
        </p:grpSpPr>
        <p:sp>
          <p:nvSpPr>
            <p:cNvPr id="23" name="Rectangle : coins arrondis 22">
              <a:extLst>
                <a:ext uri="{FF2B5EF4-FFF2-40B4-BE49-F238E27FC236}">
                  <a16:creationId xmlns:a16="http://schemas.microsoft.com/office/drawing/2014/main" id="{940CD502-4ED3-9930-137D-446819654528}"/>
                </a:ext>
              </a:extLst>
            </p:cNvPr>
            <p:cNvSpPr/>
            <p:nvPr/>
          </p:nvSpPr>
          <p:spPr>
            <a:xfrm>
              <a:off x="7859284" y="4002289"/>
              <a:ext cx="1130614" cy="753052"/>
            </a:xfrm>
            <a:prstGeom prst="roundRect">
              <a:avLst/>
            </a:prstGeom>
            <a:grp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68">
                <a:defRPr/>
              </a:pPr>
              <a:endParaRPr lang="fr-FR" sz="270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4" name="ZoneTexte 23">
              <a:extLst>
                <a:ext uri="{FF2B5EF4-FFF2-40B4-BE49-F238E27FC236}">
                  <a16:creationId xmlns:a16="http://schemas.microsoft.com/office/drawing/2014/main" id="{89700B2A-7A53-2AD8-9C81-176D545EA47B}"/>
                </a:ext>
              </a:extLst>
            </p:cNvPr>
            <p:cNvSpPr txBox="1"/>
            <p:nvPr/>
          </p:nvSpPr>
          <p:spPr>
            <a:xfrm>
              <a:off x="7889523" y="4187674"/>
              <a:ext cx="1070136" cy="44973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defTabSz="1371668">
                <a:defRPr/>
              </a:pPr>
              <a:r>
                <a:rPr lang="fr-FR" sz="4800" b="1" dirty="0">
                  <a:solidFill>
                    <a:srgbClr val="106585"/>
                  </a:solidFill>
                  <a:latin typeface="Calibri"/>
                </a:rPr>
                <a:t>Cet homme est technicien.</a:t>
              </a: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ABD32355-BEA8-DFAE-C5A5-D6947360B601}"/>
              </a:ext>
            </a:extLst>
          </p:cNvPr>
          <p:cNvGrpSpPr/>
          <p:nvPr>
            <p:custDataLst>
              <p:tags r:id="rId6"/>
            </p:custDataLst>
          </p:nvPr>
        </p:nvGrpSpPr>
        <p:grpSpPr>
          <a:xfrm>
            <a:off x="746458" y="6972300"/>
            <a:ext cx="12300857" cy="1391457"/>
            <a:chOff x="7859284" y="4002289"/>
            <a:chExt cx="1130614" cy="753052"/>
          </a:xfrm>
          <a:solidFill>
            <a:schemeClr val="bg1">
              <a:lumMod val="95000"/>
            </a:schemeClr>
          </a:solidFill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AE7C411D-4AA0-FB72-C7A8-FF234BD01A52}"/>
                </a:ext>
              </a:extLst>
            </p:cNvPr>
            <p:cNvSpPr/>
            <p:nvPr/>
          </p:nvSpPr>
          <p:spPr>
            <a:xfrm>
              <a:off x="7859284" y="4002289"/>
              <a:ext cx="1130614" cy="753052"/>
            </a:xfrm>
            <a:prstGeom prst="roundRect">
              <a:avLst/>
            </a:prstGeom>
            <a:grp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68">
                <a:defRPr/>
              </a:pPr>
              <a:endParaRPr lang="fr-FR" sz="270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EF2774BE-105C-0F40-924D-F37CD662A4F6}"/>
                </a:ext>
              </a:extLst>
            </p:cNvPr>
            <p:cNvSpPr txBox="1"/>
            <p:nvPr/>
          </p:nvSpPr>
          <p:spPr>
            <a:xfrm>
              <a:off x="7859284" y="4187673"/>
              <a:ext cx="1100375" cy="34218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defTabSz="1371668">
                <a:defRPr/>
              </a:pPr>
              <a:r>
                <a:rPr lang="fr-FR" sz="4800" b="1" dirty="0">
                  <a:solidFill>
                    <a:srgbClr val="106585"/>
                  </a:solidFill>
                  <a:latin typeface="Calibri"/>
                </a:rPr>
                <a:t>Ce soir, L’orchestre joue élégamment.</a:t>
              </a:r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6D212C74-722E-8A05-F492-C4F21AF70737}"/>
              </a:ext>
            </a:extLst>
          </p:cNvPr>
          <p:cNvGrpSpPr/>
          <p:nvPr>
            <p:custDataLst>
              <p:tags r:id="rId7"/>
            </p:custDataLst>
          </p:nvPr>
        </p:nvGrpSpPr>
        <p:grpSpPr>
          <a:xfrm>
            <a:off x="653142" y="4594202"/>
            <a:ext cx="12300857" cy="1391456"/>
            <a:chOff x="7859284" y="4002289"/>
            <a:chExt cx="1130614" cy="753052"/>
          </a:xfrm>
          <a:solidFill>
            <a:schemeClr val="bg1">
              <a:lumMod val="95000"/>
            </a:schemeClr>
          </a:solidFill>
        </p:grpSpPr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96D09D87-0758-47A1-EE37-DB0C554B9BD1}"/>
                </a:ext>
              </a:extLst>
            </p:cNvPr>
            <p:cNvSpPr/>
            <p:nvPr/>
          </p:nvSpPr>
          <p:spPr>
            <a:xfrm>
              <a:off x="7859284" y="4002289"/>
              <a:ext cx="1130614" cy="753052"/>
            </a:xfrm>
            <a:prstGeom prst="roundRect">
              <a:avLst/>
            </a:prstGeom>
            <a:grp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68">
                <a:defRPr/>
              </a:pPr>
              <a:endParaRPr lang="fr-FR" sz="270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CA107BC6-E181-5A03-66AA-FFCA8542D751}"/>
                </a:ext>
              </a:extLst>
            </p:cNvPr>
            <p:cNvSpPr txBox="1"/>
            <p:nvPr/>
          </p:nvSpPr>
          <p:spPr>
            <a:xfrm>
              <a:off x="7889523" y="4187674"/>
              <a:ext cx="1100375" cy="44973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defTabSz="1371668">
                <a:defRPr/>
              </a:pPr>
              <a:r>
                <a:rPr lang="fr-FR" sz="4800" b="1" dirty="0">
                  <a:solidFill>
                    <a:srgbClr val="106585"/>
                  </a:solidFill>
                  <a:latin typeface="Calibri"/>
                </a:rPr>
                <a:t>Ces femmes cherchent des chemises grises.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92389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9C3326-8DE8-2C37-3EAE-AFA3F4A34D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48ED8E8E-F8B8-EBDF-66B2-AC56FB66F9B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92C288E9-4A3D-86FF-1806-81799F5032EE}"/>
              </a:ext>
            </a:extLst>
          </p:cNvPr>
          <p:cNvGrpSpPr/>
          <p:nvPr/>
        </p:nvGrpSpPr>
        <p:grpSpPr>
          <a:xfrm>
            <a:off x="983197" y="1333500"/>
            <a:ext cx="12001500" cy="7427948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F778C583-5498-BB0F-B9C9-9D32D20A1A5F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ctr" defTabSz="685834">
                <a:defRPr/>
              </a:pPr>
              <a:endParaRPr lang="fr-MA" sz="16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01E882AA-89F6-3F96-1901-A44B046230EF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7B522B58-33A9-CC08-83DD-53217C8F54EE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84EFE4CB-1DA0-E918-8DE9-1FAB74214AED}"/>
              </a:ext>
            </a:extLst>
          </p:cNvPr>
          <p:cNvSpPr txBox="1"/>
          <p:nvPr/>
        </p:nvSpPr>
        <p:spPr>
          <a:xfrm>
            <a:off x="3257842" y="1712990"/>
            <a:ext cx="7520365" cy="5424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en-US" sz="3600" dirty="0">
                <a:solidFill>
                  <a:srgbClr val="1F497D"/>
                </a:solidFill>
                <a:latin typeface="Carelia"/>
              </a:rPr>
              <a:t>Plan de la séance de </a:t>
            </a:r>
            <a:r>
              <a:rPr lang="en-US" sz="3600" dirty="0" err="1">
                <a:solidFill>
                  <a:srgbClr val="1F497D"/>
                </a:solidFill>
                <a:latin typeface="Carelia"/>
              </a:rPr>
              <a:t>rebrassage</a:t>
            </a:r>
            <a:r>
              <a:rPr lang="en-US" sz="3600" dirty="0">
                <a:solidFill>
                  <a:srgbClr val="1F497D"/>
                </a:solidFill>
                <a:latin typeface="Carelia"/>
              </a:rPr>
              <a:t> 2 </a:t>
            </a: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8D194C3F-393E-4411-499C-87E2F6F946D7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A67F1D3C-9BC5-D355-74F1-C6DD19BD27C2}"/>
              </a:ext>
            </a:extLst>
          </p:cNvPr>
          <p:cNvSpPr txBox="1"/>
          <p:nvPr/>
        </p:nvSpPr>
        <p:spPr>
          <a:xfrm>
            <a:off x="3010780" y="5487936"/>
            <a:ext cx="6511449" cy="22159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00">
              <a:lnSpc>
                <a:spcPct val="150000"/>
              </a:lnSpc>
              <a:defRPr/>
            </a:pPr>
            <a:r>
              <a:rPr lang="en-US" sz="3200" dirty="0">
                <a:solidFill>
                  <a:srgbClr val="106585"/>
                </a:solidFill>
                <a:latin typeface="Carelia"/>
              </a:rPr>
              <a:t>2. </a:t>
            </a:r>
            <a:r>
              <a:rPr lang="fr-MA" sz="3200" dirty="0">
                <a:solidFill>
                  <a:srgbClr val="106585"/>
                </a:solidFill>
                <a:latin typeface="Carelia"/>
              </a:rPr>
              <a:t>Rebrassage de la lecture</a:t>
            </a:r>
          </a:p>
          <a:p>
            <a:pPr defTabSz="685800">
              <a:lnSpc>
                <a:spcPct val="150000"/>
              </a:lnSpc>
              <a:defRPr/>
            </a:pPr>
            <a:endParaRPr lang="fr-MA" sz="3200" dirty="0">
              <a:solidFill>
                <a:srgbClr val="106585"/>
              </a:solidFill>
              <a:latin typeface="Carelia"/>
            </a:endParaRPr>
          </a:p>
          <a:p>
            <a:pPr defTabSz="685800">
              <a:lnSpc>
                <a:spcPct val="150000"/>
              </a:lnSpc>
              <a:defRPr/>
            </a:pPr>
            <a:r>
              <a:rPr lang="fr-MA" sz="3200" dirty="0">
                <a:solidFill>
                  <a:srgbClr val="106585"/>
                </a:solidFill>
                <a:latin typeface="Carelia"/>
              </a:rPr>
              <a:t>3. Passation du test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454008CF-2647-09C0-4FDC-7BC0AD718B9F}"/>
              </a:ext>
            </a:extLst>
          </p:cNvPr>
          <p:cNvSpPr txBox="1"/>
          <p:nvPr/>
        </p:nvSpPr>
        <p:spPr>
          <a:xfrm>
            <a:off x="3083484" y="3322172"/>
            <a:ext cx="4536516" cy="4116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3200" dirty="0">
                <a:solidFill>
                  <a:srgbClr val="8DC63F"/>
                </a:solidFill>
                <a:latin typeface="Carelia"/>
              </a:rPr>
              <a:t>    </a:t>
            </a:r>
            <a:endParaRPr lang="en-US" sz="32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0612F2ED-90C0-95F2-D2E8-5330787D47B8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BA560D44-2647-6487-2C3F-4941223867A2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  <p:sp>
        <p:nvSpPr>
          <p:cNvPr id="2" name="TextBox 10">
            <a:extLst>
              <a:ext uri="{FF2B5EF4-FFF2-40B4-BE49-F238E27FC236}">
                <a16:creationId xmlns:a16="http://schemas.microsoft.com/office/drawing/2014/main" id="{60AF12F5-DBEE-26A8-C13C-029AAA33A9F1}"/>
              </a:ext>
            </a:extLst>
          </p:cNvPr>
          <p:cNvSpPr txBox="1"/>
          <p:nvPr/>
        </p:nvSpPr>
        <p:spPr>
          <a:xfrm>
            <a:off x="3010780" y="3396693"/>
            <a:ext cx="7520365" cy="4116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3200" dirty="0">
                <a:solidFill>
                  <a:srgbClr val="106585"/>
                </a:solidFill>
                <a:latin typeface="Carelia"/>
              </a:rPr>
              <a:t>1.  </a:t>
            </a:r>
            <a:r>
              <a:rPr lang="en-US" sz="3200" dirty="0" err="1">
                <a:solidFill>
                  <a:srgbClr val="106585"/>
                </a:solidFill>
                <a:latin typeface="Carelia"/>
              </a:rPr>
              <a:t>Défi</a:t>
            </a:r>
            <a:r>
              <a:rPr lang="en-US" sz="3200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3200" dirty="0" err="1">
                <a:solidFill>
                  <a:srgbClr val="106585"/>
                </a:solidFill>
                <a:latin typeface="Carelia"/>
              </a:rPr>
              <a:t>dictée</a:t>
            </a: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Carelia"/>
            </a:endParaRPr>
          </a:p>
        </p:txBody>
      </p:sp>
    </p:spTree>
    <p:extLst>
      <p:ext uri="{BB962C8B-B14F-4D97-AF65-F5344CB8AC3E}">
        <p14:creationId xmlns:p14="http://schemas.microsoft.com/office/powerpoint/2010/main" val="180091836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D7E8C24-DA99-38B5-645D-DE7B164DE1F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DAF020A-9247-3E51-467E-810529B131B9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3" name="Bulle narrative : rectangle à coins arrondis 32">
            <a:extLst>
              <a:ext uri="{FF2B5EF4-FFF2-40B4-BE49-F238E27FC236}">
                <a16:creationId xmlns:a16="http://schemas.microsoft.com/office/drawing/2014/main" id="{6B171BFB-CFF9-9341-D11E-479BA567AFB6}"/>
              </a:ext>
            </a:extLst>
          </p:cNvPr>
          <p:cNvSpPr/>
          <p:nvPr/>
        </p:nvSpPr>
        <p:spPr>
          <a:xfrm>
            <a:off x="5684866" y="3607199"/>
            <a:ext cx="6811933" cy="2452636"/>
          </a:xfrm>
          <a:prstGeom prst="wedgeRoundRectCallout">
            <a:avLst>
              <a:gd name="adj1" fmla="val -86230"/>
              <a:gd name="adj2" fmla="val -12353"/>
              <a:gd name="adj3" fmla="val 16667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19874B0F-145F-42B0-6385-4A51EAD1F300}"/>
              </a:ext>
            </a:extLst>
          </p:cNvPr>
          <p:cNvSpPr txBox="1"/>
          <p:nvPr/>
        </p:nvSpPr>
        <p:spPr>
          <a:xfrm flipH="1">
            <a:off x="5832100" y="3712339"/>
            <a:ext cx="651746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endParaRPr lang="fr-MA" sz="32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4"/>
            <a:r>
              <a:rPr lang="fr-MA" sz="3200" b="1" dirty="0">
                <a:solidFill>
                  <a:srgbClr val="215968"/>
                </a:solidFill>
                <a:latin typeface="Dosis" pitchFamily="2" charset="0"/>
              </a:rPr>
              <a:t>La séance d’aujourd’hui est terminée</a:t>
            </a:r>
          </a:p>
          <a:p>
            <a:pPr algn="ctr" defTabSz="685834"/>
            <a:r>
              <a:rPr lang="fr-MA" sz="3200" b="1" dirty="0">
                <a:solidFill>
                  <a:srgbClr val="215968"/>
                </a:solidFill>
                <a:latin typeface="Dosis" pitchFamily="2" charset="0"/>
              </a:rPr>
              <a:t> </a:t>
            </a:r>
          </a:p>
          <a:p>
            <a:pPr algn="ctr" defTabSz="685834"/>
            <a:r>
              <a:rPr lang="fr-MA" sz="3200" b="1" dirty="0">
                <a:solidFill>
                  <a:srgbClr val="215968"/>
                </a:solidFill>
                <a:latin typeface="Dosis" pitchFamily="2" charset="0"/>
              </a:rPr>
              <a:t>A demain ! </a:t>
            </a:r>
          </a:p>
          <a:p>
            <a:pPr marL="514364" indent="-514364" defTabSz="685834">
              <a:buFontTx/>
              <a:buChar char="-"/>
            </a:pPr>
            <a:endParaRPr lang="fr-MA" sz="3200" b="1" dirty="0">
              <a:solidFill>
                <a:srgbClr val="EEECE1">
                  <a:lumMod val="25000"/>
                </a:srgbClr>
              </a:solidFill>
              <a:latin typeface="Dosis" pitchFamily="2" charset="0"/>
            </a:endParaRPr>
          </a:p>
        </p:txBody>
      </p:sp>
      <p:pic>
        <p:nvPicPr>
          <p:cNvPr id="7" name="Image 6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CE009262-ECC6-6453-617E-99EABA5214A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28" y="3390900"/>
            <a:ext cx="5321185" cy="655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6325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5A196-0D03-F749-8501-C568B82D4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A059BA2-8C1A-6FEF-5F9A-FC719DB8DBE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83A34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BAEE6DD-16E4-CE75-DB1F-DC9C60DD79BC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5FDAA7-1FB0-58C4-C153-BEF09720A2E7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EEDDC6B7-CAD5-F3E6-5F1E-CF33FA3A5217}"/>
              </a:ext>
            </a:extLst>
          </p:cNvPr>
          <p:cNvSpPr/>
          <p:nvPr/>
        </p:nvSpPr>
        <p:spPr>
          <a:xfrm>
            <a:off x="562942" y="598983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6C96612-8ADA-2516-5D6E-90142027279A}"/>
              </a:ext>
            </a:extLst>
          </p:cNvPr>
          <p:cNvSpPr txBox="1"/>
          <p:nvPr/>
        </p:nvSpPr>
        <p:spPr>
          <a:xfrm>
            <a:off x="1254314" y="388022"/>
            <a:ext cx="9931167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 et vos livrets de français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4120C3E-68FC-9D86-45DB-1E5CCE50FB2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0561" y="342900"/>
            <a:ext cx="1072972" cy="992461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7A0F5B73-4673-B158-7158-DF81D6459657}"/>
              </a:ext>
            </a:extLst>
          </p:cNvPr>
          <p:cNvGrpSpPr/>
          <p:nvPr/>
        </p:nvGrpSpPr>
        <p:grpSpPr>
          <a:xfrm>
            <a:off x="989239" y="3859170"/>
            <a:ext cx="11506508" cy="3533358"/>
            <a:chOff x="-3805047" y="3869835"/>
            <a:chExt cx="6297262" cy="2753069"/>
          </a:xfrm>
        </p:grpSpPr>
        <p:sp>
          <p:nvSpPr>
            <p:cNvPr id="9" name="Rectangle : coins arrondis 18 - 2">
              <a:extLst>
                <a:ext uri="{FF2B5EF4-FFF2-40B4-BE49-F238E27FC236}">
                  <a16:creationId xmlns:a16="http://schemas.microsoft.com/office/drawing/2014/main" id="{06AE3FB6-617E-30CE-17D9-E4944BB22D51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0" name="Rectangle : coins arrondis 18 - 2">
              <a:extLst>
                <a:ext uri="{FF2B5EF4-FFF2-40B4-BE49-F238E27FC236}">
                  <a16:creationId xmlns:a16="http://schemas.microsoft.com/office/drawing/2014/main" id="{AD7D1A10-A7C4-A797-618D-2504E07EB108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2DB4658C-20DC-72AA-17DA-FB2A1D58EE00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2" name="Rectangle : coins arrondis 18 - 2">
              <a:extLst>
                <a:ext uri="{FF2B5EF4-FFF2-40B4-BE49-F238E27FC236}">
                  <a16:creationId xmlns:a16="http://schemas.microsoft.com/office/drawing/2014/main" id="{5BCD92FE-BC16-F3AC-6E4B-C0BFF7AC5F18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BAFD3358-AABE-DF7E-98AA-2F20F273668D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4" name="Rectangle : coins arrondis 18 - 2">
              <a:extLst>
                <a:ext uri="{FF2B5EF4-FFF2-40B4-BE49-F238E27FC236}">
                  <a16:creationId xmlns:a16="http://schemas.microsoft.com/office/drawing/2014/main" id="{62035628-88FB-2BF2-F5C3-E93661715A72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</a:p>
          </p:txBody>
        </p:sp>
      </p:grpSp>
      <p:pic>
        <p:nvPicPr>
          <p:cNvPr id="26" name="Image 25">
            <a:extLst>
              <a:ext uri="{FF2B5EF4-FFF2-40B4-BE49-F238E27FC236}">
                <a16:creationId xmlns:a16="http://schemas.microsoft.com/office/drawing/2014/main" id="{F9355F0F-29F7-D4CB-8F41-4832BC021093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61914" y="4272070"/>
            <a:ext cx="2053088" cy="1905077"/>
          </a:xfrm>
          <a:prstGeom prst="rect">
            <a:avLst/>
          </a:prstGeom>
        </p:spPr>
      </p:pic>
      <p:pic>
        <p:nvPicPr>
          <p:cNvPr id="28" name="Image 27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3BA58975-B1CB-DD2C-423A-C5CAADDF8630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6141044" y="4509253"/>
            <a:ext cx="1433911" cy="1611393"/>
          </a:xfrm>
          <a:prstGeom prst="rect">
            <a:avLst/>
          </a:prstGeom>
        </p:spPr>
      </p:pic>
      <p:graphicFrame>
        <p:nvGraphicFramePr>
          <p:cNvPr id="30" name="Tableau 29">
            <a:extLst>
              <a:ext uri="{FF2B5EF4-FFF2-40B4-BE49-F238E27FC236}">
                <a16:creationId xmlns:a16="http://schemas.microsoft.com/office/drawing/2014/main" id="{F0D41098-A5F4-87AE-34B2-534A72BD6D7C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3765801796"/>
              </p:ext>
            </p:extLst>
          </p:nvPr>
        </p:nvGraphicFramePr>
        <p:xfrm>
          <a:off x="1" y="-64418"/>
          <a:ext cx="946387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D3EBE0B9-40BA-8C5E-306E-B67733AFD17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848576" y="4000500"/>
            <a:ext cx="1764781" cy="2453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5656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ADDE4D-70E6-A77C-8F7A-9853D612F4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352B4E5-DF5C-71D8-950C-AC71E9583078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42593E7C-BBD8-FF81-D60F-F45BC533BDF4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845F961A-9D37-EC65-CA2D-DCFBDB9AA6C6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bg2">
              <a:lumMod val="75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8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Dictée</a:t>
            </a: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C990A38F-5DE4-91E9-A9A9-6F6B144FA0F7}"/>
              </a:ext>
            </a:extLst>
          </p:cNvPr>
          <p:cNvGrpSpPr/>
          <p:nvPr/>
        </p:nvGrpSpPr>
        <p:grpSpPr>
          <a:xfrm>
            <a:off x="13855" y="190500"/>
            <a:ext cx="2240841" cy="841410"/>
            <a:chOff x="3663231" y="3540342"/>
            <a:chExt cx="1066274" cy="385540"/>
          </a:xfrm>
        </p:grpSpPr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376B2470-AC12-D2F7-77D5-B7F461CB359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0" name="Picture 2">
              <a:extLst>
                <a:ext uri="{FF2B5EF4-FFF2-40B4-BE49-F238E27FC236}">
                  <a16:creationId xmlns:a16="http://schemas.microsoft.com/office/drawing/2014/main" id="{21E691FD-0A56-3EF4-352D-FDA8A9E35C4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BB8EE05-52A4-9831-A716-E0E5D55747E6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507591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04CF85-E373-2BD2-78A8-6E3D263ADB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86E0CB4-5CDF-293A-4DAA-0E6C148D74B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DBEFC232-0E9C-9293-BAB6-D9AB82274568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grpSp>
        <p:nvGrpSpPr>
          <p:cNvPr id="6" name="Group 3">
            <a:extLst>
              <a:ext uri="{FF2B5EF4-FFF2-40B4-BE49-F238E27FC236}">
                <a16:creationId xmlns:a16="http://schemas.microsoft.com/office/drawing/2014/main" id="{466BEB5C-4C2A-C770-CC03-E85F51FC820A}"/>
              </a:ext>
            </a:extLst>
          </p:cNvPr>
          <p:cNvGrpSpPr/>
          <p:nvPr/>
        </p:nvGrpSpPr>
        <p:grpSpPr>
          <a:xfrm>
            <a:off x="1009360" y="1463703"/>
            <a:ext cx="12001500" cy="7926101"/>
            <a:chOff x="0" y="0"/>
            <a:chExt cx="3895412" cy="2555175"/>
          </a:xfrm>
        </p:grpSpPr>
        <p:sp>
          <p:nvSpPr>
            <p:cNvPr id="7" name="Freeform 4">
              <a:extLst>
                <a:ext uri="{FF2B5EF4-FFF2-40B4-BE49-F238E27FC236}">
                  <a16:creationId xmlns:a16="http://schemas.microsoft.com/office/drawing/2014/main" id="{EDFE80C4-0835-E131-3F1E-9B68ED8C20A2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69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9" name="TextBox 5">
              <a:extLst>
                <a:ext uri="{FF2B5EF4-FFF2-40B4-BE49-F238E27FC236}">
                  <a16:creationId xmlns:a16="http://schemas.microsoft.com/office/drawing/2014/main" id="{FF85EE6F-0D79-430E-1000-97B83B51069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2" tIns="38102" rIns="38102" bIns="38102" rtlCol="0" anchor="ctr"/>
            <a:lstStyle/>
            <a:p>
              <a:pPr algn="ctr" defTabSz="685869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0" name="Freeform 7">
            <a:extLst>
              <a:ext uri="{FF2B5EF4-FFF2-40B4-BE49-F238E27FC236}">
                <a16:creationId xmlns:a16="http://schemas.microsoft.com/office/drawing/2014/main" id="{D5B821F4-C94E-9D5D-6A0C-CEAB42B35119}"/>
              </a:ext>
            </a:extLst>
          </p:cNvPr>
          <p:cNvSpPr/>
          <p:nvPr/>
        </p:nvSpPr>
        <p:spPr>
          <a:xfrm>
            <a:off x="1179968" y="571501"/>
            <a:ext cx="929375" cy="89220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75AF06B-3DC9-9437-C1E4-47317359CFDE}"/>
              </a:ext>
            </a:extLst>
          </p:cNvPr>
          <p:cNvSpPr txBox="1"/>
          <p:nvPr/>
        </p:nvSpPr>
        <p:spPr>
          <a:xfrm>
            <a:off x="2333956" y="1485125"/>
            <a:ext cx="8683076" cy="12426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54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Défi dictée</a:t>
            </a: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Carelia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F7314D80-F81E-2FE9-EA7E-E298AB721095}"/>
              </a:ext>
            </a:extLst>
          </p:cNvPr>
          <p:cNvSpPr txBox="1"/>
          <p:nvPr/>
        </p:nvSpPr>
        <p:spPr>
          <a:xfrm>
            <a:off x="1190479" y="2221370"/>
            <a:ext cx="11335041" cy="694805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3200" b="1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  1.Mise en situation</a:t>
            </a:r>
            <a:endParaRPr lang="fr-FR" sz="2400" b="1" dirty="0">
              <a:solidFill>
                <a:schemeClr val="accent5">
                  <a:lumMod val="50000"/>
                </a:schemeClr>
              </a:solidFill>
              <a:latin typeface="Dosis" panose="02010703020202060003" pitchFamily="2" charset="0"/>
            </a:endParaRP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sz="24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  L’enseignant(e) explique aux élèves le  défi dictée : </a:t>
            </a:r>
            <a:r>
              <a:rPr lang="fr-FR" sz="2400" b="1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écrire</a:t>
            </a:r>
            <a:r>
              <a:rPr lang="fr-FR" sz="24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 </a:t>
            </a:r>
            <a:r>
              <a:rPr lang="fr-FR" sz="2400" b="1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correctement 4 phrases contenant  des      D.P déjà vues, </a:t>
            </a:r>
            <a:r>
              <a:rPr lang="fr-FR" sz="24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sans les visionner à l’avance. Il faut  insister sur l’écoute.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sz="24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  Il /elle rappelle rapidement quelques règles : ponctuation, majuscules, DP…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sz="24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  Il/elle installe le calme pour favoriser l’écoute et la concentration.</a:t>
            </a:r>
          </a:p>
          <a:p>
            <a:pPr algn="just">
              <a:lnSpc>
                <a:spcPct val="150000"/>
              </a:lnSpc>
            </a:pPr>
            <a:r>
              <a:rPr lang="fr-FR" sz="2400" b="1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  </a:t>
            </a:r>
            <a:r>
              <a:rPr lang="fr-FR" sz="3200" b="1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2</a:t>
            </a:r>
            <a:r>
              <a:rPr lang="fr-FR" sz="2400" b="1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.</a:t>
            </a:r>
            <a:r>
              <a:rPr lang="fr-FR" sz="3200" b="1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Déroulement</a:t>
            </a:r>
            <a:endParaRPr lang="fr-FR" sz="2400" b="1" dirty="0">
              <a:solidFill>
                <a:schemeClr val="accent5">
                  <a:lumMod val="50000"/>
                </a:schemeClr>
              </a:solidFill>
              <a:latin typeface="Dosis" panose="02010703020202060003" pitchFamily="2" charset="0"/>
            </a:endParaRP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sz="24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L’enseignant(e) dicte la 1</a:t>
            </a:r>
            <a:r>
              <a:rPr lang="fr-FR" sz="2400" baseline="300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ère</a:t>
            </a:r>
            <a:r>
              <a:rPr lang="fr-FR" sz="24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  phrase, lentement, en répétant deux fois.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sz="24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Les élèves écrivent sur les ardoises. (Temps d’écriture).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sz="24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L’enseignant(e) écrit au tableau ou projette chaque phrase.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sz="24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Les élèves comparent avec leur production. L’enseignant(e) valide les réponses.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sz="24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Discussion sur les erreurs (accords, majuscules, graphèmes, D.P…).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sz="24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Même procédé pour les 4 phrases.</a:t>
            </a:r>
            <a:endParaRPr lang="fr-FR" sz="3200" dirty="0">
              <a:solidFill>
                <a:schemeClr val="accent5">
                  <a:lumMod val="50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54859C9-88B0-7E36-C31D-CB50CFD6C591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</p:spTree>
    <p:extLst>
      <p:ext uri="{BB962C8B-B14F-4D97-AF65-F5344CB8AC3E}">
        <p14:creationId xmlns:p14="http://schemas.microsoft.com/office/powerpoint/2010/main" val="31474901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DBA900-7980-75D5-A82D-31CE0FAD96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E25109A9-EE3B-A380-618C-B328D91C543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BEB16EFF-22A6-4313-BF39-7BFE292B303D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grpSp>
        <p:nvGrpSpPr>
          <p:cNvPr id="6" name="Group 3">
            <a:extLst>
              <a:ext uri="{FF2B5EF4-FFF2-40B4-BE49-F238E27FC236}">
                <a16:creationId xmlns:a16="http://schemas.microsoft.com/office/drawing/2014/main" id="{8D1D0A9A-2ED8-DC1B-2935-5339F016352A}"/>
              </a:ext>
            </a:extLst>
          </p:cNvPr>
          <p:cNvGrpSpPr/>
          <p:nvPr/>
        </p:nvGrpSpPr>
        <p:grpSpPr>
          <a:xfrm>
            <a:off x="1009360" y="1463703"/>
            <a:ext cx="12001500" cy="7926101"/>
            <a:chOff x="0" y="0"/>
            <a:chExt cx="3895412" cy="2555175"/>
          </a:xfrm>
        </p:grpSpPr>
        <p:sp>
          <p:nvSpPr>
            <p:cNvPr id="7" name="Freeform 4">
              <a:extLst>
                <a:ext uri="{FF2B5EF4-FFF2-40B4-BE49-F238E27FC236}">
                  <a16:creationId xmlns:a16="http://schemas.microsoft.com/office/drawing/2014/main" id="{107B1BEA-158F-E90D-D0A0-68386704047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69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9" name="TextBox 5">
              <a:extLst>
                <a:ext uri="{FF2B5EF4-FFF2-40B4-BE49-F238E27FC236}">
                  <a16:creationId xmlns:a16="http://schemas.microsoft.com/office/drawing/2014/main" id="{EB793FD7-8A89-87D9-2B61-5BFCE00A95DF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2" tIns="38102" rIns="38102" bIns="38102" rtlCol="0" anchor="ctr"/>
            <a:lstStyle/>
            <a:p>
              <a:pPr algn="ctr" defTabSz="685869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0" name="Freeform 7">
            <a:extLst>
              <a:ext uri="{FF2B5EF4-FFF2-40B4-BE49-F238E27FC236}">
                <a16:creationId xmlns:a16="http://schemas.microsoft.com/office/drawing/2014/main" id="{3EBD3A25-8B62-60C4-5934-E90A4FA2B048}"/>
              </a:ext>
            </a:extLst>
          </p:cNvPr>
          <p:cNvSpPr/>
          <p:nvPr/>
        </p:nvSpPr>
        <p:spPr>
          <a:xfrm>
            <a:off x="1179968" y="571501"/>
            <a:ext cx="929375" cy="89220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BC84854-08A5-0058-22A9-8EFB2F47F4A9}"/>
              </a:ext>
            </a:extLst>
          </p:cNvPr>
          <p:cNvSpPr txBox="1"/>
          <p:nvPr/>
        </p:nvSpPr>
        <p:spPr>
          <a:xfrm>
            <a:off x="2333956" y="1485125"/>
            <a:ext cx="8683076" cy="12426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54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Défi dictée</a:t>
            </a: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Carelia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4A690AD9-3CD0-DD2E-7150-0AC31C36BA7E}"/>
              </a:ext>
            </a:extLst>
          </p:cNvPr>
          <p:cNvSpPr txBox="1"/>
          <p:nvPr/>
        </p:nvSpPr>
        <p:spPr>
          <a:xfrm>
            <a:off x="1190479" y="2221370"/>
            <a:ext cx="11335041" cy="73866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3200" b="1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3.Récompenses et motivation </a:t>
            </a:r>
            <a:r>
              <a:rPr lang="fr-FR" sz="24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(possibilité d’attribuer une étoile par phrase correcte).</a:t>
            </a:r>
          </a:p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4 phrases correctes = « </a:t>
            </a:r>
            <a:r>
              <a:rPr lang="fr-FR" sz="3200" b="1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Champion(ne) de la dictée 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» </a:t>
            </a:r>
          </a:p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3 phrases correctes = « </a:t>
            </a:r>
            <a:r>
              <a:rPr lang="fr-FR" sz="3200" b="1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Expert(e) en dictée 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».</a:t>
            </a:r>
          </a:p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2 phrases correctes = « </a:t>
            </a:r>
            <a:r>
              <a:rPr lang="fr-FR" sz="3200" b="1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Bon lecteur/bonne lectrice 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».</a:t>
            </a:r>
          </a:p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1 /0 phrase correcte = « </a:t>
            </a:r>
            <a:r>
              <a:rPr lang="fr-FR" sz="3200" b="1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En progrès 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».</a:t>
            </a:r>
          </a:p>
          <a:p>
            <a:pPr algn="just">
              <a:lnSpc>
                <a:spcPct val="150000"/>
              </a:lnSpc>
            </a:pP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Tous les élèves doivent avoir un titre pour valoriser les efforts.</a:t>
            </a:r>
          </a:p>
          <a:p>
            <a:pPr algn="just">
              <a:lnSpc>
                <a:spcPct val="150000"/>
              </a:lnSpc>
            </a:pPr>
            <a:r>
              <a:rPr lang="fr-FR" sz="3200" b="1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4.Trace et suivi</a:t>
            </a:r>
          </a:p>
          <a:p>
            <a:pPr algn="just">
              <a:lnSpc>
                <a:spcPct val="150000"/>
              </a:lnSpc>
            </a:pP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Les élèves notent leur score dans leur cahier. Cela permet de voir les progrès d’une semaine à l’autre car le défi continuera pendant le palier 6.</a:t>
            </a:r>
          </a:p>
          <a:p>
            <a:pPr algn="just">
              <a:lnSpc>
                <a:spcPct val="150000"/>
              </a:lnSpc>
            </a:pPr>
            <a:endParaRPr lang="fr-FR" sz="3200" dirty="0">
              <a:solidFill>
                <a:schemeClr val="accent5">
                  <a:lumMod val="50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23D6402-7BF2-07F3-990B-CFBA2797C474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</p:spTree>
    <p:extLst>
      <p:ext uri="{BB962C8B-B14F-4D97-AF65-F5344CB8AC3E}">
        <p14:creationId xmlns:p14="http://schemas.microsoft.com/office/powerpoint/2010/main" val="36184439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CF151E-57A3-C7B2-43D8-B08D81FEEB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E7DF214B-4CB1-71F9-ED85-992233F40B1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EDBC472C-97E5-1EE9-A2CA-E1862EBE0F5C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grpSp>
        <p:nvGrpSpPr>
          <p:cNvPr id="6" name="Group 3">
            <a:extLst>
              <a:ext uri="{FF2B5EF4-FFF2-40B4-BE49-F238E27FC236}">
                <a16:creationId xmlns:a16="http://schemas.microsoft.com/office/drawing/2014/main" id="{32C3BC3D-7ECF-67FC-6C7E-4305389AA90F}"/>
              </a:ext>
            </a:extLst>
          </p:cNvPr>
          <p:cNvGrpSpPr/>
          <p:nvPr/>
        </p:nvGrpSpPr>
        <p:grpSpPr>
          <a:xfrm>
            <a:off x="1009360" y="1463703"/>
            <a:ext cx="12001500" cy="7926101"/>
            <a:chOff x="0" y="0"/>
            <a:chExt cx="3895412" cy="2555175"/>
          </a:xfrm>
        </p:grpSpPr>
        <p:sp>
          <p:nvSpPr>
            <p:cNvPr id="7" name="Freeform 4">
              <a:extLst>
                <a:ext uri="{FF2B5EF4-FFF2-40B4-BE49-F238E27FC236}">
                  <a16:creationId xmlns:a16="http://schemas.microsoft.com/office/drawing/2014/main" id="{E02F8FC7-2406-C3F6-4C28-D08220B7ED3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69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9" name="TextBox 5">
              <a:extLst>
                <a:ext uri="{FF2B5EF4-FFF2-40B4-BE49-F238E27FC236}">
                  <a16:creationId xmlns:a16="http://schemas.microsoft.com/office/drawing/2014/main" id="{DAA76968-46B5-09D7-20DC-15789195FEBF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2" tIns="38102" rIns="38102" bIns="38102" rtlCol="0" anchor="ctr"/>
            <a:lstStyle/>
            <a:p>
              <a:pPr algn="ctr" defTabSz="685869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0" name="Freeform 7">
            <a:extLst>
              <a:ext uri="{FF2B5EF4-FFF2-40B4-BE49-F238E27FC236}">
                <a16:creationId xmlns:a16="http://schemas.microsoft.com/office/drawing/2014/main" id="{B54CCADA-A328-8F27-FC86-A3C9103E6B00}"/>
              </a:ext>
            </a:extLst>
          </p:cNvPr>
          <p:cNvSpPr/>
          <p:nvPr/>
        </p:nvSpPr>
        <p:spPr>
          <a:xfrm>
            <a:off x="1179968" y="571501"/>
            <a:ext cx="929375" cy="89220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A5F2963-FE45-CD41-EEDB-FCEEB35F3C8C}"/>
              </a:ext>
            </a:extLst>
          </p:cNvPr>
          <p:cNvSpPr txBox="1"/>
          <p:nvPr/>
        </p:nvSpPr>
        <p:spPr>
          <a:xfrm>
            <a:off x="2333956" y="2015170"/>
            <a:ext cx="8683076" cy="12426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54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Défi dictée</a:t>
            </a: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Carelia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14793270-9FD1-0E98-7C0A-39F49509668D}"/>
              </a:ext>
            </a:extLst>
          </p:cNvPr>
          <p:cNvSpPr txBox="1"/>
          <p:nvPr/>
        </p:nvSpPr>
        <p:spPr>
          <a:xfrm>
            <a:off x="1919782" y="2840483"/>
            <a:ext cx="10180653" cy="13696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endParaRPr lang="fr-FR" sz="3200" b="1" dirty="0">
              <a:latin typeface="Dosis" panose="02010703020202060003" pitchFamily="2" charset="0"/>
            </a:endParaRPr>
          </a:p>
          <a:p>
            <a:pPr algn="ctr"/>
            <a:r>
              <a:rPr lang="fr-FR" sz="32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Support</a:t>
            </a:r>
            <a:r>
              <a:rPr lang="fr-FR" sz="3200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 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: 4 phrases avec DP</a:t>
            </a: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2126491E-F026-F616-4861-6EA0C7E429A8}"/>
              </a:ext>
            </a:extLst>
          </p:cNvPr>
          <p:cNvSpPr txBox="1"/>
          <p:nvPr/>
        </p:nvSpPr>
        <p:spPr>
          <a:xfrm>
            <a:off x="1305381" y="5439424"/>
            <a:ext cx="11422041" cy="6463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Phrase1: C’est un orchestre.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ACC33F3B-9A88-A73C-0264-A8FAEC07F7F5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  <p:sp>
        <p:nvSpPr>
          <p:cNvPr id="4" name="TextBox 10">
            <a:extLst>
              <a:ext uri="{FF2B5EF4-FFF2-40B4-BE49-F238E27FC236}">
                <a16:creationId xmlns:a16="http://schemas.microsoft.com/office/drawing/2014/main" id="{5DF39222-F251-A133-0493-224A112C387B}"/>
              </a:ext>
            </a:extLst>
          </p:cNvPr>
          <p:cNvSpPr txBox="1"/>
          <p:nvPr/>
        </p:nvSpPr>
        <p:spPr>
          <a:xfrm>
            <a:off x="1305381" y="6117431"/>
            <a:ext cx="11422041" cy="6463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Phrase2: La femme est dans le magasin. </a:t>
            </a:r>
          </a:p>
        </p:txBody>
      </p:sp>
      <p:sp>
        <p:nvSpPr>
          <p:cNvPr id="5" name="TextBox 10">
            <a:extLst>
              <a:ext uri="{FF2B5EF4-FFF2-40B4-BE49-F238E27FC236}">
                <a16:creationId xmlns:a16="http://schemas.microsoft.com/office/drawing/2014/main" id="{EC1B3F5F-E286-206D-E74B-8B74FFCCBA1F}"/>
              </a:ext>
            </a:extLst>
          </p:cNvPr>
          <p:cNvSpPr txBox="1"/>
          <p:nvPr/>
        </p:nvSpPr>
        <p:spPr>
          <a:xfrm>
            <a:off x="1305381" y="6878949"/>
            <a:ext cx="11422041" cy="6463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Phrase3: Cet homme porte une chemise.</a:t>
            </a:r>
          </a:p>
        </p:txBody>
      </p:sp>
      <p:sp>
        <p:nvSpPr>
          <p:cNvPr id="15" name="TextBox 10">
            <a:extLst>
              <a:ext uri="{FF2B5EF4-FFF2-40B4-BE49-F238E27FC236}">
                <a16:creationId xmlns:a16="http://schemas.microsoft.com/office/drawing/2014/main" id="{8ADAA34B-4902-6AB6-5D84-C139064C794F}"/>
              </a:ext>
            </a:extLst>
          </p:cNvPr>
          <p:cNvSpPr txBox="1"/>
          <p:nvPr/>
        </p:nvSpPr>
        <p:spPr>
          <a:xfrm>
            <a:off x="1284599" y="7584411"/>
            <a:ext cx="11422041" cy="6463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Phrase4: Le technicien répare la machine. </a:t>
            </a:r>
          </a:p>
        </p:txBody>
      </p:sp>
    </p:spTree>
    <p:extLst>
      <p:ext uri="{BB962C8B-B14F-4D97-AF65-F5344CB8AC3E}">
        <p14:creationId xmlns:p14="http://schemas.microsoft.com/office/powerpoint/2010/main" val="129285223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26678</TotalTime>
  <Words>1894</Words>
  <Application>Microsoft Office PowerPoint</Application>
  <PresentationFormat>Personnalisé</PresentationFormat>
  <Paragraphs>307</Paragraphs>
  <Slides>40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40</vt:i4>
      </vt:variant>
    </vt:vector>
  </HeadingPairs>
  <TitlesOfParts>
    <vt:vector size="49" baseType="lpstr">
      <vt:lpstr>Dosis</vt:lpstr>
      <vt:lpstr>Carelia</vt:lpstr>
      <vt:lpstr>Wingdings</vt:lpstr>
      <vt:lpstr>Times New Roman</vt:lpstr>
      <vt:lpstr>Arial</vt:lpstr>
      <vt:lpstr>Arimo Italics</vt:lpstr>
      <vt:lpstr>Calibri</vt:lpstr>
      <vt:lpstr>Microsoft Uighur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Z Chabih</cp:lastModifiedBy>
  <cp:revision>782</cp:revision>
  <dcterms:created xsi:type="dcterms:W3CDTF">2006-08-16T00:00:00Z</dcterms:created>
  <dcterms:modified xsi:type="dcterms:W3CDTF">2025-10-06T15:46:35Z</dcterms:modified>
  <dc:identifier>DAFtlvZnwz4</dc:identifier>
</cp:coreProperties>
</file>