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1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2472" r:id="rId10"/>
    <p:sldId id="2147482785" r:id="rId11"/>
    <p:sldId id="2147482786" r:id="rId12"/>
    <p:sldId id="2147482787" r:id="rId13"/>
    <p:sldId id="2147482923" r:id="rId14"/>
    <p:sldId id="2147482924" r:id="rId15"/>
    <p:sldId id="2147482514" r:id="rId16"/>
    <p:sldId id="2147482902" r:id="rId17"/>
    <p:sldId id="2134805161" r:id="rId18"/>
    <p:sldId id="2134805162" r:id="rId19"/>
    <p:sldId id="2147482686" r:id="rId20"/>
    <p:sldId id="2147482687" r:id="rId21"/>
    <p:sldId id="2147482536" r:id="rId22"/>
    <p:sldId id="2147482933" r:id="rId23"/>
    <p:sldId id="2147482901" r:id="rId24"/>
    <p:sldId id="2147482900" r:id="rId25"/>
    <p:sldId id="2147482931" r:id="rId26"/>
    <p:sldId id="2147482932" r:id="rId27"/>
    <p:sldId id="2147482934" r:id="rId28"/>
    <p:sldId id="2147482935" r:id="rId29"/>
    <p:sldId id="2147482936" r:id="rId30"/>
    <p:sldId id="2147482537" r:id="rId31"/>
    <p:sldId id="2147482534" r:id="rId32"/>
    <p:sldId id="2147482535" r:id="rId33"/>
    <p:sldId id="2147482938" r:id="rId34"/>
    <p:sldId id="2147482689" r:id="rId35"/>
    <p:sldId id="2147482904" r:id="rId36"/>
    <p:sldId id="2134808453" r:id="rId37"/>
    <p:sldId id="2134808454" r:id="rId38"/>
    <p:sldId id="2134804880" r:id="rId39"/>
    <p:sldId id="2134808472" r:id="rId40"/>
    <p:sldId id="2134808455" r:id="rId41"/>
    <p:sldId id="2147482524" r:id="rId42"/>
    <p:sldId id="2147482685" r:id="rId43"/>
    <p:sldId id="2134808457" r:id="rId44"/>
    <p:sldId id="2147482692" r:id="rId45"/>
    <p:sldId id="2147482834" r:id="rId46"/>
    <p:sldId id="2147482771" r:id="rId47"/>
    <p:sldId id="2147482835" r:id="rId48"/>
    <p:sldId id="2147482516" r:id="rId49"/>
    <p:sldId id="2147482772" r:id="rId50"/>
    <p:sldId id="2147482940" r:id="rId51"/>
    <p:sldId id="2147482941" r:id="rId52"/>
    <p:sldId id="2147482939" r:id="rId53"/>
    <p:sldId id="2147482944" r:id="rId54"/>
    <p:sldId id="2147482953" r:id="rId55"/>
    <p:sldId id="2147482942" r:id="rId56"/>
    <p:sldId id="2147482950" r:id="rId57"/>
    <p:sldId id="2147482943" r:id="rId58"/>
    <p:sldId id="2147482949" r:id="rId59"/>
    <p:sldId id="2147482945" r:id="rId60"/>
    <p:sldId id="2147482948" r:id="rId61"/>
    <p:sldId id="2147482946" r:id="rId62"/>
    <p:sldId id="2147482947" r:id="rId63"/>
    <p:sldId id="2134806499" r:id="rId64"/>
    <p:sldId id="2147482951" r:id="rId65"/>
    <p:sldId id="2147482697" r:id="rId66"/>
    <p:sldId id="2147482952" r:id="rId67"/>
    <p:sldId id="2147482907" r:id="rId68"/>
    <p:sldId id="2147482954" r:id="rId69"/>
    <p:sldId id="2147482956" r:id="rId70"/>
    <p:sldId id="2147482957" r:id="rId71"/>
    <p:sldId id="2147482958" r:id="rId72"/>
    <p:sldId id="2147482713" r:id="rId73"/>
    <p:sldId id="2147482959" r:id="rId74"/>
    <p:sldId id="2147482960" r:id="rId75"/>
    <p:sldId id="2147482961" r:id="rId76"/>
    <p:sldId id="2147482962" r:id="rId77"/>
    <p:sldId id="2147482883" r:id="rId78"/>
    <p:sldId id="2147482884" r:id="rId79"/>
    <p:sldId id="2147482915" r:id="rId80"/>
    <p:sldId id="2147482963" r:id="rId81"/>
    <p:sldId id="2147482885" r:id="rId82"/>
    <p:sldId id="2147482886" r:id="rId83"/>
    <p:sldId id="2147482964" r:id="rId84"/>
    <p:sldId id="2147482965" r:id="rId85"/>
    <p:sldId id="2147482728" r:id="rId86"/>
    <p:sldId id="2147482740" r:id="rId87"/>
    <p:sldId id="2147482966" r:id="rId88"/>
    <p:sldId id="2147482748" r:id="rId89"/>
    <p:sldId id="2147482741" r:id="rId90"/>
    <p:sldId id="2147482739" r:id="rId91"/>
    <p:sldId id="2147482889" r:id="rId92"/>
    <p:sldId id="2147482890" r:id="rId93"/>
    <p:sldId id="2147482920" r:id="rId94"/>
    <p:sldId id="2147482967" r:id="rId95"/>
    <p:sldId id="2147482754" r:id="rId96"/>
    <p:sldId id="2147482918" r:id="rId97"/>
    <p:sldId id="2147482760" r:id="rId98"/>
    <p:sldId id="2147482761" r:id="rId99"/>
    <p:sldId id="2147482762" r:id="rId100"/>
    <p:sldId id="2147482763" r:id="rId101"/>
    <p:sldId id="2147482764" r:id="rId102"/>
    <p:sldId id="2147482899" r:id="rId103"/>
    <p:sldId id="2147482770" r:id="rId104"/>
    <p:sldId id="2147482738" r:id="rId105"/>
    <p:sldId id="2147482581" r:id="rId106"/>
    <p:sldId id="2147482582" r:id="rId107"/>
    <p:sldId id="2147482584" r:id="rId108"/>
    <p:sldId id="2147482773" r:id="rId109"/>
    <p:sldId id="701" r:id="rId1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8.xml"/><Relationship Id="rId5" Type="http://schemas.openxmlformats.org/officeDocument/2006/relationships/image" Target="../media/image64.png"/><Relationship Id="rId4" Type="http://schemas.openxmlformats.org/officeDocument/2006/relationships/image" Target="../media/image27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9.xml"/><Relationship Id="rId5" Type="http://schemas.openxmlformats.org/officeDocument/2006/relationships/image" Target="../media/image64.png"/><Relationship Id="rId4" Type="http://schemas.openxmlformats.org/officeDocument/2006/relationships/image" Target="../media/image27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0.xml"/><Relationship Id="rId5" Type="http://schemas.openxmlformats.org/officeDocument/2006/relationships/image" Target="../media/image64.png"/><Relationship Id="rId4" Type="http://schemas.openxmlformats.org/officeDocument/2006/relationships/image" Target="../media/image27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72.svg"/><Relationship Id="rId4" Type="http://schemas.openxmlformats.org/officeDocument/2006/relationships/image" Target="../media/image68.svg"/><Relationship Id="rId9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32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1.jpe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42.jpe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44.jpe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36.png"/><Relationship Id="rId5" Type="http://schemas.openxmlformats.org/officeDocument/2006/relationships/image" Target="../media/image47.jpe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35.png"/><Relationship Id="rId5" Type="http://schemas.openxmlformats.org/officeDocument/2006/relationships/image" Target="../media/image47.jpe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47.jpeg"/><Relationship Id="rId5" Type="http://schemas.openxmlformats.org/officeDocument/2006/relationships/image" Target="../media/image48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6" Type="http://schemas.openxmlformats.org/officeDocument/2006/relationships/image" Target="../media/image36.png"/><Relationship Id="rId5" Type="http://schemas.openxmlformats.org/officeDocument/2006/relationships/image" Target="../media/image50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51.pn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13" Type="http://schemas.openxmlformats.org/officeDocument/2006/relationships/image" Target="../media/image52.png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7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26.png"/><Relationship Id="rId5" Type="http://schemas.openxmlformats.org/officeDocument/2006/relationships/tags" Target="../tags/tag9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6.xml"/><Relationship Id="rId9" Type="http://schemas.openxmlformats.org/officeDocument/2006/relationships/tags" Target="../tags/tag101.xml"/><Relationship Id="rId1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4" Type="http://schemas.openxmlformats.org/officeDocument/2006/relationships/image" Target="../media/image2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Relationship Id="rId4" Type="http://schemas.openxmlformats.org/officeDocument/2006/relationships/image" Target="../media/image27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4" Type="http://schemas.openxmlformats.org/officeDocument/2006/relationships/image" Target="../media/image27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4" Type="http://schemas.openxmlformats.org/officeDocument/2006/relationships/image" Target="../media/image27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tags" Target="../tags/tag120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tags" Target="../tags/tag119.xml"/><Relationship Id="rId2" Type="http://schemas.openxmlformats.org/officeDocument/2006/relationships/tags" Target="../tags/tag109.xml"/><Relationship Id="rId16" Type="http://schemas.openxmlformats.org/officeDocument/2006/relationships/image" Target="../media/image27.svg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5" Type="http://schemas.openxmlformats.org/officeDocument/2006/relationships/tags" Target="../tags/tag112.xml"/><Relationship Id="rId15" Type="http://schemas.openxmlformats.org/officeDocument/2006/relationships/image" Target="../media/image26.png"/><Relationship Id="rId10" Type="http://schemas.openxmlformats.org/officeDocument/2006/relationships/tags" Target="../tags/tag117.xml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1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2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4" Type="http://schemas.openxmlformats.org/officeDocument/2006/relationships/image" Target="../media/image27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4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7.xml"/><Relationship Id="rId4" Type="http://schemas.openxmlformats.org/officeDocument/2006/relationships/image" Target="../media/image27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openxmlformats.org/officeDocument/2006/relationships/tags" Target="../tags/tag141.xml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2" Type="http://schemas.openxmlformats.org/officeDocument/2006/relationships/tags" Target="../tags/tag130.xml"/><Relationship Id="rId16" Type="http://schemas.openxmlformats.org/officeDocument/2006/relationships/image" Target="../media/image27.svg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5" Type="http://schemas.openxmlformats.org/officeDocument/2006/relationships/tags" Target="../tags/tag133.xml"/><Relationship Id="rId15" Type="http://schemas.openxmlformats.org/officeDocument/2006/relationships/image" Target="../media/image26.png"/><Relationship Id="rId10" Type="http://schemas.openxmlformats.org/officeDocument/2006/relationships/tags" Target="../tags/tag138.xml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13" Type="http://schemas.openxmlformats.org/officeDocument/2006/relationships/tags" Target="../tags/tag154.xml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12" Type="http://schemas.openxmlformats.org/officeDocument/2006/relationships/tags" Target="../tags/tag153.xml"/><Relationship Id="rId17" Type="http://schemas.openxmlformats.org/officeDocument/2006/relationships/image" Target="../media/image54.png"/><Relationship Id="rId2" Type="http://schemas.openxmlformats.org/officeDocument/2006/relationships/tags" Target="../tags/tag143.xml"/><Relationship Id="rId16" Type="http://schemas.openxmlformats.org/officeDocument/2006/relationships/image" Target="../media/image27.svg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tags" Target="../tags/tag152.xml"/><Relationship Id="rId5" Type="http://schemas.openxmlformats.org/officeDocument/2006/relationships/tags" Target="../tags/tag146.xml"/><Relationship Id="rId15" Type="http://schemas.openxmlformats.org/officeDocument/2006/relationships/image" Target="../media/image26.png"/><Relationship Id="rId10" Type="http://schemas.openxmlformats.org/officeDocument/2006/relationships/tags" Target="../tags/tag151.xml"/><Relationship Id="rId4" Type="http://schemas.openxmlformats.org/officeDocument/2006/relationships/tags" Target="../tags/tag145.xml"/><Relationship Id="rId9" Type="http://schemas.openxmlformats.org/officeDocument/2006/relationships/tags" Target="../tags/tag150.xml"/><Relationship Id="rId14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5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9" Type="http://schemas.openxmlformats.org/officeDocument/2006/relationships/image" Target="../media/image27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6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9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6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10" Type="http://schemas.openxmlformats.org/officeDocument/2006/relationships/image" Target="../media/image54.png"/><Relationship Id="rId4" Type="http://schemas.openxmlformats.org/officeDocument/2006/relationships/tags" Target="../tags/tag170.xml"/><Relationship Id="rId9" Type="http://schemas.openxmlformats.org/officeDocument/2006/relationships/image" Target="../media/image27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7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10" Type="http://schemas.openxmlformats.org/officeDocument/2006/relationships/image" Target="../media/image54.png"/><Relationship Id="rId4" Type="http://schemas.openxmlformats.org/officeDocument/2006/relationships/tags" Target="../tags/tag176.xml"/><Relationship Id="rId9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8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10" Type="http://schemas.openxmlformats.org/officeDocument/2006/relationships/image" Target="../media/image54.png"/><Relationship Id="rId4" Type="http://schemas.openxmlformats.org/officeDocument/2006/relationships/tags" Target="../tags/tag182.xml"/><Relationship Id="rId9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8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10" Type="http://schemas.openxmlformats.org/officeDocument/2006/relationships/image" Target="../media/image54.png"/><Relationship Id="rId4" Type="http://schemas.openxmlformats.org/officeDocument/2006/relationships/tags" Target="../tags/tag188.xml"/><Relationship Id="rId9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9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5" Type="http://schemas.openxmlformats.org/officeDocument/2006/relationships/tags" Target="../tags/tag195.xml"/><Relationship Id="rId10" Type="http://schemas.openxmlformats.org/officeDocument/2006/relationships/image" Target="../media/image54.png"/><Relationship Id="rId4" Type="http://schemas.openxmlformats.org/officeDocument/2006/relationships/tags" Target="../tags/tag194.xml"/><Relationship Id="rId9" Type="http://schemas.openxmlformats.org/officeDocument/2006/relationships/image" Target="../media/image27.sv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image" Target="../media/image54.pn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image" Target="../media/image27.svg"/><Relationship Id="rId5" Type="http://schemas.openxmlformats.org/officeDocument/2006/relationships/tags" Target="../tags/tag201.xml"/><Relationship Id="rId10" Type="http://schemas.openxmlformats.org/officeDocument/2006/relationships/image" Target="../media/image26.png"/><Relationship Id="rId4" Type="http://schemas.openxmlformats.org/officeDocument/2006/relationships/tags" Target="../tags/tag200.xml"/><Relationship Id="rId9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image" Target="../media/image54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27.svg"/><Relationship Id="rId5" Type="http://schemas.openxmlformats.org/officeDocument/2006/relationships/tags" Target="../tags/tag209.xml"/><Relationship Id="rId10" Type="http://schemas.openxmlformats.org/officeDocument/2006/relationships/image" Target="../media/image26.png"/><Relationship Id="rId4" Type="http://schemas.openxmlformats.org/officeDocument/2006/relationships/tags" Target="../tags/tag208.xml"/><Relationship Id="rId9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12" Type="http://schemas.openxmlformats.org/officeDocument/2006/relationships/image" Target="../media/image54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image" Target="../media/image27.svg"/><Relationship Id="rId5" Type="http://schemas.openxmlformats.org/officeDocument/2006/relationships/tags" Target="../tags/tag217.xml"/><Relationship Id="rId10" Type="http://schemas.openxmlformats.org/officeDocument/2006/relationships/image" Target="../media/image26.png"/><Relationship Id="rId4" Type="http://schemas.openxmlformats.org/officeDocument/2006/relationships/tags" Target="../tags/tag216.xml"/><Relationship Id="rId9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image" Target="../media/image54.png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image" Target="../media/image27.sv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image" Target="../media/image26.png"/><Relationship Id="rId5" Type="http://schemas.openxmlformats.org/officeDocument/2006/relationships/tags" Target="../tags/tag22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24.xml"/><Relationship Id="rId9" Type="http://schemas.openxmlformats.org/officeDocument/2006/relationships/tags" Target="../tags/tag22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2.xml"/><Relationship Id="rId5" Type="http://schemas.openxmlformats.org/officeDocument/2006/relationships/image" Target="../media/image56.png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3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4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5.xml"/><Relationship Id="rId4" Type="http://schemas.openxmlformats.org/officeDocument/2006/relationships/image" Target="../media/image27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6.xml"/><Relationship Id="rId4" Type="http://schemas.openxmlformats.org/officeDocument/2006/relationships/image" Target="../media/image27.sv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image" Target="../media/image58.jpeg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image" Target="../media/image27.sv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image" Target="../media/image26.png"/><Relationship Id="rId5" Type="http://schemas.openxmlformats.org/officeDocument/2006/relationships/tags" Target="../tags/tag241.xml"/><Relationship Id="rId15" Type="http://schemas.openxmlformats.org/officeDocument/2006/relationships/image" Target="../media/image59.jpe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40.xml"/><Relationship Id="rId9" Type="http://schemas.openxmlformats.org/officeDocument/2006/relationships/tags" Target="../tags/tag245.xml"/><Relationship Id="rId14" Type="http://schemas.openxmlformats.org/officeDocument/2006/relationships/image" Target="../media/image54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image" Target="../media/image39.png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image" Target="../media/image27.sv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26.png"/><Relationship Id="rId5" Type="http://schemas.openxmlformats.org/officeDocument/2006/relationships/tags" Target="../tags/tag25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49.xml"/><Relationship Id="rId9" Type="http://schemas.openxmlformats.org/officeDocument/2006/relationships/tags" Target="../tags/tag254.xml"/><Relationship Id="rId14" Type="http://schemas.openxmlformats.org/officeDocument/2006/relationships/image" Target="../media/image54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54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image" Target="../media/image27.sv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26.png"/><Relationship Id="rId5" Type="http://schemas.openxmlformats.org/officeDocument/2006/relationships/tags" Target="../tags/tag25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58.xml"/><Relationship Id="rId9" Type="http://schemas.openxmlformats.org/officeDocument/2006/relationships/tags" Target="../tags/tag263.xml"/><Relationship Id="rId14" Type="http://schemas.openxmlformats.org/officeDocument/2006/relationships/image" Target="../media/image60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image" Target="../media/image54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image" Target="../media/image27.sv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image" Target="../media/image26.png"/><Relationship Id="rId5" Type="http://schemas.openxmlformats.org/officeDocument/2006/relationships/tags" Target="../tags/tag26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7.xml"/><Relationship Id="rId9" Type="http://schemas.openxmlformats.org/officeDocument/2006/relationships/tags" Target="../tags/tag2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4.xml"/><Relationship Id="rId5" Type="http://schemas.openxmlformats.org/officeDocument/2006/relationships/image" Target="../media/image64.png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5.xml"/><Relationship Id="rId5" Type="http://schemas.openxmlformats.org/officeDocument/2006/relationships/image" Target="../media/image64.png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6.xml"/><Relationship Id="rId5" Type="http://schemas.openxmlformats.org/officeDocument/2006/relationships/image" Target="../media/image64.png"/><Relationship Id="rId4" Type="http://schemas.openxmlformats.org/officeDocument/2006/relationships/image" Target="../media/image27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7.xml"/><Relationship Id="rId5" Type="http://schemas.openxmlformats.org/officeDocument/2006/relationships/image" Target="../media/image64.pn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</a:t>
            </a:r>
            <a:r>
              <a:rPr lang="fr-FR" sz="2800" b="1">
                <a:solidFill>
                  <a:srgbClr val="FFC000"/>
                </a:solidFill>
              </a:rPr>
              <a:t>: </a:t>
            </a:r>
            <a:r>
              <a:rPr lang="fr-FR" sz="3600" b="1">
                <a:solidFill>
                  <a:srgbClr val="FFC000"/>
                </a:solidFill>
              </a:rPr>
              <a:t>2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5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2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578" y="5108402"/>
            <a:ext cx="1401988" cy="12365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6795687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EEC6ABB-38A5-2AAD-C00F-B15B7E7347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3472" y="2685317"/>
            <a:ext cx="1581493" cy="170442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BC740A-DC8F-0ADA-F387-BE13F3E29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5299" y="2533721"/>
            <a:ext cx="2710366" cy="200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515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9909F-E72A-D06D-9D08-993349D3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EB5E12-26CC-07E4-6DB0-A97FB31B56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C0AC33-2D68-B043-50E8-168546854D4A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2F7680-ACF4-BF15-77C4-E229739250A2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CFE8E73-8D60-0D4A-3BF8-876ACE9C642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BEF2C32-5399-A5BA-5EEE-1ECCDF1B2A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BB48FE0-0F15-5B59-B8B0-778D08C3385E}"/>
              </a:ext>
            </a:extLst>
          </p:cNvPr>
          <p:cNvSpPr txBox="1"/>
          <p:nvPr/>
        </p:nvSpPr>
        <p:spPr>
          <a:xfrm>
            <a:off x="844382" y="329507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Activités4. lisez le paragraphe à votre voisin. Echangez les rôles.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23">
              <a:defRPr/>
            </a:pPr>
            <a:r>
              <a:rPr lang="fr-FR" sz="1400" b="1" dirty="0">
                <a:solidFill>
                  <a:srgbClr val="A6A6A6"/>
                </a:solidFill>
                <a:latin typeface="Dosis" panose="02010703020202060003" pitchFamily="2" charset="0"/>
              </a:rPr>
              <a:t>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E56EA4-7180-3B4E-0C44-F656DD2CE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525" y="911378"/>
            <a:ext cx="4038950" cy="51439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13F46D-08D9-6A6F-A54C-09A5DB2DEA3D}"/>
              </a:ext>
            </a:extLst>
          </p:cNvPr>
          <p:cNvSpPr/>
          <p:nvPr/>
        </p:nvSpPr>
        <p:spPr>
          <a:xfrm>
            <a:off x="1962994" y="4027545"/>
            <a:ext cx="4911290" cy="8947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55035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103DE-BE39-2086-5BF3-33D9BE6C3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803A3F-4046-B97C-EB4B-6641638C3D3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315E83-6669-5111-97BC-56BC256D6EDF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87BB0B9-360D-6216-3EE9-621932899EB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0262AE-A413-8F6D-DC28-9FD9B82A133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8644E4A-BCF2-2D36-77A6-96AF0FB529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5F352CD-F0EC-B39B-E131-E1F78A19E0E0}"/>
              </a:ext>
            </a:extLst>
          </p:cNvPr>
          <p:cNvSpPr txBox="1"/>
          <p:nvPr/>
        </p:nvSpPr>
        <p:spPr>
          <a:xfrm>
            <a:off x="844382" y="329509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5 . Nous devons remettre en ordre les mots pour trouver la bonne phrase comme d’habitude. C’est un  devoir à domicile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9A4C8B1-D7B0-7CEE-9E60-550F84F27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525" y="911378"/>
            <a:ext cx="4038950" cy="51439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C62BE96-09F7-BD5A-51CC-0C71CD306339}"/>
              </a:ext>
            </a:extLst>
          </p:cNvPr>
          <p:cNvSpPr/>
          <p:nvPr/>
        </p:nvSpPr>
        <p:spPr>
          <a:xfrm>
            <a:off x="1905000" y="5153025"/>
            <a:ext cx="5262717" cy="12084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77876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BEB0-A1B3-F26D-3C0D-221C2C1E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41393-ADA9-5026-5E39-336B0E351A17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E44C8C-D670-C8CA-0DF9-37F2221C0831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485C15B-2923-C4C3-F680-E46B41CEE68B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F741AB-4884-08AA-F33E-9E9CE6CEDAC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D5B47D1-A630-F4F2-49DA-0908AF6036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2739EE-93BB-6BB2-B099-4FC3551F7632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9F9588-4037-3095-6251-47590C1C2C25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D036152C-AF09-F36B-CBAD-15C8299F3690}"/>
              </a:ext>
            </a:extLst>
          </p:cNvPr>
          <p:cNvSpPr/>
          <p:nvPr/>
        </p:nvSpPr>
        <p:spPr>
          <a:xfrm>
            <a:off x="4660492" y="2871023"/>
            <a:ext cx="688259" cy="3024111"/>
          </a:xfrm>
          <a:prstGeom prst="leftBrace">
            <a:avLst>
              <a:gd name="adj1" fmla="val 5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E72CE01-DB02-49F0-2596-0DDC313B1B4E}"/>
              </a:ext>
            </a:extLst>
          </p:cNvPr>
          <p:cNvSpPr/>
          <p:nvPr/>
        </p:nvSpPr>
        <p:spPr>
          <a:xfrm>
            <a:off x="246846" y="1702619"/>
            <a:ext cx="4097083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p37.</a:t>
            </a:r>
          </a:p>
          <a:p>
            <a:pPr marL="457189" indent="-457189">
              <a:buFontTx/>
              <a:buChar char="-"/>
            </a:pPr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3- 4 page 39.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p39.</a:t>
            </a:r>
          </a:p>
          <a:p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 J’écris les bonnes phrases: 5 p 39.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F72D0B-DB95-5F06-ECBA-0E770AEF8C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9653" y="962872"/>
            <a:ext cx="3220283" cy="51439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072104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D693-40C6-6C5B-C603-18D31176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FF99CC-6B66-1D41-C874-2FFCE2A0271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A41C371-95CF-9FA8-8A10-A3935A4A1959}"/>
              </a:ext>
            </a:extLst>
          </p:cNvPr>
          <p:cNvSpPr txBox="1"/>
          <p:nvPr/>
        </p:nvSpPr>
        <p:spPr>
          <a:xfrm>
            <a:off x="716230" y="644554"/>
            <a:ext cx="7711551" cy="7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Jeux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53298B-E84D-967D-8EA5-3DDB8E09A608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F558AC15-EA6C-573B-667D-44A3D74786A2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6E6286FE-0F88-995E-B4E2-5B417FD4ED29}"/>
              </a:ext>
            </a:extLst>
          </p:cNvPr>
          <p:cNvSpPr txBox="1"/>
          <p:nvPr/>
        </p:nvSpPr>
        <p:spPr>
          <a:xfrm>
            <a:off x="1415850" y="2178768"/>
            <a:ext cx="640735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Panier des mots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E7549-DADD-9EFF-7CF8-6779DC37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742" y="30661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2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93218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241303" y="923081"/>
            <a:ext cx="9080500" cy="488778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342926"/>
            <a:r>
              <a:rPr lang="fr-MA" sz="2133" b="1" dirty="0">
                <a:latin typeface="Dosis" pitchFamily="2" charset="0"/>
              </a:rPr>
              <a:t>Objectifs de l’activité:</a:t>
            </a:r>
          </a:p>
          <a:p>
            <a:pPr defTabSz="342926"/>
            <a:r>
              <a:rPr lang="fr-FR" sz="1600" dirty="0">
                <a:latin typeface="Dosis" pitchFamily="2" charset="0"/>
              </a:rPr>
              <a:t>Lire des mots avec les difficultés particulières présentées.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outils: </a:t>
            </a:r>
            <a:r>
              <a:rPr lang="fr-MA" sz="1600" dirty="0">
                <a:latin typeface="Dosis" pitchFamily="2" charset="0"/>
              </a:rPr>
              <a:t>un petit panier, cartes des mots avec difficultés particulières, objet pour faire le signal.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La durée: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10 min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étapes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les lire;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(ou restent à leur place) et  au signal (musique ou applaudissement),  ils font passer le panier;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 sans regarder dans le panier, il lit et la montre aux autres. Ils répète à son tour à haute voix; le jeu continue jusqu’à la lecture de toutes les cartes du panier. </a:t>
            </a:r>
          </a:p>
          <a:p>
            <a:pPr>
              <a:lnSpc>
                <a:spcPct val="107000"/>
              </a:lnSpc>
              <a:spcAft>
                <a:spcPts val="533"/>
              </a:spcAft>
              <a:defRPr/>
            </a:pPr>
            <a:r>
              <a:rPr lang="fr-MA" sz="1333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MA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contenant un le mot pioché;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la fin de chaque séance, le panier sera complété par les nouveaux mots appris, tandis que les cartes de mots déjà maîtrisés, et ne présentant plus de difficulté, seront retirées.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2286000" y="121070"/>
            <a:ext cx="3911600" cy="6665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Jeu du panier</a:t>
            </a:r>
            <a:r>
              <a:rPr lang="fr-FR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ar-MA" sz="32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1B2603-9C8C-420F-CB85-D54EAE499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710" y="1466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167154" y="324006"/>
            <a:ext cx="8799871" cy="639143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761085" y="415928"/>
            <a:ext cx="8008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.</a:t>
            </a:r>
          </a:p>
          <a:p>
            <a:pPr defTabSz="304807">
              <a:defRPr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L’enseignant(e)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101604" y="262604"/>
            <a:ext cx="8934623" cy="6452829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211628" y="6"/>
            <a:ext cx="9254029" cy="326039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732513" y="431799"/>
            <a:ext cx="10403217" cy="87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867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defTabSz="304807">
              <a:defRPr/>
            </a:pPr>
            <a:r>
              <a:rPr lang="fr-FR" sz="1867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et la lit et la présente</a:t>
            </a:r>
          </a:p>
          <a:p>
            <a:pPr defTabSz="304807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lang="fr-FR" sz="16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et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des phrases avec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difficultés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DEF4872-10A2-000D-D3C3-DA37FE208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4440" y="2375456"/>
            <a:ext cx="1955120" cy="210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9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677678"/>
            <a:ext cx="8701549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009808" y="319465"/>
            <a:ext cx="7566823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porte une chemise rose et une veste grise. Corrigez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écrit « s » et on prononce « z » dans les mots rose et grise.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1425677" y="2861190"/>
            <a:ext cx="57715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Il porte une chemise rose et une veste grise.</a:t>
            </a:r>
            <a:endParaRPr lang="fr-MA" sz="4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2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86EF-1431-19F1-C923-EB0D1C9D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2F7885-2214-D480-63EE-4482438935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80410F-C51D-FFF7-4E54-DBAE620835E6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DE4602-3594-87F1-8FE9-3CCE880202D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A2A270F-03A9-8A7C-DFB8-5E06C6C4758C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E427C-7740-7C0C-E286-3ED6098F37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3C0D69-A09E-7A08-7D90-CF2B82A379C5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8526BD-3ACB-A119-9FDC-E32A918E69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A49B8DB-5E25-5180-25BE-B43648ACBB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6817" y="2806194"/>
            <a:ext cx="2710366" cy="200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74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2C169-5E0F-E78A-3685-599F6BBB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4FA33E-F95C-CCAE-01CE-0A7B83057C0F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14939A-4798-A710-52C1-8B39E6B0DB1A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D8BD6F-7924-A1E2-6AD3-31754C528F9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618B32-E37C-C70E-96FA-4BD585916523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E39EE3A-BC05-4B4D-F781-3D21243BAA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371" y="677678"/>
            <a:ext cx="7868711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E21905F-BFE5-A228-ACC0-A0B55D7586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17F421B-631A-F4A3-009D-99647D482CEC}"/>
              </a:ext>
            </a:extLst>
          </p:cNvPr>
          <p:cNvSpPr txBox="1"/>
          <p:nvPr/>
        </p:nvSpPr>
        <p:spPr>
          <a:xfrm>
            <a:off x="1009808" y="319465"/>
            <a:ext cx="6629859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sont habillés en costumes bleus. Corrigez.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le mot « habillés » il y a la lettre « h » qui s’écrit et qui ne se prononce pas.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C14012-5800-6FA9-5B69-49EBABEF5616}"/>
              </a:ext>
            </a:extLst>
          </p:cNvPr>
          <p:cNvSpPr txBox="1"/>
          <p:nvPr/>
        </p:nvSpPr>
        <p:spPr>
          <a:xfrm>
            <a:off x="1809137" y="2861190"/>
            <a:ext cx="53389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Ils sont habillés en </a:t>
            </a:r>
          </a:p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costumes bleus.</a:t>
            </a:r>
          </a:p>
          <a:p>
            <a:pPr algn="ctr" defTabSz="457235">
              <a:defRPr/>
            </a:pPr>
            <a:endParaRPr lang="fr-FR" sz="4000" b="1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4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09136"/>
            <a:ext cx="8268929" cy="2048632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1632156" y="2173978"/>
            <a:ext cx="5486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exposition- étoile- affiche- mur- accrocher-   dessin- dessiner-</a:t>
            </a: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1807D745-6118-2D2D-32F1-616EEB3A5E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81" y="4044814"/>
            <a:ext cx="1295147" cy="138483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5F52DAC-2376-ABCA-AAA5-498B1108F5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2098" y="2383905"/>
            <a:ext cx="1283237" cy="126628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7997602-B8F4-BAE2-1AA2-68588B0E65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1480" y="4044814"/>
            <a:ext cx="1156500" cy="157284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E3CCB239-84B5-8831-B7EB-BAFFC9B9F9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66874" y="4232622"/>
            <a:ext cx="1216009" cy="1067832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C81EE8AD-7C94-35E2-E4C4-CC71DB7B9C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4293" y="4318608"/>
            <a:ext cx="1336112" cy="1111045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24A255E2-DB9F-EEB7-ECD5-E5ADA923D9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2472" y="2383905"/>
            <a:ext cx="1432742" cy="1033243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E9C2B473-3946-C0E3-4709-70E24630C3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73323" y="2217809"/>
            <a:ext cx="907183" cy="128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BF276BE-C97C-1381-3BED-01FA5E6410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236" y="-67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affiche. Comment vous dites affiche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F1E623-AE34-7094-4134-8A251EC75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5305" y="1464861"/>
            <a:ext cx="4269455" cy="3737637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A07B99-C2AA-ED62-7BA5-B89FD6232465}"/>
              </a:ext>
            </a:extLst>
          </p:cNvPr>
          <p:cNvCxnSpPr>
            <a:cxnSpLocks/>
          </p:cNvCxnSpPr>
          <p:nvPr/>
        </p:nvCxnSpPr>
        <p:spPr>
          <a:xfrm>
            <a:off x="3578942" y="1127188"/>
            <a:ext cx="882467" cy="7776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39EE19A-B544-6F14-A6D5-A901FB771249}"/>
              </a:ext>
            </a:extLst>
          </p:cNvPr>
          <p:cNvSpPr/>
          <p:nvPr/>
        </p:nvSpPr>
        <p:spPr>
          <a:xfrm>
            <a:off x="3392129" y="1946787"/>
            <a:ext cx="2556387" cy="28120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56723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83413" y="2615381"/>
            <a:ext cx="447852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affiche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D7AD97-3728-0B6E-3BB0-5F6C107656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affiche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l’affiche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affiche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D2BFFF-D90A-79D6-7CD3-94597C8042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8355" y="1449264"/>
            <a:ext cx="2812025" cy="246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3D013-07F1-77F6-D63C-5D24DE7A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F173BD-67F3-C156-3812-996ADFD969B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9256295-7AE9-5B96-117F-3F9E4191C791}"/>
              </a:ext>
            </a:extLst>
          </p:cNvPr>
          <p:cNvSpPr/>
          <p:nvPr/>
        </p:nvSpPr>
        <p:spPr>
          <a:xfrm>
            <a:off x="215910" y="338700"/>
            <a:ext cx="8776195" cy="6180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FC1204-278D-9ADA-4BBB-FFAB134EC34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B84D1D-94E0-1375-7B25-B2F649C8AC4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EAB609-B1D0-9429-9C0B-A29B6612E8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6F470A0-50E3-A395-B0FA-855214ED205E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mur de la classe . Comment vous dites « mur » dans votre langue?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AD652EB-6986-A332-B200-ED32F3D71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0542" y="1504335"/>
            <a:ext cx="5854827" cy="422229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1569B52-A7FC-CFA9-11DA-B966EB4C384E}"/>
              </a:ext>
            </a:extLst>
          </p:cNvPr>
          <p:cNvCxnSpPr>
            <a:cxnSpLocks/>
          </p:cNvCxnSpPr>
          <p:nvPr/>
        </p:nvCxnSpPr>
        <p:spPr>
          <a:xfrm>
            <a:off x="2128775" y="1170042"/>
            <a:ext cx="0" cy="8558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4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5B0CB-7972-606E-6694-DD7033B2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3D4405-5616-B093-81BA-F3A5EA57355B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83B819-7412-BDCF-9F90-40A24B2EF0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2560E8-1B71-845C-3CD9-66745A23B1B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18EB2A-CCCC-1ACE-C842-F745C6E5A368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BA83F9-F000-62A2-B0FF-00541243A313}"/>
              </a:ext>
            </a:extLst>
          </p:cNvPr>
          <p:cNvSpPr txBox="1"/>
          <p:nvPr/>
        </p:nvSpPr>
        <p:spPr>
          <a:xfrm>
            <a:off x="140841" y="2472902"/>
            <a:ext cx="467378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mur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1F79A4-8041-34A1-9692-A8DA5D6C5C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AEEEDB1-11FF-6CD2-D720-4B259AB24C70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mur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mur.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mur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3B44FA4-D827-B740-EB5C-3C532BE51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690" y="2958654"/>
            <a:ext cx="3599341" cy="2595717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7B819A7-0686-6AD1-B541-7A2C2BDB7052}"/>
              </a:ext>
            </a:extLst>
          </p:cNvPr>
          <p:cNvCxnSpPr>
            <a:cxnSpLocks/>
          </p:cNvCxnSpPr>
          <p:nvPr/>
        </p:nvCxnSpPr>
        <p:spPr>
          <a:xfrm>
            <a:off x="5447073" y="2472902"/>
            <a:ext cx="68827" cy="8548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40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69AE3-6F4A-33B3-9E29-103DA1CFA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DC3298-7878-9208-CC75-4213D3ED80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62ED05-8A16-17D6-9373-271B04C4418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715137-CB2B-C4A3-7C83-9EB5C6F6101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12957F-185D-15C1-3A29-548F21CD0DA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D8E0C-7FAF-D9BF-3543-39700417FD1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BDD8A5-AE24-F524-CAC1-28B07CDC04B8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dessin. Dessin. Comment vous dites dessin. dans votre langue?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BB1D8A-7C58-5CE5-B147-AB367EB729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311" y="1423270"/>
            <a:ext cx="2660571" cy="3757927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6C68EBDE-71E9-F43A-0A38-F1892E53EC35}"/>
              </a:ext>
            </a:extLst>
          </p:cNvPr>
          <p:cNvSpPr/>
          <p:nvPr/>
        </p:nvSpPr>
        <p:spPr>
          <a:xfrm>
            <a:off x="3362632" y="1828800"/>
            <a:ext cx="1700981" cy="20647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61701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F36A0-0324-8756-FF74-828C910E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E78780-9849-388A-9729-FD4135097AD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F666CD-B517-FEA2-0B69-0010723365F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F49F256-A4A8-8241-4548-CC0788747E3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80AEF1F-EEA3-0E44-60A3-0350FB7F5A30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C04D62-79C8-E60E-BF4D-E17245818A4F}"/>
              </a:ext>
            </a:extLst>
          </p:cNvPr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Un dessin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52C3560-35CD-5E64-EEA3-9665440563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0AA43D4-7F90-F59D-8D7B-3CB7CD8D59B9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dessin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Un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d</a:t>
            </a:r>
            <a:r>
              <a:rPr lang="fr-FR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0A77E79-0571-D0A9-8A0B-DAD1084F58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5094" y="1290077"/>
            <a:ext cx="2660571" cy="375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34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5D68A-B2BE-A4C3-A886-C17A9A112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46F4D2-1D30-2EF1-41BC-60C5B125A561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4A7D309-EA2E-40EE-D4F1-314260267A9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5233C3-0B3D-08BF-78EB-6EB1E2A6A09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9C3CF7-6B0D-6C18-8EF5-4399472BD3DF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09B56-2A87-095C-5CF5-9EF9721AC49A}"/>
              </a:ext>
            </a:extLst>
          </p:cNvPr>
          <p:cNvSpPr txBox="1"/>
          <p:nvPr/>
        </p:nvSpPr>
        <p:spPr>
          <a:xfrm>
            <a:off x="304801" y="1939783"/>
            <a:ext cx="85419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Les élèves affichent leurs dessins au mur.</a:t>
            </a:r>
            <a:endParaRPr lang="fr-FR" sz="48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7EA8BF-3DD7-69CF-57EC-7891E193126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7D7F760-297F-931D-A5D2-764889A32041}"/>
              </a:ext>
            </a:extLst>
          </p:cNvPr>
          <p:cNvSpPr txBox="1"/>
          <p:nvPr/>
        </p:nvSpPr>
        <p:spPr>
          <a:xfrm>
            <a:off x="588415" y="279403"/>
            <a:ext cx="8258308" cy="84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affichent leurs dessins au mur.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affichent leurs dessins au mur.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dessins</a:t>
            </a:r>
            <a:r>
              <a:rPr lang="fr-FR" sz="15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 mur.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074" name="Picture 2" descr="Classroom with students' drawings about La Marche Verte displayed, children presenting, and teacher encouraging them.">
            <a:extLst>
              <a:ext uri="{FF2B5EF4-FFF2-40B4-BE49-F238E27FC236}">
                <a16:creationId xmlns:a16="http://schemas.microsoft.com/office/drawing/2014/main" id="{FF1D78EA-1FA6-D4D9-8512-2CFB3EF4A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831" y="3350342"/>
            <a:ext cx="4562831" cy="305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874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6F92-3CCF-06E1-6E98-A0767EBBF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47601E8-7161-E0A2-13F5-46BDA21904BF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826D041-721F-D3ED-2687-68DDD25173F0}"/>
              </a:ext>
            </a:extLst>
          </p:cNvPr>
          <p:cNvSpPr/>
          <p:nvPr/>
        </p:nvSpPr>
        <p:spPr>
          <a:xfrm>
            <a:off x="200393" y="228602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2ADDBE2-D885-F499-3A94-D71908225F5C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582675-0A84-1A28-F767-3778654FD42A}"/>
              </a:ext>
            </a:extLst>
          </p:cNvPr>
          <p:cNvSpPr txBox="1"/>
          <p:nvPr/>
        </p:nvSpPr>
        <p:spPr>
          <a:xfrm>
            <a:off x="1222411" y="431802"/>
            <a:ext cx="732182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dire les mots?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3 élèves en changeant à chaque fois l’ordre des mots.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D91B2F-9E5C-E619-F34A-86C63CB3C06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187507-3AC7-41F7-1FA6-0C71AE83592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C01092CA-DF65-EB04-FAE2-C79B54561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373" y="2268844"/>
            <a:ext cx="2282576" cy="182550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D927199-53BA-3787-22C9-762F5EEEAB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6871" y="2520486"/>
            <a:ext cx="2029332" cy="14634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93BF15D-60F1-A2A3-E9B9-0B6732FCD6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3239" y="2268844"/>
            <a:ext cx="1269775" cy="179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72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FA466-1CAA-C628-66A8-BE5F140A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68C253-4E74-4CA9-31DD-D299F847665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A6B014-B3D5-07A0-8DF5-7A1546A9F1F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68C47A-112B-E2A5-D78C-DD1CEFDABD9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1B4B8A-AFF2-1AAC-1B1A-560BDF21538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B00545-1BC0-764A-739C-4B8DB5B083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D465EDD-19A6-09E6-BD32-BEC1527570B2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dessine. Dessiner. Comment vous dites dessiner.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F22388-C7FB-732A-D804-7BEE18C0D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148" y="1622323"/>
            <a:ext cx="2637588" cy="358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38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87F5-D036-E130-BEA2-80D120851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7CB694-0DFD-EB23-EBDF-4E1746076D38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1122169-54C8-FCB4-EA3D-34CCE1AF733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1B93715-60DB-5F66-6346-D8B5D703CE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A5507B8-46A0-11BB-20D7-392C4ABA7AF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296BE9-2784-D003-B1BD-F4299E9BB0C8}"/>
              </a:ext>
            </a:extLst>
          </p:cNvPr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dessiner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A520244-076D-2B95-EBD4-92190D9632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A0DD0D9-3963-9771-FA0C-45A2778947E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Dessiner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Dessiner.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Dessiner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C327E3B-6D7A-6A40-3FEB-F54A261FB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2803" y="1737405"/>
            <a:ext cx="2303810" cy="313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4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13221-5B2B-2E94-7A2C-336F397C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908D29-F194-9EC7-2810-DB834F60348E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FD03F63-A325-0925-467D-13F2EB3C6FEF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CE4C59-CF67-DC16-B2F0-16924467A57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AA09F1D-CF56-91E3-9180-D3C6FF86FC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3C22CC-70AE-A3EA-FE2C-43AD23E0B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48BCDEA-6B60-E500-5FD9-98DADFA478BD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étoile. L’étoile. Comment vous dites étoile.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5D55611-BB43-D566-95CD-CE29EF9333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95" y="1839976"/>
            <a:ext cx="2342325" cy="250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87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22AC0-EE0F-14CB-AD18-719B3D607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D7C7C-DD6C-1830-4BA6-EF6C5F8DAA74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9DD5BF1-F300-6870-88A5-6E373A9D0EF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769578-E598-AEBF-CA67-90178B00690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479A0B9-2EE6-4DAD-53FA-9EF4787DC5A2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DC6B3-1102-BC8A-1FD2-5979D2CA1D4D}"/>
              </a:ext>
            </a:extLst>
          </p:cNvPr>
          <p:cNvSpPr txBox="1"/>
          <p:nvPr/>
        </p:nvSpPr>
        <p:spPr>
          <a:xfrm>
            <a:off x="581814" y="2390670"/>
            <a:ext cx="4147503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Une étoile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675EA1-EFAE-1795-396F-92DFADBE01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C4588F-22A1-2C11-B8FC-4A4A18074A4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étoile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L’étoile.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étoile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C48FFA5-2E8D-D26F-7792-EF40A63524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901" y="2069624"/>
            <a:ext cx="2002706" cy="214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69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ACE0C-D650-FB9D-BD90-53BB87549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7C193C-F959-67C0-71B3-C81D8C088962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7AEBC3A-0505-C0FA-7908-6AA12D34FAC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752AB9-175E-FC52-7DE7-8BE45A918FB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73FE73-6E17-1592-CD51-5725789C0D96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C6C07F4-863C-68D3-4B02-F8739C6444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F7098D5-F7F3-8083-E86D-45B5CE1F270D}"/>
              </a:ext>
            </a:extLst>
          </p:cNvPr>
          <p:cNvSpPr txBox="1"/>
          <p:nvPr/>
        </p:nvSpPr>
        <p:spPr>
          <a:xfrm>
            <a:off x="952499" y="279402"/>
            <a:ext cx="7483577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drapeau du Maroc est rouge avec une étoile verte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drapeau du Maroc est rouge avec une étoile verte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5213C2-5874-7E06-9037-919F14FF16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020" y="1799696"/>
            <a:ext cx="3620778" cy="346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57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1372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mots du vocabulaire: </a:t>
              </a:r>
              <a:r>
                <a:rPr lang="fr-FR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exposition- étoile- affiche- mur- accrocher- dessin- dessiner</a:t>
              </a:r>
              <a:r>
                <a:rPr lang="fr-FR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defTabSz="457235">
                <a:spcAft>
                  <a:spcPts val="600"/>
                </a:spcAft>
                <a:defRPr/>
              </a:pP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637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et écrire </a:t>
              </a: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des phrases avec les difficultés particulières: liaison- enchainement.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FBACF-5D46-F3BF-D426-F5F568CE9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543CAE-0058-9C18-4D53-8A8A408BDF0C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EAA075-C73B-7E03-D682-43EA334450F0}"/>
              </a:ext>
            </a:extLst>
          </p:cNvPr>
          <p:cNvSpPr/>
          <p:nvPr/>
        </p:nvSpPr>
        <p:spPr>
          <a:xfrm>
            <a:off x="256253" y="228606"/>
            <a:ext cx="8703847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C81969-37BE-8080-D247-E674D08F52A5}"/>
              </a:ext>
            </a:extLst>
          </p:cNvPr>
          <p:cNvSpPr/>
          <p:nvPr/>
        </p:nvSpPr>
        <p:spPr>
          <a:xfrm>
            <a:off x="304801" y="228603"/>
            <a:ext cx="8655300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6533EB-C27E-DCCD-46FA-0DF374396A9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2B06E1-AD6A-7258-099B-DBE07F5502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65BDD4-A5E7-F281-C9CF-41C43E2F5434}"/>
              </a:ext>
            </a:extLst>
          </p:cNvPr>
          <p:cNvSpPr txBox="1"/>
          <p:nvPr/>
        </p:nvSpPr>
        <p:spPr>
          <a:xfrm>
            <a:off x="952499" y="279402"/>
            <a:ext cx="748357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ont dessiné  le drapeau du Maroc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ont dessiné  le drapeau du Maroc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4F8F7FB-D6AD-AB66-4C3F-E162840CCE3F}"/>
              </a:ext>
            </a:extLst>
          </p:cNvPr>
          <p:cNvSpPr/>
          <p:nvPr/>
        </p:nvSpPr>
        <p:spPr>
          <a:xfrm>
            <a:off x="8269534" y="228595"/>
            <a:ext cx="670016" cy="216571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9" name="Picture 2" descr="Children drawing the Moroccan flag using red and green crayons at a table.">
            <a:extLst>
              <a:ext uri="{FF2B5EF4-FFF2-40B4-BE49-F238E27FC236}">
                <a16:creationId xmlns:a16="http://schemas.microsoft.com/office/drawing/2014/main" id="{6F4AC215-7D6B-39F4-E530-E4D8EDCB3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244" y="2848773"/>
            <a:ext cx="3459512" cy="3488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91BEB442-7D23-E60C-408C-E1C0EA8ED41D}"/>
              </a:ext>
            </a:extLst>
          </p:cNvPr>
          <p:cNvSpPr txBox="1"/>
          <p:nvPr/>
        </p:nvSpPr>
        <p:spPr>
          <a:xfrm>
            <a:off x="304802" y="1939783"/>
            <a:ext cx="8456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ont dessiné le drapeau du Maroc.</a:t>
            </a:r>
            <a:endParaRPr lang="fr-FR" sz="44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5275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28428-08B7-D30F-F615-BEA5CABC7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2C6C36-2612-9941-2321-DF2E48CC7A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DF6D6B-E5DB-5AC9-BF54-22E87C63448B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FF2F45-0313-D46F-2911-BB4D641BDCAA}"/>
              </a:ext>
            </a:extLst>
          </p:cNvPr>
          <p:cNvSpPr/>
          <p:nvPr/>
        </p:nvSpPr>
        <p:spPr>
          <a:xfrm>
            <a:off x="334297" y="228603"/>
            <a:ext cx="8625804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C546565-7136-DCA1-4840-25B06AAB826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24D7A5-521A-E1BE-6B41-FB73A856B51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A569832-B0FF-B9C8-2E94-E8AEFC398087}"/>
              </a:ext>
            </a:extLst>
          </p:cNvPr>
          <p:cNvSpPr txBox="1"/>
          <p:nvPr/>
        </p:nvSpPr>
        <p:spPr>
          <a:xfrm>
            <a:off x="914115" y="338700"/>
            <a:ext cx="789558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organisent 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exposition sur la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marche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verte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“exposition”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9A73A89-603F-6409-7245-251B93088F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5820" y="1484670"/>
            <a:ext cx="6755122" cy="429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54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D147D-F283-CC22-AB83-D947EE105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3E87D9-EA7F-47C5-39BC-C38AA83AADF8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2FBBF1B-5F2D-4383-32B0-EA6AE357FD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B22C93-AB5B-EF74-49F7-DC7334995EF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584AF5A-3CB0-990E-FB1B-6D0C09E613D7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5394AC-F02B-D1C3-FF95-C5916A0F2EBA}"/>
              </a:ext>
            </a:extLst>
          </p:cNvPr>
          <p:cNvSpPr txBox="1"/>
          <p:nvPr/>
        </p:nvSpPr>
        <p:spPr>
          <a:xfrm>
            <a:off x="836170" y="1430362"/>
            <a:ext cx="7471660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exposition </a:t>
            </a:r>
            <a:endParaRPr lang="fr-FR" sz="5867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558462F-B495-8458-990E-A11B64EF3C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3F13C2C-2CBA-8B41-49E3-D5C81D40C6EE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L’exposition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Une exposition.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exposition”.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0CEE583-7601-3182-812F-4B259BE94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7686" y="2970568"/>
            <a:ext cx="5063872" cy="321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117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9E34-D9F4-9CC7-1E55-63B7EA4DF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315A444-2949-320F-705C-9756BBF090D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E1CF46-3D89-A1AD-14A0-D77DCD8ADF82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656394-9608-9454-48FB-1BCAE32F84B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EE9E0-FB78-82DF-CC4F-B22C20409AA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AF341EF-FE39-E22A-9087-35541FD76DB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1464A3E-ECC7-7E9B-A2F8-3E5D0F2666F3}"/>
              </a:ext>
            </a:extLst>
          </p:cNvPr>
          <p:cNvSpPr txBox="1"/>
          <p:nvPr/>
        </p:nvSpPr>
        <p:spPr>
          <a:xfrm>
            <a:off x="914112" y="338701"/>
            <a:ext cx="794475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accroche un tableau.  Accrocher. Comment vous dites « accrocher»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010712-F178-2BAD-997A-4F6FC5B0B3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9132" y="1572630"/>
            <a:ext cx="4536794" cy="398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69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AB10D-B7EC-21D4-FDA8-710B5D0E2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EC8636-B92A-B986-DAF5-2C827E06EE83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1088B1-2B8F-6B5E-8D51-DBA444D5B95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34249A6-CED1-51D8-BE62-C52D7E02480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EB7E818-BADD-0AA8-8A08-15218733A621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199FFE-45E0-85C0-4203-F5DCF4C6DAE1}"/>
              </a:ext>
            </a:extLst>
          </p:cNvPr>
          <p:cNvSpPr txBox="1"/>
          <p:nvPr/>
        </p:nvSpPr>
        <p:spPr>
          <a:xfrm>
            <a:off x="432622" y="2357447"/>
            <a:ext cx="4700356" cy="173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5335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accrocher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12E128-A013-3762-DDBC-0E10C5B478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4629DA4-6D6D-82F2-A496-3DE512D0399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Accrocher.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accrocher.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accrocher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79F626B-1003-C9F4-7DF1-094816C85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770" y="2590748"/>
            <a:ext cx="2147554" cy="188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2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4D65E-EA53-8874-82BE-E958564A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FD7857-0735-B0C1-CD09-65397F156BB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E6DE39D-F95B-4BBE-E652-DAA8F3675F28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1C9563E-8821-3908-C520-DFE824893A2B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3B3F80-CA29-D788-AF72-C26FB2488C6A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E05F70-35F5-00E3-6E0C-6B49A3F880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61C5992-461C-49CC-AAEF-D53A3130E36C}"/>
              </a:ext>
            </a:extLst>
          </p:cNvPr>
          <p:cNvSpPr txBox="1"/>
          <p:nvPr/>
        </p:nvSpPr>
        <p:spPr>
          <a:xfrm>
            <a:off x="595014" y="279402"/>
            <a:ext cx="8352878" cy="84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accrochent une affiche au mur de la classe.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accrochent une affiche au mur de la classe.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4F356206-9695-FF42-200D-E3C67D6CB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124135"/>
              </p:ext>
            </p:extLst>
          </p:nvPr>
        </p:nvGraphicFramePr>
        <p:xfrm>
          <a:off x="304801" y="1445341"/>
          <a:ext cx="8532575" cy="3372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2575">
                  <a:extLst>
                    <a:ext uri="{9D8B030D-6E8A-4147-A177-3AD203B41FA5}">
                      <a16:colId xmlns:a16="http://schemas.microsoft.com/office/drawing/2014/main" val="618930216"/>
                    </a:ext>
                  </a:extLst>
                </a:gridCol>
              </a:tblGrid>
              <a:tr h="3372465">
                <a:tc>
                  <a:txBody>
                    <a:bodyPr/>
                    <a:lstStyle/>
                    <a:p>
                      <a:pPr marL="0" marR="0" lvl="0" indent="0" algn="l" defTabSz="4572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Les élèves accrochent une affiche au mur de la classe.</a:t>
                      </a:r>
                    </a:p>
                    <a:p>
                      <a:endParaRPr lang="fr-MA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56938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7F1D541-2221-90C5-52DC-382796E2B1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0159" y="3033250"/>
            <a:ext cx="4621857" cy="322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493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57716" y="2037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952504" y="4376894"/>
            <a:ext cx="6529843" cy="509596"/>
            <a:chOff x="2447851" y="6491491"/>
            <a:chExt cx="8982518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6580823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626638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04CF55-8E6D-60B8-B060-A91BC03A33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873" y="1752402"/>
            <a:ext cx="1283237" cy="126628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65BD904-69C0-1FF6-00C2-DBF8A8FFC7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4181" y="1677046"/>
            <a:ext cx="1432742" cy="103324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DDB835D-44E2-FD01-B571-D09250966F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4475" y="1470618"/>
            <a:ext cx="907183" cy="128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354668" y="4328735"/>
            <a:ext cx="4436363" cy="567294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Ellipse 12">
            <a:extLst>
              <a:ext uri="{FF2B5EF4-FFF2-40B4-BE49-F238E27FC236}">
                <a16:creationId xmlns:a16="http://schemas.microsoft.com/office/drawing/2014/main" id="{3313EAD9-E66B-4259-6E3D-D190EBE0667B}"/>
              </a:ext>
            </a:extLst>
          </p:cNvPr>
          <p:cNvSpPr/>
          <p:nvPr/>
        </p:nvSpPr>
        <p:spPr>
          <a:xfrm>
            <a:off x="7240867" y="4463431"/>
            <a:ext cx="342900" cy="355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r>
              <a:rPr lang="fr-MA" sz="2133" b="1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21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39FED24-8F7F-5FBA-73A9-D77CC6496B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25" y="2044161"/>
            <a:ext cx="1295147" cy="138483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A56DF12-A680-AD33-08A8-92D7A4C88F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430" y="1895728"/>
            <a:ext cx="1156500" cy="15728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8A85BFF-3441-C09E-4180-42DE8EA049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44561" y="2339561"/>
            <a:ext cx="1216009" cy="106783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BF0EA94-64EA-A6D6-7002-B31DA721E7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67" y="2317955"/>
            <a:ext cx="1336112" cy="111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04CD7BD-CAAB-21A5-82A9-4191F9B6EE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853" y="4181709"/>
            <a:ext cx="1295147" cy="138483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49A96A-51B8-6D52-397F-9F48E1CB3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3494" y="1747773"/>
            <a:ext cx="1283237" cy="12662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3DE9F8-11BD-D767-7436-7EEFDA997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6994" y="4087709"/>
            <a:ext cx="1156500" cy="15728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9D97D6-0568-E9EC-5EF4-271FAB667E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8233" y="4361818"/>
            <a:ext cx="1216009" cy="106783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73C1D8-C0A5-2C76-F864-D4F1FF1CE6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0036" y="4318605"/>
            <a:ext cx="1336112" cy="11110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DB87A34-87F9-944E-922A-FDA8A1DD30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0183" y="1823369"/>
            <a:ext cx="1432742" cy="103324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4B349CB-E6A6-1892-125B-BC97F05377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90468" y="1633869"/>
            <a:ext cx="907183" cy="128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71665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(3)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19798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Trouvez les mots qui manquent 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1" name="Image 10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02" y="3886200"/>
            <a:ext cx="2523604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1" name="Image 30">
            <a:extLst>
              <a:ext uri="{FF2B5EF4-FFF2-40B4-BE49-F238E27FC236}">
                <a16:creationId xmlns:a16="http://schemas.microsoft.com/office/drawing/2014/main" id="{0038C47A-2546-8FA5-908A-67CAB49DD2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853" y="4181709"/>
            <a:ext cx="1295147" cy="1384839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0586C17A-E8B7-E8F1-1E91-0EE60BE53D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3494" y="1747773"/>
            <a:ext cx="1283237" cy="1266285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7C463075-B9BD-8171-6C90-8C6B865B9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6994" y="4087709"/>
            <a:ext cx="1156500" cy="157284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123F51C-C016-02BB-49B8-C0B30AD61B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8233" y="4361818"/>
            <a:ext cx="1216009" cy="106783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7A2E57E5-A4AD-5EB4-3BCC-ED811B770F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0036" y="4318605"/>
            <a:ext cx="1336112" cy="111104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660F08D-2CAF-B40A-9D0C-F0B26CAFD6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0183" y="1823369"/>
            <a:ext cx="1432742" cy="103324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9AC8E153-E5A2-03C0-22A5-1FDAB66F68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90468" y="1633869"/>
            <a:ext cx="907183" cy="128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10BA7-2CF5-70B2-9964-A2AF24E7F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0BF740-9642-1183-9791-0F53F9FCB831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20D92F-2CF8-E909-7D95-94D14C7A924C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C76C63-21D1-74F5-7ED0-D41A26551D3E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461EDF-8BC6-F6EE-AD5D-D6186A9D0829}"/>
              </a:ext>
            </a:extLst>
          </p:cNvPr>
          <p:cNvSpPr txBox="1"/>
          <p:nvPr/>
        </p:nvSpPr>
        <p:spPr>
          <a:xfrm>
            <a:off x="1166994" y="336685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  <a:p>
            <a:pPr defTabSz="457235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DD83C24-2714-C544-CA4B-0E19CF664B46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F16759-B496-9DEC-B8CF-D4952D2CE7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C43C0B2-917F-809E-89DF-B8F4D511E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804" y="3826020"/>
            <a:ext cx="1681139" cy="185932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2C045ED-EB1C-0CEF-D1E1-281DA3E1EA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3494" y="1747773"/>
            <a:ext cx="1283237" cy="12662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979256-425D-8828-16A9-3428134B22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6994" y="4087709"/>
            <a:ext cx="1156500" cy="15728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823265-5D2E-ED31-50F6-7D87B3E4AE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8233" y="4361818"/>
            <a:ext cx="1216009" cy="106783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29986B1-4C1C-758F-CA16-F00ABF8A28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0036" y="4318605"/>
            <a:ext cx="1336112" cy="11110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121CB2F-539B-4692-A35C-A8F14AD30F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8738" y="1664601"/>
            <a:ext cx="1432742" cy="103324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2C1B801-DD21-0F7D-53B7-938C3BB316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781" y="1229953"/>
            <a:ext cx="1681139" cy="185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261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5EAA9-1418-AD3B-4CB9-1280AC86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D960C8-3828-D2E1-42A2-5B2C9EDA5F53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0C60B44-10B0-9C94-8F22-4FEF7D6AD945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55E15EC-58F0-2D37-F254-7037A6632571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F953A98-CDD8-904E-6679-3BB0E9F5DA3F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mots qui manquaient sont: un dessin- une étoile.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226B185-6075-B4C9-8B5D-6DBE794D099B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C72887-86AF-DA1D-347B-DBBF67FF50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D7A2602-450C-F807-B32C-5068416F6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4329" y="996795"/>
            <a:ext cx="1187882" cy="10715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F11D8B-8480-77BB-3D0F-7AA880F1F4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9671" y="1052007"/>
            <a:ext cx="1511596" cy="1363607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081BDE-447D-0243-161E-2F4A70320216}"/>
              </a:ext>
            </a:extLst>
          </p:cNvPr>
          <p:cNvSpPr/>
          <p:nvPr/>
        </p:nvSpPr>
        <p:spPr>
          <a:xfrm>
            <a:off x="163932" y="880989"/>
            <a:ext cx="8776195" cy="5632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F7F7BA6-25BF-FD36-CB90-400591FDA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853" y="4284094"/>
            <a:ext cx="1295147" cy="128245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BF518E9-99C5-BFEE-7A7D-1C789FCC1C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3494" y="1841393"/>
            <a:ext cx="1283237" cy="117266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687A240-EE65-E7CA-D898-E229DE5A2D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6994" y="4203994"/>
            <a:ext cx="1156500" cy="145655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682E4F8-575E-E5C1-D2D1-EBCE0814C1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8233" y="4440766"/>
            <a:ext cx="1216009" cy="98888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745538C-D48F-675E-F03E-406988F624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0036" y="4400748"/>
            <a:ext cx="1336112" cy="102890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0E8101C-2D5B-D34E-89EA-8EE8616982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10183" y="1899760"/>
            <a:ext cx="1432742" cy="95685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667A08A-BD44-FCD3-C330-99EC122927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90468" y="1728603"/>
            <a:ext cx="907183" cy="118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4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 La page  37.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étoile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C10934-507F-8763-9650-2E9C769628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90629" y="874636"/>
            <a:ext cx="4268077" cy="56018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184179" y="2091504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 flipV="1">
            <a:off x="2371384" y="4313608"/>
            <a:ext cx="2475321" cy="1467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4141723" y="2068903"/>
            <a:ext cx="487243" cy="21191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Présentation des difficultés particulières: liaison - enchainement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é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lèves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ce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é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lève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677157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Aujourd’hui, nous allons apprendre à lire des les phrases en marquant la liaison et l’enchainement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B5D8B5-4087-1128-2189-6BBAD511B4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29804" y="529494"/>
            <a:ext cx="508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passe à l’écran suivant sans explications.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2D2B9-ED26-1152-AA46-E6E159EA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0617EB-DC51-10E7-24F6-21E4B88BE03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B8D7E6-27F7-5C5F-FD0A-18F10EDF887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C09A92-E714-2874-650F-DD1B3AAF740C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12C1922-F931-2B54-1D2C-B28B7B22FED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DD53A6-5A2B-BAD1-AFF0-91E8B4D14FDD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868DA7-792D-A4B0-4DC0-0A35AC5483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D420822-10FE-941D-85A6-5C902C5FF302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qui veut lire le mot?</a:t>
            </a:r>
          </a:p>
        </p:txBody>
      </p:sp>
    </p:spTree>
    <p:extLst>
      <p:ext uri="{BB962C8B-B14F-4D97-AF65-F5344CB8AC3E}">
        <p14:creationId xmlns:p14="http://schemas.microsoft.com/office/powerpoint/2010/main" val="36885958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716DE-BA61-BF0A-8FF5-3884F46C0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08CD21-7E30-A492-3C6A-AD2534B019F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3162C5C-64FE-D888-67C5-5EA6ED785CF5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FF373DE-B98E-9BB9-4B18-3C3A7138D49B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B839DC-73CF-B40E-6847-09DEA42D07A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E9DE65-48CC-E619-9C12-3885202294D9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416AF9C-B416-8E7D-A866-652BE26894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8AB5C27-FB4B-7C37-E6C5-BB7E6CC99B48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« Les » se termine par la lettre « s ». « s » n’est pas prononcée.</a:t>
            </a:r>
          </a:p>
        </p:txBody>
      </p:sp>
    </p:spTree>
    <p:extLst>
      <p:ext uri="{BB962C8B-B14F-4D97-AF65-F5344CB8AC3E}">
        <p14:creationId xmlns:p14="http://schemas.microsoft.com/office/powerpoint/2010/main" val="32632567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A229B-F40E-A4DA-65F0-8FEE166B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0E7919-A4AD-ADB0-3EBD-C93A3D3753E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7C33F44-B6F4-4732-7376-B40C0B75318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E2B9E2-8209-FA79-0EFA-99BB150A97F6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2AF308-E8CA-66F7-CFF8-C1B1624F1438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F728C-6071-0780-8785-C96ABD53BF7D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élèves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A4052F-0DA4-8D20-9304-F900B175C8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1323C67-AF85-2FF7-F80C-3A51A125AD7E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 le mot?</a:t>
            </a:r>
          </a:p>
        </p:txBody>
      </p:sp>
    </p:spTree>
    <p:extLst>
      <p:ext uri="{BB962C8B-B14F-4D97-AF65-F5344CB8AC3E}">
        <p14:creationId xmlns:p14="http://schemas.microsoft.com/office/powerpoint/2010/main" val="4444296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5A373-6B67-33E7-BBC7-3D7E7EB3D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808C9B-FBD0-0A69-C917-2762E866086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DFD029-7599-0BBF-8086-385E94F0D975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77B93B1-9832-31B5-C598-28EB2D955F37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EF1BE5-885E-1903-E63F-3F02236073E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A846B36-9688-2531-79A1-079E1ADB5F13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é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lèves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AA5B4B1-29B3-33BF-F13A-44000D81245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FFEC75C-92E3-0BAD-471F-EA5CCBCABE8F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Le mot « élèves » commence par une voyelle. </a:t>
            </a:r>
          </a:p>
        </p:txBody>
      </p:sp>
    </p:spTree>
    <p:extLst>
      <p:ext uri="{BB962C8B-B14F-4D97-AF65-F5344CB8AC3E}">
        <p14:creationId xmlns:p14="http://schemas.microsoft.com/office/powerpoint/2010/main" val="6672427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BF1CA-0546-9F98-FC41-CACAA3366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4338CB-F152-76B6-466E-6D6BB865B7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5F2C9FD-29CA-A7E3-001C-B68BAED8B40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674B818-12A5-1E71-D4CC-0A3DDB9C135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9DBF8520-1931-B72A-0796-1F935ABB17B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8B21B9-0292-2141-C40D-E413544CEB2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2A87C7-10DE-1EF9-7BD4-E58626FA930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54095C-63E5-1914-FFF5-5CA908A2DEA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A8FD94-9CEF-3B0B-D4A6-1BEBF97BF05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50682B9-61A8-1EAD-90A6-596F64EE4F97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E046E0-E17C-2E4A-4EB4-11BAA055C7C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15C206-9644-5B57-7765-B407A2263CB6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60" y="1093752"/>
            <a:ext cx="824434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a        i        e</a:t>
            </a:r>
          </a:p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o       u       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88D43A-A707-ACD8-2095-90FC3B494C3A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Rappel des voyelles: dans l’alphabet français il y a six voyelles.  a, i, e, o, u, y sont des voyelles. Lisons ensemble les voyelles.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29FFAC3-4BAD-2F79-6B37-038A02D48A40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7251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B560E-C29A-81C9-C6D9-5AB3BEA49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7F37F0-22BC-25F9-C659-4BC5FEEDAC3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5F378E-25DC-8BC8-0FE6-4B0CE5A89A2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BCBDD0D-D177-DBEB-3F54-5D4699D3D1E8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8E6BC5B-35D3-61BA-BAA3-35A87B3277BF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93E179-551C-B6AC-3E1E-8CD965388084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é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lèves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F84E9A-1699-FA94-726B-4C83C39070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B799034-FE2E-F286-AA2E-ACD28C036498}"/>
              </a:ext>
            </a:extLst>
          </p:cNvPr>
          <p:cNvSpPr txBox="1"/>
          <p:nvPr/>
        </p:nvSpPr>
        <p:spPr>
          <a:xfrm>
            <a:off x="688260" y="329509"/>
            <a:ext cx="824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Je lis en  marquant la liaison.«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lézélèv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la lettre « s » non prononcée dans le mot « les » isolé  fait le son « z ». Lisons ensemble: Les élèves.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A86E224-D6D2-4528-D37C-69BF874874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1094" y="3637966"/>
            <a:ext cx="1445201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174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678E2-9CC9-5DBB-E229-551A7C675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88D416-8D10-9EAB-58D5-68BF745A649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342462E-6D1D-CC03-8C52-ED341C9DEF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C826AFC-CA08-7DEA-1CA8-B117D1ECCDA8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251BAD-447A-AB66-8DF5-914FC1757F8F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AA8ED1E-4DDC-5F59-041C-69CDC52AA864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é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lèves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12CF71-DBBA-370A-7F51-70DC18D4E9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C0C6D02-EE8A-1B29-2DAD-955891A87DE3}"/>
              </a:ext>
            </a:extLst>
          </p:cNvPr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la liaison. Répétez: la liaison. Le petit signe rouge nous aide à marquer la liaison.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Montrer le signe.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AAE1BA9-ACCB-D560-665B-64322FB34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1094" y="3637966"/>
            <a:ext cx="1445201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725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779E-6B3C-8886-085B-69BC90BC9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9F2B32-D66E-8BFC-965C-A40C9938D189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ECAC78-F4A6-822D-6773-51D448FBACF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BA40A2A-46F1-6B0C-D01A-878632510624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143FEF1-705C-12B3-C1B0-FDCB55B8E54A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45917D-D1E0-3E89-4903-A5B937CDA333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Les        étoiles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9C731F6-4175-6ADF-ABAA-E945799361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66B25C7-F0A6-2A06-171D-3B1DB5093061}"/>
              </a:ext>
            </a:extLst>
          </p:cNvPr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I« les » se termine par une consonne non prononcée: le s. « Étoiles » commence par la  voyelle « é ».  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ensemble: les- étoiles</a:t>
            </a:r>
          </a:p>
        </p:txBody>
      </p:sp>
    </p:spTree>
    <p:extLst>
      <p:ext uri="{BB962C8B-B14F-4D97-AF65-F5344CB8AC3E}">
        <p14:creationId xmlns:p14="http://schemas.microsoft.com/office/powerpoint/2010/main" val="39653830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D9D9-3861-B141-AD2D-F55685F83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45A3B-5EC8-F682-7DD3-2293C7480F80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B514614-9150-D58A-9ABC-E51C22EB60D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2CC1F9-2522-690C-BF72-27DDF9097573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1AF6B76-D9E1-AF89-2A0E-E05EBFAB904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080636-2301-D657-C406-59DBCD98CF1D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é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toiles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A8E7ECB-B806-AD50-D600-4011ADBFCB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2511192-DEF3-56AA-8BFF-A6C8DD0C2569}"/>
              </a:ext>
            </a:extLst>
          </p:cNvPr>
          <p:cNvSpPr txBox="1"/>
          <p:nvPr/>
        </p:nvSpPr>
        <p:spPr>
          <a:xfrm>
            <a:off x="688260" y="329509"/>
            <a:ext cx="8403367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Le mot « les » suivi du mot « étoiles »  se lisent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lézétwal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Je lis en  marquant la liaison.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la lettre « s » non prononcée dans le mot « les » isolé  fait 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maitenant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le son « z ». Lisons ensemble:«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lézétwal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41BD2-86F7-278C-B870-0FB206198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4616" y="3637966"/>
            <a:ext cx="1445201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131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11DE9-F985-2840-D9EC-63E0E98F1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38156E-21F6-5C34-DA08-A2BAA7AAA71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BE4E8C-60D1-7C10-7EB4-F8AC197DA61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6292DF-2203-0DEB-5F0B-12C7CD60A4EF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2A6C5EC-AF68-05E4-62E6-E41C402EDBC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0DC627-41D7-5EB1-DAE6-DA29DCC4FD1F}"/>
              </a:ext>
            </a:extLst>
          </p:cNvPr>
          <p:cNvSpPr txBox="1"/>
          <p:nvPr/>
        </p:nvSpPr>
        <p:spPr>
          <a:xfrm>
            <a:off x="403122" y="1324704"/>
            <a:ext cx="83377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9600" b="1" kern="0" spc="320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de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   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a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ffiches</a:t>
            </a:r>
          </a:p>
          <a:p>
            <a:pPr algn="ctr" defTabSz="685852">
              <a:defRPr/>
            </a:pPr>
            <a:endParaRPr lang="fr-FR" sz="9600" b="1" kern="0" spc="320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3783BB-0613-BBB0-3CD8-2A9B32682DD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FA0B373-F0C9-F3B9-7181-5D842D6B595A}"/>
              </a:ext>
            </a:extLst>
          </p:cNvPr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« des » se termine par une consonne non prononcée: la lettre s. « Affiches » commence par la  voyelle « a ».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ensemble: les- affiches  </a:t>
            </a:r>
          </a:p>
        </p:txBody>
      </p:sp>
    </p:spTree>
    <p:extLst>
      <p:ext uri="{BB962C8B-B14F-4D97-AF65-F5344CB8AC3E}">
        <p14:creationId xmlns:p14="http://schemas.microsoft.com/office/powerpoint/2010/main" val="634943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9" y="803074"/>
            <a:ext cx="8001000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2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52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3.Lecture</a:t>
            </a: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4.Écriture: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82"/>
            <a:ext cx="710851" cy="283292"/>
            <a:chOff x="3663231" y="3540342"/>
            <a:chExt cx="1066276" cy="42493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760E37B0-5448-5441-D977-944B0E95DD9B}"/>
              </a:ext>
            </a:extLst>
          </p:cNvPr>
          <p:cNvSpPr txBox="1"/>
          <p:nvPr/>
        </p:nvSpPr>
        <p:spPr>
          <a:xfrm>
            <a:off x="1349797" y="2973805"/>
            <a:ext cx="4318483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28605" indent="-228605" defTabSz="457211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Dosis" pitchFamily="2" charset="0"/>
              </a:rPr>
              <a:t>Dictée  ,,,,,,,,,,,,,,,,,,,,,,,,,,,,,,,,,,,,,,,,,,,,,,,,,,,,,,,,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60432" y="3401002"/>
            <a:ext cx="909293" cy="282415"/>
            <a:chOff x="3663231" y="3540342"/>
            <a:chExt cx="1037462" cy="42362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044555" cy="282787"/>
            <a:chOff x="3581032" y="3265648"/>
            <a:chExt cx="1108981" cy="42418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41" y="5110634"/>
            <a:ext cx="769387" cy="281995"/>
            <a:chOff x="3663231" y="3540342"/>
            <a:chExt cx="1036335" cy="422993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6.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3" y="5561372"/>
            <a:ext cx="825324" cy="283292"/>
            <a:chOff x="3663231" y="3540342"/>
            <a:chExt cx="1066274" cy="424938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5.Pratique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5"/>
            <a:ext cx="1021943" cy="303822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92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28633-8B8E-7DD6-C44B-DC440B81E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CE8556-2964-81EB-A9C8-5AF9BE8DE7A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1DD839-D417-3F94-1E60-532352E1DED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AAEC8FB-B31A-3B91-2753-E20910AFC230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E80F60C-7EEC-6485-F61C-D17BE50B0D3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B506D6-1824-0D39-2393-9A9FABF6174D}"/>
              </a:ext>
            </a:extLst>
          </p:cNvPr>
          <p:cNvSpPr txBox="1"/>
          <p:nvPr/>
        </p:nvSpPr>
        <p:spPr>
          <a:xfrm>
            <a:off x="403122" y="1324704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9600" b="1" kern="0" spc="320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de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a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ffiches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474827-FAE5-EA02-392E-1D70F24515B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D63044D-C945-D110-F33C-BCEC34834612}"/>
              </a:ext>
            </a:extLst>
          </p:cNvPr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Le mot « des » suivi de «  affiches  »  se lisent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lézafich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Je lis en  marquant la liaison.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la lettre « s » non prononcée dans le mot « des » isolé  fait le son « z ». Lisons ensemble: des affiches.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5F341A0-84D5-6A29-1336-C3DF8EBE1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970" y="4206147"/>
            <a:ext cx="1445201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14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4E6B9-BC43-F92F-0D34-6DAC5EA31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97875F-9C0C-104E-BEDD-26B036374E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F5EB0A-CDE7-CC54-F450-683FBB3754C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597E62-C362-F1F9-AB40-77D78F79CE21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62A5BE-2FA9-4758-9259-97B42422D39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98BD6D-C8A6-4DFE-5310-A251A56BB676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    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o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6C97F14-A173-5DCB-10CF-4AD8589F45C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D9DDAE9-0627-5087-FDFE-82CEDB84C00F}"/>
              </a:ext>
            </a:extLst>
          </p:cNvPr>
          <p:cNvSpPr txBox="1"/>
          <p:nvPr/>
        </p:nvSpPr>
        <p:spPr>
          <a:xfrm>
            <a:off x="688260" y="329509"/>
            <a:ext cx="824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I « ils » se termine par une consonne non prononcée: le s. « ont » commence par une voyelle.  Lisons ensemble: ils- ont</a:t>
            </a:r>
          </a:p>
        </p:txBody>
      </p:sp>
    </p:spTree>
    <p:extLst>
      <p:ext uri="{BB962C8B-B14F-4D97-AF65-F5344CB8AC3E}">
        <p14:creationId xmlns:p14="http://schemas.microsoft.com/office/powerpoint/2010/main" val="4729401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9CDF9-BE66-21CC-FCA3-41CAEA4F0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1B983D-D554-EA97-F80B-F53CD4CCACE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99B14CC-8E77-9FB4-66C8-31BC80C138C4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63C0BE-17A8-F883-0D31-1B45B395B51C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3921CB1-E8D2-3C42-7D80-1CFC0327763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040A8C-B7ED-5022-3EA4-063A51DB5CE3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o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B41597-A342-8C6E-70AB-E5A4DDC945F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B1B91DE-F4B7-8F06-ECF4-0657C933974B}"/>
              </a:ext>
            </a:extLst>
          </p:cNvPr>
          <p:cNvSpPr txBox="1"/>
          <p:nvPr/>
        </p:nvSpPr>
        <p:spPr>
          <a:xfrm>
            <a:off x="688260" y="329509"/>
            <a:ext cx="824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«Je lis en  marquant la liaison.«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ilzon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» la lettre « s » non prononcée dans le mot «ils » isolé  fait le son « z ». Lisons ensemble.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ilzon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».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9D54E5-A007-09C4-AD3F-B6B20393B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3694" y="3611987"/>
            <a:ext cx="1445201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610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62AA3-FE06-16E9-2740-2B661688A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42197C-3E7D-7F79-4AF9-728EA995A5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4DDB82E-0DBA-312E-F335-5A5EF2F8287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A7F0217-55CD-F39D-6E66-49799AF20E4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2E51B5D-A5B9-55FB-0ECC-3813B80DC26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A82F72-ED78-FB4C-0E48-4378E1F5D5D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802D42-CECF-4445-87A3-D5705367909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EDA5CE-6ABF-2A95-9930-580B75F8E8F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093267-4CC5-41B2-AE7B-9A1E5D801C2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0B6E2E2-FFB4-709B-5D40-346F51F6B2E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873A4C8-DEBD-07B9-D527-4A93DF7AB43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A22B65-5206-C951-D2A1-970B9E4DDCFA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734217" y="1630339"/>
            <a:ext cx="6542139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4300" b="1" dirty="0">
                <a:solidFill>
                  <a:srgbClr val="106585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  </a:t>
            </a:r>
            <a:r>
              <a:rPr lang="pt-BR" sz="9900" b="1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o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mme</a:t>
            </a:r>
            <a:endParaRPr lang="fr-F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40711D-CED3-BD29-E56D-ED462149C22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Le mot « homme commence par un « h » muet. Lisons ensemble: homme.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F99155C-2624-462D-1235-8BBEF2ED32CD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89685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42315-F612-0DF3-7C5C-79FBFF51B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5746BD-95A6-714F-9DFF-5484E179BF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6F8A393-F1A3-BDCC-048E-B82EAA8C84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60C6570-807A-F3A8-255E-7A1A10EE63D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897643FF-53F7-0D46-7434-DB66FC14B95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1FB3BC-7211-FBA9-AC07-CF8EFAB6A5D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575898-6F3F-A1E2-A07E-3EB84ADBBBA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40B9A2-49FC-FD20-7499-7E8689093FE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1B7178-688F-BB3D-E15E-F4532D6BA0F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2416DF-7E6E-A111-E131-6A1D596688C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82A03D0-585F-4317-D7E2-FDEB20B3C212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46B5D1-6B11-29B8-D23E-1595C597CAD3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734217" y="1630339"/>
            <a:ext cx="777068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4300" b="1" dirty="0">
                <a:solidFill>
                  <a:srgbClr val="106585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  </a:t>
            </a:r>
            <a:r>
              <a:rPr lang="pt-BR" sz="9900" b="1" dirty="0">
                <a:solidFill>
                  <a:srgbClr val="106585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u</a:t>
            </a:r>
            <a:r>
              <a:rPr lang="pt-BR" sz="9900" b="1" dirty="0">
                <a:solidFill>
                  <a:srgbClr val="FFC000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n</a:t>
            </a:r>
            <a:r>
              <a:rPr lang="pt-BR" sz="14300" b="1" dirty="0">
                <a:solidFill>
                  <a:srgbClr val="106585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</a:t>
            </a:r>
            <a:r>
              <a:rPr lang="pt-BR" sz="9900" b="1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h</a:t>
            </a:r>
            <a:r>
              <a:rPr lang="pt-BR" sz="9900" b="1" dirty="0">
                <a:solidFill>
                  <a:srgbClr val="00B050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o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mme</a:t>
            </a:r>
            <a:endParaRPr lang="fr-F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6D7329F-6387-70CD-52FB-065B54E1234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lis en  marquant la liaison.« un-nom» la lettre « n» non prononcée dans le mot «un » isolé  fait le son « n ». Lisons ensemble. « un-nom».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+mj-lt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FCF1661-7442-C4AB-4A6E-E6278EC31A82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181A502-8F62-2412-E144-6AE4DFFB37E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87330" y="3611987"/>
            <a:ext cx="2071566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988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79E0B-4BCE-FD95-85D7-DA6CD6015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10D9B21-5928-86FC-6EB6-FA97BF821A3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E93A90-D3EB-DAC8-454F-14A5BAA1017C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615350B-7ABF-9BCC-DA00-0C0F4E354EB6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A42D845-ADD9-D972-7815-2E24C34704E6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2AACA5FF-DF1D-DA10-BA86-CE554D03298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2CFEF3-9562-4F99-490F-69A82EB4178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CC3171-F95B-64C2-DAD7-ABEC66E7CAC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cet ». A la fin du mot « cet » on voit « t » et on entend le son « t ».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151BB9-A5E5-455B-894A-5634783B29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02890" y="2189536"/>
            <a:ext cx="658761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cet</a:t>
            </a:r>
            <a:endParaRPr lang="pt-BR" sz="8800" b="1" dirty="0">
              <a:solidFill>
                <a:schemeClr val="bg2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703428-A957-5134-70A3-B173B8AB50D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9012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76635-9655-9B92-303C-AE760426E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60EAF30-8590-3436-3677-26AD16B44F8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B2EC2C8-D027-7325-ED33-29172B11D30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7583647-F270-D2E0-A361-91920BAE4C21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A8CE416-D670-EF69-DF80-94B0F2051D30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661DEDDD-B7F6-A1DE-3C60-916724CE837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C8E2EAD-0CED-0BDE-050B-C914CD5CAD5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405210-3022-C800-FAFD-D5EF2033979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Histoire. Le h est muet.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46A2DF-FF34-19C0-9480-178F2B4EB1B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62000" y="2189536"/>
            <a:ext cx="73889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chemeClr val="bg2">
                    <a:lumMod val="75000"/>
                  </a:schemeClr>
                </a:solidFill>
                <a:latin typeface="Dosis" pitchFamily="2" charset="0"/>
              </a:rPr>
              <a:t>h</a:t>
            </a:r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istoire</a:t>
            </a:r>
            <a:endParaRPr lang="pt-BR" sz="8800" b="1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EB0038-C718-5691-FD16-D151D4A33AA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232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E25E2-D124-E94E-6316-86AD0C94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2899744-7912-CF7A-7974-941259D5FD7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5A18066-D2AD-1377-1804-14A9A1C1923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65BE40-D521-511B-3B79-F0B740A9762E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10A1F86-10FB-8FA6-232F-393956F8F7E6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5523BD6F-B984-8D26-1AE9-57F682E243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112F42-A4EB-03E3-A2FC-60F4F14F423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71F137F-F968-752B-7023-04DC6CAF1E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«Je lis en  marquant l’enchainement:« 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</a:rPr>
              <a:t>sètistwar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 »» la lettre « t » était déjà prononcée dans le mot </a:t>
            </a:r>
            <a:r>
              <a:rPr lang="fr-FR" sz="1600" b="1">
                <a:solidFill>
                  <a:prstClr val="white">
                    <a:lumMod val="65000"/>
                  </a:prstClr>
                </a:solidFill>
              </a:rPr>
              <a:t>«cette 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» isolé. Lisons ensemble: « 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</a:rPr>
              <a:t>sètistwar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».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3BAB4D-4E86-059F-096E-349A61889A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62000" y="2189536"/>
            <a:ext cx="73889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Cette  </a:t>
            </a:r>
            <a:r>
              <a:rPr lang="pt-BR" sz="8800" b="1" dirty="0">
                <a:solidFill>
                  <a:schemeClr val="bg2">
                    <a:lumMod val="75000"/>
                  </a:schemeClr>
                </a:solidFill>
                <a:latin typeface="Dosis" pitchFamily="2" charset="0"/>
              </a:rPr>
              <a:t>h</a:t>
            </a:r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istoire</a:t>
            </a:r>
            <a:endParaRPr lang="pt-BR" sz="8800" b="1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6AFAE5-D29A-6977-7655-AF7D43FBB75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BB875DF-11CF-76D3-2798-EBF455FC63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1690" y="3422073"/>
            <a:ext cx="1867310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487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EF3D6-99B5-874A-C553-5763E260C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DA0D1AE-8A05-0461-B173-13235D4B762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2CCCFD-32A3-A184-1412-973A16692FE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16451A0-9C0D-F80C-0930-5FC488C3ED91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6885C44-4AA0-E32C-383C-10E6FE1BE0B1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4E19D7BC-C162-02D5-D11F-F13851B5503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7BF80C-6C0F-E451-C805-530EA0A82E0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2525EEB-FB5A-F7D5-0C6A-DCE6A176D2B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78F148-D636-BABF-3BCF-384447C5914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62000" y="2189536"/>
            <a:ext cx="73889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un  exposé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5939FB6-11A4-4240-EFC3-9DFB063FB32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7AD5155-C6A8-A16D-8292-4D3F18E047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10348" y="3422073"/>
            <a:ext cx="1219200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550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084B7-95B8-48B2-1D7B-CADFC5E2C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1E0DC921-A194-EF52-3EEC-E101BA7EC28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D0DE3A4-6A5A-A65F-CE11-F6C1EAD9D358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5205C6-948F-3BBA-4669-51C22AC4573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71D8CFD-B9D4-DA65-2539-81A46C9513C7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FBD902AF-3F33-17FE-7BEC-6480410FBEB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30AC39F-12E9-5835-22F5-1C231A2ECB6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1E51382-A9AE-DB26-D940-2593DAFF82B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 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BADD9C-9E15-DFDE-33E4-FA077782F7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62000" y="2189536"/>
            <a:ext cx="73889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Cet  </a:t>
            </a:r>
            <a:r>
              <a:rPr lang="pt-BR" sz="8800" b="1" dirty="0">
                <a:solidFill>
                  <a:schemeClr val="bg2">
                    <a:lumMod val="75000"/>
                  </a:schemeClr>
                </a:solidFill>
                <a:latin typeface="Dosis" pitchFamily="2" charset="0"/>
              </a:rPr>
              <a:t>h</a:t>
            </a:r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omme</a:t>
            </a:r>
            <a:endParaRPr lang="pt-BR" sz="8800" b="1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9D49C2E-DAA6-3EE5-5173-242CB848622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69B8F7B-9ABF-B6F3-AA89-20160CD8AB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27434" y="3422073"/>
            <a:ext cx="2071566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38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90D42-3419-8962-09B8-D9A266ED2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E8CCFD4B-AF30-4993-B93C-4442127D598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A7063A-A1B5-E270-7615-5B0B15AB732F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808F55E-9DDA-0A2B-63B4-606B4ED84C67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C879A5B-FADE-536F-F4D5-2BCE7147489B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F502679C-9D01-CA29-C4D5-64ECD9470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586B736-114F-1832-117C-A425D8B7046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C02A366-8EC4-64BF-44D3-CE78F03F8D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AFF35-6356-AE50-5E8D-A6A638F9528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62000" y="2189536"/>
            <a:ext cx="76249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les  oiseaux</a:t>
            </a:r>
            <a:endParaRPr lang="pt-BR" sz="8800" b="1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D604257-5A91-A14E-631E-DBDF9794604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D568C0B-C8C2-4871-66E2-15B7512902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58" y="3422073"/>
            <a:ext cx="1435510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5199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5948F-8EC9-9644-3B73-35A108586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D3227D7-643E-9C18-3155-50E51A77C84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4806F2C-5318-FECE-925B-B979613B8448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440EF04-D0F7-D41C-9105-533FAA4BCB05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CDBED73-8ACA-F7DD-F506-0D430B677857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38B8D8EB-7A6B-5643-7F40-F4A728EBC4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199FB5-B2C0-608E-C7C8-95756EEE63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7473836-D6A7-263F-7F28-9D0B0471320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D9A6A7-340B-7A3F-6BD8-3128570160E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62000" y="2189536"/>
            <a:ext cx="76249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vous  aimez</a:t>
            </a:r>
            <a:endParaRPr lang="pt-BR" sz="8800" b="1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5C4FBE7-ABCC-F581-D8D1-ED942FD5D71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1C75E85-57F8-4AC6-066A-2A22CF671A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8103" y="3463608"/>
            <a:ext cx="1435510" cy="38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853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mots contenant la  difficulté particulière: liaison/ enchainement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D8507-8E06-7A79-1169-91421B286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70D2022-B9E2-7EF8-A813-B70A6A58EA6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B9292A-05BE-999C-65BC-AF8EB17E0E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F35143-7816-D91E-3368-8A42064879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CD7CF-811D-0C73-AE27-C100CA4897F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18263E-B0B5-64DC-B53A-F8B1B0EA02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1CAC7A-561F-4FB8-3F33-C92BA20F44D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BECC78-59F5-BF6D-8815-12FEE86260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mots. Écoutez attentivement.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95B19F3-1473-216D-7F98-BCF2F5C46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92606"/>
              </p:ext>
            </p:extLst>
          </p:nvPr>
        </p:nvGraphicFramePr>
        <p:xfrm>
          <a:off x="282363" y="1204939"/>
          <a:ext cx="8566824" cy="5275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ils ont        elle est      les hommes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les armoires   un ami 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une histoire     elles adorent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des histoires       mes affaires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0609533-F719-49FB-5C56-64087101F95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E1FEBCC-CD0D-EC86-699D-E49C6A5B40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3005" y="2325197"/>
            <a:ext cx="934065" cy="2628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DD7E74-A54F-75AD-9FCB-779BD3D89B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2040" y="6347645"/>
            <a:ext cx="934065" cy="26281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90063F-C156-CB4D-1EEE-2A291C6987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33832" y="6332290"/>
            <a:ext cx="934065" cy="26281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31726CD-61AE-AEFB-0240-BF120D84BF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4658" y="3711225"/>
            <a:ext cx="934065" cy="26281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8272296-9CFA-7941-CB35-0CAE3C2494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2039" y="3645019"/>
            <a:ext cx="934065" cy="26281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980CA4-8D8F-45E5-6AC0-6BCF325BF8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02230" y="2325197"/>
            <a:ext cx="934065" cy="2628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9D2A525-77BE-D4DB-FEA8-0DD618538B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87845" y="2293570"/>
            <a:ext cx="934065" cy="26281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91FB837-44FE-D19A-0C24-ECCADFE96AF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20812" y="5006000"/>
            <a:ext cx="934065" cy="26281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3421A4C-B0D0-1890-27E2-83788A6F3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37070" y="5030445"/>
            <a:ext cx="934065" cy="26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756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5275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ils ont        elle est      les hommes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les armoires   un ami 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une histoire     elles adorent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des histoires       mes affaires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08206061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A3067F2-D43B-608F-8E5A-781763E2D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3005" y="2325197"/>
            <a:ext cx="934065" cy="2628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DC94E83-BC95-EFAE-E183-CB95AFEC6B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2040" y="6347645"/>
            <a:ext cx="934065" cy="26281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3C095B-8007-AC2A-2D1B-E25F089699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33832" y="6332290"/>
            <a:ext cx="934065" cy="26281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B925E27-6991-0258-12B0-6E92A99BBF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4658" y="3711225"/>
            <a:ext cx="934065" cy="26281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6AD4726-5777-E13E-75DA-ACBF2E41C2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2039" y="3645019"/>
            <a:ext cx="934065" cy="26281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239945B-4343-387A-6515-DEFF39791B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02230" y="2325197"/>
            <a:ext cx="934065" cy="2628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E9F0A25-EDE3-82E8-702B-B925A56997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87845" y="2293570"/>
            <a:ext cx="934065" cy="26281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B48F2B6-09E8-550E-F980-388105EB4E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20812" y="5006000"/>
            <a:ext cx="934065" cy="26281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F8D4879-DD53-3511-0D20-4DFDB004C5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37070" y="5030445"/>
            <a:ext cx="934065" cy="26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7A136-6F2F-1EDB-8B03-76DCE368B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CE1A90-66E5-7F24-8365-47E5D2BF990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F0D341-40A2-833C-42F5-40E64088313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E4C8B1-E779-8A61-5783-E4E1559CC1F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896C29-535C-0304-E053-9E7895E596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56FFD2-27E6-28C9-3D22-8915F49C797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339128-669E-FFD3-00A4-8B6F573232C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1D3216-0102-DC5C-1C36-71E429BE12F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mots. Écoutez attentivement.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376DF9-FACC-AC5D-B7D6-B34FD39CBB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850057"/>
              </p:ext>
            </p:extLst>
          </p:nvPr>
        </p:nvGraphicFramePr>
        <p:xfrm>
          <a:off x="282363" y="1204939"/>
          <a:ext cx="8566824" cy="5275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ces étoiles       nous avons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vous aimez          des îles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petit homme       des étoiles 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Ils arrivent       Nous entrons</a:t>
                      </a:r>
                      <a:endParaRPr kumimoji="0" lang="fr-MA" sz="4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02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8D1E22-D731-242B-642F-136E4605D27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D6CFE83-62F4-562A-7DE0-7C45FA8EC2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04102" y="2293570"/>
            <a:ext cx="934065" cy="2628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A06956-F7C8-CBA3-6D05-E3CBF2DD58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35561" y="6328095"/>
            <a:ext cx="934065" cy="26281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3D9977F-C7CB-59F7-01E7-D60DF79E7E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96179" y="6338777"/>
            <a:ext cx="934065" cy="26281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A9B61F9-3669-14B4-79AF-4803E0A56F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74490" y="3662007"/>
            <a:ext cx="934065" cy="26281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953385-B06F-BD92-DA8A-D0F4783875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87845" y="3645019"/>
            <a:ext cx="934065" cy="2628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EA01D10-E7F5-6F02-48A3-9CDE70229F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87845" y="2293570"/>
            <a:ext cx="934065" cy="26281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E72E8C-34A0-0EA0-600C-4DF1EB136B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2039" y="5030444"/>
            <a:ext cx="934065" cy="26281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6D69AB8-6FC5-6266-9A30-536A3D2572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6618" y="5030444"/>
            <a:ext cx="934065" cy="26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32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C062D-EAC1-64C0-26B7-0D15B9A2E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FE3F56-0E69-6E5F-7B13-90C7F5C0E56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03D3D3-4327-64E1-9504-2BC8B8BA05E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5F1242-DD00-C5DE-2A28-377C807C3F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F891EE-BB13-861B-0EC1-D2038E5B37F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C041200-9D09-6749-E279-B80B634EB27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C7F5D8-591A-C6CE-5B2D-C6F82FB5F2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A84737F-A1AC-7196-F515-E83ABA60742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9FEA5DA-DD63-9D2B-4F0C-368CFFFC7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067860"/>
              </p:ext>
            </p:extLst>
          </p:nvPr>
        </p:nvGraphicFramePr>
        <p:xfrm>
          <a:off x="282363" y="985986"/>
          <a:ext cx="8566824" cy="5494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5494343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ces étoiles       nous avons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vous aimez          des îles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petit homme       des étoiles 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Ils arrivent       Nous entrons</a:t>
                      </a:r>
                      <a:endParaRPr kumimoji="0" lang="fr-MA" sz="4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02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850D01-EB32-38F6-7C66-4C9EC897AC9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1DFFED5-43FC-9B52-19D7-C7426881110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56618" y="2162161"/>
            <a:ext cx="934065" cy="2628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2F4902-3AF7-9FB9-5117-AAF8704554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0812" y="6225792"/>
            <a:ext cx="934065" cy="26281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6FD297E-93EE-86B5-3395-97A96BFDD4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7186" y="6171762"/>
            <a:ext cx="934065" cy="26281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0CADDEF-DAC7-BCA4-9D0B-7E8479D0B4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23650" y="3530598"/>
            <a:ext cx="934065" cy="26281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532DB68-71F9-9F6A-7769-714EEC04B5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87845" y="3554955"/>
            <a:ext cx="934065" cy="2628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38D80D2-38A4-2B35-A546-D1967AE64A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60026" y="2220790"/>
            <a:ext cx="934065" cy="26281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88CFBFD-CCB1-76D1-6E89-62348B31FD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73214" y="4889120"/>
            <a:ext cx="934065" cy="26281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B0E162E-A94D-1FAF-1720-385319BEAD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56618" y="5030444"/>
            <a:ext cx="934065" cy="26281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2EA016F-51BE-EAC0-C4C0-8C93AB1E050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014060" y="4613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8530956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8C7E-5B97-B2C8-74F7-58638EA5C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D0DC7A-5D9A-7BC5-215C-ABBCE438025F}"/>
              </a:ext>
            </a:extLst>
          </p:cNvPr>
          <p:cNvSpPr/>
          <p:nvPr/>
        </p:nvSpPr>
        <p:spPr>
          <a:xfrm>
            <a:off x="8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7511197-0E9E-6060-BE82-733DA91DD366}"/>
              </a:ext>
            </a:extLst>
          </p:cNvPr>
          <p:cNvSpPr txBox="1"/>
          <p:nvPr/>
        </p:nvSpPr>
        <p:spPr>
          <a:xfrm>
            <a:off x="716232" y="982715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outils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BB488F3-142C-DDAA-2F72-7ACE7C71B6AE}"/>
              </a:ext>
            </a:extLst>
          </p:cNvPr>
          <p:cNvSpPr txBox="1"/>
          <p:nvPr/>
        </p:nvSpPr>
        <p:spPr>
          <a:xfrm>
            <a:off x="3204338" y="5732997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EE8BE77-37C6-2663-2971-BB3BA26315A3}"/>
              </a:ext>
            </a:extLst>
          </p:cNvPr>
          <p:cNvSpPr/>
          <p:nvPr/>
        </p:nvSpPr>
        <p:spPr>
          <a:xfrm>
            <a:off x="1099039" y="2451857"/>
            <a:ext cx="7118556" cy="2818235"/>
          </a:xfrm>
          <a:prstGeom prst="cloud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srgbClr val="9BBB59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1C260CB-6ACE-272B-DAB0-41A6D5A8365D}"/>
              </a:ext>
            </a:extLst>
          </p:cNvPr>
          <p:cNvSpPr txBox="1"/>
          <p:nvPr/>
        </p:nvSpPr>
        <p:spPr>
          <a:xfrm>
            <a:off x="926406" y="3429006"/>
            <a:ext cx="711855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600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devant – derrière - à côté</a:t>
            </a:r>
            <a:endParaRPr lang="en-US" sz="36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945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183906" y="228600"/>
            <a:ext cx="8776195" cy="635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4400" b="1" dirty="0">
                <a:solidFill>
                  <a:srgbClr val="106585"/>
                </a:solidFill>
                <a:latin typeface="Dosis" pitchFamily="2" charset="0"/>
              </a:rPr>
              <a:t>               </a:t>
            </a:r>
            <a:r>
              <a:rPr lang="fr-FR" sz="4000" b="1" dirty="0">
                <a:solidFill>
                  <a:srgbClr val="106585"/>
                </a:solidFill>
                <a:latin typeface="Dosis" pitchFamily="2" charset="0"/>
              </a:rPr>
              <a:t>devant- derrière- à côté</a:t>
            </a:r>
            <a:endParaRPr lang="en-US" sz="40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190505" y="228604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222407" y="431804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découvrir de nouveaux 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757869" y="468369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2579021" y="2133917"/>
            <a:ext cx="5867400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29" y="2506935"/>
            <a:ext cx="3166921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2525" y="-101796"/>
          <a:ext cx="815448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10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53619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C065B-B1E7-41CE-1D17-329BAB281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550253-78B2-DCC0-E3D3-A52C60368DB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1361B8-496C-1385-B3D9-1645990B2254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derrière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B99895-73AC-B149-2A9B-A65B912E7A30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01B88-6CC3-67DB-F5BE-38569EB1931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7290446-B374-E1F3-6F95-59A0ED37B8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3D454CC-86A3-D6E1-F806-BE631184FCD0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derrière la table. Derrière. Comment vous dites derrière dans votre langue? Répétez: derrière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C3BD833-31EC-C660-3D7B-77ED7E0BB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1046" y="1400758"/>
            <a:ext cx="2340077" cy="422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56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A11DF-0492-B9C2-B601-AF7F2F28E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C7FB1A-854F-8536-DB5A-8790D3C88F39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4B80B63-EEC9-F09A-94B0-D8E246152711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 err="1">
                <a:solidFill>
                  <a:srgbClr val="FFC000"/>
                </a:solidFill>
                <a:latin typeface="Dosis" pitchFamily="2" charset="0"/>
              </a:rPr>
              <a:t>devant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F07D56-3219-5FF4-C9AF-B086443CD348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B5BFED7-C6FB-4104-B6C6-997867167C50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FDE69F3-DD6C-31BF-BBD1-3501E1D0627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F109D5A-A9CF-4D7B-C33D-58AD0231FEF0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devant la table. Devant. Comment vous dites devant dans votre langue? Répétez: devant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414A4C2-517B-ECEF-EE56-7466CA79DB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819" y="1612152"/>
            <a:ext cx="2576052" cy="380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527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80E8C-EDD2-4360-6039-22283863A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6C3C9B-53A3-ABE3-12CD-475F999E7D9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F6B82D3-91B1-D110-80BC-CE4641F19839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endParaRPr lang="en-US" sz="8800" b="1" dirty="0">
              <a:solidFill>
                <a:srgbClr val="FFC000"/>
              </a:solidFill>
              <a:latin typeface="Dosis" pitchFamily="2" charset="0"/>
            </a:endParaRPr>
          </a:p>
          <a:p>
            <a:pPr defTabSz="457235"/>
            <a:endParaRPr lang="en-US" sz="8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tableau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blanc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à </a:t>
            </a:r>
            <a:r>
              <a:rPr lang="en-US" sz="7200" b="1" dirty="0" err="1">
                <a:solidFill>
                  <a:srgbClr val="FFC000"/>
                </a:solidFill>
                <a:latin typeface="Dosis" pitchFamily="2" charset="0"/>
              </a:rPr>
              <a:t>côté</a:t>
            </a:r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du tableau noir.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F9C78BC-581A-B93B-574D-A12A0CA4A2C6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A8042E1-1280-534B-4251-DA8005AF8105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4F154B-26DB-C358-1DF9-74BE2C7F71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E522B6F-DDE9-4B02-0B2F-FA59D097D047}"/>
              </a:ext>
            </a:extLst>
          </p:cNvPr>
          <p:cNvSpPr txBox="1"/>
          <p:nvPr/>
        </p:nvSpPr>
        <p:spPr>
          <a:xfrm>
            <a:off x="886703" y="329514"/>
            <a:ext cx="792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Le tableau blanc est à côté du tableau noir. À côté. Comment vous dites à côté dans votre langue? Répétez: à côté.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99BE5A9-C883-8DA2-7CC8-2B137EB66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419" y="1147695"/>
            <a:ext cx="3097161" cy="24956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922673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5A019-1790-6E61-710C-DC7AF7DD6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85C21D-7D86-E168-29B0-76B354B11DD9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0ACBC3-E800-C5BE-9E4E-873092456835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devant    derrière    à côté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F241DE-8D79-B6B3-A725-B70733FCB9A9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A3692AB-2237-C58B-CE77-A87BA3AC60FD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139FAFF-0211-CA32-2CBF-7D483A27173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9067E91-7C99-4CE9-D029-243E2BE51A05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9191580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856E5-A519-CCCB-4CEE-E67D688AE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E1E317-1856-ED90-D940-D87DEB80B6B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AD6C9F-E6C7-F301-D4D5-43E82BC50EC3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FD47AC-76E7-4251-D760-AF8C4E5B6E7B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837CA-EB2F-D389-991B-C8FE60E100CA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328E49-9C34-805A-25DD-4804BB9030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C1CECDD-7E96-C7F7-0284-7B32483EC8AA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6697230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FD772-F40C-AE19-C5A6-C1F3A0ABC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2DA7F5-9222-2BF6-83A0-3F3A2206059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9001AE-DD6D-9F38-4189-AEFFB977BAC7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A4954F-073F-0244-4B36-1456EC37F498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7563003-420A-5C3F-8DC9-92BC72421C21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7D66D8-6E24-6FA4-51F5-6BCD64BD4F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81F2C34-2E29-74A1-0F33-2794C910C35B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</a:t>
            </a:r>
            <a:endParaRPr lang="fr-FR" sz="1400" b="1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4289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8F4D-DE13-D230-AB77-462AB3765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3C1B50-5657-4C69-1B89-2A7D0615F1D7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E73EF44-0707-396B-18EA-D222E6287EA1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104D7AF-480D-FCD5-D945-38A19A8CA2C3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E2F3206A-594A-94B5-6267-4C3115293E95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1D6082EE-D597-EFB2-0D33-FA33749A3C5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3A75F-EE85-14CB-BCE1-0F90862BB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E4CFA13-E270-EDA1-21C0-C73B63842C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C1E7E9-A556-0749-74A2-CF3CF2E42B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2605C9-A189-44C8-88D1-C90B2825C95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11D930-17DE-F7D7-E35D-A803F5935DD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2804F0-676D-AA93-6E23-60C0A4B6B6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A611D6-12B2-B792-2456-8C8F15D401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DB6F882-F494-62DC-3E9D-056E5EA6A6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61940" y="421027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les phrases. Écoutez attentivement.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Relisons ensemble.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9953CACD-490E-7A40-75A6-B8E26656E26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37946D-6026-E135-BD33-6D7C51C74929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651864177"/>
              </p:ext>
            </p:extLst>
          </p:nvPr>
        </p:nvGraphicFramePr>
        <p:xfrm>
          <a:off x="-2925" y="-28609"/>
          <a:ext cx="890404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008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166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642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94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EE9860E-A838-6E49-250A-CB7094D0E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847764"/>
              </p:ext>
            </p:extLst>
          </p:nvPr>
        </p:nvGraphicFramePr>
        <p:xfrm>
          <a:off x="286125" y="1080758"/>
          <a:ext cx="8474423" cy="5890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4423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3313444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Les élèves et leur enseignante célèbrent l’anniversaire de la marche verte.</a:t>
                      </a:r>
                      <a:endParaRPr lang="fr-MA" sz="40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187573">
                <a:tc>
                  <a:txBody>
                    <a:bodyPr/>
                    <a:lstStyle/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  <p:pic>
        <p:nvPicPr>
          <p:cNvPr id="1028" name="Picture 4" descr="La Marche Verte poster with crowd holding modified flags, teacher in white lab coat, and classroom background.">
            <a:extLst>
              <a:ext uri="{FF2B5EF4-FFF2-40B4-BE49-F238E27FC236}">
                <a16:creationId xmlns:a16="http://schemas.microsoft.com/office/drawing/2014/main" id="{5062D9ED-4A51-1AC1-3501-DB56D64B9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950" y="3685554"/>
            <a:ext cx="2306554" cy="254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CE934BE-C6B3-445A-23B4-70913023AD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9635" y="2484237"/>
            <a:ext cx="605867" cy="1704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6A15161-C330-7C6E-832A-67AE65A725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15571" y="2484237"/>
            <a:ext cx="605867" cy="170473"/>
          </a:xfrm>
          <a:prstGeom prst="rect">
            <a:avLst/>
          </a:prstGeom>
        </p:spPr>
      </p:pic>
      <p:pic>
        <p:nvPicPr>
          <p:cNvPr id="11" name="Picture 2" descr="Classroom poster of La Marche Verte with crowd, Moroccan flags, and desert in bright colors.">
            <a:extLst>
              <a:ext uri="{FF2B5EF4-FFF2-40B4-BE49-F238E27FC236}">
                <a16:creationId xmlns:a16="http://schemas.microsoft.com/office/drawing/2014/main" id="{CBDD0ABC-84F3-DC08-64D7-E1DA628D9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498" y="4513653"/>
            <a:ext cx="1676547" cy="167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06E209F-9D75-02F5-57E6-3A1F9A04763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0410" y="3375299"/>
            <a:ext cx="605867" cy="17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0203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17A74-14FD-06B5-30A7-42EDB4D78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4B459A-157F-407F-AED6-57995CB2D9E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443329-7D33-E1B2-392F-5CE4E22B69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C56AA2-9240-1597-827F-98305D51A66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BD9F2D-3D8D-9188-251A-1C7ECA761B6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AD669B-1A23-EC84-D790-050CC1D070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611D4A3-8B43-2225-FA3D-C74E5DAE23B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5F67684B-4FB9-5A0E-E3F0-F01A44D4701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7B6C387-808E-D572-5276-941671C3902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94B94BD-82A5-9B88-D335-5B58A56FAC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654182"/>
              </p:ext>
            </p:extLst>
          </p:nvPr>
        </p:nvGraphicFramePr>
        <p:xfrm>
          <a:off x="314634" y="937379"/>
          <a:ext cx="8586491" cy="5611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6491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3055964">
                <a:tc>
                  <a:txBody>
                    <a:bodyPr/>
                    <a:lstStyle/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Ils organisent une exposition collective.</a:t>
                      </a:r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r>
                        <a:rPr lang="fr-MA" sz="700" dirty="0"/>
                        <a:t>L</a:t>
                      </a:r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555675">
                <a:tc>
                  <a:txBody>
                    <a:bodyPr/>
                    <a:lstStyle/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FA10558-17B7-AE53-D1F5-73A043E5B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61663" y="308992"/>
            <a:ext cx="7967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Écoutez attentivement.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Relisons ensemble.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03E26C-3ED8-CA3A-6D00-CBD60B297E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39155" y="3175374"/>
            <a:ext cx="3594279" cy="22852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CB55608-6F35-EEA5-5E97-B6B2BD96384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0614" y="2370960"/>
            <a:ext cx="605867" cy="1704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329CA8D-B9E0-30AE-6C3F-B633C7D262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51769" y="2403213"/>
            <a:ext cx="605867" cy="17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732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5E899-6892-B036-1DDC-A9703D760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C1E287C-82D3-21BF-0AB8-4D25A65440F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68EC8E-4372-286E-E295-31C6C9DAB2A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D4286B-197E-9A89-DFFB-7A3D0597CDD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49FDB2-FF8C-5C51-6702-5827AE447E8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41524-C15E-6AFB-83B9-76F155DA2E1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6F41A7-81A0-C2B1-ECA3-F4D5F0636F9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9E62B5CD-214F-9F47-F895-A775A4C1353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28D0FF-4ADA-148C-74EA-DF14991192C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0CA890C-D928-322F-7C50-88917F003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455319"/>
              </p:ext>
            </p:extLst>
          </p:nvPr>
        </p:nvGraphicFramePr>
        <p:xfrm>
          <a:off x="314634" y="937379"/>
          <a:ext cx="8586491" cy="5611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6491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3055964">
                <a:tc>
                  <a:txBody>
                    <a:bodyPr/>
                    <a:lstStyle/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kern="1200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Ils ont accroché des affiches.</a:t>
                      </a:r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r>
                        <a:rPr lang="fr-MA" sz="700" dirty="0"/>
                        <a:t>L</a:t>
                      </a:r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555675">
                <a:tc>
                  <a:txBody>
                    <a:bodyPr/>
                    <a:lstStyle/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13735E8-B6C7-F0CE-90B1-B37E1EF4285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61663" y="308992"/>
            <a:ext cx="7967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Écoutez attentivement.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Relisons ensemble.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F0393D0-052C-1B79-237E-6A928E4DDA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614" y="2424793"/>
            <a:ext cx="605867" cy="1704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9BD3D17-9F62-BAF1-4E27-91D6A813824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12461" y="2424793"/>
            <a:ext cx="605867" cy="17047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9D12450-E58E-2482-31B0-59EF5DD55D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6482" y="3061799"/>
            <a:ext cx="6324860" cy="313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56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308987"/>
            <a:ext cx="8769597" cy="674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6979" y="1243170"/>
            <a:ext cx="8337596" cy="471192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457212">
              <a:lnSpc>
                <a:spcPct val="20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élèves et leur enseignante célèbrent l’anniversaire de la marche verte.</a:t>
            </a:r>
            <a:endParaRPr lang="fr-MA" sz="3600" dirty="0"/>
          </a:p>
          <a:p>
            <a:pPr lvl="0" defTabSz="457212">
              <a:lnSpc>
                <a:spcPct val="20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organisent une exposition. </a:t>
            </a:r>
          </a:p>
          <a:p>
            <a:pPr lvl="0" defTabSz="457212">
              <a:lnSpc>
                <a:spcPct val="20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ont accroché des affiches.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1663" y="308992"/>
            <a:ext cx="7967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60F755C-376E-283C-8DAD-39FEC48B07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3413" y="2424792"/>
            <a:ext cx="605867" cy="17047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DA9BBA-F11C-4528-859D-DCC9EA8447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83437" y="2339556"/>
            <a:ext cx="605867" cy="17047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2C9824-AF48-149C-3971-481E5F6291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50920" y="4572691"/>
            <a:ext cx="605867" cy="1704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759BD8-8724-48D0-466B-6D3B91D0E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1978" y="4494484"/>
            <a:ext cx="605867" cy="1704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764193-9D1B-E4D9-68CD-E38DFE50F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9121" y="5635869"/>
            <a:ext cx="605867" cy="17047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EB4FFBD-A3DD-2E51-1B0B-AEE357FC43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12230" y="5664964"/>
            <a:ext cx="605867" cy="17047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734B70-485D-D7F7-8543-35A3486DEE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78958" y="5664965"/>
            <a:ext cx="605867" cy="17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40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Ecriure-copie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Dictée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FE67A-C0BC-2242-15A2-FF7C6A472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47FAE0-FA63-EEA5-0E40-4A2A922753E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AEA1E5-3378-1C7E-2725-5463C58F3451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09E959-2EF3-5589-C49F-B8963312487F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42D410-ABAD-4DFE-7FB7-3456DB2AD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D1DA14F-A530-EFB6-937A-4D841F907E3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C63745-5691-1004-3D9F-F3F24FC143B3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20F4AE-A327-8C32-7207-3EFE7A2FDE2F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B35DA5-8D4B-DF97-851D-D7A37CE779F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0FE1957-2368-2C00-A4C9-F66D22CCC7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10C9F9A-D9A3-5CA9-BB22-95CBFE317D4E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9C7D56-28FD-D4B4-54F1-F23F7639A2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87C85A-EE3F-FDA9-DCD4-7104D04708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3E8D35F-7A2D-A319-C052-67EF4E2A08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B5F6E7D-0E88-AFCC-1F65-2F686984B9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9FB17D2-8F93-1587-7761-1D17BFC82BD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CE3089A-7B23-DA61-0486-94FE96BCAA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3C938040-1D45-D97A-E3A1-E96589CBE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27B1AFC-F447-2345-A73A-A2E97E87D649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la phrase en script.  Regardez bien. Vous allez écrire la phrase sous dictée par la suite.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L’enseignant(e) utilise le tableau  d’écriture.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7E30BF9-27BD-32D6-2E20-B47B31819698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9788A13-31A1-8CD5-C60B-7DE6386BD883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E3DDC00-356A-F704-0437-B26F71B5971B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CAC5D67-D8A4-4BD4-CD88-43356A2C4045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 étoiles sont vertes.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6550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37B11-639F-EFE4-65B9-1AA8263E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632395-7D41-64DB-707B-DD59E0FD0FFA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5E7833-E90E-3CE6-A672-A15070A58B6B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D89A30-5BEC-07C2-F48F-77C83A981D98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FF19B1-D5A6-9F64-48BA-06B5DBE4C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6DFA896-6F6E-5BB0-ED10-B51364F2944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E434B4-C35E-CA8D-35BC-1F9A52D1F97F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5EF44E-8545-9D1A-5D41-DD4488869488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BFD79D0-DDA4-B915-372E-39B45A92B47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C238960-4C88-29ED-072F-98B40AD5CA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D3F644-C8CC-4CC8-619C-45E360A9C3E3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F98FE0E-7E31-3C9B-E7E4-EFD6CE5A56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AAE7DC5-5CED-0A4C-4EC5-F0481750AC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F6E71EB-E465-F047-A075-E219DAEC52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5B88D8D-CF5B-9CE1-5D14-4B31EC77E3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FB1FE96-731E-D534-2EE2-29B50EA065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C5EDADD-464A-7D44-122C-8823949431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5CB3E3F-6EE0-94F0-B625-4ED1DF2DA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0721778-C39A-A423-7EAC-DEB2A4B20D6B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ensemble. Il faut laisser un petit espace entre les lettres dans chaque mot et un espace plus large entre les mots.  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DE747B5-9DF0-BDC7-FB57-1D5E4335C1AC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C92474F-61AD-AEE9-D55F-F8B397D15FBB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54DE318-46FA-65EA-F87A-1B4081EB069D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DC219E93-CFF1-C16B-1368-C5D1CF4A280C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  étoiles  sont   vertes.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15479A-0145-3503-00A2-4089719898D1}"/>
              </a:ext>
            </a:extLst>
          </p:cNvPr>
          <p:cNvSpPr/>
          <p:nvPr/>
        </p:nvSpPr>
        <p:spPr>
          <a:xfrm>
            <a:off x="1736732" y="4131288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462124-B019-49FB-CEB9-FF8BCF72B879}"/>
              </a:ext>
            </a:extLst>
          </p:cNvPr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605529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F249F-8592-7DF8-A6FB-667EA2BD3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2CA4BE-6A54-B732-CE8E-747CAC073EA4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8023E1-5E83-FA25-74EE-2F75CA6CDC3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ED769-66BF-8154-540C-D675FE24A37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7C9E5C-19C7-FB37-0AA9-DA202B2BCF1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7FC799-69C2-FA4A-152F-41D3760629AE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4B5E1A-BC0F-9F21-AB12-62ED04AE04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3A5C443-2FE5-5240-8136-8669E2099A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70223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56456-B1CC-E467-5891-03A0C84C6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57C33DC-2CBC-F68A-16B3-2F1CE7CACE8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062B48-6FA8-86F8-F92A-A9572C6FD213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F016F6-A0A6-6F95-2696-E4E014ECF579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C46471-2816-C9E8-DEF6-A50F692EE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00A158E-C174-A913-0095-E32247885983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8C88D6-F8F3-633B-0917-ABD7DF043DB9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32AABE1-F66A-183E-D4F4-96A104F1AA4A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DE1F10B-979A-8F79-CF5E-3072815D29F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888A970-BA81-554D-5083-878FD553609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9DD515C-7D83-ECF1-4968-B878382A56DD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A7D2437C-8636-325E-8319-904E11FF7D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BC8126F-0ADA-D41F-4AC1-DEF0B51FB3F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FA6CCAD-EEE7-D51D-6B20-7B219D75A5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A6D3066-FAE2-E3D9-0246-12009A8944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E7909AD-9CD5-8A16-6AC8-2B76D4F6E7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4CE953D-3D82-16F6-9DC9-15A68F9962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A592AACF-9B65-C7C4-EC8F-D386A7CACA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02A93D13-AB6B-A98C-D620-DB968C1D2E1D}"/>
              </a:ext>
            </a:extLst>
          </p:cNvPr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D4D0042-3D3F-E30D-C258-C6C839CF6141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019534E0-1CF7-1EC3-1A21-FCC337824149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C646DF0-0565-452E-CFB7-9ABE10036156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CEAF219-D39D-3273-A4C4-D586A0807B09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  étoiles  sont   vertes.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DD2178-6E3B-6299-3901-7105BB700CF4}"/>
              </a:ext>
            </a:extLst>
          </p:cNvPr>
          <p:cNvSpPr/>
          <p:nvPr/>
        </p:nvSpPr>
        <p:spPr>
          <a:xfrm>
            <a:off x="1736732" y="4131288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50D3D6-DAA5-C275-B63A-C92983484591}"/>
              </a:ext>
            </a:extLst>
          </p:cNvPr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732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A85B7-6B4B-4B2A-E790-2E400A1B5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2B61D9-0014-5C61-8041-D3057CF3ACB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192840-FA34-5800-0CD4-B9A5F8B4A523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Pratique 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autonome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0BB91E0-519C-3A7C-AEC6-BFC196649A7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295852F-FDE9-1449-FEC1-DEDE4388B5D0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79464D8C-AFD6-2B16-E4E7-7CED0E9603C4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Je m’entraine dans mon livret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B350A-F4E3-EDC3-7AB2-8D047D74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53014B-1F09-29FA-0487-E3404A2ABD1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DECF03-73D9-F6E7-B6FD-47EC6C79CA1F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492896-30BD-7075-6081-91E76B4D26AD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535DDF-41D4-CBF4-E3B0-CE5A39E259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04FC74E-30B1-B623-5D35-057528A29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FADB9D-4E77-F2F8-0E9E-94C08E85764D}"/>
              </a:ext>
            </a:extLst>
          </p:cNvPr>
          <p:cNvSpPr txBox="1"/>
          <p:nvPr/>
        </p:nvSpPr>
        <p:spPr>
          <a:xfrm>
            <a:off x="844379" y="329507"/>
            <a:ext cx="8034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la page 39. Ecrivez la date d’aujourd’hui.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4EEF97B-BBFB-7105-4DCB-06D3AC247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525" y="911378"/>
            <a:ext cx="4038950" cy="51439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6FD9AE-C5B6-7357-1FBF-AEAD867EE079}"/>
              </a:ext>
            </a:extLst>
          </p:cNvPr>
          <p:cNvSpPr/>
          <p:nvPr/>
        </p:nvSpPr>
        <p:spPr>
          <a:xfrm>
            <a:off x="5324475" y="1266825"/>
            <a:ext cx="2118550" cy="4476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555241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FCF9-595B-CAA2-20AB-2685F7511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F758B7-B1DF-0ABD-F173-4C66C7DB8A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8046DB-94B9-DED7-CAC6-2DCA92F2544A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75AE08-34F6-EF6A-F750-60DB7FA89E4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1D7D9-8A30-244F-A6CC-12CC682D194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87DD491-D834-8A0E-DDE5-98A73B70C7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D80322-447B-83FD-3E9C-A0DD46644B59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5BDBB87-793E-9FC5-B4D8-C7D583D86F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525" y="911378"/>
            <a:ext cx="4038950" cy="51439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0E1E08-8EE8-5F11-DDC8-F8245693E4A6}"/>
              </a:ext>
            </a:extLst>
          </p:cNvPr>
          <p:cNvSpPr/>
          <p:nvPr/>
        </p:nvSpPr>
        <p:spPr>
          <a:xfrm>
            <a:off x="1333554" y="1857376"/>
            <a:ext cx="6109471" cy="8858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281998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1079D-D446-1D08-073F-11AE336F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488A70-7F0F-45DF-0682-512A4C17E46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E24AF-ECB6-DC82-77B9-1E59D3E4D21C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2EDBEE-FB86-1AFE-4F99-E6773D21F8E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528375-6582-1F74-3557-D64BBF7DDBF2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5A1A600-421F-034F-50F4-7A3DF65CDB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CEFB285-E99C-5568-D147-053032D167BD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6708D30-4E83-2F85-1414-8E2A8AFB92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525" y="911378"/>
            <a:ext cx="4038950" cy="51439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CE65EC-870D-80D0-7302-4E70FE724245}"/>
              </a:ext>
            </a:extLst>
          </p:cNvPr>
          <p:cNvSpPr/>
          <p:nvPr/>
        </p:nvSpPr>
        <p:spPr>
          <a:xfrm>
            <a:off x="1824828" y="2672265"/>
            <a:ext cx="5087249" cy="6018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72028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483B-5265-5625-260D-A2433109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FD253F-D406-5D3A-136D-8CE3F02DDD9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B89877-DE29-A23B-CF71-8BE1476A2E13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925F5D-04EB-A0CE-449D-A3A081610AC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14214A-1B2C-40E9-30C3-B7BEB5210A4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23C35C-694F-0EB1-5BC0-9168DD745D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93D88CC-806C-A508-7A3D-2574BC75E28E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FCF28B2-4B14-C6F8-3BD4-360C958EFD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525" y="911378"/>
            <a:ext cx="4038950" cy="51439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CF441C-1884-F2CF-FBF9-954E8B760FA7}"/>
              </a:ext>
            </a:extLst>
          </p:cNvPr>
          <p:cNvSpPr/>
          <p:nvPr/>
        </p:nvSpPr>
        <p:spPr>
          <a:xfrm>
            <a:off x="2187677" y="3276165"/>
            <a:ext cx="4768645" cy="7715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4769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7369</TotalTime>
  <Words>4663</Words>
  <Application>Microsoft Office PowerPoint</Application>
  <PresentationFormat>Affichage à l'écran (4:3)</PresentationFormat>
  <Paragraphs>922</Paragraphs>
  <Slides>109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109</vt:i4>
      </vt:variant>
    </vt:vector>
  </HeadingPairs>
  <TitlesOfParts>
    <vt:vector size="122" baseType="lpstr">
      <vt:lpstr>Aharoni</vt:lpstr>
      <vt:lpstr>Aptos</vt:lpstr>
      <vt:lpstr>Arial</vt:lpstr>
      <vt:lpstr>Arimo Italics</vt:lpstr>
      <vt:lpstr>Calibri</vt:lpstr>
      <vt:lpstr>Cambria</vt:lpstr>
      <vt:lpstr>Carelia</vt:lpstr>
      <vt:lpstr>Dosis</vt:lpstr>
      <vt:lpstr>Microsoft Uighur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Z Chabih</cp:lastModifiedBy>
  <cp:revision>26</cp:revision>
  <dcterms:created xsi:type="dcterms:W3CDTF">2025-09-08T12:01:16Z</dcterms:created>
  <dcterms:modified xsi:type="dcterms:W3CDTF">2025-10-06T15:28:29Z</dcterms:modified>
</cp:coreProperties>
</file>