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4.xml" ContentType="application/vnd.openxmlformats-officedocument.presentationml.notesSlide+xml"/>
  <Override PartName="/ppt/tags/tag26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27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19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20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50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97"/>
  </p:notesMasterIdLst>
  <p:sldIdLst>
    <p:sldId id="2147482854" r:id="rId3"/>
    <p:sldId id="2147482740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2147482844" r:id="rId20"/>
    <p:sldId id="2147482846" r:id="rId21"/>
    <p:sldId id="2147482848" r:id="rId22"/>
    <p:sldId id="599" r:id="rId23"/>
    <p:sldId id="601" r:id="rId24"/>
    <p:sldId id="2147482813" r:id="rId25"/>
    <p:sldId id="2147482821" r:id="rId26"/>
    <p:sldId id="2147482815" r:id="rId27"/>
    <p:sldId id="2147482822" r:id="rId28"/>
    <p:sldId id="2147482818" r:id="rId29"/>
    <p:sldId id="2147482824" r:id="rId30"/>
    <p:sldId id="2147482816" r:id="rId31"/>
    <p:sldId id="2147482823" r:id="rId32"/>
    <p:sldId id="2147482463" r:id="rId33"/>
    <p:sldId id="2147482820" r:id="rId34"/>
    <p:sldId id="2147482858" r:id="rId35"/>
    <p:sldId id="2147482814" r:id="rId36"/>
    <p:sldId id="2147482825" r:id="rId37"/>
    <p:sldId id="2147482819" r:id="rId38"/>
    <p:sldId id="2147482826" r:id="rId39"/>
    <p:sldId id="2147482859" r:id="rId40"/>
    <p:sldId id="2147482817" r:id="rId41"/>
    <p:sldId id="2147482843" r:id="rId42"/>
    <p:sldId id="2147482756" r:id="rId43"/>
    <p:sldId id="610" r:id="rId44"/>
    <p:sldId id="2147482483" r:id="rId45"/>
    <p:sldId id="2147482760" r:id="rId46"/>
    <p:sldId id="612" r:id="rId47"/>
    <p:sldId id="2147482484" r:id="rId48"/>
    <p:sldId id="2147482485" r:id="rId49"/>
    <p:sldId id="615" r:id="rId50"/>
    <p:sldId id="2147482486" r:id="rId51"/>
    <p:sldId id="2147482761" r:id="rId52"/>
    <p:sldId id="2147482768" r:id="rId53"/>
    <p:sldId id="2147482478" r:id="rId54"/>
    <p:sldId id="620" r:id="rId55"/>
    <p:sldId id="2147482490" r:id="rId56"/>
    <p:sldId id="2147482828" r:id="rId57"/>
    <p:sldId id="2147482829" r:id="rId58"/>
    <p:sldId id="2147482831" r:id="rId59"/>
    <p:sldId id="2147482830" r:id="rId60"/>
    <p:sldId id="2147482832" r:id="rId61"/>
    <p:sldId id="2147482833" r:id="rId62"/>
    <p:sldId id="2147482834" r:id="rId63"/>
    <p:sldId id="2147482835" r:id="rId64"/>
    <p:sldId id="2147482622" r:id="rId65"/>
    <p:sldId id="2147482860" r:id="rId66"/>
    <p:sldId id="2147482862" r:id="rId67"/>
    <p:sldId id="2147482861" r:id="rId68"/>
    <p:sldId id="2147482863" r:id="rId69"/>
    <p:sldId id="2147482851" r:id="rId70"/>
    <p:sldId id="2147482864" r:id="rId71"/>
    <p:sldId id="2147482643" r:id="rId72"/>
    <p:sldId id="2147482644" r:id="rId73"/>
    <p:sldId id="2147482865" r:id="rId74"/>
    <p:sldId id="2147482646" r:id="rId75"/>
    <p:sldId id="2147482647" r:id="rId76"/>
    <p:sldId id="2147482648" r:id="rId77"/>
    <p:sldId id="2147482763" r:id="rId78"/>
    <p:sldId id="2147482840" r:id="rId79"/>
    <p:sldId id="2147482838" r:id="rId80"/>
    <p:sldId id="2147482764" r:id="rId81"/>
    <p:sldId id="2147482866" r:id="rId82"/>
    <p:sldId id="2147482867" r:id="rId83"/>
    <p:sldId id="2147482692" r:id="rId84"/>
    <p:sldId id="2147482693" r:id="rId85"/>
    <p:sldId id="2147482698" r:id="rId86"/>
    <p:sldId id="2147482856" r:id="rId87"/>
    <p:sldId id="2147482857" r:id="rId88"/>
    <p:sldId id="2147482697" r:id="rId89"/>
    <p:sldId id="2147482580" r:id="rId90"/>
    <p:sldId id="2147482709" r:id="rId91"/>
    <p:sldId id="2147482581" r:id="rId92"/>
    <p:sldId id="2147482582" r:id="rId93"/>
    <p:sldId id="2147482584" r:id="rId94"/>
    <p:sldId id="700" r:id="rId95"/>
    <p:sldId id="701" r:id="rId96"/>
  </p:sldIdLst>
  <p:sldSz cx="13716000" cy="10287000"/>
  <p:notesSz cx="6858000" cy="9144000"/>
  <p:embeddedFontLst>
    <p:embeddedFont>
      <p:font typeface="Carelia" panose="020B0604020202020204" charset="0"/>
      <p:regular r:id="rId98"/>
    </p:embeddedFont>
    <p:embeddedFont>
      <p:font typeface="Dosis" pitchFamily="2" charset="0"/>
      <p:regular r:id="rId99"/>
      <p:bold r:id="rId100"/>
    </p:embeddedFont>
    <p:embeddedFont>
      <p:font typeface="Microsoft Uighur" panose="02000000000000000000" pitchFamily="2" charset="-78"/>
      <p:regular r:id="rId101"/>
      <p:bold r:id="rId10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A1413E"/>
    <a:srgbClr val="106585"/>
    <a:srgbClr val="829D4A"/>
    <a:srgbClr val="CA7732"/>
    <a:srgbClr val="FCBF18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07" autoAdjust="0"/>
    <p:restoredTop sz="95226" autoAdjust="0"/>
  </p:normalViewPr>
  <p:slideViewPr>
    <p:cSldViewPr>
      <p:cViewPr varScale="1">
        <p:scale>
          <a:sx n="55" d="100"/>
          <a:sy n="55" d="100"/>
        </p:scale>
        <p:origin x="1397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font" Target="fonts/font5.fntdata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font" Target="fonts/font2.fntdata"/><Relationship Id="rId101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notesMaster" Target="notesMasters/notesMaster1.xml"/><Relationship Id="rId104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font" Target="fonts/font3.fntdata"/><Relationship Id="rId105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font" Target="fonts/font1.fntdata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46275-916D-DD35-CD22-A2F9B6B23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CCE4500-7560-734C-E444-F799513405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4220252-3CA6-DFCF-E4A2-6A6E29E455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143DC83-A521-6302-053B-26554D0353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4804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DBCC3-15C7-20E2-A0F2-EADACC5D3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7EDAAB9-F026-853D-481C-80E9A00B43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4BB0211-8EC6-565B-95B9-C35F698CB4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BE7455A-08BE-E4CF-562D-06F5A46E9C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19041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39E87-8A7D-DDB5-8C01-0DE6FEE4F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373202D-840A-10B0-647A-BDCC40094B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3F9A689-BBB4-72C6-D582-78B2DC7A25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E2BDC-AC2E-9F86-9BE9-7D0C3B5850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45968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27EBD-FBF0-0AC3-B659-849C1EE74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C927D86-164C-3F2C-C521-246D185548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19142F2-A94F-0E96-6F75-36BB7CA308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6E47133-7564-A32D-4044-75768973C5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98438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53F44-89C0-B5F7-C2EF-3282C0B98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F499CC-C97F-080B-20C1-AA1B928132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013F9D9-D87C-0180-5CF3-0C6D3F331D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92BF36-ED29-B60A-7F0A-030DB85029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58989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F4803-8C08-DA42-6AB0-F7B29D79E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890AA7B-3681-51D9-E4A0-9EA2BE0751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AF31EF7-B258-1881-E985-3AD1EA2CFE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FF54351-358A-FAE0-3424-8B0C00537B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54494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44AFE-F6D0-4C2F-2AAF-BC29496C9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70F6620-7B7A-17DD-62BC-610CEEAC89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332CE89-904B-DAF4-3CFA-A49445A7CB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BDBED08-A16C-1546-C155-9BFF54DC60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0959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37.jpe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1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jpeg"/><Relationship Id="rId5" Type="http://schemas.openxmlformats.org/officeDocument/2006/relationships/image" Target="../media/image37.jpeg"/><Relationship Id="rId10" Type="http://schemas.openxmlformats.org/officeDocument/2006/relationships/image" Target="../media/image42.png"/><Relationship Id="rId4" Type="http://schemas.openxmlformats.org/officeDocument/2006/relationships/image" Target="../media/image32.svg"/><Relationship Id="rId9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18" Type="http://schemas.openxmlformats.org/officeDocument/2006/relationships/image" Target="../media/image16.png"/><Relationship Id="rId3" Type="http://schemas.openxmlformats.org/officeDocument/2006/relationships/tags" Target="../tags/tag11.xml"/><Relationship Id="rId21" Type="http://schemas.openxmlformats.org/officeDocument/2006/relationships/image" Target="../media/image19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2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1.svg"/><Relationship Id="rId5" Type="http://schemas.openxmlformats.org/officeDocument/2006/relationships/tags" Target="../tags/tag13.xml"/><Relationship Id="rId15" Type="http://schemas.openxmlformats.org/officeDocument/2006/relationships/image" Target="../media/image5.svg"/><Relationship Id="rId10" Type="http://schemas.openxmlformats.org/officeDocument/2006/relationships/image" Target="../media/image10.png"/><Relationship Id="rId19" Type="http://schemas.openxmlformats.org/officeDocument/2006/relationships/image" Target="../media/image17.png"/><Relationship Id="rId4" Type="http://schemas.openxmlformats.org/officeDocument/2006/relationships/tags" Target="../tags/tag12.xml"/><Relationship Id="rId9" Type="http://schemas.openxmlformats.org/officeDocument/2006/relationships/image" Target="../media/image9.svg"/><Relationship Id="rId1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31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38.png"/><Relationship Id="rId4" Type="http://schemas.openxmlformats.org/officeDocument/2006/relationships/image" Target="../media/image32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48.png"/><Relationship Id="rId4" Type="http://schemas.openxmlformats.org/officeDocument/2006/relationships/image" Target="../media/image32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image" Target="../media/image32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38.png"/><Relationship Id="rId12" Type="http://schemas.openxmlformats.org/officeDocument/2006/relationships/image" Target="../media/image6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openxmlformats.org/officeDocument/2006/relationships/image" Target="../media/image23.png"/><Relationship Id="rId11" Type="http://schemas.openxmlformats.org/officeDocument/2006/relationships/image" Target="../media/image59.png"/><Relationship Id="rId5" Type="http://schemas.openxmlformats.org/officeDocument/2006/relationships/image" Target="../media/image32.svg"/><Relationship Id="rId10" Type="http://schemas.openxmlformats.org/officeDocument/2006/relationships/image" Target="../media/image58.png"/><Relationship Id="rId4" Type="http://schemas.openxmlformats.org/officeDocument/2006/relationships/image" Target="../media/image31.png"/><Relationship Id="rId9" Type="http://schemas.openxmlformats.org/officeDocument/2006/relationships/image" Target="../media/image57.png"/><Relationship Id="rId14" Type="http://schemas.openxmlformats.org/officeDocument/2006/relationships/image" Target="../media/image45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31.png"/><Relationship Id="rId7" Type="http://schemas.openxmlformats.org/officeDocument/2006/relationships/image" Target="../media/image57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60.jpeg"/><Relationship Id="rId4" Type="http://schemas.openxmlformats.org/officeDocument/2006/relationships/image" Target="../media/image32.svg"/><Relationship Id="rId9" Type="http://schemas.openxmlformats.org/officeDocument/2006/relationships/image" Target="../media/image5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0.png"/><Relationship Id="rId18" Type="http://schemas.openxmlformats.org/officeDocument/2006/relationships/image" Target="../media/image5.svg"/><Relationship Id="rId26" Type="http://schemas.openxmlformats.org/officeDocument/2006/relationships/image" Target="../media/image27.jpeg"/><Relationship Id="rId3" Type="http://schemas.openxmlformats.org/officeDocument/2006/relationships/tags" Target="../tags/tag16.xml"/><Relationship Id="rId21" Type="http://schemas.openxmlformats.org/officeDocument/2006/relationships/image" Target="../media/image22.png"/><Relationship Id="rId7" Type="http://schemas.openxmlformats.org/officeDocument/2006/relationships/tags" Target="../tags/tag20.xml"/><Relationship Id="rId12" Type="http://schemas.openxmlformats.org/officeDocument/2006/relationships/image" Target="../media/image9.svg"/><Relationship Id="rId17" Type="http://schemas.openxmlformats.org/officeDocument/2006/relationships/image" Target="../media/image4.png"/><Relationship Id="rId25" Type="http://schemas.openxmlformats.org/officeDocument/2006/relationships/image" Target="../media/image26.png"/><Relationship Id="rId2" Type="http://schemas.openxmlformats.org/officeDocument/2006/relationships/tags" Target="../tags/tag15.xml"/><Relationship Id="rId16" Type="http://schemas.openxmlformats.org/officeDocument/2006/relationships/image" Target="../media/image13.svg"/><Relationship Id="rId20" Type="http://schemas.openxmlformats.org/officeDocument/2006/relationships/image" Target="../media/image21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8.png"/><Relationship Id="rId24" Type="http://schemas.openxmlformats.org/officeDocument/2006/relationships/image" Target="../media/image25.png"/><Relationship Id="rId5" Type="http://schemas.openxmlformats.org/officeDocument/2006/relationships/tags" Target="../tags/tag18.xml"/><Relationship Id="rId15" Type="http://schemas.openxmlformats.org/officeDocument/2006/relationships/image" Target="../media/image12.png"/><Relationship Id="rId23" Type="http://schemas.openxmlformats.org/officeDocument/2006/relationships/image" Target="../media/image24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0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1.svg"/><Relationship Id="rId22" Type="http://schemas.openxmlformats.org/officeDocument/2006/relationships/image" Target="../media/image23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31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58.png"/><Relationship Id="rId5" Type="http://schemas.openxmlformats.org/officeDocument/2006/relationships/image" Target="../media/image62.png"/><Relationship Id="rId10" Type="http://schemas.openxmlformats.org/officeDocument/2006/relationships/image" Target="../media/image45.png"/><Relationship Id="rId4" Type="http://schemas.openxmlformats.org/officeDocument/2006/relationships/image" Target="../media/image32.svg"/><Relationship Id="rId9" Type="http://schemas.openxmlformats.org/officeDocument/2006/relationships/image" Target="../media/image60.jpe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31.png"/><Relationship Id="rId7" Type="http://schemas.openxmlformats.org/officeDocument/2006/relationships/image" Target="../media/image57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5.png"/><Relationship Id="rId5" Type="http://schemas.openxmlformats.org/officeDocument/2006/relationships/image" Target="../media/image38.png"/><Relationship Id="rId10" Type="http://schemas.openxmlformats.org/officeDocument/2006/relationships/image" Target="../media/image60.jpeg"/><Relationship Id="rId4" Type="http://schemas.openxmlformats.org/officeDocument/2006/relationships/image" Target="../media/image32.svg"/><Relationship Id="rId9" Type="http://schemas.openxmlformats.org/officeDocument/2006/relationships/image" Target="../media/image59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4" Type="http://schemas.openxmlformats.org/officeDocument/2006/relationships/image" Target="../media/image32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64.jpeg"/><Relationship Id="rId4" Type="http://schemas.openxmlformats.org/officeDocument/2006/relationships/image" Target="../media/image32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64.jpeg"/><Relationship Id="rId4" Type="http://schemas.openxmlformats.org/officeDocument/2006/relationships/image" Target="../media/image32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64.jpeg"/><Relationship Id="rId4" Type="http://schemas.openxmlformats.org/officeDocument/2006/relationships/image" Target="../media/image32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64.jpeg"/><Relationship Id="rId4" Type="http://schemas.openxmlformats.org/officeDocument/2006/relationships/image" Target="../media/image32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64.jpeg"/><Relationship Id="rId4" Type="http://schemas.openxmlformats.org/officeDocument/2006/relationships/image" Target="../media/image3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sv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31.png"/><Relationship Id="rId5" Type="http://schemas.openxmlformats.org/officeDocument/2006/relationships/image" Target="../media/image18.png"/><Relationship Id="rId4" Type="http://schemas.openxmlformats.org/officeDocument/2006/relationships/image" Target="../media/image33.png"/><Relationship Id="rId9" Type="http://schemas.openxmlformats.org/officeDocument/2006/relationships/image" Target="../media/image3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70.png"/><Relationship Id="rId4" Type="http://schemas.openxmlformats.org/officeDocument/2006/relationships/image" Target="../media/image32.sv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75.svg"/><Relationship Id="rId4" Type="http://schemas.openxmlformats.org/officeDocument/2006/relationships/image" Target="../media/image13.svg"/><Relationship Id="rId9" Type="http://schemas.openxmlformats.org/officeDocument/2006/relationships/image" Target="../media/image7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56851" y="2273946"/>
            <a:ext cx="1038236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693176" y="9625939"/>
            <a:ext cx="936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44" y="358840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1181660" y="4813292"/>
            <a:ext cx="2967135" cy="277092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135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6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4838882" y="376891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5249360" y="4161977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Parcours : </a:t>
            </a:r>
            <a:r>
              <a:rPr lang="fr-FR" sz="5400" b="1" dirty="0">
                <a:solidFill>
                  <a:schemeClr val="bg1"/>
                </a:solidFill>
              </a:rPr>
              <a:t>2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4838884" y="5261581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4899602" y="6852869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5333279" y="5643600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Palier : </a:t>
            </a:r>
            <a:r>
              <a:rPr lang="fr-FR" sz="5400" b="1" dirty="0">
                <a:solidFill>
                  <a:schemeClr val="bg1"/>
                </a:solidFill>
              </a:rPr>
              <a:t>3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5249358" y="7174818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Séance : </a:t>
            </a:r>
            <a:r>
              <a:rPr lang="fr-FR" sz="5400" b="1" dirty="0">
                <a:solidFill>
                  <a:schemeClr val="bg1"/>
                </a:solidFill>
              </a:rPr>
              <a:t>2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1326593" y="5031113"/>
            <a:ext cx="26772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100" dirty="0">
                <a:solidFill>
                  <a:srgbClr val="E1A346"/>
                </a:solidFill>
              </a:rPr>
              <a:t>5</a:t>
            </a:r>
            <a:r>
              <a:rPr lang="fr-FR" sz="8100" baseline="30000" dirty="0">
                <a:solidFill>
                  <a:srgbClr val="E1A346"/>
                </a:solidFill>
              </a:rPr>
              <a:t>e </a:t>
            </a:r>
            <a:r>
              <a:rPr lang="fr-FR" sz="8100" dirty="0">
                <a:solidFill>
                  <a:srgbClr val="E1A346"/>
                </a:solidFill>
              </a:rPr>
              <a:t>/6</a:t>
            </a:r>
            <a:r>
              <a:rPr lang="fr-FR" sz="8100" baseline="30000" dirty="0">
                <a:solidFill>
                  <a:srgbClr val="E1A346"/>
                </a:solidFill>
              </a:rPr>
              <a:t>e</a:t>
            </a:r>
            <a:r>
              <a:rPr lang="fr-FR" sz="8100" dirty="0">
                <a:solidFill>
                  <a:srgbClr val="E1A346"/>
                </a:solidFill>
              </a:rPr>
              <a:t> AP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3C88ACB-15BF-2D39-A4DF-0D965D1AF4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9043" y="7009425"/>
            <a:ext cx="2967135" cy="22468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71059" y="605597"/>
            <a:ext cx="12978987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Carotte – sel – à côté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et observez bien , soyez attentifs.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2930708" y="2037069"/>
            <a:ext cx="9708326" cy="589402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84" y="4651722"/>
            <a:ext cx="4654805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s/ e / 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 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«sel».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sel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«sel 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«sel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sel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996111" y="514571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«a» «ca» –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«o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«t» «  c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 ro»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»« carotte»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«carotte».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carott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 carotte»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«carotte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carotte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E1008-A265-FE7B-E897-37CBD0BFF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42DD14-6962-35A5-4BC0-E8C20C34898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C3AB521-0872-549E-CF47-80CD5BDAEA9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BA09AF9-E38E-38BB-BCDD-E2BD2C53767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FFAB74-8BDE-C67C-03C8-7B12D2E9B1E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F118B58-5934-AFFD-6842-E25289BE8E7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44C5441-9D34-B876-0E03-5847DAC0594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2542D26-2B95-CAFB-3D44-83045EA6C89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FE8E743-FA0B-4D06-FD49-050E171BFF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1EA35B7-2FDA-BD50-430C-B883279B582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44C0E62-486F-0A6F-6BDE-366BEC86879E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ECADFD9-589C-5C82-65AC-D8FFACF5BF64}"/>
              </a:ext>
            </a:extLst>
          </p:cNvPr>
          <p:cNvSpPr txBox="1"/>
          <p:nvPr/>
        </p:nvSpPr>
        <p:spPr>
          <a:xfrm>
            <a:off x="1537374" y="939030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«à»- «c» « ô » 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cô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« t » « é » « té »- 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«à côté».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9316F2DE-C55D-EFCF-5367-B84D8422EC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DD52074-0478-92C8-15B3-EB86EC18B4E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à côté</a:t>
            </a:r>
          </a:p>
        </p:txBody>
      </p:sp>
    </p:spTree>
    <p:extLst>
      <p:ext uri="{BB962C8B-B14F-4D97-AF65-F5344CB8AC3E}">
        <p14:creationId xmlns:p14="http://schemas.microsoft.com/office/powerpoint/2010/main" val="4321852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B15B9-2898-1255-A5D5-69F2FCB35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4C6F1A-DD6C-84D0-DE79-50F6D756C8B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FDEC110-C7A9-F1DB-E5EF-68D9423A9B05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C7F61A2-1FCA-E78C-2456-D701E55E353A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C77BE7-D1EB-EE4F-AD14-182D363C469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CCB9091-E616-A9A7-5BC8-07C34F2E97D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CD95F0C-FB19-5311-6BD7-6D06BDF527F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BA348D48-3DEB-5F81-5B85-24013C7B41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F4E3F2F-5268-6346-D978-3C46FDCB42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099E97-D0B6-0732-500E-F29C93A1C9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91DCA5-B003-7FA3-BE93-BBDC1F983259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4FBC0A-D65D-EDDE-3191-AEE81B6BEA36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«à côté»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959EF05E-415D-D699-9C8A-5E771E5680B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089483AF-26DC-A943-E9C4-DD466ABC8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09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9144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Recommandations générales pour les enseignant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(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)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marR="0" lvl="0" indent="-795338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marR="0" lvl="0" indent="-9501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10210800" y="334748"/>
            <a:ext cx="26685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l’enseignant(e)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1. Se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préparer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attentivement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l’ensemble des diapositives en amont afin de s’en imprégner et élaborer la carte mentale de la leçon et anticiper les enchaînements.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2. Couvrir le contenu de la leçon avec une vérification permanente de la compréhension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pas sauter de diapositives et vérifier la compréhension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;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 un rythme soutenu sans temps mort;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3.Rester fidèle au scénario pédagogique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suivre les consignes du ruban didactique activement, sans se limiter à une lecture passive.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4.Expliquer les consignes: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5.Donner un feed back riche et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systématique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solliciter la participation du maximum d’ élèves en les questionnant et en corrigeant les erreurs.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 6.Adopter une posture dynamique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circuler dans la classe, capter l’attention par des explications, et  au besoin , illustrer par des exemples;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692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A9141-DF33-171E-E730-D251871F2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321F75-2392-6FA4-9D7C-995A85903D3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2FF7F87-28F0-FE5D-FD73-CD09DB95C52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9436DAD-5CEA-F2BA-3E25-07110DE6300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B92DC65-4CBE-0173-315E-6124C428CDD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1DFAAFB-1D8E-E33A-7CA9-2223E525CEE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841CC68-9524-C26F-0912-5560AD43BE9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759E4B4-44E3-5B23-783D-8ECEDF64BE7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F5B4BD0-CB4E-69A0-92EE-0AD20C12142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3BB70E4-9967-436F-5A28-F834A3D79F2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C3C5523-FDB2-BD4A-19DF-635922D1F672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BDBE15F-D81F-90FA-96DB-9669EA89ED0B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«à côté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77253C5-087F-D694-B4C6-0173F30EF67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AC9C88B-001C-A104-7476-50236CEF9F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520FD631-A8A4-59E0-C9F7-10EA8DA3EE08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à côté</a:t>
            </a:r>
          </a:p>
        </p:txBody>
      </p:sp>
    </p:spTree>
    <p:extLst>
      <p:ext uri="{BB962C8B-B14F-4D97-AF65-F5344CB8AC3E}">
        <p14:creationId xmlns:p14="http://schemas.microsoft.com/office/powerpoint/2010/main" val="30344257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2946400" y="419100"/>
              <a:ext cx="112710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</a:t>
              </a:r>
              <a:r>
                <a:rPr lang="de-DE" sz="9600" b="1" dirty="0">
                  <a:solidFill>
                    <a:srgbClr val="008EC0"/>
                  </a:solidFill>
                  <a:latin typeface="Dosis" pitchFamily="2" charset="0"/>
                </a:rPr>
                <a:t> </a:t>
              </a:r>
              <a:r>
                <a:rPr lang="de-DE" sz="6600" b="1" dirty="0">
                  <a:solidFill>
                    <a:srgbClr val="008EC0"/>
                  </a:solidFill>
                  <a:latin typeface="Dosis" pitchFamily="2" charset="0"/>
                </a:rPr>
                <a:t> </a:t>
              </a:r>
              <a:r>
                <a:rPr lang="de-DE" sz="5400" b="1" dirty="0" err="1">
                  <a:solidFill>
                    <a:srgbClr val="008EC0"/>
                  </a:solidFill>
                  <a:latin typeface="Dosis" pitchFamily="2" charset="0"/>
                </a:rPr>
                <a:t>légumes</a:t>
              </a:r>
              <a:r>
                <a:rPr lang="de-DE" sz="5400" b="1" dirty="0">
                  <a:solidFill>
                    <a:srgbClr val="008EC0"/>
                  </a:solidFill>
                  <a:latin typeface="Dosis" pitchFamily="2" charset="0"/>
                </a:rPr>
                <a:t>- </a:t>
              </a:r>
              <a:r>
                <a:rPr lang="de-DE" sz="5400" b="1" dirty="0" err="1">
                  <a:solidFill>
                    <a:srgbClr val="008EC0"/>
                  </a:solidFill>
                  <a:latin typeface="Dosis" pitchFamily="2" charset="0"/>
                </a:rPr>
                <a:t>sucre</a:t>
              </a:r>
              <a:r>
                <a:rPr lang="de-DE" sz="5400" b="1" dirty="0">
                  <a:solidFill>
                    <a:srgbClr val="008EC0"/>
                  </a:solidFill>
                  <a:latin typeface="Dosis" pitchFamily="2" charset="0"/>
                </a:rPr>
                <a:t>- </a:t>
              </a:r>
              <a:r>
                <a:rPr lang="fr-MA" sz="5400" b="1" dirty="0">
                  <a:solidFill>
                    <a:srgbClr val="008EC0"/>
                  </a:solidFill>
                  <a:latin typeface="Dosis" pitchFamily="2" charset="0"/>
                </a:rPr>
                <a:t>prune – fromage- brocoli – prendre</a:t>
              </a:r>
              <a:r>
                <a:rPr lang="fr-FR" sz="6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</a:t>
              </a:r>
              <a:r>
                <a:rPr lang="fr-FR" sz="5400" b="1" dirty="0">
                  <a:solidFill>
                    <a:srgbClr val="008EC0"/>
                  </a:solidFill>
                  <a:latin typeface="Dosis" pitchFamily="2" charset="0"/>
                </a:rPr>
                <a:t>découper- préparer </a:t>
              </a:r>
              <a:endParaRPr lang="fr-FR" sz="1035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462547" y="833351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974" y="3532681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8AC6194-1B00-AE0C-5D02-5AF6436DFC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5493" y="2145400"/>
            <a:ext cx="1450060" cy="111450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3AC61F2-775D-3E5C-6D2D-18AA5EFA6D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10569" y="4480184"/>
            <a:ext cx="1157251" cy="117247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830156D-8BE3-0A7C-B504-B6D4B96601B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855" y="2145400"/>
            <a:ext cx="2364556" cy="153390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2A86DE4-F5F1-D30E-EDD6-0EDEEDE8988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755" y="2116764"/>
            <a:ext cx="1747185" cy="117247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2DED7EA-FD7C-65D9-C69C-34A35ABC83C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777" y="4379411"/>
            <a:ext cx="1891204" cy="1591183"/>
          </a:xfrm>
          <a:prstGeom prst="rect">
            <a:avLst/>
          </a:prstGeom>
        </p:spPr>
      </p:pic>
      <p:pic>
        <p:nvPicPr>
          <p:cNvPr id="1026" name="Picture 2" descr="Un petit garçon heureux de prendre son petit déjeuner le ...">
            <a:extLst>
              <a:ext uri="{FF2B5EF4-FFF2-40B4-BE49-F238E27FC236}">
                <a16:creationId xmlns:a16="http://schemas.microsoft.com/office/drawing/2014/main" id="{7E8FCB24-358C-97D2-CA6D-521C93397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1382" y="4289838"/>
            <a:ext cx="1591725" cy="159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556B74B-4981-C968-4CE2-1934DE1BA0B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326484" y="2116764"/>
            <a:ext cx="1159198" cy="159118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AFC4244-A4C6-6BFF-81D0-C267094E742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16679" y="4178387"/>
            <a:ext cx="2065732" cy="179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9487-58FD-3A73-DD1B-D14030AB0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F2D86E-4050-44F8-DA8E-850DA6F0FE0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3FA3B96-3FC5-0C5C-A890-085E5F04295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6337817-A64D-58C7-ADB3-4BB5BB930D2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7CCA16B-8C61-76CF-35D8-8909C9D7DE5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79AF215-AB78-00F1-85FB-C2FB46615D7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A6067E-F5F6-D83C-D72D-1EEA39D3E87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0A1EBA0-C2BD-3EC5-37AE-ABC0938AF21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2440B20-4809-C466-2CBD-C3A228F169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44E474B-EC59-3C3E-0AD7-6B5E5131C49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3A8961D-C6E6-FD72-B825-584959154B8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EFCED81-F2D6-0433-29CD-17307C491A6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099C2E7-5A1A-5128-64D5-B890C6FC19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CEA86DC-E615-0926-FEE9-F3572DCEFCB2}"/>
              </a:ext>
            </a:extLst>
          </p:cNvPr>
          <p:cNvSpPr txBox="1"/>
          <p:nvPr/>
        </p:nvSpPr>
        <p:spPr>
          <a:xfrm>
            <a:off x="1462547" y="708466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C’est une prune. La prune. Comment vous dites prune dans votre langue?</a:t>
            </a:r>
            <a:endParaRPr lang="fr-FR" sz="2800" b="1" dirty="0">
              <a:solidFill>
                <a:prstClr val="white">
                  <a:lumMod val="65000"/>
                </a:prstClr>
              </a:solidFill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76C1B04-A8A9-657A-BBF5-86436E6E64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314700"/>
            <a:ext cx="6112647" cy="469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5578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1BD7E9-E181-63B4-A768-26A4ACCEC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A21C65-52B2-A639-3953-B5D0399713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865B3A-10AB-77BA-74CA-0E86006BB2DC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72D03BB-C72C-A952-0A56-C1CD13510C9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7CA3284-E741-FD6F-758E-F4E3A1F1D2C1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A9523CD-D07C-48C9-77DC-FC65B84A51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791FF49-CD16-B441-E957-6DAB1C48578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3699682-B012-554E-FC13-F42DF88B074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D34B1E-88CE-4876-F7E0-3888C19E65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9376B42-509A-ABAC-FBAA-51780CC95FD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F69D6BB-FD77-A920-7726-D86AD849307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F74F98-1DFB-6F4D-FC25-17921ED03E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88696D4-50B6-1154-1452-FEF8A72A2B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E8C116B-3418-6A59-95AA-D5C0088C735E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prune. La prune.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Répétons ensemble la prune.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D48DCDD-5D9E-8BF7-EA16-90A1760802EB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prune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90A18FF-6841-B6F3-A8E3-75F215ED1B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1284" y="5143500"/>
            <a:ext cx="3866535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516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4AF96-D147-D34A-9DC6-B1DCFED47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88D5431-C6E5-25CF-5526-F41E8017664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04E4226-9B8A-7B72-BDB5-38BA1FB7A88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7CDB582-D5A3-0EFA-EB62-F0B6C7C97E3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FF15A8F-61E6-5603-6B8A-B4A29430D65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FBE2FD3-AD1A-7E6B-78EC-E85078491F0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F845179-60B8-B78B-278C-D87B7178D2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ADBE696-C96E-37BB-F952-343E5379B1B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72B109B-102D-3F5F-2798-8751DD3DAE7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6819580-FB1D-6268-C712-A1334255339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48E88A7-307E-ED6A-5137-25F3267B2CC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55F5C8E-0A43-2029-39F5-57BB0EAD22F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BF80077-560A-1040-D9B7-1EE9BB2CC1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0000F65-F854-9341-39EA-D11C44DB01DE}"/>
              </a:ext>
            </a:extLst>
          </p:cNvPr>
          <p:cNvSpPr txBox="1"/>
          <p:nvPr/>
        </p:nvSpPr>
        <p:spPr>
          <a:xfrm>
            <a:off x="1462547" y="708466"/>
            <a:ext cx="115676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C’est du sucre. Le sucre. Comment vous dites sucre dans votre langue? </a:t>
            </a:r>
            <a:endParaRPr lang="fr-FR" sz="2800" b="1" dirty="0">
              <a:solidFill>
                <a:prstClr val="white">
                  <a:lumMod val="65000"/>
                </a:prstClr>
              </a:solidFill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32C0853-CCA2-B785-04D4-396B30F405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162300"/>
            <a:ext cx="4191000" cy="352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6871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ED14B-343D-4861-FE42-00217EE87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422F451-5F15-65AB-5B40-6520E3C27B1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BDF3765-94F2-F9C3-72C8-C065996012D9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E84EA6C-B53D-6D00-A417-1846CB96AA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49418A2-5BCF-C6A9-BE21-35F01726420C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F8C2BDD-2208-3F6E-3904-1E83255CC7C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565A73C-D89D-C575-7240-7742FEE86A2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BDCF8F5-E135-BFEC-28A0-732438F462E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B5EE06-8EA0-EFDE-508E-D098EB260E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C5EBA7-4AD8-53E7-3BE3-539BA7E33D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6AB4F5C-2B31-1EDD-C516-8B163D20353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1A62F24-3CC3-98CC-633E-92DBED930E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4DD5CE-2EBA-2E2F-D2A4-32CFC82D7D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CCEC0DD-96A6-C25E-ADD3-5412111D37AD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Du sucre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sucre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sucre 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BBD205-1905-5465-F234-0D4277A41E6F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sucre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7EB6D1E-A7BB-B46E-DE52-25C11EA795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937" y="4855838"/>
            <a:ext cx="3656126" cy="307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2297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9775D-407C-4E08-F35B-4EBF14CD4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C09B7B3-8F97-E66D-D2BC-29FF0D4CE8F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E2B52C-25F5-850C-DCAD-7FF4BE01391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99BBA2-5491-55DF-11C7-22F441676E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DCB9B29-AC33-D841-9D31-876B6361D29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624345-90C3-030F-EAF3-0F1C81FBC07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219D775-A3AE-BD99-6E4B-C84786BD9A2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6306594-49B7-2A7F-A7A2-C5B3161ECC6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809BC26-F67D-0C60-DC78-4E2363B31F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64B0278-303B-18F1-B2DD-A8E4D7A4CDA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B854B26-3683-690D-83FB-4D5CC0F52B7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C9FAC3D-72C6-867C-EA36-42BF82D88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68DDB6F-7E92-276D-D573-A909D9BA4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323039F-3BA2-9CF3-152C-E9DE74C88B3A}"/>
              </a:ext>
            </a:extLst>
          </p:cNvPr>
          <p:cNvSpPr txBox="1"/>
          <p:nvPr/>
        </p:nvSpPr>
        <p:spPr>
          <a:xfrm>
            <a:off x="1462548" y="708466"/>
            <a:ext cx="113722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b="1" dirty="0">
                <a:solidFill>
                  <a:srgbClr val="A6A6A6"/>
                </a:solidFill>
              </a:rPr>
              <a:t>Ce sont des légumes. Les légumes. Comment vous dites légume dans votre langue?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8915C78-8BB7-D39D-8824-C23CB5111E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370" y="3004370"/>
            <a:ext cx="5973429" cy="4008572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9314854D-281C-CECD-6D1E-5E74F74EFE3D}"/>
              </a:ext>
            </a:extLst>
          </p:cNvPr>
          <p:cNvSpPr/>
          <p:nvPr/>
        </p:nvSpPr>
        <p:spPr>
          <a:xfrm>
            <a:off x="3124200" y="2355755"/>
            <a:ext cx="7010400" cy="4845145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954264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549A0-36F5-BF32-A60A-EF5022B52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E84E5A2-D2FE-D278-078C-E4254628A7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F53D58-C9D2-2B1B-B53A-D53FA0FAD483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9F5335-56F8-7A38-3319-C0C4BBEB350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035E58C-2390-FECA-AD66-05A402B8F258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C8A42D-E50D-47D4-A542-F121A722075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C916FA0-3234-64F6-EB74-CCE86073E86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89FA2-76BB-D106-6A01-99C695DCA3A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0073EBC-1157-1A70-814B-710693B907D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F65DBF-78B7-7286-B78E-190C6EDC7A9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F9ABB6D-E954-8BBA-0656-E7DE15496F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43108D7-8D44-DB34-9DB3-6DA730EB4D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93F128-BCDF-816E-2748-7379287B78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9CA5839-D9E4-5C16-1FBC-70CD0FC05842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Ce sont des légumes. Les légumes. 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Répétons ensemble des légumes.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E7B3EDC-E2AF-8425-529D-A1EC05384EA5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Des légumes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7E0DB2-6B41-B016-D8F0-840A10A598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727" y="4492868"/>
            <a:ext cx="5511568" cy="3698632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1CCC2211-53F2-48E3-772C-3AB6BBB70643}"/>
              </a:ext>
            </a:extLst>
          </p:cNvPr>
          <p:cNvSpPr/>
          <p:nvPr/>
        </p:nvSpPr>
        <p:spPr>
          <a:xfrm>
            <a:off x="3124200" y="4229100"/>
            <a:ext cx="7924800" cy="43434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451666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8FA30-D0D8-1AF5-508A-AF0CF55E9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7E56450-B0A1-BD8D-E6B1-BA237DB5CAF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128C0DB-9FEE-8FD2-3A4E-6537D7C3BB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DF35A9-B6CB-2CA4-43FC-85FEF472B4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91E4BFA-658B-9B19-C9BE-6D8B62E33D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5E8D12-21F6-FEC8-83DD-DC792016E97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855D64-540F-9A4C-7DF4-93882D1BB21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86FBAEB-3D02-6619-8733-A26A7809430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42FD71-97DB-0053-36F5-CD1AABAE38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529E216-F4F4-71BD-050C-8BA4AAB3B6A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59357A8-2DFE-E33E-8080-C25284965DC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2A30DD4-E4BE-3CEA-E982-A19297CBA0A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3AB76D7-9134-637A-2ED5-BFE6520BC0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E028910-30F0-6CE3-8103-2909850EFB32}"/>
              </a:ext>
            </a:extLst>
          </p:cNvPr>
          <p:cNvSpPr txBox="1"/>
          <p:nvPr/>
        </p:nvSpPr>
        <p:spPr>
          <a:xfrm>
            <a:off x="1462547" y="708466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C’est du fromage. Le fromage. Comment vous dites fromage dans votre langue?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B709B98-FA50-FAAB-CF79-800AE86AF9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761334"/>
            <a:ext cx="5396436" cy="350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3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18865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50" y="4245118"/>
            <a:ext cx="12736369" cy="3646391"/>
            <a:chOff x="2853490" y="4071202"/>
            <a:chExt cx="12609208" cy="328562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1202"/>
              <a:ext cx="12581019" cy="1405138"/>
              <a:chOff x="1309128" y="1877897"/>
              <a:chExt cx="6724021" cy="750987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457200">
                  <a:defRPr/>
                </a:pPr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85929" y="1877897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pPr defTabSz="914445">
                  <a:spcAft>
                    <a:spcPts val="1800"/>
                  </a:spcAft>
                  <a:defRPr/>
                </a:pPr>
                <a:r>
                  <a:rPr lang="de-DE" sz="2800" b="1" dirty="0">
                    <a:solidFill>
                      <a:srgbClr val="008EC0"/>
                    </a:solidFill>
                    <a:latin typeface="Dosis" pitchFamily="2" charset="0"/>
                  </a:rPr>
                  <a:t>   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</a:t>
                </a:r>
                <a:r>
                  <a:rPr lang="de-DE" sz="2800" b="1" dirty="0" err="1">
                    <a:solidFill>
                      <a:srgbClr val="008EC0"/>
                    </a:solidFill>
                    <a:latin typeface="Dosis" pitchFamily="2" charset="0"/>
                  </a:rPr>
                  <a:t>légumes</a:t>
                </a:r>
                <a:r>
                  <a:rPr lang="de-DE" sz="28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2800" b="1" dirty="0" err="1">
                    <a:solidFill>
                      <a:srgbClr val="008EC0"/>
                    </a:solidFill>
                    <a:latin typeface="Dosis" pitchFamily="2" charset="0"/>
                  </a:rPr>
                  <a:t>sucre</a:t>
                </a:r>
                <a:r>
                  <a:rPr lang="de-DE" sz="28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fr-MA" sz="2800" b="1" dirty="0">
                    <a:solidFill>
                      <a:srgbClr val="008EC0"/>
                    </a:solidFill>
                    <a:latin typeface="Dosis" pitchFamily="2" charset="0"/>
                  </a:rPr>
                  <a:t>prune – fromage- brocoli – prendre</a:t>
                </a:r>
                <a:r>
                  <a:rPr lang="fr-FR" sz="36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- 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découper- préparer </a:t>
                </a:r>
                <a:endParaRPr lang="fr-FR" sz="3600" b="1" dirty="0">
                  <a:solidFill>
                    <a:srgbClr val="008EC0"/>
                  </a:solidFill>
                  <a:latin typeface="Dosis" pitchFamily="2" charset="0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avancées, 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des mots avancés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contenants </a:t>
                </a:r>
                <a:r>
                  <a:rPr lang="fr-FR" sz="2800" b="1" dirty="0" err="1">
                    <a:solidFill>
                      <a:srgbClr val="008EC0"/>
                    </a:solidFill>
                    <a:latin typeface="Dosis" pitchFamily="2" charset="0"/>
                  </a:rPr>
                  <a:t>br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fr-FR" sz="2800" b="1" dirty="0" err="1">
                    <a:solidFill>
                      <a:srgbClr val="008EC0"/>
                    </a:solidFill>
                    <a:latin typeface="Dosis" pitchFamily="2" charset="0"/>
                  </a:rPr>
                  <a:t>dr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 – </a:t>
                </a:r>
                <a:r>
                  <a:rPr lang="fr-FR" sz="2800" b="1" dirty="0" err="1">
                    <a:solidFill>
                      <a:srgbClr val="008EC0"/>
                    </a:solidFill>
                    <a:latin typeface="Dosis" pitchFamily="2" charset="0"/>
                  </a:rPr>
                  <a:t>pr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 - </a:t>
                </a:r>
                <a:r>
                  <a:rPr lang="fr-FR" sz="2800" b="1" dirty="0" err="1">
                    <a:solidFill>
                      <a:srgbClr val="008EC0"/>
                    </a:solidFill>
                    <a:latin typeface="Dosis" pitchFamily="2" charset="0"/>
                  </a:rPr>
                  <a:t>cr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9031D-DAA8-993D-19D9-24B75A4DF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3E66297-222A-4E0F-996A-CE24E195B34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CE63C23-39D0-298C-C0F9-7919A7D4F8DE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1A795E-CC4C-3E93-EA57-9C4541D910B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7471CA-0EA0-32AB-9A2E-A17B65679D09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B42D636-5A36-E2EA-C11E-B11676ACB92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8797C4-B370-8FFD-3802-708B9A6BF82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92D5396-51DD-B5FB-8609-B02E4E43D2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E84C23B-356C-A3BA-DC84-25D7BFC10DD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4C3EC1-D6F3-7417-ACDD-BE662A69521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DDAF549-15ED-80FB-C8A4-CD7AC0C190C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0BDBB6-D8E5-5555-C0D4-23B9D59BF04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A779AA-A123-30F9-30BE-4102D3A608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6521A26-3652-A073-6209-F4F2320D3BC3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Du fromage.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fromage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fromage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E2AAC76-FF80-B267-DFAF-680D3B284AB7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fromage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79E222B-4A0B-C070-5340-B36EFA686A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848" y="4750173"/>
            <a:ext cx="5396436" cy="350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0724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174556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b="1" dirty="0">
                <a:solidFill>
                  <a:srgbClr val="A6A6A6"/>
                </a:solidFill>
              </a:rPr>
              <a:t>Il découpe les légumes. découper. Comment vous dites découper dans votre langue?</a:t>
            </a:r>
            <a:endParaRPr lang="fr-FR" sz="2400" b="1" dirty="0">
              <a:solidFill>
                <a:prstClr val="white">
                  <a:lumMod val="65000"/>
                </a:prstClr>
              </a:solidFill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B1D0CA0-0734-5230-DBFB-CD2E3422AD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8247" y="3008925"/>
            <a:ext cx="3110132" cy="426914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BA5D0-D55B-000A-F111-B31AED754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8E4EB6E-123D-68F6-90E3-871B631AAF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B9F3F3D-CD71-07E9-F5C9-90B765B272F1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9FD52-CAB6-35A9-2609-CB8721845C1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F5FFD45-2A05-9D12-E6BF-2E4900EB32A2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82944C7-ACFC-1070-F018-F015F08F1A0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00DBD44-A2C9-C041-45E3-F16E10AB2A4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B06217E-2343-296E-1C2D-8C830FF8971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B308D98-1C74-2AD4-4A2E-4E2B62CB50A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18CB348-6BBF-F1D4-1455-84DB706A368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A3E03EA-AAD7-5B19-A1E7-1AFF5126B9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424A3D6-83AE-4CA9-FE96-454BEBC36EA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538F8F-7D58-E531-1111-8EE83127B1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62B95D9-AC89-C140-2368-A038E84E9DC9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découpe les légumes. Découper . découper .Répétons ensemble: découper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CB13214-C4E6-81FA-0EDC-5FDB5ABD3C31}"/>
              </a:ext>
            </a:extLst>
          </p:cNvPr>
          <p:cNvSpPr txBox="1"/>
          <p:nvPr/>
        </p:nvSpPr>
        <p:spPr>
          <a:xfrm>
            <a:off x="3504889" y="2764988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découper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93A8923-AB8B-C877-0307-D0EE55F423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3079" y="4457700"/>
            <a:ext cx="2809842" cy="38569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923527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603D6-D466-9C18-1D36-871F48F58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DD06692-2C3F-1059-E09E-F551F374EC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E7816A-4E4B-B8A4-B4E7-EECE39D60D91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BF859E-C0AE-4B1B-6603-5ECDB1E6B33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18B59EC-B19D-0608-7C30-320ED9A18CCB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DB0A15-65A8-04DE-B86C-7037B438092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EA917AF-62BF-B132-CA57-8F6E2409C36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DB1F4ED-7450-254B-9ABD-4EE8097E603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CC6ABE-3CC3-D86E-81CD-AB44CC4ADD2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CD8DEAA-8D51-A610-9248-601CF1BD1DC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BFE068D-34DE-0F39-30DF-954545AE2B6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C0D0016-03BE-82BE-5AEC-4658C0FE2A8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C96D-7920-9C05-7190-1FCADC2C89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44BD551-3A58-AF0E-E921-9889B0AB7509}"/>
              </a:ext>
            </a:extLst>
          </p:cNvPr>
          <p:cNvSpPr txBox="1"/>
          <p:nvPr/>
        </p:nvSpPr>
        <p:spPr>
          <a:xfrm>
            <a:off x="1066801" y="739550"/>
            <a:ext cx="12344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chef découpe des légumes et du fromage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chef découpe des légumes et du fromage.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56C1155-C7E4-92A2-1E7C-1B89ACFEA095}"/>
              </a:ext>
            </a:extLst>
          </p:cNvPr>
          <p:cNvSpPr txBox="1"/>
          <p:nvPr/>
        </p:nvSpPr>
        <p:spPr>
          <a:xfrm>
            <a:off x="762000" y="2636029"/>
            <a:ext cx="12115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chef découpe des légumes et du fromage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5A22970-7340-FE3C-6DF4-35766AD9D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3366" y="5596464"/>
            <a:ext cx="3738955" cy="378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5462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D9B2C5-0DAA-68D4-7B00-C8BF2EC58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43DC90E-069B-26C6-E7D8-53F391296C2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60C2EF2-1FCF-A83F-53E2-D824E74D295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64E660C-CABA-8AA0-5CF4-89471CCB05C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82F2787-FD65-3F1B-B365-1B01BB0D348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F3D5FFD-3B41-27C4-1EA4-04276659DEF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C1CAADC-2AFC-EFE3-7510-4F951222D6E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D1ED3A-E334-935D-5BD0-42B6FD9D7C0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79E2122-BD1E-5E59-58F3-CD3C18531FD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F9A14-EF4E-AAA6-B907-6F7890508E4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4062E84-2CAF-6BA7-F71B-BBBF1BCF1FF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09004B5-421C-B270-D958-CF9839AEA5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B3D3DBB-4969-02AF-3CCE-9497D681C9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DD05C39-F7D6-28FE-3097-B8E6D3C64D3F}"/>
              </a:ext>
            </a:extLst>
          </p:cNvPr>
          <p:cNvSpPr txBox="1"/>
          <p:nvPr/>
        </p:nvSpPr>
        <p:spPr>
          <a:xfrm>
            <a:off x="1462547" y="708466"/>
            <a:ext cx="11491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C’est un brocoli. Le brocoli. Comment vous dites brocoli dans votre langue?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BA9C5DA-D742-01BF-07FE-2BBD84763A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3274838"/>
            <a:ext cx="4251126" cy="4307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3157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8A96C-BC5C-6F8B-DA64-F677D4B63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7940844-9E8E-3D09-2DD0-896EEA02B7D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DF32C3E-6F65-F821-CE47-0DD0692E371C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CEB1D7-24F1-0C94-F581-89E257D9707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A7FF474-6B0A-E275-445E-DF0E9A6BE012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B38A4EC-326D-AE2D-93AB-0D53B3448D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C16DF14-F506-ED28-66B8-B3E99F4A512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D51006B-309F-9FC0-AFF6-0D5B40D8C0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040C14-9F24-9044-9411-034C03465E6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CC9FDA1-0135-9F18-C5EC-321D79999C5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9B0B55-6995-E116-92BA-EDCBB2561D9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D8F5FE1-C1CE-132F-EFEA-A96E7BE993C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335293B-4FF1-B239-2612-683803FDCC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78E276B-80B0-72DE-7754-53A7A4CC06C1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brocoli. Répétons ensemble le brocoli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5D0E95E-2597-FDA6-F247-ECE82CCB814F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brocoli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957532F-4F76-54D9-7CDE-38C2CDD8FE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6197" y="4836788"/>
            <a:ext cx="3235934" cy="327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1710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DD25B-BEA9-9519-CCC8-83FC6095F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E29A8A-6C9A-797D-C7DD-905384165D5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11C8876-AF28-BBB6-3A15-A6F0EA9E847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BEEBD1-42DF-6356-86FC-CF60AFA1AB8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4E561A-2546-9DA1-859F-79009F2D9201}"/>
                </a:ext>
              </a:extLst>
            </p:cNvPr>
            <p:cNvSpPr/>
            <p:nvPr/>
          </p:nvSpPr>
          <p:spPr>
            <a:xfrm>
              <a:off x="333382" y="328799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44D4E6F-0C09-AE0F-DBD0-C1FE8244547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3ABAB77-3222-66C9-15C1-868C7F27394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43B2B4-6299-E498-B257-2C4184DEC91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02D6640-66B0-CF81-7DFE-235DEC2C623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F91DD51-F875-1D7D-8573-512C928B97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E63CD4A-7D1B-9F74-F80D-A0E7DC7956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47FEEDA-82B2-B893-01A3-ACE8BAAF377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3010741-2AA6-E65A-B020-83D08DAB4A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1392" y="802882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E7FA762-03C1-6A7E-0768-86080790DA41}"/>
              </a:ext>
            </a:extLst>
          </p:cNvPr>
          <p:cNvSpPr txBox="1"/>
          <p:nvPr/>
        </p:nvSpPr>
        <p:spPr>
          <a:xfrm>
            <a:off x="1188350" y="892864"/>
            <a:ext cx="141535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Elle prépare le déjeuner. Préparer. </a:t>
            </a:r>
            <a:r>
              <a:rPr lang="fr-FR" sz="2400" b="1" dirty="0">
                <a:solidFill>
                  <a:srgbClr val="A6A6A6"/>
                </a:solidFill>
              </a:rPr>
              <a:t>Comment vous dites préparer dans votre langue?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E9D5462-1440-DBB8-76E1-42F1C7B2DA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9439" y="2929698"/>
            <a:ext cx="4397121" cy="442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33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7A7B2-960A-8D34-0787-8C8CB2420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8DA6625-E8B2-6445-8E20-53BC366DF86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CE7870C-81B7-159D-1366-C857AAA2D74E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1C6989-E0E1-6177-BCF5-5DBCF7516A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D20D4-532C-EE3C-8544-2A0DD5BA82C6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DF86506-6E85-A451-20AA-5AA339AA08A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7749DF8-3B4E-D2DD-8BA6-5F541C3CA00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293DC93-84AD-5CB2-6E04-53976F38136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D216D1B-B5E5-F25C-E5BE-EF3FF9014A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9E5857D-E040-CFB7-210B-9FD52E065B7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BC96175-5562-DD48-F00C-B7D89AD8E8D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AFEFB9D-DCF4-24CC-137F-125DA9BD5D2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A9A397-2E34-2EE0-2278-7E9965832E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223D4F3-F4F7-7DA0-DA29-AD8B8063CEFC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Elle prépare le déjeuner.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Préparer. Répétons ensemble 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préparer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AAEDC44-C437-04E2-29E6-11ED968E36B4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Préparer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0BD40FB-FAE7-AA41-7C28-DFC0E0C2AB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9260" y="4305300"/>
            <a:ext cx="5103340" cy="442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159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A1D84-4DB3-606B-A11D-12414CFAB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7CBCACB-CC2B-BC6C-36A7-E82647C2841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336D63-2154-2D11-7B34-3708ACE8D1FA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249879-8B4D-A6B9-8A97-9268EB002CC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DEB22DA-730F-AB1E-F57D-B71171812CCA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91E5A5D-2A33-3617-0BDF-F1C30C12BAC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788394-5A2A-FE6F-6AF8-1F44A5CB8DC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FFAB3AD-DF7F-2700-75BA-6BA0AC56747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9D96E9B-DB31-C83D-6661-9DA970C1674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82C7752-CD41-4C72-D186-4ADC617669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2DBC37C-ABB7-633D-D9C9-0B554340056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D725AE-F7D9-D0F7-F5F7-3DDDC46EEC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7F6D93F-93F5-9C33-4FB9-E21589D48C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8C8E8FD-9AFD-D352-BF26-D303CAF2F495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Elle prépare une soupe de brocolis. Répétons ensemble Elle prépare une soupe de brocolis.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7E672CB-B6D9-56BD-9498-9E2CDF5DB48B}"/>
              </a:ext>
            </a:extLst>
          </p:cNvPr>
          <p:cNvSpPr txBox="1"/>
          <p:nvPr/>
        </p:nvSpPr>
        <p:spPr>
          <a:xfrm>
            <a:off x="519635" y="2546294"/>
            <a:ext cx="1289156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fille  prépare une soupe de brocolis.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F98A1E4-0C6B-9380-DF0D-6C391FE01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8051" y="5394447"/>
            <a:ext cx="4189585" cy="410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4273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A47B3-2A3B-133C-F065-CD1E128DB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238BB0D-8E67-AA08-8CA1-4757C9A08ED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C89E430-D026-6C45-A870-AC9ACB10ECE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B651A4A-F834-8783-6667-D614B00F482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57807AC-BC50-5FE4-27FE-2215FAB88F9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9650730-6810-B121-DCA0-BE3BCE6FE29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9B29FBC-4EC8-F71A-929D-ACB2A966B4D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37BBB5B-E704-6006-3E37-780D5F6006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07C48E-0ED4-99E1-4A0F-6AB0721763E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1595FE-4517-A536-F346-9A6C28FAD19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46661D0-3FEF-58F4-EEF2-9C596F250C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774214E-318A-3075-13CF-FCD5FE1EE01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80B41F-68C4-6A12-EF92-9A3BFF401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90E2B8B-8E28-9BC3-E8DE-7FA41BFF8B03}"/>
              </a:ext>
            </a:extLst>
          </p:cNvPr>
          <p:cNvSpPr txBox="1"/>
          <p:nvPr/>
        </p:nvSpPr>
        <p:spPr>
          <a:xfrm>
            <a:off x="1462547" y="708466"/>
            <a:ext cx="1149145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Il prend le déjeuner. Prendre. Comment dites vous prendre dans votre langue? </a:t>
            </a:r>
            <a:endParaRPr lang="fr-FR" sz="2800" b="1" dirty="0">
              <a:solidFill>
                <a:prstClr val="white">
                  <a:lumMod val="65000"/>
                </a:prstClr>
              </a:solidFill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Picture 2" descr="Un petit garçon heureux de prendre son petit déjeuner le ...">
            <a:extLst>
              <a:ext uri="{FF2B5EF4-FFF2-40B4-BE49-F238E27FC236}">
                <a16:creationId xmlns:a16="http://schemas.microsoft.com/office/drawing/2014/main" id="{0001DAE7-E95C-2A8E-0973-CC4D36B4A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784" y="2519091"/>
            <a:ext cx="4978217" cy="4978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7595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6B8EF52-0157-B24E-C0FA-9168F5894AB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134600" y="5618849"/>
            <a:ext cx="1477458" cy="190189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83054-5B8A-82E0-DAD2-4376DFA61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102DBE1-5F1A-38C3-C4AE-F1676D36982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062408F-CAF1-DC74-2B5B-250ED2C97EF8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7BABE6E-6645-3B5C-51E7-957458F1453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6A864A2-332B-FD00-2C3A-9289ECDB85D3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35D04E4-E829-023D-3DB1-CD4A3F30D0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C987872-B676-A2D4-0D66-7BD9F8E0934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9D1623B-9BA7-2836-C897-A267DB2A02C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9A6C0E6-2CFE-5992-4C3B-05D1C79B54F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1232C5-2554-299F-E002-A124C525BF1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4F73110-F683-0CE1-6563-E0BC56F345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ED5443-7836-0743-6A57-B018D81E9E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4A60276-A202-DB92-D4A4-8982004549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24FA584-295B-D387-4A55-F1E36FA72A5E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prend.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Prendre. Répétons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prendre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D4339A0-E6E2-0A0B-5925-31AEE41FB3EA}"/>
              </a:ext>
            </a:extLst>
          </p:cNvPr>
          <p:cNvSpPr txBox="1"/>
          <p:nvPr/>
        </p:nvSpPr>
        <p:spPr>
          <a:xfrm>
            <a:off x="3282697" y="2546294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prendre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Picture 2" descr="Un petit garçon heureux de prendre son petit déjeuner le ...">
            <a:extLst>
              <a:ext uri="{FF2B5EF4-FFF2-40B4-BE49-F238E27FC236}">
                <a16:creationId xmlns:a16="http://schemas.microsoft.com/office/drawing/2014/main" id="{4D8610C4-39F0-873E-A1B8-78FD29541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754" y="4204930"/>
            <a:ext cx="4424676" cy="442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9275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BDD93-8F4E-0957-11D3-38FAB9798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B6B09935-E5F4-143D-5591-FD6F12EA40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723C6FB-EE50-D4CD-3882-0DE9D478DA0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8BC03CC-2262-A176-8CAA-C9CDB982B9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EDDF596-22CD-C50D-991B-915703BA6A08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5A331E2-1858-DF7C-D260-B7B5B92C12D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8A3D02B-B5A5-564D-93FD-3479AE41A7F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1218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5474822" y="661595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8699298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88E73455-3307-0CEE-98CA-A4B8D704DE94}"/>
              </a:ext>
            </a:extLst>
          </p:cNvPr>
          <p:cNvSpPr/>
          <p:nvPr/>
        </p:nvSpPr>
        <p:spPr>
          <a:xfrm>
            <a:off x="11504637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E142954-6453-9927-85B8-010C3CBC18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4619" y="4124418"/>
            <a:ext cx="2912172" cy="223828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84A856F-FDCE-EE64-8C5A-ED59ACB1F49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667" y="4166419"/>
            <a:ext cx="3216042" cy="215818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AD100BC-7CA6-B513-C3FC-A7281123A9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16552" y="4511503"/>
            <a:ext cx="1629910" cy="1651356"/>
          </a:xfrm>
          <a:prstGeom prst="rect">
            <a:avLst/>
          </a:prstGeom>
        </p:spPr>
      </p:pic>
      <p:pic>
        <p:nvPicPr>
          <p:cNvPr id="12" name="Picture 2" descr="Un petit garçon heureux de prendre son petit déjeuner le ...">
            <a:extLst>
              <a:ext uri="{FF2B5EF4-FFF2-40B4-BE49-F238E27FC236}">
                <a16:creationId xmlns:a16="http://schemas.microsoft.com/office/drawing/2014/main" id="{40FFB9C3-24DD-3F5D-8D13-6E573F482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814" y="3924300"/>
            <a:ext cx="2501994" cy="250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6F7ED-5892-B3AB-5A4A-BF710A1A8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9328326-9774-63C3-4A3D-CA61A7B8F6F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88BF9A3-92CB-BF26-1090-C6F91159F44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F3AC25D6-E412-C70D-6A20-881B56AC0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1B091C8-CF5F-82A6-7B2E-0AC475EF39F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A1DC76D5-BFCB-6254-CFC9-C2E6C275E68D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A2A2CCF-EE20-88D0-8DDA-5388A9C4E15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8654B1B-5C31-2511-9D03-5B51774E281C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5952BE3A-28AC-85E3-CFB6-5B65AD8F7A1E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B0DC6CFF-B8F2-A339-5312-620AB6EA64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8956F374-051A-9C16-FDCB-0BBE31A9D9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2F0360C-7967-EAE6-896A-B9F27B51DF8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F041AF9B-0E2F-78AD-973F-7AF963E6D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37AD3BA-993F-0D95-551B-7D6D832AB70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9C44700-C694-5882-31B0-6AF6D1ED7BA6}"/>
              </a:ext>
            </a:extLst>
          </p:cNvPr>
          <p:cNvSpPr/>
          <p:nvPr/>
        </p:nvSpPr>
        <p:spPr>
          <a:xfrm>
            <a:off x="5474822" y="661595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8E4C9AF-B97A-93F0-0C02-64AE58941367}"/>
              </a:ext>
            </a:extLst>
          </p:cNvPr>
          <p:cNvSpPr/>
          <p:nvPr/>
        </p:nvSpPr>
        <p:spPr>
          <a:xfrm>
            <a:off x="8699298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48D629-E78B-38B5-9938-D818A222ED1B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2277D9DC-396A-261F-97A4-6B25E91C26B6}"/>
              </a:ext>
            </a:extLst>
          </p:cNvPr>
          <p:cNvSpPr/>
          <p:nvPr/>
        </p:nvSpPr>
        <p:spPr>
          <a:xfrm>
            <a:off x="11504637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F09DA4-3616-07ED-7E81-03F73DE9D9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49" y="4110931"/>
            <a:ext cx="3731769" cy="242083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062EBFCD-3A26-14B3-3765-352271A961C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120" y="4683273"/>
            <a:ext cx="1735793" cy="146042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4F1271F-A83F-0D02-2F5F-6B1B246E5E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03896" y="3861513"/>
            <a:ext cx="2467942" cy="214116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4340ADC-99C4-8C1F-A5D5-6A9867FB93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32770" y="4119935"/>
            <a:ext cx="1371599" cy="188273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363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306275" y="552077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43FEB14-FAA4-0FD0-0E3F-FB744E888B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2442" y="3259027"/>
            <a:ext cx="2196069" cy="14879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12F7263-A86F-6A7B-DCF3-C8DC0F85C3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4171" y="5974030"/>
            <a:ext cx="1503483" cy="134285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0094580-5790-A285-A895-B53C3EDA257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528" y="3467100"/>
            <a:ext cx="3040594" cy="173884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7AB66A2-8E47-4713-437E-2B8E51EC96E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228" y="5762461"/>
            <a:ext cx="2515230" cy="148798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D9104EB-FE19-91CC-12BA-A432932DE31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657" y="3447862"/>
            <a:ext cx="2006143" cy="1487980"/>
          </a:xfrm>
          <a:prstGeom prst="rect">
            <a:avLst/>
          </a:prstGeom>
        </p:spPr>
      </p:pic>
      <p:pic>
        <p:nvPicPr>
          <p:cNvPr id="13" name="Picture 2" descr="Un petit garçon heureux de prendre son petit déjeuner le ...">
            <a:extLst>
              <a:ext uri="{FF2B5EF4-FFF2-40B4-BE49-F238E27FC236}">
                <a16:creationId xmlns:a16="http://schemas.microsoft.com/office/drawing/2014/main" id="{F7DFDBBF-8805-A0A0-EFCB-7EFBB107D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082" y="5433803"/>
            <a:ext cx="2272039" cy="200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E96DED2-A556-9814-9F3C-38B08B11252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59041" y="2741212"/>
            <a:ext cx="1503484" cy="206377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07643D2-4E21-5431-1755-BDA93B6930B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30573" y="5351159"/>
            <a:ext cx="2467942" cy="214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A5CC8AE-36E3-3A7D-9922-D8223B036A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2442" y="3259027"/>
            <a:ext cx="2196069" cy="148798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54E38F6-6B3B-36F3-F9FE-2A8E36ECF1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4171" y="5974030"/>
            <a:ext cx="1503483" cy="134285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1485FC9-FC32-C9C1-B66F-05792743A6A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528" y="3467100"/>
            <a:ext cx="3040594" cy="173884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7640E33-2115-D0E0-4B3C-85C680E7B0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228" y="5762461"/>
            <a:ext cx="2515230" cy="148798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2A6C4EF-A669-9698-325C-F4623768293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657" y="3447862"/>
            <a:ext cx="2006143" cy="1487980"/>
          </a:xfrm>
          <a:prstGeom prst="rect">
            <a:avLst/>
          </a:prstGeom>
        </p:spPr>
      </p:pic>
      <p:pic>
        <p:nvPicPr>
          <p:cNvPr id="23" name="Picture 2" descr="Un petit garçon heureux de prendre son petit déjeuner le ...">
            <a:extLst>
              <a:ext uri="{FF2B5EF4-FFF2-40B4-BE49-F238E27FC236}">
                <a16:creationId xmlns:a16="http://schemas.microsoft.com/office/drawing/2014/main" id="{E5D2F075-45FE-56CF-DFF3-F3EEBABDB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082" y="5433803"/>
            <a:ext cx="2272039" cy="200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DFEBF79-3268-5F52-55DD-CFBDB3C79A1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74627" y="2835421"/>
            <a:ext cx="1896442" cy="260316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A171A8C-AA4B-6531-E465-B6CFE072E43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94339" y="5333944"/>
            <a:ext cx="2467942" cy="214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AFE74-9556-EB37-8035-DE04A9BB8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77BDB17-122B-F098-B250-07592A3FFC50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1D21E32-BDB4-9B96-B238-5CA96E7D4A49}"/>
              </a:ext>
            </a:extLst>
          </p:cNvPr>
          <p:cNvGrpSpPr/>
          <p:nvPr/>
        </p:nvGrpSpPr>
        <p:grpSpPr>
          <a:xfrm>
            <a:off x="248123" y="69435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125F6F4C-4E35-93BE-E5B8-3BBD4F93BE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87051E2-D40E-8723-9CD6-2278AC4874E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9D8903CD-8349-3968-BFEA-B5831EE05782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Quels sont les mots qui manquent.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393CA07-F2DB-3279-CA90-20F7AEE446A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C5387AE-12FA-9528-0242-63D9578A4DD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17E50D5-46A2-10A4-A9A8-140657DE71CB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E120B17-DD09-ED0E-6DFC-54D72AD37ED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AD21C500-BAE2-5E4D-DF78-35E81F1BC4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3C3082E1-59FC-F317-0F24-A727C99953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598A44CA-D00B-1A92-D42A-9CD7CE70E5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9DAE0294-3DD9-1E04-984A-8379932E75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416BAF84-DB9E-AB6A-7C12-21B02E8A10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66" y="2387047"/>
            <a:ext cx="2934993" cy="309468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7D51045-9A62-2ABB-B229-221828409C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2442" y="3259027"/>
            <a:ext cx="2196069" cy="148798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5427E75-5B70-5875-B6F4-157787B8B1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0426" y="6439009"/>
            <a:ext cx="1503483" cy="1342854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7AC802C4-567B-61EA-1F2A-73072B39B8A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657" y="3447862"/>
            <a:ext cx="2006143" cy="1487980"/>
          </a:xfrm>
          <a:prstGeom prst="rect">
            <a:avLst/>
          </a:prstGeom>
        </p:spPr>
      </p:pic>
      <p:pic>
        <p:nvPicPr>
          <p:cNvPr id="25" name="Picture 2" descr="Un petit garçon heureux de prendre son petit déjeuner le ...">
            <a:extLst>
              <a:ext uri="{FF2B5EF4-FFF2-40B4-BE49-F238E27FC236}">
                <a16:creationId xmlns:a16="http://schemas.microsoft.com/office/drawing/2014/main" id="{17F6107C-F4FB-1EC9-C1E6-356D21BD2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8617" y="5770074"/>
            <a:ext cx="2272039" cy="200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77E5931-9341-9868-D006-B72922F9ACE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31349" y="5828956"/>
            <a:ext cx="2467942" cy="214116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A6BF12A-D408-4B8E-C1D3-17824B926F8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777" y="6704766"/>
            <a:ext cx="2515230" cy="14879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367838F-5EBC-300D-4EF2-54A22C994C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347" y="2238776"/>
            <a:ext cx="2934993" cy="3094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2645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186EF-DA62-229B-165C-FD4A68525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5FC58CA-D2E7-1A14-0C2D-B32C39D89C31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CC2826F-968F-300B-D85E-4E1D4565CC7C}"/>
              </a:ext>
            </a:extLst>
          </p:cNvPr>
          <p:cNvGrpSpPr/>
          <p:nvPr/>
        </p:nvGrpSpPr>
        <p:grpSpPr>
          <a:xfrm>
            <a:off x="457932" y="929438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00E56A81-B49D-0C48-0EA8-0130EE619E5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EEDF3F7-DCAA-09BC-7507-69B6BD10AE2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96465849-B7CA-A94B-FDF7-BCF9E4A78A8C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Les mots qui manquaient sont: arbre - légumes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BF0F13DA-B311-0827-91B7-7E589EFE2D27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2CF4867-14EB-B04C-6341-D37F64F5CB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D06841F9-B1AF-F623-DE24-B569EB360D9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5371B7B2-22F8-A9E4-D2D2-54A3B5CF728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5B082E-D3A8-C2E2-D9DE-1D77E8B3CC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E97D3658-2485-5312-C6F4-A71443823FE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5FFE383D-67AE-8BD5-7156-630DFA5A7DE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D1C79E62-4AFF-840A-3C03-B7190DB774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21203D38-E08A-BB76-DF1B-492D1D2598AE}"/>
              </a:ext>
            </a:extLst>
          </p:cNvPr>
          <p:cNvCxnSpPr>
            <a:cxnSpLocks/>
          </p:cNvCxnSpPr>
          <p:nvPr/>
        </p:nvCxnSpPr>
        <p:spPr>
          <a:xfrm>
            <a:off x="918104" y="2945885"/>
            <a:ext cx="1221401" cy="81177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E6F5C720-95DC-0ACB-6A99-CFABAE73B9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0991" y="4201332"/>
            <a:ext cx="2196069" cy="148798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5447E69-EEEE-89F0-1546-0702F1A928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32720" y="6916335"/>
            <a:ext cx="1503483" cy="134285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367A5C8-01DC-6919-AC3B-0846FFE101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3077" y="4409405"/>
            <a:ext cx="3040594" cy="1738849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1892C923-4954-D99F-E898-E55CDE0FADB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777" y="6704766"/>
            <a:ext cx="2515230" cy="148798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C24AE1B9-AFF5-1B6C-4456-8FB1B1B4518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206" y="4390167"/>
            <a:ext cx="2006143" cy="1487980"/>
          </a:xfrm>
          <a:prstGeom prst="rect">
            <a:avLst/>
          </a:prstGeom>
        </p:spPr>
      </p:pic>
      <p:pic>
        <p:nvPicPr>
          <p:cNvPr id="25" name="Picture 2" descr="Un petit garçon heureux de prendre son petit déjeuner le ...">
            <a:extLst>
              <a:ext uri="{FF2B5EF4-FFF2-40B4-BE49-F238E27FC236}">
                <a16:creationId xmlns:a16="http://schemas.microsoft.com/office/drawing/2014/main" id="{20484A99-5A24-D7E9-6924-F7F34F6F5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1631" y="6376108"/>
            <a:ext cx="2272039" cy="200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6FC9DB23-5A29-0DE7-93A0-95307E6A7381}"/>
              </a:ext>
            </a:extLst>
          </p:cNvPr>
          <p:cNvCxnSpPr>
            <a:cxnSpLocks/>
          </p:cNvCxnSpPr>
          <p:nvPr/>
        </p:nvCxnSpPr>
        <p:spPr>
          <a:xfrm>
            <a:off x="9542732" y="3529151"/>
            <a:ext cx="1154497" cy="87247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 16">
            <a:extLst>
              <a:ext uri="{FF2B5EF4-FFF2-40B4-BE49-F238E27FC236}">
                <a16:creationId xmlns:a16="http://schemas.microsoft.com/office/drawing/2014/main" id="{6B15C48F-4392-5B20-F087-A2AC4641E94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47940" y="6213684"/>
            <a:ext cx="2467942" cy="214116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32B429A-62E3-C053-490F-22590AD80AB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17903" y="3993683"/>
            <a:ext cx="1896442" cy="206421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4278013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83618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869255" y="799042"/>
            <a:ext cx="133725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la maison vous allez  chercher et écrire les mots du vocabulaire que nous avons vu. Exemple: marmite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6" name="Ellipse 5">
            <a:extLst>
              <a:ext uri="{FF2B5EF4-FFF2-40B4-BE49-F238E27FC236}">
                <a16:creationId xmlns:a16="http://schemas.microsoft.com/office/drawing/2014/main" id="{D0F7F2DE-879C-A7E7-E1B7-2B9CB1D28F92}"/>
              </a:ext>
            </a:extLst>
          </p:cNvPr>
          <p:cNvSpPr/>
          <p:nvPr/>
        </p:nvSpPr>
        <p:spPr>
          <a:xfrm>
            <a:off x="4814241" y="7555077"/>
            <a:ext cx="1447800" cy="83820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noFill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AF42BF00-D9CB-6C0B-5081-356909DF81BC}"/>
              </a:ext>
            </a:extLst>
          </p:cNvPr>
          <p:cNvSpPr/>
          <p:nvPr/>
        </p:nvSpPr>
        <p:spPr>
          <a:xfrm>
            <a:off x="8049309" y="3619500"/>
            <a:ext cx="713692" cy="4572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noFill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C43EA8-F79A-7DBD-B164-C427F7EC1A6D}"/>
              </a:ext>
            </a:extLst>
          </p:cNvPr>
          <p:cNvSpPr/>
          <p:nvPr/>
        </p:nvSpPr>
        <p:spPr>
          <a:xfrm>
            <a:off x="841546" y="4240860"/>
            <a:ext cx="1805354" cy="9906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accent1"/>
                </a:solidFill>
              </a:rPr>
              <a:t>prune</a:t>
            </a:r>
            <a:endParaRPr lang="fr-MA" sz="3200" b="1" dirty="0">
              <a:solidFill>
                <a:schemeClr val="accent1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450C845-CF33-C2CC-C78E-F06E8D479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783" y="1646431"/>
            <a:ext cx="6112122" cy="777419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DBF4A0B8-0E23-816F-BBB2-6B358BED7D98}"/>
              </a:ext>
            </a:extLst>
          </p:cNvPr>
          <p:cNvCxnSpPr>
            <a:cxnSpLocks/>
          </p:cNvCxnSpPr>
          <p:nvPr/>
        </p:nvCxnSpPr>
        <p:spPr>
          <a:xfrm>
            <a:off x="2646900" y="4935857"/>
            <a:ext cx="1925100" cy="38032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ACD04225-FFCC-D0D6-C88E-5183DF4F6B4D}"/>
              </a:ext>
            </a:extLst>
          </p:cNvPr>
          <p:cNvCxnSpPr>
            <a:cxnSpLocks/>
          </p:cNvCxnSpPr>
          <p:nvPr/>
        </p:nvCxnSpPr>
        <p:spPr>
          <a:xfrm flipV="1">
            <a:off x="2646900" y="3848100"/>
            <a:ext cx="3101701" cy="84456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lipse 9">
            <a:extLst>
              <a:ext uri="{FF2B5EF4-FFF2-40B4-BE49-F238E27FC236}">
                <a16:creationId xmlns:a16="http://schemas.microsoft.com/office/drawing/2014/main" id="{22831C48-F150-FE17-FD9D-B88AB3F98CE4}"/>
              </a:ext>
            </a:extLst>
          </p:cNvPr>
          <p:cNvSpPr/>
          <p:nvPr/>
        </p:nvSpPr>
        <p:spPr>
          <a:xfrm>
            <a:off x="5538141" y="3619500"/>
            <a:ext cx="405459" cy="2285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br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-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dr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–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-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cr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345740" y="807691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b="1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C6930C73-6ECB-445A-DA6A-E7B8174AC8A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946190"/>
            <a:ext cx="9859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Aujourd’hui, vous allez apprendre à lire des syllabes avancées</a:t>
            </a:r>
            <a:r>
              <a:rPr lang="pt-BR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Regardez comment je fais</a:t>
            </a:r>
            <a:r>
              <a:rPr lang="pt-BR" sz="16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C20C46E-8C6F-B4A0-F331-5E54D903D58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260615" y="4073604"/>
            <a:ext cx="666445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3800" b="1" dirty="0">
                <a:solidFill>
                  <a:srgbClr val="106585"/>
                </a:solidFill>
                <a:latin typeface="Dosis" pitchFamily="2" charset="0"/>
              </a:rPr>
              <a:t>prune</a:t>
            </a:r>
            <a:endParaRPr lang="pt-BR" sz="8000" b="1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72FE1-7230-96C8-3541-9B421D812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E51B4C-FB05-BCCD-67DF-00CE2149E34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580535-299D-597E-16E1-078F9D16F867}"/>
              </a:ext>
            </a:extLst>
          </p:cNvPr>
          <p:cNvGrpSpPr/>
          <p:nvPr/>
        </p:nvGrpSpPr>
        <p:grpSpPr>
          <a:xfrm>
            <a:off x="483617" y="55195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8ECB3C7-273C-A455-AF6F-D56BE21DE8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3B22328-69F7-6A07-5035-2AF2A2F658F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B6FBD1-BA7A-1DBF-8D0F-196C678C22B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49E15DD-0EFF-FFE2-3483-36694B9303C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C9B267A-3530-45D6-0C97-299534FF04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29581EE-CAF7-C947-CB4C-668F000C81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984FB63-0D2D-542D-D6B4-526127DEA48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91D77D7-8A8F-B16A-34A7-E74E003690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515EF0-C519-21AE-AF19-98023BD2E22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5BF7083-9CEF-2242-11A9-CE5F0288AC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C8E7646-E303-D866-BC51-C910BC5197D5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A0EFE7-0DE6-13BE-35B2-4DFB1E47E11E}"/>
              </a:ext>
            </a:extLst>
          </p:cNvPr>
          <p:cNvSpPr txBox="1"/>
          <p:nvPr/>
        </p:nvSpPr>
        <p:spPr>
          <a:xfrm>
            <a:off x="3769966" y="3070331"/>
            <a:ext cx="872683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prun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D2ADFBE-B519-F609-CCD6-2BF633E55740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p/r/u/n . Prune.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00BE64-B50F-EB4D-BFB6-09BDFC74B24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9171" y="1416084"/>
            <a:ext cx="66644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 le son des lettres (pas le nom des lettres).</a:t>
            </a:r>
          </a:p>
        </p:txBody>
      </p:sp>
      <p:sp>
        <p:nvSpPr>
          <p:cNvPr id="4" name="Parenthèse fermante 3">
            <a:extLst>
              <a:ext uri="{FF2B5EF4-FFF2-40B4-BE49-F238E27FC236}">
                <a16:creationId xmlns:a16="http://schemas.microsoft.com/office/drawing/2014/main" id="{FC2DC6E9-F8B8-79CB-58B6-C9D28F899806}"/>
              </a:ext>
            </a:extLst>
          </p:cNvPr>
          <p:cNvSpPr/>
          <p:nvPr/>
        </p:nvSpPr>
        <p:spPr>
          <a:xfrm rot="5400000">
            <a:off x="6908972" y="3634338"/>
            <a:ext cx="649663" cy="6411191"/>
          </a:xfrm>
          <a:prstGeom prst="rightBracket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84290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01716-EE13-823B-57B6-600362C31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9D76C0-2EDE-CF31-9EDA-5445ADBA548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87EA0F2-1D50-0200-DCF2-E1AF4CEFFA9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3C366EC-D9E2-5C25-E1D1-84FB8EA703C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0EFB174-CCB5-7C50-0B8D-1512BAE1527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4A816AD-2434-CAE4-4FE9-62A24A60DEF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C365235-A0BC-F0C0-B486-68814598531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DF7C37F-82C3-5A9C-4A9F-0376133C4D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AF216C9-DB44-ABB0-1EB6-9CC6C986CAD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17EB01-DD85-4F5E-B7B5-442DBB18D1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E673504-F7F6-047E-672B-8E5DAD0531E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12FA512-DDEA-088F-5EE1-344621C5DC8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E93D477-F48A-5A45-E4E2-DA6A46FBFB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A3A9423-2E13-05EE-177B-776EB372408D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F772B7F-B3C1-3BED-B4B6-98DCA74EF6D6}"/>
              </a:ext>
            </a:extLst>
          </p:cNvPr>
          <p:cNvSpPr txBox="1"/>
          <p:nvPr/>
        </p:nvSpPr>
        <p:spPr>
          <a:xfrm>
            <a:off x="2006143" y="3070331"/>
            <a:ext cx="854562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prun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D7B1145-C2C3-3CC4-90E4-3B657E38D3C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lire comme j’ai fait?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57DBEDE-C11B-3889-06DA-853722DC369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54435" y="1334508"/>
            <a:ext cx="6664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L’enseignant fait passer plusieurs élèves au tableau</a:t>
            </a:r>
            <a:endParaRPr kumimoji="0" lang="fr-FR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42925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8FA2C-4FDB-B2CD-FA9D-2402A0FB9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3BBAE4-B676-D31E-D4E4-C32F2A81861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5A1BD25-E3EF-99AE-0B4F-9D559AECB4E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3DC1C29-1285-64A9-4BC8-D8378C82648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FB4C6AE-959C-ED64-EC24-BA2184F9D23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187ADFC-A3DA-E982-CCD5-B786CB4AB35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BB39B9D-DD1B-F376-4C57-890151638EA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0463C3B-86F9-4CEE-FAF0-818A0AC2A68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21F7DD8-2CA1-F24F-AC2C-52E8FE99593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04114C-FC73-749D-8B8C-ACAF9CB809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A9B97A-5830-BB28-F15A-AE1ADA8D270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54A2800-C29C-9D05-4E62-348894BB282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BCB0E49-3F3B-7F50-D294-A91480A8F6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A3E0C6F-6824-6C30-5E15-6F179FCE3CB2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C8FA1B0-B144-05AA-CE12-38573E4EDC11}"/>
              </a:ext>
            </a:extLst>
          </p:cNvPr>
          <p:cNvSpPr txBox="1"/>
          <p:nvPr/>
        </p:nvSpPr>
        <p:spPr>
          <a:xfrm>
            <a:off x="1462546" y="3070331"/>
            <a:ext cx="1207134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fromag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E3206D4-2F71-DF4E-C0A5-26259CEA8F2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f/r/o/ “fro”  m/a/g   “maj” fromage  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81FB67-91CF-0109-D00B-4304E124CBE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9171" y="1416084"/>
            <a:ext cx="66644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 le son des lettres (pas le nom des lettres).</a:t>
            </a:r>
          </a:p>
        </p:txBody>
      </p:sp>
      <p:sp>
        <p:nvSpPr>
          <p:cNvPr id="4" name="Parenthèse fermante 3">
            <a:extLst>
              <a:ext uri="{FF2B5EF4-FFF2-40B4-BE49-F238E27FC236}">
                <a16:creationId xmlns:a16="http://schemas.microsoft.com/office/drawing/2014/main" id="{1157078A-2DC2-9E67-4FB4-AC84A413977A}"/>
              </a:ext>
            </a:extLst>
          </p:cNvPr>
          <p:cNvSpPr/>
          <p:nvPr/>
        </p:nvSpPr>
        <p:spPr>
          <a:xfrm rot="5400000">
            <a:off x="3281692" y="4972439"/>
            <a:ext cx="467686" cy="3853399"/>
          </a:xfrm>
          <a:prstGeom prst="rightBracket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Parenthèse fermante 4">
            <a:extLst>
              <a:ext uri="{FF2B5EF4-FFF2-40B4-BE49-F238E27FC236}">
                <a16:creationId xmlns:a16="http://schemas.microsoft.com/office/drawing/2014/main" id="{C9CF82B5-729D-5C28-E827-F606FFCD5FC1}"/>
              </a:ext>
            </a:extLst>
          </p:cNvPr>
          <p:cNvSpPr/>
          <p:nvPr/>
        </p:nvSpPr>
        <p:spPr>
          <a:xfrm rot="5400000">
            <a:off x="8567255" y="4017396"/>
            <a:ext cx="467687" cy="5715001"/>
          </a:xfrm>
          <a:prstGeom prst="rightBracket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5932324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0F954-AB69-5B87-6BD1-1FACE3D04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94DDA98-83A8-F56D-25F3-4FAA21B6534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55CB5E0-0A99-4019-B453-DF03643A68D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38881FD-4662-B779-E750-EA23841E25E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302F23-63FC-45DE-8074-16704E08A0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847F28F-77E7-51D2-BCDA-EB3C1C4BEE3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1FAC31-47B3-34FE-35E1-B56FDA301D5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AB91F33-B0AA-0F67-2FBE-CB8D070AC2F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2640B3A-FDD3-E913-E084-17420382D30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B7E9EC3-856A-1FC6-0744-F25EF48DC71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E9D62E2-97E7-9B79-4BB2-F06A54A248A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FE639A7-1F08-8D13-2E4C-E205742D3E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8F0C1D6-201F-0745-4F58-8DEA3F5490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FB9D573-5772-3DE5-8526-DF2C87B4731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B12EE1A-3313-2B28-EBE0-2E1BF6868B7B}"/>
              </a:ext>
            </a:extLst>
          </p:cNvPr>
          <p:cNvSpPr txBox="1"/>
          <p:nvPr/>
        </p:nvSpPr>
        <p:spPr>
          <a:xfrm>
            <a:off x="1066800" y="3070331"/>
            <a:ext cx="1214964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fromag</a:t>
            </a:r>
            <a:r>
              <a:rPr lang="fr-FR" sz="25800" b="1" kern="0" spc="480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2D8D853-EB46-AA6B-EFEC-B2ADA4BBA16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lire comme j’ai fait?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41826D5-4380-0B94-AA87-E576934D467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54435" y="1334508"/>
            <a:ext cx="6664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L’enseignant fait passer plusieurs élèves au tableau</a:t>
            </a:r>
            <a:endParaRPr kumimoji="0" lang="fr-FR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964593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7BFA6-5336-8017-52C9-32093E538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D5E823E-3D55-4D92-6290-C4B91ACAEC2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CC5F009-717A-BD39-293E-FE3F2B6CAC21}"/>
              </a:ext>
            </a:extLst>
          </p:cNvPr>
          <p:cNvGrpSpPr/>
          <p:nvPr/>
        </p:nvGrpSpPr>
        <p:grpSpPr>
          <a:xfrm>
            <a:off x="483617" y="7763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CB7C623-E09F-D014-16A7-5FD0160C5C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85D03EF-267B-7FEB-2BC3-249A9126800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D1D97C5-3CF9-024A-9407-BF172EC898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BB632E7-A053-CAF9-9E91-ADC608A3749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7A1F71C-41FF-50CB-98DF-28FA5598EE0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8D5F2E2-D278-180F-F368-718AD93BF3F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D6DBE26-CD03-BA71-8015-DF5D5A9F80E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A25B967-163F-51F9-9143-887D8FF39F9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1CDDC51-E705-711B-A2FF-734D9B25C3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DE81A04-F640-F0C1-934E-1CA6E6F9EE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068EC11-F041-2B99-4BB1-9391C042A91B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37E953A-D83A-E0D6-CF42-62E87C10321D}"/>
              </a:ext>
            </a:extLst>
          </p:cNvPr>
          <p:cNvSpPr txBox="1"/>
          <p:nvPr/>
        </p:nvSpPr>
        <p:spPr>
          <a:xfrm>
            <a:off x="881202" y="3070331"/>
            <a:ext cx="1138699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prépar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40FD952-60E4-ACF5-7F1E-8DBBDBA0B45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11383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09630">
              <a:spcAft>
                <a:spcPts val="4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p/r/é « pré » p/a/r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par » prépare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831D68B-A649-BF7D-2D5E-8E55B9ED716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9171" y="1416084"/>
            <a:ext cx="66644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 le son des lettres (pas le nom des lettres).</a:t>
            </a:r>
          </a:p>
        </p:txBody>
      </p:sp>
      <p:sp>
        <p:nvSpPr>
          <p:cNvPr id="4" name="Parenthèse fermante 3">
            <a:extLst>
              <a:ext uri="{FF2B5EF4-FFF2-40B4-BE49-F238E27FC236}">
                <a16:creationId xmlns:a16="http://schemas.microsoft.com/office/drawing/2014/main" id="{04597FBB-C313-298F-E861-F4FA84F78664}"/>
              </a:ext>
            </a:extLst>
          </p:cNvPr>
          <p:cNvSpPr/>
          <p:nvPr/>
        </p:nvSpPr>
        <p:spPr>
          <a:xfrm rot="5400000">
            <a:off x="2951811" y="4595277"/>
            <a:ext cx="437821" cy="4390851"/>
          </a:xfrm>
          <a:prstGeom prst="rightBracket">
            <a:avLst>
              <a:gd name="adj" fmla="val 0"/>
            </a:avLst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Parenthèse fermante 4">
            <a:extLst>
              <a:ext uri="{FF2B5EF4-FFF2-40B4-BE49-F238E27FC236}">
                <a16:creationId xmlns:a16="http://schemas.microsoft.com/office/drawing/2014/main" id="{176B3D8A-9B78-3470-E020-9792C1884274}"/>
              </a:ext>
            </a:extLst>
          </p:cNvPr>
          <p:cNvSpPr/>
          <p:nvPr/>
        </p:nvSpPr>
        <p:spPr>
          <a:xfrm rot="5400000">
            <a:off x="7729537" y="4709653"/>
            <a:ext cx="467686" cy="4191960"/>
          </a:xfrm>
          <a:prstGeom prst="rightBracket">
            <a:avLst>
              <a:gd name="adj" fmla="val 0"/>
            </a:avLst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22582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1219200" y="1409700"/>
            <a:ext cx="11876750" cy="76072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2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 </a:t>
            </a:r>
            <a:r>
              <a:rPr lang="fr-FR" sz="3200" dirty="0">
                <a:latin typeface="Dosis" pitchFamily="2" charset="0"/>
              </a:rPr>
              <a:t> légumes- sucre- prune – fromage- brocoli – prendre- découper- préparer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syllabes et mots avancés avec </a:t>
            </a:r>
            <a:r>
              <a:rPr lang="fr-FR" sz="3200" dirty="0" err="1">
                <a:latin typeface="Dosis" pitchFamily="2" charset="0"/>
              </a:rPr>
              <a:t>br</a:t>
            </a:r>
            <a:r>
              <a:rPr lang="fr-FR" sz="3200" dirty="0">
                <a:latin typeface="Dosis" pitchFamily="2" charset="0"/>
              </a:rPr>
              <a:t> – </a:t>
            </a:r>
            <a:r>
              <a:rPr lang="fr-FR" sz="3200" dirty="0" err="1">
                <a:latin typeface="Dosis" pitchFamily="2" charset="0"/>
              </a:rPr>
              <a:t>dr</a:t>
            </a:r>
            <a:r>
              <a:rPr lang="fr-FR" sz="3200" dirty="0">
                <a:latin typeface="Dosis" pitchFamily="2" charset="0"/>
              </a:rPr>
              <a:t> – </a:t>
            </a:r>
            <a:r>
              <a:rPr lang="fr-FR" sz="3200" dirty="0" err="1">
                <a:latin typeface="Dosis" pitchFamily="2" charset="0"/>
              </a:rPr>
              <a:t>pr</a:t>
            </a:r>
            <a:r>
              <a:rPr lang="fr-FR" sz="3200" dirty="0">
                <a:latin typeface="Dosis" pitchFamily="2" charset="0"/>
              </a:rPr>
              <a:t> - </a:t>
            </a:r>
            <a:r>
              <a:rPr lang="fr-FR" sz="3200" dirty="0" err="1">
                <a:latin typeface="Dosis" pitchFamily="2" charset="0"/>
              </a:rPr>
              <a:t>cr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mots avancés et phrases avec </a:t>
            </a:r>
            <a:r>
              <a:rPr lang="fr-MA" sz="3200" dirty="0" err="1">
                <a:latin typeface="Dosis" pitchFamily="2" charset="0"/>
              </a:rPr>
              <a:t>br</a:t>
            </a:r>
            <a:r>
              <a:rPr lang="fr-MA" sz="3200" dirty="0">
                <a:latin typeface="Dosis" pitchFamily="2" charset="0"/>
              </a:rPr>
              <a:t> – </a:t>
            </a:r>
            <a:r>
              <a:rPr lang="fr-MA" sz="3200" dirty="0" err="1">
                <a:latin typeface="Dosis" pitchFamily="2" charset="0"/>
              </a:rPr>
              <a:t>dr</a:t>
            </a:r>
            <a:r>
              <a:rPr lang="fr-MA" sz="3200" dirty="0">
                <a:latin typeface="Dosis" pitchFamily="2" charset="0"/>
              </a:rPr>
              <a:t> – </a:t>
            </a:r>
            <a:r>
              <a:rPr lang="fr-MA" sz="3200" dirty="0" err="1">
                <a:latin typeface="Dosis" pitchFamily="2" charset="0"/>
              </a:rPr>
              <a:t>pr</a:t>
            </a:r>
            <a:r>
              <a:rPr lang="fr-MA" sz="3200" dirty="0">
                <a:latin typeface="Dosis" pitchFamily="2" charset="0"/>
              </a:rPr>
              <a:t> -</a:t>
            </a:r>
            <a:r>
              <a:rPr lang="fr-MA" sz="3200" dirty="0" err="1">
                <a:latin typeface="Dosis" pitchFamily="2" charset="0"/>
              </a:rPr>
              <a:t>cr</a:t>
            </a:r>
            <a:endParaRPr lang="fr-MA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1769948" y="3359766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1499791" y="5069820"/>
            <a:ext cx="1172173" cy="418206"/>
            <a:chOff x="3409614" y="4049374"/>
            <a:chExt cx="1172173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07434" y="4107177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9614" y="4049374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833600" y="4093277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1727242" y="6034032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1753408" y="7828183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1709776" y="8597077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1744655" y="6972300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1F944-3DF0-71EB-14CE-ADC52AD88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788069F-06EB-70A1-9F7B-93C77E70607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5B03A6-DF73-1387-35DA-8EE43EB02D6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C9EB7BF-371D-D478-2069-E3D63FC0A09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33D4034-DF49-9EB4-19FC-09B0263BAF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53FEDE5-C331-8E55-EC73-A8B5A759043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1D5087-743B-5822-9F63-1A1EF833952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D34F6B6-0454-9D86-5299-60BF0B93A49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914E103-F3FC-3CE8-3919-71A99586E00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D6D868D-FFEE-D82E-A7C9-D0F8D6188BA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7404869-343F-F5CA-93A2-AE6D0139BEC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A0C88AC-5EE0-CEC7-8A6A-5EC3B36B66B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86CE88F-A351-8FE2-0E21-8073CDEA9C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FDCD944-7E24-EB67-E912-52D88039BBA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1E1544F-9E90-9DA6-A4EB-0894DC02BC48}"/>
              </a:ext>
            </a:extLst>
          </p:cNvPr>
          <p:cNvSpPr txBox="1"/>
          <p:nvPr/>
        </p:nvSpPr>
        <p:spPr>
          <a:xfrm>
            <a:off x="609600" y="3070331"/>
            <a:ext cx="116586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prépar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4402334-8655-23AF-BA10-A39153660000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lire comme j’ai fait?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8876437-8C31-163F-6D96-76B884B28E5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54435" y="1334508"/>
            <a:ext cx="6664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L’enseignant fait passer plusieurs élèves au tableau</a:t>
            </a:r>
            <a:endParaRPr kumimoji="0" lang="fr-FR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008016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9B2F8-9849-ABAD-781D-E2C9A3F07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BCA64A-64A9-AEDE-24BA-F301F0FDB67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4642F11-9108-2C08-7F7E-0100F9FD02F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8DCE72F-F242-812F-7DE9-428DD3B79E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9FC65B3-F003-2E8E-9BDB-49153635BEE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8AA5B4D-6C4E-3BB1-59B3-B99F332C162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C79ADB3-EF6B-2E14-A062-8BF3BABA8E0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DD244F2-9EAD-6D13-8D2F-4E258319129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6EBEBC2-EEE3-4649-DB49-26B2021B547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34ED31F-102E-1E39-C2B9-3A2EAFBA3F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61D9567-21E9-D803-519F-88BB306B0B3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6A2B067-E0E6-2ECA-6172-04938B25614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706FF11-ADAE-F43A-4C35-9B3FE82808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48B12E2-5A1B-40B8-FF25-6A593DFC91DA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ED96C24-1237-4FE3-032B-8D0C43E558AB}"/>
              </a:ext>
            </a:extLst>
          </p:cNvPr>
          <p:cNvSpPr txBox="1"/>
          <p:nvPr/>
        </p:nvSpPr>
        <p:spPr>
          <a:xfrm>
            <a:off x="1462547" y="3251550"/>
            <a:ext cx="1080565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sucr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62C46EA-201A-E2A3-359C-93A9361CF68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62547" y="872843"/>
            <a:ext cx="117455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>
              <a:spcAft>
                <a:spcPts val="4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S/u/ » su . k/r/. s/u/k/r/ sucre . Le mot contenant une seule syllabe pourrait être segmenté en deux pour faciliter le déchiffrage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</a:rPr>
              <a:t>Dire le son des lettres (pas le nom des lettres).</a:t>
            </a:r>
          </a:p>
        </p:txBody>
      </p:sp>
      <p:sp>
        <p:nvSpPr>
          <p:cNvPr id="4" name="Parenthèse fermante 3">
            <a:extLst>
              <a:ext uri="{FF2B5EF4-FFF2-40B4-BE49-F238E27FC236}">
                <a16:creationId xmlns:a16="http://schemas.microsoft.com/office/drawing/2014/main" id="{6317C0BD-6EFD-6F7F-F059-2B4585419F49}"/>
              </a:ext>
            </a:extLst>
          </p:cNvPr>
          <p:cNvSpPr/>
          <p:nvPr/>
        </p:nvSpPr>
        <p:spPr>
          <a:xfrm rot="5400000">
            <a:off x="3020017" y="5267918"/>
            <a:ext cx="331249" cy="3077516"/>
          </a:xfrm>
          <a:prstGeom prst="rightBracket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Parenthèse fermante 4">
            <a:extLst>
              <a:ext uri="{FF2B5EF4-FFF2-40B4-BE49-F238E27FC236}">
                <a16:creationId xmlns:a16="http://schemas.microsoft.com/office/drawing/2014/main" id="{B4A26BBC-C2C1-C7FE-EB81-51BD442E4A30}"/>
              </a:ext>
            </a:extLst>
          </p:cNvPr>
          <p:cNvSpPr/>
          <p:nvPr/>
        </p:nvSpPr>
        <p:spPr>
          <a:xfrm rot="5400000">
            <a:off x="5889162" y="5747251"/>
            <a:ext cx="331251" cy="2118854"/>
          </a:xfrm>
          <a:prstGeom prst="rightBracket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6457935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D68D5-A9E5-B831-B8D3-323D27E6D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DD2320-BE3F-3D64-3DDB-F9B9930ADF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4E9CD5-DD82-11BC-688C-02E24E88D5A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E388E3F-DF90-5332-32CF-944855A40DB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83FC034-A7D6-42EA-E31C-ADB55608ED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3FF6DCD-6CC5-8B13-238F-FC41B982643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3202A81-AF1B-E224-945B-27118549435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8FF266B-0C96-E42F-8B72-8C99C39333C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4622514-8F72-AB6D-1729-736B34832AD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78822F6-AD2B-6709-9161-A3BD7942686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2C142CB-9CE5-8513-7DC9-C9989CCACAE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70A86E-6C05-93E2-CD18-495EC16179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E813570-64A2-460B-B784-7070E30E73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C092245-4C4D-4D75-84BF-A00D082CC5E5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5261EF1-4923-F5CA-7A77-941767145553}"/>
              </a:ext>
            </a:extLst>
          </p:cNvPr>
          <p:cNvSpPr txBox="1"/>
          <p:nvPr/>
        </p:nvSpPr>
        <p:spPr>
          <a:xfrm>
            <a:off x="1295400" y="3070331"/>
            <a:ext cx="10972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sucr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E48D99F-7512-1B3B-6004-39E4A3A5C06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lire comme j’ai fait?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7CD9728-8225-BCFE-1A10-012608588E3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54435" y="1334508"/>
            <a:ext cx="6664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L’enseignant fait passer plusieurs élèves au tableau</a:t>
            </a:r>
            <a:endParaRPr kumimoji="0" lang="fr-FR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632793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02FA3-9AC8-EF94-7159-AB5C0BB4D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C09C8C-978C-998E-79BF-CEE46579E0D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0EB74E5-CE4D-CC07-3810-445A4C1EA74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F59042-E8C5-C829-B39B-BBCC887F936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3DB330B-1DDE-6973-02F0-6BC4EE9770A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DAE2D9-8535-8311-7E99-D5DCB3BDF6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98D520A-6842-50DA-CE69-5BCA7EE9DCB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AF1618D-18A7-A0CD-C456-8EB07F6A312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5A12352-267B-D587-257B-A9934EDC40A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A56A7C3-4483-C47E-AAED-EBEF7688E93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A1FCFD9-3453-D0C8-0917-2DFAA9E5D0C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FCF736C-6FF8-C4C0-2546-79E2603067D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B280B9E-8F5F-5CEB-66C1-BD6BBB65FB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1AD537E-34EB-AEF7-0C1D-043FE2917C7F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lire les syllabes. Écoutez attentivement.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689EAA6B-3455-726D-5FB0-6AFE1BE1106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C5CC047F-DD1E-BCCA-564B-BF39AED49A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7270C298-278D-5010-3481-616D2AA365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17BFDAF-A020-1A92-7395-6A56C6A13E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37378"/>
              </p:ext>
            </p:extLst>
          </p:nvPr>
        </p:nvGraphicFramePr>
        <p:xfrm>
          <a:off x="726780" y="1991141"/>
          <a:ext cx="12298680" cy="6004816"/>
        </p:xfrm>
        <a:graphic>
          <a:graphicData uri="http://schemas.openxmlformats.org/drawingml/2006/table">
            <a:tbl>
              <a:tblPr/>
              <a:tblGrid>
                <a:gridCol w="1545556">
                  <a:extLst>
                    <a:ext uri="{9D8B030D-6E8A-4147-A177-3AD203B41FA5}">
                      <a16:colId xmlns:a16="http://schemas.microsoft.com/office/drawing/2014/main" val="751912037"/>
                    </a:ext>
                  </a:extLst>
                </a:gridCol>
                <a:gridCol w="1545556">
                  <a:extLst>
                    <a:ext uri="{9D8B030D-6E8A-4147-A177-3AD203B41FA5}">
                      <a16:colId xmlns:a16="http://schemas.microsoft.com/office/drawing/2014/main" val="1111870731"/>
                    </a:ext>
                  </a:extLst>
                </a:gridCol>
                <a:gridCol w="1512672">
                  <a:extLst>
                    <a:ext uri="{9D8B030D-6E8A-4147-A177-3AD203B41FA5}">
                      <a16:colId xmlns:a16="http://schemas.microsoft.com/office/drawing/2014/main" val="1576982729"/>
                    </a:ext>
                  </a:extLst>
                </a:gridCol>
                <a:gridCol w="1545556">
                  <a:extLst>
                    <a:ext uri="{9D8B030D-6E8A-4147-A177-3AD203B41FA5}">
                      <a16:colId xmlns:a16="http://schemas.microsoft.com/office/drawing/2014/main" val="315242337"/>
                    </a:ext>
                  </a:extLst>
                </a:gridCol>
                <a:gridCol w="1545556">
                  <a:extLst>
                    <a:ext uri="{9D8B030D-6E8A-4147-A177-3AD203B41FA5}">
                      <a16:colId xmlns:a16="http://schemas.microsoft.com/office/drawing/2014/main" val="3166675189"/>
                    </a:ext>
                  </a:extLst>
                </a:gridCol>
                <a:gridCol w="1512672">
                  <a:extLst>
                    <a:ext uri="{9D8B030D-6E8A-4147-A177-3AD203B41FA5}">
                      <a16:colId xmlns:a16="http://schemas.microsoft.com/office/drawing/2014/main" val="3166743653"/>
                    </a:ext>
                  </a:extLst>
                </a:gridCol>
                <a:gridCol w="1545556">
                  <a:extLst>
                    <a:ext uri="{9D8B030D-6E8A-4147-A177-3AD203B41FA5}">
                      <a16:colId xmlns:a16="http://schemas.microsoft.com/office/drawing/2014/main" val="2172261411"/>
                    </a:ext>
                  </a:extLst>
                </a:gridCol>
                <a:gridCol w="1545556">
                  <a:extLst>
                    <a:ext uri="{9D8B030D-6E8A-4147-A177-3AD203B41FA5}">
                      <a16:colId xmlns:a16="http://schemas.microsoft.com/office/drawing/2014/main" val="2428365725"/>
                    </a:ext>
                  </a:extLst>
                </a:gridCol>
              </a:tblGrid>
              <a:tr h="62106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ra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ogr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afr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tre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5297630"/>
                  </a:ext>
                </a:extLst>
              </a:tr>
              <a:tr h="62106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vrou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trou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atr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frou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3625154"/>
                  </a:ext>
                </a:extLst>
              </a:tr>
              <a:tr h="62106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fre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avr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grou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191827"/>
                  </a:ext>
                </a:extLst>
              </a:tr>
              <a:tr h="62106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ouvr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agr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7913961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A689D1B8-B2EB-7FFA-41AB-8EC0F1270A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8" y="3192463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24465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C82A4-C660-BCEC-3907-BA767CA2E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65E842-CB43-DD16-38F7-23ED4414DB1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03B2DE-8BAB-6EE4-A48F-66C62CD280B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9BED586-3C13-932A-FC32-FEFC3B5EED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C7F54F5-B6C3-0DAE-EC34-23C035CAB9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2B5D92B-0F95-8B24-F70A-2737D140B75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F98988-AE83-2E8B-2AC1-D35D724D05A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F732B64-F981-8585-E3F8-D07250CCAC2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FC8C56-8115-59C4-B73F-EDBE48D31CE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2A459E-EEE2-E49C-7264-A60AA526A3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B6AC4D7-9134-484A-62A6-FF10AB1AF11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B436F5D-5394-75D4-60A4-727499E1BC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0F38113-C3C8-FDFF-C45D-DBC3CE6B76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434FF26-69E1-EA90-BBC3-EC0EBBA4407D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38661C59-7CC6-057A-712B-7004B3FBA64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48FAA329-735C-50D9-9EA4-AFE8516E51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54B235AA-DBFC-EBD7-F6E8-660FD57E5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F1FB8CB-1418-5C1B-3211-A0EAF344D613}"/>
              </a:ext>
            </a:extLst>
          </p:cNvPr>
          <p:cNvGraphicFramePr>
            <a:graphicFrameLocks noGrp="1"/>
          </p:cNvGraphicFramePr>
          <p:nvPr/>
        </p:nvGraphicFramePr>
        <p:xfrm>
          <a:off x="726780" y="1991141"/>
          <a:ext cx="12298680" cy="6004816"/>
        </p:xfrm>
        <a:graphic>
          <a:graphicData uri="http://schemas.openxmlformats.org/drawingml/2006/table">
            <a:tbl>
              <a:tblPr/>
              <a:tblGrid>
                <a:gridCol w="1545556">
                  <a:extLst>
                    <a:ext uri="{9D8B030D-6E8A-4147-A177-3AD203B41FA5}">
                      <a16:colId xmlns:a16="http://schemas.microsoft.com/office/drawing/2014/main" val="751912037"/>
                    </a:ext>
                  </a:extLst>
                </a:gridCol>
                <a:gridCol w="1545556">
                  <a:extLst>
                    <a:ext uri="{9D8B030D-6E8A-4147-A177-3AD203B41FA5}">
                      <a16:colId xmlns:a16="http://schemas.microsoft.com/office/drawing/2014/main" val="1111870731"/>
                    </a:ext>
                  </a:extLst>
                </a:gridCol>
                <a:gridCol w="1512672">
                  <a:extLst>
                    <a:ext uri="{9D8B030D-6E8A-4147-A177-3AD203B41FA5}">
                      <a16:colId xmlns:a16="http://schemas.microsoft.com/office/drawing/2014/main" val="1576982729"/>
                    </a:ext>
                  </a:extLst>
                </a:gridCol>
                <a:gridCol w="1545556">
                  <a:extLst>
                    <a:ext uri="{9D8B030D-6E8A-4147-A177-3AD203B41FA5}">
                      <a16:colId xmlns:a16="http://schemas.microsoft.com/office/drawing/2014/main" val="315242337"/>
                    </a:ext>
                  </a:extLst>
                </a:gridCol>
                <a:gridCol w="1545556">
                  <a:extLst>
                    <a:ext uri="{9D8B030D-6E8A-4147-A177-3AD203B41FA5}">
                      <a16:colId xmlns:a16="http://schemas.microsoft.com/office/drawing/2014/main" val="3166675189"/>
                    </a:ext>
                  </a:extLst>
                </a:gridCol>
                <a:gridCol w="1512672">
                  <a:extLst>
                    <a:ext uri="{9D8B030D-6E8A-4147-A177-3AD203B41FA5}">
                      <a16:colId xmlns:a16="http://schemas.microsoft.com/office/drawing/2014/main" val="3166743653"/>
                    </a:ext>
                  </a:extLst>
                </a:gridCol>
                <a:gridCol w="1545556">
                  <a:extLst>
                    <a:ext uri="{9D8B030D-6E8A-4147-A177-3AD203B41FA5}">
                      <a16:colId xmlns:a16="http://schemas.microsoft.com/office/drawing/2014/main" val="2172261411"/>
                    </a:ext>
                  </a:extLst>
                </a:gridCol>
                <a:gridCol w="1545556">
                  <a:extLst>
                    <a:ext uri="{9D8B030D-6E8A-4147-A177-3AD203B41FA5}">
                      <a16:colId xmlns:a16="http://schemas.microsoft.com/office/drawing/2014/main" val="2428365725"/>
                    </a:ext>
                  </a:extLst>
                </a:gridCol>
              </a:tblGrid>
              <a:tr h="62106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ra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ogr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afr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tre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5297630"/>
                  </a:ext>
                </a:extLst>
              </a:tr>
              <a:tr h="62106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vrou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trou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atr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frou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3625154"/>
                  </a:ext>
                </a:extLst>
              </a:tr>
              <a:tr h="62106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fre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avr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grou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191827"/>
                  </a:ext>
                </a:extLst>
              </a:tr>
              <a:tr h="62106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ouvr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agr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7913961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C221EB97-D0AF-978A-A378-741CA5BF0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8" y="3192463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0329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85785-F595-2DFF-F390-6D6491758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1400BC-2E2C-F854-89C8-BB48E147656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2A766A3-8101-56FA-A19E-28AD24E025C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334872B-8F8E-4F31-61BD-06285435F68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87357F-CD76-225A-8B54-AB2AD5A5D31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9A13557-024D-BFAC-DBA1-03DD776665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7621D09-122C-7AF7-CF3B-A8F0559370F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82804E-FEDF-2923-7508-A621D772486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DD40604-B4BA-59FF-710D-01749CE71FB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95441E2-09E0-E1C6-5BB9-4B1AA0427A0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64CFFE3-BA00-E2AB-8B62-9F41C227348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A9A9857-C10A-9582-0848-14A7E1DAAA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8D0F655-21AD-9D3F-9FF6-3388D974F0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A733E8-F14C-2489-68C7-CF8D1C7A5282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lire?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9A37354F-EAD9-A30E-FDFB-40906E16A19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65A3BEB7-7BD4-A738-9B24-B8FBB4A87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F772E2F7-89B9-5F37-4850-E008C85A1E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3E7DB57-E7A1-A570-E429-76B2F4EE9AB2}"/>
              </a:ext>
            </a:extLst>
          </p:cNvPr>
          <p:cNvGraphicFramePr>
            <a:graphicFrameLocks noGrp="1"/>
          </p:cNvGraphicFramePr>
          <p:nvPr/>
        </p:nvGraphicFramePr>
        <p:xfrm>
          <a:off x="726780" y="1991141"/>
          <a:ext cx="12298680" cy="6004816"/>
        </p:xfrm>
        <a:graphic>
          <a:graphicData uri="http://schemas.openxmlformats.org/drawingml/2006/table">
            <a:tbl>
              <a:tblPr/>
              <a:tblGrid>
                <a:gridCol w="1545556">
                  <a:extLst>
                    <a:ext uri="{9D8B030D-6E8A-4147-A177-3AD203B41FA5}">
                      <a16:colId xmlns:a16="http://schemas.microsoft.com/office/drawing/2014/main" val="751912037"/>
                    </a:ext>
                  </a:extLst>
                </a:gridCol>
                <a:gridCol w="1545556">
                  <a:extLst>
                    <a:ext uri="{9D8B030D-6E8A-4147-A177-3AD203B41FA5}">
                      <a16:colId xmlns:a16="http://schemas.microsoft.com/office/drawing/2014/main" val="1111870731"/>
                    </a:ext>
                  </a:extLst>
                </a:gridCol>
                <a:gridCol w="1512672">
                  <a:extLst>
                    <a:ext uri="{9D8B030D-6E8A-4147-A177-3AD203B41FA5}">
                      <a16:colId xmlns:a16="http://schemas.microsoft.com/office/drawing/2014/main" val="1576982729"/>
                    </a:ext>
                  </a:extLst>
                </a:gridCol>
                <a:gridCol w="1545556">
                  <a:extLst>
                    <a:ext uri="{9D8B030D-6E8A-4147-A177-3AD203B41FA5}">
                      <a16:colId xmlns:a16="http://schemas.microsoft.com/office/drawing/2014/main" val="315242337"/>
                    </a:ext>
                  </a:extLst>
                </a:gridCol>
                <a:gridCol w="1545556">
                  <a:extLst>
                    <a:ext uri="{9D8B030D-6E8A-4147-A177-3AD203B41FA5}">
                      <a16:colId xmlns:a16="http://schemas.microsoft.com/office/drawing/2014/main" val="3166675189"/>
                    </a:ext>
                  </a:extLst>
                </a:gridCol>
                <a:gridCol w="1512672">
                  <a:extLst>
                    <a:ext uri="{9D8B030D-6E8A-4147-A177-3AD203B41FA5}">
                      <a16:colId xmlns:a16="http://schemas.microsoft.com/office/drawing/2014/main" val="3166743653"/>
                    </a:ext>
                  </a:extLst>
                </a:gridCol>
                <a:gridCol w="1545556">
                  <a:extLst>
                    <a:ext uri="{9D8B030D-6E8A-4147-A177-3AD203B41FA5}">
                      <a16:colId xmlns:a16="http://schemas.microsoft.com/office/drawing/2014/main" val="2172261411"/>
                    </a:ext>
                  </a:extLst>
                </a:gridCol>
                <a:gridCol w="1545556">
                  <a:extLst>
                    <a:ext uri="{9D8B030D-6E8A-4147-A177-3AD203B41FA5}">
                      <a16:colId xmlns:a16="http://schemas.microsoft.com/office/drawing/2014/main" val="2428365725"/>
                    </a:ext>
                  </a:extLst>
                </a:gridCol>
              </a:tblGrid>
              <a:tr h="62106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ra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ogr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afr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tre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5297630"/>
                  </a:ext>
                </a:extLst>
              </a:tr>
              <a:tr h="62106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vrou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trou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atr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frou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3625154"/>
                  </a:ext>
                </a:extLst>
              </a:tr>
              <a:tr h="62106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fre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avr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grou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191827"/>
                  </a:ext>
                </a:extLst>
              </a:tr>
              <a:tr h="62106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ouvr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agr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7913961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DB1F3F08-E7F0-019B-092A-862E1DE782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8" y="3192463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28821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7508A-0307-6AD9-F971-85B881BB9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7B311B4-A36D-A340-4943-7F405C8CFC5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71E18D3-4830-DCD9-199F-A4399C41D5F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166D67EF-1EB7-FDAC-AAF1-9688054FF93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214082C-0101-C308-BC09-315B6A602D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CF0279F9-BFCD-FBA4-7192-358A8824DB14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559395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58D7E-B069-F566-0CA5-EEE0EB128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D4F386-A2E3-EEB7-1C87-E1CB7B51205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898A73E-7EC4-EBE8-2621-FC547EE230F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37F71DA-631A-2B87-1B73-4CABFE689CA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C53F2C7-E257-8791-C48D-77F2DB3AFF1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1061DAF-BEC5-91ED-BB3F-2C33A5287AF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454BD0A-2C0B-5B9B-1CFA-0D4AC33ACF4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E24906B-DAC0-1749-8F9F-5EA6518D3C0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2D9E85F-A0A1-7A42-4740-8D217C7F92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444A085-A50F-9E1A-9633-108FADE688D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AE7CF8C-918D-9C80-7FE3-3D9998B64E1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7BBF22E-5E1A-5287-B295-F1C0BFD0593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F1FE5EF-E72F-C515-5A2A-7EF9CF58E7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F1F2BCD-5E05-7FC1-A72E-C58FBDE1073E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243350E9-D966-3CC7-A4C3-3EC3322A0C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DEB4F3BF-3AF9-8F6A-59E5-1BD26C4C86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27947596-A186-E6AC-1AB2-A434A55954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D2C08CA-C1BF-BA5D-753C-9E1BE58AA1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241819"/>
              </p:ext>
            </p:extLst>
          </p:nvPr>
        </p:nvGraphicFramePr>
        <p:xfrm>
          <a:off x="609600" y="3024981"/>
          <a:ext cx="12192000" cy="6200775"/>
        </p:xfrm>
        <a:graphic>
          <a:graphicData uri="http://schemas.openxmlformats.org/drawingml/2006/table">
            <a:tbl>
              <a:tblPr/>
              <a:tblGrid>
                <a:gridCol w="2042984">
                  <a:extLst>
                    <a:ext uri="{9D8B030D-6E8A-4147-A177-3AD203B41FA5}">
                      <a16:colId xmlns:a16="http://schemas.microsoft.com/office/drawing/2014/main" val="3044251804"/>
                    </a:ext>
                  </a:extLst>
                </a:gridCol>
                <a:gridCol w="2010032">
                  <a:extLst>
                    <a:ext uri="{9D8B030D-6E8A-4147-A177-3AD203B41FA5}">
                      <a16:colId xmlns:a16="http://schemas.microsoft.com/office/drawing/2014/main" val="1046895329"/>
                    </a:ext>
                  </a:extLst>
                </a:gridCol>
                <a:gridCol w="2042984">
                  <a:extLst>
                    <a:ext uri="{9D8B030D-6E8A-4147-A177-3AD203B41FA5}">
                      <a16:colId xmlns:a16="http://schemas.microsoft.com/office/drawing/2014/main" val="3440691971"/>
                    </a:ext>
                  </a:extLst>
                </a:gridCol>
                <a:gridCol w="2042984">
                  <a:extLst>
                    <a:ext uri="{9D8B030D-6E8A-4147-A177-3AD203B41FA5}">
                      <a16:colId xmlns:a16="http://schemas.microsoft.com/office/drawing/2014/main" val="1989342613"/>
                    </a:ext>
                  </a:extLst>
                </a:gridCol>
                <a:gridCol w="2010032">
                  <a:extLst>
                    <a:ext uri="{9D8B030D-6E8A-4147-A177-3AD203B41FA5}">
                      <a16:colId xmlns:a16="http://schemas.microsoft.com/office/drawing/2014/main" val="2750541183"/>
                    </a:ext>
                  </a:extLst>
                </a:gridCol>
                <a:gridCol w="2042984">
                  <a:extLst>
                    <a:ext uri="{9D8B030D-6E8A-4147-A177-3AD203B41FA5}">
                      <a16:colId xmlns:a16="http://schemas.microsoft.com/office/drawing/2014/main" val="38819058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tro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p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prépar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port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frapp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trac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orgu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19465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frott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croll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prof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trouss</a:t>
                      </a:r>
                      <a:r>
                        <a:rPr lang="fr-MA" sz="4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tram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octobr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72174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trico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promi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s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sucr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cruch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proch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torch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42300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avril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ouvrir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vrac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livr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givr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bravo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38250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agrum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prun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sucré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gratiné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arbitr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gratte</a:t>
                      </a:r>
                      <a:endParaRPr lang="fr-MA" sz="36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0171763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F01D0E6B-7B84-72D2-A712-69A3F0400E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302418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98383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45EC7-E280-2852-5207-A6EF0E25BD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D7E82F1-362B-3781-ED30-20EFEA7E212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F1F1AFB-BC8A-62E8-A0A1-96AC15A7D3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E90405-76FE-00AA-21B4-92A205D853B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9A577A8-4AB4-0B51-F8F6-E3228C048C1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B5D3437-862B-0EF1-1951-1F6430BD79F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C8772B4-388F-02DC-EE98-28A804B19DF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C4CA47-7A2A-D177-1EFA-D47A7677D3C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66B07E0-AC0B-A123-9EA1-AA51FB7A04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355665F-FE40-4C23-AEFF-43E09691169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C2C8975-8402-B0BE-A3ED-F5E296D76FB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98B406A-4A10-2EAE-0F4A-DFAA7E2BEE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FF2A08-8A41-54E5-A99F-F586674BF5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163B1FB-2C20-8CFF-2FE4-18D21EF3133C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lire?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16A1158-1111-C1A3-B81F-AB9EF1FE50C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F2F382FA-7B7A-5411-DA83-773C559FA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ABE4A7F8-9C10-0254-F6F9-E38D7105F4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33FCE85-B0A2-77D9-F44E-F61B958DE675}"/>
              </a:ext>
            </a:extLst>
          </p:cNvPr>
          <p:cNvGraphicFramePr>
            <a:graphicFrameLocks noGrp="1"/>
          </p:cNvGraphicFramePr>
          <p:nvPr/>
        </p:nvGraphicFramePr>
        <p:xfrm>
          <a:off x="609600" y="3024981"/>
          <a:ext cx="12192000" cy="6200775"/>
        </p:xfrm>
        <a:graphic>
          <a:graphicData uri="http://schemas.openxmlformats.org/drawingml/2006/table">
            <a:tbl>
              <a:tblPr/>
              <a:tblGrid>
                <a:gridCol w="2042984">
                  <a:extLst>
                    <a:ext uri="{9D8B030D-6E8A-4147-A177-3AD203B41FA5}">
                      <a16:colId xmlns:a16="http://schemas.microsoft.com/office/drawing/2014/main" val="3044251804"/>
                    </a:ext>
                  </a:extLst>
                </a:gridCol>
                <a:gridCol w="2010032">
                  <a:extLst>
                    <a:ext uri="{9D8B030D-6E8A-4147-A177-3AD203B41FA5}">
                      <a16:colId xmlns:a16="http://schemas.microsoft.com/office/drawing/2014/main" val="1046895329"/>
                    </a:ext>
                  </a:extLst>
                </a:gridCol>
                <a:gridCol w="2042984">
                  <a:extLst>
                    <a:ext uri="{9D8B030D-6E8A-4147-A177-3AD203B41FA5}">
                      <a16:colId xmlns:a16="http://schemas.microsoft.com/office/drawing/2014/main" val="3440691971"/>
                    </a:ext>
                  </a:extLst>
                </a:gridCol>
                <a:gridCol w="2042984">
                  <a:extLst>
                    <a:ext uri="{9D8B030D-6E8A-4147-A177-3AD203B41FA5}">
                      <a16:colId xmlns:a16="http://schemas.microsoft.com/office/drawing/2014/main" val="1989342613"/>
                    </a:ext>
                  </a:extLst>
                </a:gridCol>
                <a:gridCol w="2010032">
                  <a:extLst>
                    <a:ext uri="{9D8B030D-6E8A-4147-A177-3AD203B41FA5}">
                      <a16:colId xmlns:a16="http://schemas.microsoft.com/office/drawing/2014/main" val="2750541183"/>
                    </a:ext>
                  </a:extLst>
                </a:gridCol>
                <a:gridCol w="2042984">
                  <a:extLst>
                    <a:ext uri="{9D8B030D-6E8A-4147-A177-3AD203B41FA5}">
                      <a16:colId xmlns:a16="http://schemas.microsoft.com/office/drawing/2014/main" val="38819058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tro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p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prépar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port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frapp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trac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orgu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19465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frott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croll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prof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trouss</a:t>
                      </a:r>
                      <a:r>
                        <a:rPr lang="fr-MA" sz="4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tram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octobr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72174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trico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promi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s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sucr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cruch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proch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torch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42300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avril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ouvrir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vrac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livr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givr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bravo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38250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agrum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prun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sucré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gratiné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arbitr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gratte</a:t>
                      </a:r>
                      <a:endParaRPr lang="fr-MA" sz="36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0171763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6A406802-8411-A900-A29F-D254153AB6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302418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863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de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248" y="2515573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45507-1DD8-D998-EC8F-004D2EAA6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0E31DD-101C-86DC-C544-0D780AB873F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F10AFE5-6A42-BAAE-6738-71FDEE0D9D3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886EC6-43CF-71DB-E6F6-E232F0412A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F31F00-C953-F8F5-9CEB-99D12B14DAC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C3DEEBB-A0C6-553B-FDEA-58370EEB8E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AF33B3A-37B4-6F55-22D7-35DE6CD567A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88588CE-AC5C-BC87-3464-78EEF973DA5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5A18517-1659-F167-52B9-478D2EC4404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874FD0-1F13-B9EA-7E9E-AC5DE966B1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E319B7B-E347-88D0-AB94-E7176E94BB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E7B6BE7-A9BC-0B3E-0BF2-478260093D7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414A476-FA15-E86E-9411-1593357E81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0481BA9-4F62-9959-1E37-BD1B17600352}"/>
              </a:ext>
            </a:extLst>
          </p:cNvPr>
          <p:cNvSpPr txBox="1"/>
          <p:nvPr/>
        </p:nvSpPr>
        <p:spPr>
          <a:xfrm>
            <a:off x="1172612" y="664616"/>
            <a:ext cx="118858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34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on va commencer le jeu. Qui veut passer au tableau?</a:t>
            </a:r>
          </a:p>
          <a:p>
            <a:pPr lvl="0" defTabSz="685834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gagnant sera celui qui aura plus de lectures correctes. 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F2036103-9CC4-F769-70E5-D96EDFB784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A8EE7244-F11C-E30C-5480-342FAEC6C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EF6770D-1CF8-A1CB-2AB2-C904CB716D88}"/>
              </a:ext>
            </a:extLst>
          </p:cNvPr>
          <p:cNvGraphicFramePr>
            <a:graphicFrameLocks noGrp="1"/>
          </p:cNvGraphicFramePr>
          <p:nvPr/>
        </p:nvGraphicFramePr>
        <p:xfrm>
          <a:off x="609600" y="3024981"/>
          <a:ext cx="12192000" cy="6200775"/>
        </p:xfrm>
        <a:graphic>
          <a:graphicData uri="http://schemas.openxmlformats.org/drawingml/2006/table">
            <a:tbl>
              <a:tblPr/>
              <a:tblGrid>
                <a:gridCol w="2042984">
                  <a:extLst>
                    <a:ext uri="{9D8B030D-6E8A-4147-A177-3AD203B41FA5}">
                      <a16:colId xmlns:a16="http://schemas.microsoft.com/office/drawing/2014/main" val="3044251804"/>
                    </a:ext>
                  </a:extLst>
                </a:gridCol>
                <a:gridCol w="2010032">
                  <a:extLst>
                    <a:ext uri="{9D8B030D-6E8A-4147-A177-3AD203B41FA5}">
                      <a16:colId xmlns:a16="http://schemas.microsoft.com/office/drawing/2014/main" val="1046895329"/>
                    </a:ext>
                  </a:extLst>
                </a:gridCol>
                <a:gridCol w="2042984">
                  <a:extLst>
                    <a:ext uri="{9D8B030D-6E8A-4147-A177-3AD203B41FA5}">
                      <a16:colId xmlns:a16="http://schemas.microsoft.com/office/drawing/2014/main" val="3440691971"/>
                    </a:ext>
                  </a:extLst>
                </a:gridCol>
                <a:gridCol w="2042984">
                  <a:extLst>
                    <a:ext uri="{9D8B030D-6E8A-4147-A177-3AD203B41FA5}">
                      <a16:colId xmlns:a16="http://schemas.microsoft.com/office/drawing/2014/main" val="1989342613"/>
                    </a:ext>
                  </a:extLst>
                </a:gridCol>
                <a:gridCol w="2010032">
                  <a:extLst>
                    <a:ext uri="{9D8B030D-6E8A-4147-A177-3AD203B41FA5}">
                      <a16:colId xmlns:a16="http://schemas.microsoft.com/office/drawing/2014/main" val="2750541183"/>
                    </a:ext>
                  </a:extLst>
                </a:gridCol>
                <a:gridCol w="2042984">
                  <a:extLst>
                    <a:ext uri="{9D8B030D-6E8A-4147-A177-3AD203B41FA5}">
                      <a16:colId xmlns:a16="http://schemas.microsoft.com/office/drawing/2014/main" val="38819058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tro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p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prépar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port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frapp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trac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orgu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19465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frott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croll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prof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trouss</a:t>
                      </a:r>
                      <a:r>
                        <a:rPr lang="fr-MA" sz="4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tram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octobr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72174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trico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promi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s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sucr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cruch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proch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torch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42300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avril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ouvrir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vrac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livr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givr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bravo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38250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agrum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prun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sucré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gratiné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arbitr</a:t>
                      </a:r>
                      <a:r>
                        <a:rPr lang="fr-MA" sz="4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6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gratte</a:t>
                      </a:r>
                      <a:endParaRPr lang="fr-MA" sz="36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0171763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FF66E835-9842-4BBC-C758-5E971AD99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302418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Image 9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CC76150-77F2-498E-6A96-AC0DF608D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4384" y="857404"/>
            <a:ext cx="1363724" cy="745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50986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Chez – que – qui – à côté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Chez – que – qui – à côté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1507626" y="3112175"/>
            <a:ext cx="1091297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chez     que   </a:t>
            </a:r>
          </a:p>
          <a:p>
            <a:pPr algn="ctr" defTabSz="1028752"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qui       à côté</a:t>
            </a:r>
            <a:endParaRPr lang="fr-FR" sz="96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  ensemble.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lire?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8802D2D-B60F-C823-55F6-3FF7964F0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7036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31611-3F36-3DD6-159B-98C3C82C9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110BC7-C138-77ED-2FDB-595B25B965E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F310A44-4067-E1F6-4A8B-E1BC70E6A4C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77F7582-03A1-4D04-0138-FEC95D68086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18BA849-2859-4A5C-EB25-21A3BF1BD65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59A5BB6C-4AFD-62EB-BFAD-D09573FCDC9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phrases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591892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6416C-54A9-EBB7-0BCC-C4D5ABE1A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77742F-5D87-8C44-F4F5-2CADD2A9870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981F849-03F8-B1A9-B954-5E46C215C5CB}"/>
              </a:ext>
            </a:extLst>
          </p:cNvPr>
          <p:cNvGrpSpPr/>
          <p:nvPr/>
        </p:nvGrpSpPr>
        <p:grpSpPr>
          <a:xfrm>
            <a:off x="467765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918C8D-F2B4-1BC7-A4D2-4BCCE16477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dirty="0" err="1"/>
                <a:t>ssssdd</a:t>
              </a:r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2E5B49D-79AB-ACE0-92F9-85F15A2DD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A9A75BA-E6B3-B0AB-D237-23F223DDB5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BBA5DD7-545D-15BD-0460-80CBC0932E8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668D89F-30F1-4B23-6400-66B674A73D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</a:t>
              </a:r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25024E7-631E-8CED-88D8-4F0C0DE3D10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56AFABE-9C44-63F8-D76B-8299616E5E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E8D13FC-18E8-158E-6459-1811DC214D0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06684DB-48FE-B05A-61AA-C5510AA0E86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F97C10-A6D6-8D39-48A7-498D3F9A31A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5E7800CE-E042-8A27-1F14-3DC47AB5FEB0}"/>
              </a:ext>
            </a:extLst>
          </p:cNvPr>
          <p:cNvSpPr txBox="1"/>
          <p:nvPr/>
        </p:nvSpPr>
        <p:spPr>
          <a:xfrm>
            <a:off x="1488576" y="800284"/>
            <a:ext cx="120369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lire  les phrases. Lisons ensemble.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F33E85DC-29E8-4190-1A26-49EF777732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3060431"/>
            <a:ext cx="115173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4FB462C-118A-8EDF-1B7A-D5B7A140DCAF}"/>
              </a:ext>
            </a:extLst>
          </p:cNvPr>
          <p:cNvSpPr txBox="1"/>
          <p:nvPr/>
        </p:nvSpPr>
        <p:spPr>
          <a:xfrm>
            <a:off x="493794" y="2044212"/>
            <a:ext cx="12623718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52">
              <a:defRPr/>
            </a:pPr>
            <a:r>
              <a:rPr lang="fr-FR" sz="8000" b="1" kern="0" spc="623" dirty="0">
                <a:solidFill>
                  <a:srgbClr val="106585"/>
                </a:solidFill>
                <a:latin typeface="Dosis" pitchFamily="2" charset="0"/>
              </a:rPr>
              <a:t>Ma mamie n’a pas pris du sucre.</a:t>
            </a:r>
            <a:endParaRPr lang="fr-FR" sz="8000" b="1" kern="0" spc="623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7200" b="1" kern="0" spc="623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F8A406AF-7062-9BA5-6D23-FAD58DD73C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600" y="5200628"/>
            <a:ext cx="3558351" cy="304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89524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09D86-4E57-C8CB-9321-E2CC87BC5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56D1F99-2E09-78AD-EA78-13E5009F6F7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B218F2-D262-040D-31A3-17E5B23A1A77}"/>
              </a:ext>
            </a:extLst>
          </p:cNvPr>
          <p:cNvGrpSpPr/>
          <p:nvPr/>
        </p:nvGrpSpPr>
        <p:grpSpPr>
          <a:xfrm>
            <a:off x="467765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AC84A5D-68DD-9256-3DC3-507DD5A52D5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dirty="0" err="1"/>
                <a:t>ssssdd</a:t>
              </a:r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589BC06-C33E-66B6-B6E6-0B9A37D7CEB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5697775-9B86-B440-5CE8-CD6EF4C9C8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6838458A-00B6-E674-00CE-DB25FAE0E93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442C4C5-467E-8CB2-829B-B57D3FE0ECB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A53ACFA-CE83-51D9-B9C1-339952C524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C34E7F2-97E6-933B-8C38-DC815A0839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7BD6BC5-9CC3-BC28-5585-5140104D414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9E24643-FDF8-D8F2-68E4-57A1DA37EAE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A0B27F4-9FB3-A5FE-7E8E-B2FD42C3FD3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EEBF01C8-57A3-C677-02CA-8B411AD729C7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lvl="0" defTabSz="685818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  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DCF3AF41-72F5-1F51-D97C-4E6C515382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3060431"/>
            <a:ext cx="115173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81C58D4-B6C8-1100-8F56-868E571DA775}"/>
              </a:ext>
            </a:extLst>
          </p:cNvPr>
          <p:cNvSpPr txBox="1"/>
          <p:nvPr/>
        </p:nvSpPr>
        <p:spPr>
          <a:xfrm>
            <a:off x="493794" y="2044212"/>
            <a:ext cx="12623718" cy="11803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52">
              <a:defRPr/>
            </a:pP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Elle prépare </a:t>
            </a:r>
          </a:p>
          <a:p>
            <a:pPr defTabSz="1028752">
              <a:defRPr/>
            </a:pP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un couscous</a:t>
            </a:r>
          </a:p>
          <a:p>
            <a:pPr defTabSz="1028752">
              <a:defRPr/>
            </a:pPr>
            <a:endParaRPr lang="fr-FR" sz="6600" b="1" kern="0" spc="623" dirty="0">
              <a:solidFill>
                <a:srgbClr val="106585"/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6600" b="1" kern="0" spc="623" dirty="0">
              <a:solidFill>
                <a:srgbClr val="106585"/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6600" b="1" kern="0" spc="623" dirty="0">
              <a:solidFill>
                <a:srgbClr val="106585"/>
              </a:solidFill>
              <a:latin typeface="Dosis" pitchFamily="2" charset="0"/>
            </a:endParaRPr>
          </a:p>
          <a:p>
            <a:pPr defTabSz="1028752">
              <a:defRPr/>
            </a:pP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La carotte est dans la marmite.</a:t>
            </a:r>
          </a:p>
          <a:p>
            <a:pPr defTabSz="1028752">
              <a:defRPr/>
            </a:pPr>
            <a:endParaRPr lang="fr-FR" sz="29900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51BDE64-1D4C-E793-DB7F-89EAAF236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9266" y="1895895"/>
            <a:ext cx="3348246" cy="308197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AB6C51A-F0FF-35CD-26B8-1EA1E5C27B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9266" y="6573856"/>
            <a:ext cx="3062434" cy="274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58839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11A8F-FA75-DD34-CF0A-65C4A1B5E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96F0A6-4E53-E3C3-44CF-EA023A8B097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5D0146-9AF2-876A-E6C2-2833418FBDAA}"/>
              </a:ext>
            </a:extLst>
          </p:cNvPr>
          <p:cNvGrpSpPr/>
          <p:nvPr/>
        </p:nvGrpSpPr>
        <p:grpSpPr>
          <a:xfrm>
            <a:off x="467765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926EAEA-ED06-DEE4-6592-75FBBE48205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dirty="0" err="1"/>
                <a:t>ssssdd</a:t>
              </a:r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805BC8-4D6A-CB48-9532-36F32B2FC43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65345BD-433F-8F11-54FF-4703E4144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0E0F892-9B45-B559-BED8-D9A9A0F56AA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FD889F1-9454-898B-C3A3-DEC8995F29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E586B2D-126D-1C14-E2F6-9FC64EFE5F2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E3464B8-C784-BD43-D0B5-FF43A64608A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541AF18-A911-081C-98C4-6AE7BB8C55B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249D7D6-0083-79F4-6F05-33CD9539814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7DF72B7-0147-7492-A363-CD2670C1D13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59BB91D2-6D75-CD56-8642-65413762A86A}"/>
              </a:ext>
            </a:extLst>
          </p:cNvPr>
          <p:cNvSpPr txBox="1"/>
          <p:nvPr/>
        </p:nvSpPr>
        <p:spPr>
          <a:xfrm>
            <a:off x="1488576" y="800284"/>
            <a:ext cx="120369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lire?</a:t>
            </a:r>
            <a:endParaRPr lang="fr-FR" sz="26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9AA132D3-01EB-911F-E8DC-033445DB7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3060431"/>
            <a:ext cx="115173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4017B9-43DE-E673-4098-BD33E8595779}"/>
              </a:ext>
            </a:extLst>
          </p:cNvPr>
          <p:cNvSpPr txBox="1"/>
          <p:nvPr/>
        </p:nvSpPr>
        <p:spPr>
          <a:xfrm>
            <a:off x="493794" y="2044212"/>
            <a:ext cx="12623718" cy="124495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52">
              <a:lnSpc>
                <a:spcPct val="200000"/>
              </a:lnSpc>
              <a:defRPr/>
            </a:pPr>
            <a:r>
              <a:rPr lang="fr-FR" sz="6000" b="1" kern="0" spc="623" dirty="0">
                <a:solidFill>
                  <a:srgbClr val="106585"/>
                </a:solidFill>
                <a:latin typeface="Dosis" pitchFamily="2" charset="0"/>
              </a:rPr>
              <a:t>Ma mamie n’a pas pris du sucre.</a:t>
            </a:r>
          </a:p>
          <a:p>
            <a:pPr defTabSz="1028752">
              <a:lnSpc>
                <a:spcPct val="200000"/>
              </a:lnSpc>
              <a:defRPr/>
            </a:pPr>
            <a:r>
              <a:rPr lang="fr-FR" sz="6000" b="1" kern="0" spc="623" dirty="0">
                <a:solidFill>
                  <a:srgbClr val="106585"/>
                </a:solidFill>
                <a:latin typeface="Dosis" pitchFamily="2" charset="0"/>
              </a:rPr>
              <a:t>Elle prépare un couscous.</a:t>
            </a:r>
          </a:p>
          <a:p>
            <a:pPr defTabSz="1028752">
              <a:lnSpc>
                <a:spcPct val="200000"/>
              </a:lnSpc>
              <a:defRPr/>
            </a:pPr>
            <a:r>
              <a:rPr lang="fr-FR" sz="6000" b="1" kern="0" spc="623" dirty="0">
                <a:solidFill>
                  <a:srgbClr val="106585"/>
                </a:solidFill>
                <a:latin typeface="Dosis" pitchFamily="2" charset="0"/>
              </a:rPr>
              <a:t>Le légume est dans la marmite.</a:t>
            </a:r>
          </a:p>
          <a:p>
            <a:pPr defTabSz="1028752">
              <a:defRPr/>
            </a:pPr>
            <a:endParaRPr lang="fr-FR" sz="7200" b="1" kern="0" spc="623" dirty="0">
              <a:solidFill>
                <a:srgbClr val="106585"/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7200" b="1" kern="0" spc="623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29900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295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de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3AD66017-EF3F-9D73-B92D-029F2994F6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20596" y="3398041"/>
            <a:ext cx="1703250" cy="214852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40789-A313-3AD5-575B-16A46F391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6F88625-15D8-EB27-012C-F2ABB61173B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C23417E-51B1-B7F5-3D2B-A720DE4B685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24BA07BB-E4F4-4A66-1670-F1EC3B4181A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F69083E-CFCE-28F0-4F91-CF4BA532B94A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FAD2A67-6534-3926-90B5-C6CAC4BC802C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Ecriture- copie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J’écris des phrases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0286771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9946D-D1D6-6ECA-C2CB-86237A9C2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2BCD7E-F0CE-1B2D-8669-06FF58EA71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F2F5C40-E2A3-07B5-A5F3-1FC72E157764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B43553A-7A2F-617D-973D-CC416698757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67B136-CE7E-7224-AFDA-FD75D5C68B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B59E0DC-50CF-3081-017C-1FCA9C735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BD9327D-ECBB-ADDA-3522-27B47C298D25}"/>
              </a:ext>
            </a:extLst>
          </p:cNvPr>
          <p:cNvSpPr txBox="1"/>
          <p:nvPr/>
        </p:nvSpPr>
        <p:spPr>
          <a:xfrm>
            <a:off x="1462547" y="737437"/>
            <a:ext cx="106151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la maison vous allez recopier les phrases de  l’activité5, page 21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46BB554E-DDE7-317C-24B2-CAE993D859E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84D104D-AB8F-8A04-DD74-5EE6F6AADA7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84DEE2D-16EC-B925-7249-FBF037D3E2B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B5E58B4-DF10-C4EF-4685-694B1B6E28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062438D-B16D-28DB-0A3E-D20B383652A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BE7F1FE-FB22-A115-CED2-4AB3664E9D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C48C8DD-AAFB-73A7-EBE0-DA8BE3C4054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5B9C0D4C-DFB3-C6A6-374D-27B0C7ED0D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1687483"/>
            <a:ext cx="6172679" cy="778443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B31126B-244A-9D91-43EE-142C5303959D}"/>
              </a:ext>
            </a:extLst>
          </p:cNvPr>
          <p:cNvSpPr/>
          <p:nvPr/>
        </p:nvSpPr>
        <p:spPr>
          <a:xfrm>
            <a:off x="2669815" y="8288393"/>
            <a:ext cx="7966996" cy="11800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412540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dans mon livret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83617" y="486000"/>
            <a:ext cx="12748764" cy="9636178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1567653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et 2 page 21. Lisez  à votre voisin à voix basse . Ensuite, échangez les rôles.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</a:t>
            </a: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 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C770A0A0-F7DA-20FB-8DD5-CB5333D3D2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0210" y="1957322"/>
            <a:ext cx="6020279" cy="759224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343675" y="3009900"/>
            <a:ext cx="7248126" cy="289353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3, page 21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Lisez  à votre voisin à voix basse . Ensuite, échangez les rôles.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FA8BBCDC-B6BC-0651-39D5-9EDA33A518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8521" y="1684019"/>
            <a:ext cx="6172679" cy="778443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438400" y="5676899"/>
            <a:ext cx="8862083" cy="7620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9DA35-E005-D102-30A6-A6BCBEF3A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A1F259-29D2-4DF4-49C6-55FC9B3F4C6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65B1E0F-6FB7-EC43-BF0F-609DE44C3BBE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9DDC112-F296-21FC-39FE-550B45E3BF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B0F049B-5787-19AC-4DCC-9588194A2ED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468E3A1-4656-CBD9-6602-64EEB6D272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4F8ED83-469E-48D6-AA08-AA52D98AC019}"/>
              </a:ext>
            </a:extLst>
          </p:cNvPr>
          <p:cNvSpPr txBox="1"/>
          <p:nvPr/>
        </p:nvSpPr>
        <p:spPr>
          <a:xfrm>
            <a:off x="1462547" y="737437"/>
            <a:ext cx="106151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l’activité5, page 21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Lisez  à votre voisin à voix basse . Ensuite, échangez les rôles.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1AC6CCF-6A9B-87F5-29A0-600AC74B504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55497E7-1D58-1BA1-4CD2-D051497B00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192D99E-8B3C-B74C-98B3-302B1FE5717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F08813C-B765-0705-D0B7-380F1CBACE7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4A7C92D-9F55-A1C8-7234-B727604E927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B037775-56FB-4BDE-0796-3E93C5007CA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C02141-8F54-D04E-C390-D7D4634CB5D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9E14E5EC-418B-03D2-4120-44E64F57C2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8521" y="1684019"/>
            <a:ext cx="6172679" cy="778443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7B57CE-E118-A374-DACE-8C22A015080F}"/>
              </a:ext>
            </a:extLst>
          </p:cNvPr>
          <p:cNvSpPr/>
          <p:nvPr/>
        </p:nvSpPr>
        <p:spPr>
          <a:xfrm>
            <a:off x="2669815" y="8039100"/>
            <a:ext cx="7966996" cy="142935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785054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3CD2D-C2BD-AF64-C56B-F49824B4E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61CD9A5-31CF-51D6-F009-11D9483139E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F49523F-2EC7-B574-0285-0C08D4B4646B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F96A9EF-10F2-21AE-6E0A-FF64E8E14D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9CA0F54-2278-6EA4-56DC-C7386835FB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A27B962-FA9B-C323-324B-3101588E9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1E754C-7142-FE3F-D444-16300170DD80}"/>
              </a:ext>
            </a:extLst>
          </p:cNvPr>
          <p:cNvSpPr txBox="1"/>
          <p:nvPr/>
        </p:nvSpPr>
        <p:spPr>
          <a:xfrm>
            <a:off x="1462547" y="737437"/>
            <a:ext cx="106151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4, page 21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Devoir à la maison: vous devez écrire les mots.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BBE1992-CA5D-DE18-F50A-19F2E3D05D0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D7E0EA1-6E9F-5DF5-CA0D-3118E4F29DC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00EF0D-E534-3650-752C-01D3BD7499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5E765F8-5D9D-976F-905E-0439E51E5EE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1B50F33-185D-C329-9E42-780BF0DB08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31F3601-0837-28C0-5D10-893BE04C7D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A8679F2-CECA-44AD-8FD6-3F61D6030B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004D3183-9838-2722-8F86-EF25D63D55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8521" y="1684019"/>
            <a:ext cx="6172679" cy="778443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1E4160-0B4A-9653-1B5F-C059CCDD373F}"/>
              </a:ext>
            </a:extLst>
          </p:cNvPr>
          <p:cNvSpPr/>
          <p:nvPr/>
        </p:nvSpPr>
        <p:spPr>
          <a:xfrm>
            <a:off x="2320483" y="6591300"/>
            <a:ext cx="7966996" cy="1447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920499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729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la page 21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858982" y="3051139"/>
            <a:ext cx="5181600" cy="54764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>
                <a:solidFill>
                  <a:srgbClr val="215968"/>
                </a:solidFill>
                <a:latin typeface="Carelia"/>
              </a:rPr>
              <a:t>Je </a:t>
            </a:r>
            <a:r>
              <a:rPr lang="en-US" sz="2800" dirty="0" err="1">
                <a:solidFill>
                  <a:srgbClr val="215968"/>
                </a:solidFill>
                <a:latin typeface="Carelia"/>
              </a:rPr>
              <a:t>lis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, Act 1, 2 , 3et 5.</a:t>
            </a: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>
                <a:solidFill>
                  <a:srgbClr val="215968"/>
                </a:solidFill>
                <a:latin typeface="Carelia"/>
              </a:rPr>
              <a:t>Je </a:t>
            </a:r>
            <a:r>
              <a:rPr lang="en-US" sz="2800" dirty="0" err="1">
                <a:solidFill>
                  <a:srgbClr val="215968"/>
                </a:solidFill>
                <a:latin typeface="Carelia"/>
              </a:rPr>
              <a:t>recopie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, Act 5.</a:t>
            </a: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 err="1">
                <a:solidFill>
                  <a:srgbClr val="215968"/>
                </a:solidFill>
                <a:latin typeface="Carelia"/>
              </a:rPr>
              <a:t>J’écris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 les mots, Act4.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EA84E9E-2D76-38F5-2C40-0DF21DB58D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2844" y="1739341"/>
            <a:ext cx="6096479" cy="768833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6328405" y="3051139"/>
            <a:ext cx="6553200" cy="62373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9827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Lire des syllabes  avancées.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syllabes /mots,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 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syllabes  et les présente l’une après l’autre aux apprenants en prononçant le son de chaque lettre/syllabe.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ou restent à leur place selon les possibilités offertes par l’espace classe,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pioche une seule carte, il lit la </a:t>
            </a:r>
            <a:r>
              <a:rPr lang="fr-MA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la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syllabe/ le mot et la présente à ses camarades. Après validation ils répètent à haute voix;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une phrase avec le mot 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syllabes / nouveaux mots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du panier. 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syllabes avancées et les mots avancés.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3200400" y="6468973"/>
            <a:ext cx="94488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1272320" y="6633785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23045</TotalTime>
  <Words>3857</Words>
  <Application>Microsoft Office PowerPoint</Application>
  <PresentationFormat>Personnalisé</PresentationFormat>
  <Paragraphs>958</Paragraphs>
  <Slides>94</Slides>
  <Notes>29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94</vt:i4>
      </vt:variant>
    </vt:vector>
  </HeadingPairs>
  <TitlesOfParts>
    <vt:vector size="106" baseType="lpstr">
      <vt:lpstr>Times New Roman</vt:lpstr>
      <vt:lpstr>Calibri</vt:lpstr>
      <vt:lpstr>Symbol</vt:lpstr>
      <vt:lpstr>Dosis</vt:lpstr>
      <vt:lpstr>Arial</vt:lpstr>
      <vt:lpstr>Microsoft Uighur</vt:lpstr>
      <vt:lpstr>Dosis-SemiBold</vt:lpstr>
      <vt:lpstr>Carelia</vt:lpstr>
      <vt:lpstr>Aptos</vt:lpstr>
      <vt:lpstr>Wingdings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Z Chabih</cp:lastModifiedBy>
  <cp:revision>198</cp:revision>
  <dcterms:created xsi:type="dcterms:W3CDTF">2006-08-16T00:00:00Z</dcterms:created>
  <dcterms:modified xsi:type="dcterms:W3CDTF">2025-09-21T17:16:23Z</dcterms:modified>
  <dc:identifier>DAFtlvZnwz4</dc:identifier>
</cp:coreProperties>
</file>