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4.xml" ContentType="application/vnd.openxmlformats-officedocument.presentationml.notesSlide+xml"/>
  <Override PartName="/ppt/tags/tag2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27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19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20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21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56.xml" ContentType="application/vnd.openxmlformats-officedocument.presentationml.tags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95"/>
  </p:notesMasterIdLst>
  <p:sldIdLst>
    <p:sldId id="2147482854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844" r:id="rId20"/>
    <p:sldId id="2147482846" r:id="rId21"/>
    <p:sldId id="2147482848" r:id="rId22"/>
    <p:sldId id="2147482845" r:id="rId23"/>
    <p:sldId id="2147482847" r:id="rId24"/>
    <p:sldId id="2147482849" r:id="rId25"/>
    <p:sldId id="599" r:id="rId26"/>
    <p:sldId id="601" r:id="rId27"/>
    <p:sldId id="2147482463" r:id="rId28"/>
    <p:sldId id="2147482820" r:id="rId29"/>
    <p:sldId id="2147482813" r:id="rId30"/>
    <p:sldId id="2147482821" r:id="rId31"/>
    <p:sldId id="2147482815" r:id="rId32"/>
    <p:sldId id="2147482822" r:id="rId33"/>
    <p:sldId id="2147482816" r:id="rId34"/>
    <p:sldId id="2147482823" r:id="rId35"/>
    <p:sldId id="2147482814" r:id="rId36"/>
    <p:sldId id="2147482825" r:id="rId37"/>
    <p:sldId id="2147482818" r:id="rId38"/>
    <p:sldId id="2147482824" r:id="rId39"/>
    <p:sldId id="2147482819" r:id="rId40"/>
    <p:sldId id="2147482826" r:id="rId41"/>
    <p:sldId id="2147482817" r:id="rId42"/>
    <p:sldId id="2147482843" r:id="rId43"/>
    <p:sldId id="2147482756" r:id="rId44"/>
    <p:sldId id="610" r:id="rId45"/>
    <p:sldId id="2147482483" r:id="rId46"/>
    <p:sldId id="2147482760" r:id="rId47"/>
    <p:sldId id="612" r:id="rId48"/>
    <p:sldId id="2147482484" r:id="rId49"/>
    <p:sldId id="2147482485" r:id="rId50"/>
    <p:sldId id="615" r:id="rId51"/>
    <p:sldId id="2147482486" r:id="rId52"/>
    <p:sldId id="2147482761" r:id="rId53"/>
    <p:sldId id="2147482768" r:id="rId54"/>
    <p:sldId id="2147482478" r:id="rId55"/>
    <p:sldId id="620" r:id="rId56"/>
    <p:sldId id="2147482490" r:id="rId57"/>
    <p:sldId id="2147482604" r:id="rId58"/>
    <p:sldId id="2147482827" r:id="rId59"/>
    <p:sldId id="2147482828" r:id="rId60"/>
    <p:sldId id="2147482829" r:id="rId61"/>
    <p:sldId id="2147482831" r:id="rId62"/>
    <p:sldId id="2147482830" r:id="rId63"/>
    <p:sldId id="2147482832" r:id="rId64"/>
    <p:sldId id="2147482833" r:id="rId65"/>
    <p:sldId id="2147482834" r:id="rId66"/>
    <p:sldId id="2147482835" r:id="rId67"/>
    <p:sldId id="2147482622" r:id="rId68"/>
    <p:sldId id="2147482850" r:id="rId69"/>
    <p:sldId id="2147482851" r:id="rId70"/>
    <p:sldId id="2147482630" r:id="rId71"/>
    <p:sldId id="2147482623" r:id="rId72"/>
    <p:sldId id="2147482852" r:id="rId73"/>
    <p:sldId id="2147482643" r:id="rId74"/>
    <p:sldId id="2147482644" r:id="rId75"/>
    <p:sldId id="2147482853" r:id="rId76"/>
    <p:sldId id="2147482646" r:id="rId77"/>
    <p:sldId id="2147482647" r:id="rId78"/>
    <p:sldId id="2147482648" r:id="rId79"/>
    <p:sldId id="2147482763" r:id="rId80"/>
    <p:sldId id="2147482840" r:id="rId81"/>
    <p:sldId id="2147482838" r:id="rId82"/>
    <p:sldId id="2147482764" r:id="rId83"/>
    <p:sldId id="2147482692" r:id="rId84"/>
    <p:sldId id="2147482693" r:id="rId85"/>
    <p:sldId id="2147482698" r:id="rId86"/>
    <p:sldId id="2147482697" r:id="rId87"/>
    <p:sldId id="2147482580" r:id="rId88"/>
    <p:sldId id="2147482709" r:id="rId89"/>
    <p:sldId id="2147482581" r:id="rId90"/>
    <p:sldId id="2147482582" r:id="rId91"/>
    <p:sldId id="2147482584" r:id="rId92"/>
    <p:sldId id="700" r:id="rId93"/>
    <p:sldId id="701" r:id="rId94"/>
  </p:sldIdLst>
  <p:sldSz cx="13716000" cy="10287000"/>
  <p:notesSz cx="6858000" cy="9144000"/>
  <p:embeddedFontLst>
    <p:embeddedFont>
      <p:font typeface="Carelia" panose="020B0604020202020204" charset="0"/>
      <p:regular r:id="rId96"/>
    </p:embeddedFont>
    <p:embeddedFont>
      <p:font typeface="Dosis" pitchFamily="2" charset="0"/>
      <p:regular r:id="rId97"/>
      <p:bold r:id="rId98"/>
    </p:embeddedFont>
    <p:embeddedFont>
      <p:font typeface="Microsoft Uighur" panose="02000000000000000000" pitchFamily="2" charset="-78"/>
      <p:regular r:id="rId99"/>
      <p:bold r:id="rId10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A1413E"/>
    <a:srgbClr val="106585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7" autoAdjust="0"/>
    <p:restoredTop sz="95226" autoAdjust="0"/>
  </p:normalViewPr>
  <p:slideViewPr>
    <p:cSldViewPr>
      <p:cViewPr>
        <p:scale>
          <a:sx n="50" d="100"/>
          <a:sy n="50" d="100"/>
        </p:scale>
        <p:origin x="1613" y="221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font" Target="fonts/font4.fntdata"/><Relationship Id="rId10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font" Target="fonts/font2.fntdata"/><Relationship Id="rId104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font" Target="fonts/font5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font" Target="fonts/font3.fntdata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19/09/2025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A46275-916D-DD35-CD22-A2F9B6B23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CCE4500-7560-734C-E444-F799513405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4220252-3CA6-DFCF-E4A2-6A6E29E455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43DC83-A521-6302-053B-26554D0353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4804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DBCC3-15C7-20E2-A0F2-EADACC5D3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7EDAAB9-F026-853D-481C-80E9A00B43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4BB0211-8EC6-565B-95B9-C35F698CB4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BE7455A-08BE-E4CF-562D-06F5A46E9C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904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839E87-8A7D-DDB5-8C01-0DE6FEE4F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373202D-840A-10B0-647A-BDCC40094B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3F9A689-BBB4-72C6-D582-78B2DC7A25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E2BDC-AC2E-9F86-9BE9-7D0C3B5850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5968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53F44-89C0-B5F7-C2EF-3282C0B98B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F499CC-C97F-080B-20C1-AA1B928132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013F9D9-D87C-0180-5CF3-0C6D3F331D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92BF36-ED29-B60A-7F0A-030DB85029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58989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44AFE-F6D0-4C2F-2AAF-BC29496C9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70F6620-7B7A-17DD-62BC-610CEEAC89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332CE89-904B-DAF4-3CFA-A49445A7CB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BDBED08-A16C-1546-C155-9BFF54DC60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959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7.jpeg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1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jpeg"/><Relationship Id="rId10" Type="http://schemas.openxmlformats.org/officeDocument/2006/relationships/image" Target="../media/image42.png"/><Relationship Id="rId4" Type="http://schemas.openxmlformats.org/officeDocument/2006/relationships/image" Target="../media/image32.svg"/><Relationship Id="rId9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image" Target="../media/image16.png"/><Relationship Id="rId3" Type="http://schemas.openxmlformats.org/officeDocument/2006/relationships/tags" Target="../tags/tag11.xml"/><Relationship Id="rId21" Type="http://schemas.openxmlformats.org/officeDocument/2006/relationships/image" Target="../media/image19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2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5.svg"/><Relationship Id="rId10" Type="http://schemas.openxmlformats.org/officeDocument/2006/relationships/image" Target="../media/image10.png"/><Relationship Id="rId19" Type="http://schemas.openxmlformats.org/officeDocument/2006/relationships/image" Target="../media/image17.png"/><Relationship Id="rId4" Type="http://schemas.openxmlformats.org/officeDocument/2006/relationships/tags" Target="../tags/tag12.xml"/><Relationship Id="rId9" Type="http://schemas.openxmlformats.org/officeDocument/2006/relationships/image" Target="../media/image9.svg"/><Relationship Id="rId1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52.png"/><Relationship Id="rId4" Type="http://schemas.openxmlformats.org/officeDocument/2006/relationships/image" Target="../media/image32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7.png"/><Relationship Id="rId4" Type="http://schemas.openxmlformats.org/officeDocument/2006/relationships/image" Target="../media/image32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32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8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57.png"/><Relationship Id="rId12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6" Type="http://schemas.openxmlformats.org/officeDocument/2006/relationships/image" Target="../media/image23.png"/><Relationship Id="rId11" Type="http://schemas.openxmlformats.org/officeDocument/2006/relationships/image" Target="../media/image49.png"/><Relationship Id="rId5" Type="http://schemas.openxmlformats.org/officeDocument/2006/relationships/image" Target="../media/image32.svg"/><Relationship Id="rId10" Type="http://schemas.openxmlformats.org/officeDocument/2006/relationships/image" Target="../media/image48.png"/><Relationship Id="rId4" Type="http://schemas.openxmlformats.org/officeDocument/2006/relationships/image" Target="../media/image31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0.png"/><Relationship Id="rId18" Type="http://schemas.openxmlformats.org/officeDocument/2006/relationships/image" Target="../media/image5.svg"/><Relationship Id="rId26" Type="http://schemas.openxmlformats.org/officeDocument/2006/relationships/image" Target="../media/image27.jpeg"/><Relationship Id="rId3" Type="http://schemas.openxmlformats.org/officeDocument/2006/relationships/tags" Target="../tags/tag16.xml"/><Relationship Id="rId21" Type="http://schemas.openxmlformats.org/officeDocument/2006/relationships/image" Target="../media/image22.png"/><Relationship Id="rId7" Type="http://schemas.openxmlformats.org/officeDocument/2006/relationships/tags" Target="../tags/tag20.xml"/><Relationship Id="rId12" Type="http://schemas.openxmlformats.org/officeDocument/2006/relationships/image" Target="../media/image9.svg"/><Relationship Id="rId17" Type="http://schemas.openxmlformats.org/officeDocument/2006/relationships/image" Target="../media/image4.png"/><Relationship Id="rId25" Type="http://schemas.openxmlformats.org/officeDocument/2006/relationships/image" Target="../media/image26.png"/><Relationship Id="rId2" Type="http://schemas.openxmlformats.org/officeDocument/2006/relationships/tags" Target="../tags/tag15.xml"/><Relationship Id="rId16" Type="http://schemas.openxmlformats.org/officeDocument/2006/relationships/image" Target="../media/image13.svg"/><Relationship Id="rId20" Type="http://schemas.openxmlformats.org/officeDocument/2006/relationships/image" Target="../media/image21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8.png"/><Relationship Id="rId24" Type="http://schemas.openxmlformats.org/officeDocument/2006/relationships/image" Target="../media/image25.png"/><Relationship Id="rId5" Type="http://schemas.openxmlformats.org/officeDocument/2006/relationships/tags" Target="../tags/tag18.xml"/><Relationship Id="rId15" Type="http://schemas.openxmlformats.org/officeDocument/2006/relationships/image" Target="../media/image12.png"/><Relationship Id="rId23" Type="http://schemas.openxmlformats.org/officeDocument/2006/relationships/image" Target="../media/image24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0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1.svg"/><Relationship Id="rId22" Type="http://schemas.openxmlformats.org/officeDocument/2006/relationships/image" Target="../media/image23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8.png"/><Relationship Id="rId5" Type="http://schemas.openxmlformats.org/officeDocument/2006/relationships/image" Target="../media/image57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1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11" Type="http://schemas.openxmlformats.org/officeDocument/2006/relationships/image" Target="../media/image45.png"/><Relationship Id="rId5" Type="http://schemas.openxmlformats.org/officeDocument/2006/relationships/image" Target="../media/image60.png"/><Relationship Id="rId10" Type="http://schemas.openxmlformats.org/officeDocument/2006/relationships/image" Target="../media/image62.png"/><Relationship Id="rId4" Type="http://schemas.openxmlformats.org/officeDocument/2006/relationships/image" Target="../media/image32.svg"/><Relationship Id="rId9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31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2.svg"/><Relationship Id="rId9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jp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66.jpg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65.jpeg"/><Relationship Id="rId4" Type="http://schemas.openxmlformats.org/officeDocument/2006/relationships/image" Target="../media/image32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sv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31.png"/><Relationship Id="rId5" Type="http://schemas.openxmlformats.org/officeDocument/2006/relationships/image" Target="../media/image18.png"/><Relationship Id="rId4" Type="http://schemas.openxmlformats.org/officeDocument/2006/relationships/image" Target="../media/image33.png"/><Relationship Id="rId9" Type="http://schemas.openxmlformats.org/officeDocument/2006/relationships/image" Target="../media/image3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71.png"/><Relationship Id="rId4" Type="http://schemas.openxmlformats.org/officeDocument/2006/relationships/image" Target="../media/image32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75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7.sv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svg"/><Relationship Id="rId11" Type="http://schemas.openxmlformats.org/officeDocument/2006/relationships/image" Target="../media/image6.png"/><Relationship Id="rId5" Type="http://schemas.openxmlformats.org/officeDocument/2006/relationships/image" Target="../media/image10.png"/><Relationship Id="rId10" Type="http://schemas.openxmlformats.org/officeDocument/2006/relationships/image" Target="../media/image5.svg"/><Relationship Id="rId4" Type="http://schemas.openxmlformats.org/officeDocument/2006/relationships/image" Target="../media/image9.svg"/><Relationship Id="rId9" Type="http://schemas.openxmlformats.org/officeDocument/2006/relationships/image" Target="../media/image4.png"/><Relationship Id="rId14" Type="http://schemas.openxmlformats.org/officeDocument/2006/relationships/image" Target="../media/image7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56851" y="2273946"/>
            <a:ext cx="10382364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685869">
              <a:lnSpc>
                <a:spcPct val="150000"/>
              </a:lnSpc>
            </a:pPr>
            <a:r>
              <a:rPr lang="en-US" sz="36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693176" y="9625939"/>
            <a:ext cx="9361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44" y="358840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1181660" y="4813292"/>
            <a:ext cx="2967135" cy="277092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135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65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4838882" y="3768910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5249360" y="4161977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Parcours : </a:t>
            </a:r>
            <a:r>
              <a:rPr lang="fr-FR" sz="5400" b="1" dirty="0">
                <a:solidFill>
                  <a:schemeClr val="bg1"/>
                </a:solidFill>
              </a:rPr>
              <a:t>2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4838884" y="5261581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4899602" y="6852869"/>
            <a:ext cx="4120103" cy="1619462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27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5333279" y="5643600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Palier : </a:t>
            </a:r>
            <a:r>
              <a:rPr lang="fr-FR" sz="5400" b="1" dirty="0">
                <a:solidFill>
                  <a:schemeClr val="bg1"/>
                </a:solidFill>
              </a:rPr>
              <a:t>3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5249358" y="7174818"/>
            <a:ext cx="37651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200" b="1" dirty="0">
                <a:solidFill>
                  <a:schemeClr val="bg1"/>
                </a:solidFill>
              </a:rPr>
              <a:t>Séance : </a:t>
            </a:r>
            <a:r>
              <a:rPr lang="fr-FR" sz="5400" b="1" dirty="0">
                <a:solidFill>
                  <a:schemeClr val="bg1"/>
                </a:solidFill>
              </a:rPr>
              <a:t>1</a:t>
            </a:r>
            <a:endParaRPr lang="fr-FR" sz="4200" b="1" dirty="0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1326593" y="5031113"/>
            <a:ext cx="26772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100" dirty="0">
                <a:solidFill>
                  <a:srgbClr val="E1A346"/>
                </a:solidFill>
              </a:rPr>
              <a:t>5</a:t>
            </a:r>
            <a:r>
              <a:rPr lang="fr-FR" sz="8100" baseline="30000" dirty="0">
                <a:solidFill>
                  <a:srgbClr val="E1A346"/>
                </a:solidFill>
              </a:rPr>
              <a:t>e </a:t>
            </a:r>
            <a:r>
              <a:rPr lang="fr-FR" sz="8100" dirty="0">
                <a:solidFill>
                  <a:srgbClr val="E1A346"/>
                </a:solidFill>
              </a:rPr>
              <a:t>/6</a:t>
            </a:r>
            <a:r>
              <a:rPr lang="fr-FR" sz="8100" baseline="30000" dirty="0">
                <a:solidFill>
                  <a:srgbClr val="E1A346"/>
                </a:solidFill>
              </a:rPr>
              <a:t>e</a:t>
            </a:r>
            <a:r>
              <a:rPr lang="fr-FR" sz="81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3C88ACB-15BF-2D39-A4DF-0D965D1AF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9043" y="7009425"/>
            <a:ext cx="2967135" cy="22468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71059" y="605597"/>
            <a:ext cx="12978987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figue- caméra- girafe-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garage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et observez bien , soyez attentifs.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2930708" y="2037069"/>
            <a:ext cx="9708326" cy="589402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84" y="4651722"/>
            <a:ext cx="4654805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«f»-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gue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,« figue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«figue».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figu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«figue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«figue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figue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996111" y="514571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c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«a» «ca»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«m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r » « a 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-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 « c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mé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 ra »« caméra»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«caméra».</a:t>
            </a: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caméra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caméra»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«caméra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caméra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0E1008-A265-FE7B-E897-37CBD0BFFD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42DD14-6962-35A5-4BC0-E8C20C34898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3AB521-0872-549E-CF47-80CD5BDAEA9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BA09AF9-E38E-38BB-BCDD-E2BD2C53767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FFAB74-8BDE-C67C-03C8-7B12D2E9B1E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F118B58-5934-AFFD-6842-E25289BE8E7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44C5441-9D34-B876-0E03-5847DAC059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2542D26-2B95-CAFB-3D44-83045EA6C89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E8E743-FA0B-4D06-FD49-050E171BFF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EA35B7-2FDA-BD50-430C-B883279B582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4C0E62-486F-0A6F-6BDE-366BEC86879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CADFD9-589C-5C82-65AC-D8FFACF5BF64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«g»-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,«r» « a » « ra » « f 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«girafe».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9316F2DE-C55D-EFCF-5367-B84D8422E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DD52074-0478-92C8-15B3-EB86EC18B4E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girafe</a:t>
            </a:r>
          </a:p>
        </p:txBody>
      </p:sp>
    </p:spTree>
    <p:extLst>
      <p:ext uri="{BB962C8B-B14F-4D97-AF65-F5344CB8AC3E}">
        <p14:creationId xmlns:p14="http://schemas.microsoft.com/office/powerpoint/2010/main" val="432185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5B15B9-2898-1255-A5D5-69F2FCB35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4C6F1A-DD6C-84D0-DE79-50F6D756C8B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FDEC110-C7A9-F1DB-E5EF-68D9423A9B05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C7F61A2-1FCA-E78C-2456-D701E55E353A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C77BE7-D1EB-EE4F-AD14-182D363C46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CCB9091-E616-A9A7-5BC8-07C34F2E97D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CD95F0C-FB19-5311-6BD7-6D06BDF527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A348D48-3DEB-5F81-5B85-24013C7B41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F4E3F2F-5268-6346-D978-3C46FDCB42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099E97-D0B6-0732-500E-F29C93A1C9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91DCA5-B003-7FA3-BE93-BBDC1F98325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4FBC0A-D65D-EDDE-3191-AEE81B6BEA36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«girafe»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59EF05E-415D-D699-9C8A-5E771E5680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089483AF-26DC-A943-E9C4-DD466ABC89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9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10210800" y="334748"/>
            <a:ext cx="2668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l’enseignant(e)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141-DF33-171E-E730-D251871F2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321F75-2392-6FA4-9D7C-995A85903D3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FF7F87-28F0-FE5D-FD73-CD09DB95C52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9436DAD-5CEA-F2BA-3E25-07110DE6300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B92DC65-4CBE-0173-315E-6124C428CD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1DFAAFB-1D8E-E33A-7CA9-2223E525CE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841CC68-9524-C26F-0912-5560AD43BE9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759E4B4-44E3-5B23-783D-8ECEDF64BE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F5B4BD0-CB4E-69A0-92EE-0AD20C12142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3BB70E4-9967-436F-5A28-F834A3D79F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3C5523-FDB2-BD4A-19DF-635922D1F672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DBE15F-D81F-90FA-96DB-9669EA89ED0B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«girafe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77253C5-087F-D694-B4C6-0173F30EF67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AC9C88B-001C-A104-7476-50236CEF9F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520FD631-A8A4-59E0-C9F7-10EA8DA3EE08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girafe</a:t>
            </a:r>
          </a:p>
        </p:txBody>
      </p:sp>
    </p:spTree>
    <p:extLst>
      <p:ext uri="{BB962C8B-B14F-4D97-AF65-F5344CB8AC3E}">
        <p14:creationId xmlns:p14="http://schemas.microsoft.com/office/powerpoint/2010/main" val="30344257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EBCB5-E30E-D274-686B-D673385C4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A4F0A6-32E5-5021-E188-A8E93A4450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96277-15C1-AABF-B201-93DBF72735D9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79B9DBD-F3C9-6623-AC27-20949F34A53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0DF0C9D-DFA0-1E75-E74C-6D4AAF578A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A7A06A3-A964-6AA1-9902-F063087D1F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4EA153B-D319-5A60-A3C0-2C4E6A0B5EA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015B6-9A10-00D7-2BCF-2A2F1E30AD8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A8C36E-F416-89F8-CB41-A60A6F88F5B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89AD03F-1164-03CD-37DE-50F877C644E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A73439A-D01F-D06E-5328-B8B96C9D31BC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8C110A-ED67-B3CA-E0AB-E31FEBCEDC36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«a»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ga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- «r» « a » « ra » «je»  ,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garage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«garage».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D6B111C7-369F-3D4A-321E-645BFC408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5F95A13-F086-F301-F5C7-D9F137EA6B84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garag</a:t>
            </a:r>
            <a:r>
              <a:rPr lang="fr-MA" sz="199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3911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C80B1F-E6D8-6769-48EC-DCBB9C005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92C7EDD-DA5A-260F-32B7-3267BE157F4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1C9C57-77E2-9904-A83E-1791A44607F8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8337979-D459-3E7F-9C53-37BE7FAE3F2B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5A97835-4EF5-7947-9230-B4C40FB7FAC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0FC5107-547D-6644-DB68-88008FC9C4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A4A4962-566D-B928-0848-EF085C97BF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FC961B0-CD56-7FCD-144C-2A8038BBBEA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F0ABEE7-AB56-48BB-C4B4-BE7622BB977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0F19CA8-D1BD-BCFC-D93A-8C0559A914E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FFD0911-EC3D-6258-2AC4-A0BE090037B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D07DEB9-C115-3E9B-EF7A-CC4D8FDE08D6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«garage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DD4E6D6-88F7-952C-2526-5AEF2C7EA25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F3376BAF-0024-50DD-506D-2C941A50A9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178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6C1EB-42F3-8427-AD83-775B5D933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1151DC-028F-8D0C-9AEA-48322C90D72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5C76B45-E45E-5D20-260F-4A6F8507A5F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EE155CB-BCE2-88BB-ABA4-49928ED6EC5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FC1557F-E12F-6A24-903E-17777D4E0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D578DA2-15C6-27BC-7889-25EB3F940D1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70FCBC6-89FE-887D-AF36-AAF1AF91A7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8BAE306-8D0C-94ED-4D18-728484E0856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D1ABFFB-00BC-AB18-2221-599E90E5A34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185A3D-EAF7-805C-9D97-AE36F6E468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24505D5-0989-2C24-35AF-E17B5875878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BCE746B-FFDC-2883-004A-B999879728E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«garage 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E6AA28A-ACB3-48D3-D07F-4BBABA1572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0822E4E-6944-371C-0F2F-EDA2595DAE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80C90953-A1B0-7A47-A40D-415C906983DA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garage</a:t>
            </a:r>
          </a:p>
        </p:txBody>
      </p:sp>
    </p:spTree>
    <p:extLst>
      <p:ext uri="{BB962C8B-B14F-4D97-AF65-F5344CB8AC3E}">
        <p14:creationId xmlns:p14="http://schemas.microsoft.com/office/powerpoint/2010/main" val="29740203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2946400" y="419100"/>
              <a:ext cx="112710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  <a:r>
                <a:rPr lang="fr-FR" sz="7200" dirty="0">
                  <a:solidFill>
                    <a:schemeClr val="tx2"/>
                  </a:solidFill>
                  <a:latin typeface="Dosis" pitchFamily="2" charset="0"/>
                </a:rPr>
                <a:t> </a:t>
              </a:r>
              <a:r>
                <a:rPr lang="fr-FR" sz="3600" dirty="0">
                  <a:solidFill>
                    <a:schemeClr val="tx2"/>
                  </a:solidFill>
                  <a:latin typeface="Dosis" pitchFamily="2" charset="0"/>
                </a:rPr>
                <a:t>sel- chef- vert- persil- carotte- pomme- marmite- verser</a:t>
              </a:r>
              <a:endParaRPr lang="fr-FR" sz="1035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462547" y="833351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74" y="3532681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0" name="Image 49">
            <a:extLst>
              <a:ext uri="{FF2B5EF4-FFF2-40B4-BE49-F238E27FC236}">
                <a16:creationId xmlns:a16="http://schemas.microsoft.com/office/drawing/2014/main" id="{531E4473-CF3F-9521-8DC7-013519E1397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7859" y="2238607"/>
            <a:ext cx="1069392" cy="181622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347B702-AE03-0DA9-13BA-C6D923EBD98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0119" y="2106739"/>
            <a:ext cx="1670742" cy="1965400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5733024B-1AD4-75D0-D09B-EB0D39578B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447" y="2294077"/>
            <a:ext cx="1905183" cy="1863362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30CBAA92-B0F6-1B44-FD55-BB700CAB70D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108" y="2375801"/>
            <a:ext cx="2192296" cy="1427276"/>
          </a:xfrm>
          <a:prstGeom prst="rect">
            <a:avLst/>
          </a:prstGeom>
        </p:spPr>
      </p:pic>
      <p:pic>
        <p:nvPicPr>
          <p:cNvPr id="54" name="Image 53">
            <a:extLst>
              <a:ext uri="{FF2B5EF4-FFF2-40B4-BE49-F238E27FC236}">
                <a16:creationId xmlns:a16="http://schemas.microsoft.com/office/drawing/2014/main" id="{E5C48022-6DC0-A396-6F26-05D76B90C7D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611" y="4807702"/>
            <a:ext cx="1823456" cy="1731160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F28127-9E98-3DDE-3FEB-E1085470CCF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8190" y="4715830"/>
            <a:ext cx="1670743" cy="1847685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451E18BA-5675-5376-1641-C57766C33BCD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2140" y="4924347"/>
            <a:ext cx="2207798" cy="1430653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F1D98D01-AA5D-35A2-4169-2A911F87497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709" y="4369845"/>
            <a:ext cx="1829677" cy="211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du sel. Le sel. Comment vous dites sel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537E4BC-0684-AFF4-249B-26ECED05F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086100"/>
            <a:ext cx="2895600" cy="49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71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BA5D0-D55B-000A-F111-B31AED754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8E4EB6E-123D-68F6-90E3-871B631AAF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B9F3F3D-CD71-07E9-F5C9-90B765B272F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9FD52-CAB6-35A9-2609-CB8721845C1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F5FFD45-2A05-9D12-E6BF-2E4900EB32A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2944C7-ACFC-1070-F018-F015F08F1A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00DBD44-A2C9-C041-45E3-F16E10AB2A4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B06217E-2343-296E-1C2D-8C830FF897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B308D98-1C74-2AD4-4A2E-4E2B62CB5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CB348-6BBF-F1D4-1455-84DB706A3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A3E03EA-AAD7-5B19-A1E7-1AFF5126B9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424A3D6-83AE-4CA9-FE96-454BEBC36E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538F8F-7D58-E531-1111-8EE83127B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2B95D9-AC89-C140-2368-A038E84E9DC9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du sel. Le sel .Répétons ensemble: le sel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CB13214-C4E6-81FA-0EDC-5FDB5ABD3C31}"/>
              </a:ext>
            </a:extLst>
          </p:cNvPr>
          <p:cNvSpPr txBox="1"/>
          <p:nvPr/>
        </p:nvSpPr>
        <p:spPr>
          <a:xfrm>
            <a:off x="3504889" y="2764988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sel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A41C1E-DAB2-93D2-F4C0-6681B128E2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4659668"/>
            <a:ext cx="2208915" cy="3751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527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9487-58FD-3A73-DD1B-D14030AB0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F2D86E-4050-44F8-DA8E-850DA6F0FE0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3FA3B96-3FC5-0C5C-A890-085E5F04295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337817-A64D-58C7-ADB3-4BB5BB930D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7CCA16B-8C61-76CF-35D8-8909C9D7DE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9AF215-AB78-00F1-85FB-C2FB46615D7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A6067E-F5F6-D83C-D72D-1EEA39D3E8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0A1EBA0-C2BD-3EC5-37AE-ABC0938AF21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440B20-4809-C466-2CBD-C3A228F169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44E474B-EC59-3C3E-0AD7-6B5E5131C49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3A8961D-C6E6-FD72-B825-584959154B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EFCED81-F2D6-0433-29CD-17307C491A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99C2E7-5A1A-5128-64D5-B890C6FC19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CEA86DC-E615-0926-FEE9-F3572DCEFCB2}"/>
              </a:ext>
            </a:extLst>
          </p:cNvPr>
          <p:cNvSpPr txBox="1"/>
          <p:nvPr/>
        </p:nvSpPr>
        <p:spPr>
          <a:xfrm>
            <a:off x="1462547" y="708466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 chef. Le chef. Comment vous dites chef dans votre langue?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D8929A-53F7-D26E-4C14-05F0201BA3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098271"/>
            <a:ext cx="3933636" cy="462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386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1BD7E9-E181-63B4-A768-26A4ACCEC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A21C65-52B2-A639-3953-B5D0399713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865B3A-10AB-77BA-74CA-0E86006BB2D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2D03BB-C72C-A952-0A56-C1CD13510C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7CA3284-E741-FD6F-758E-F4E3A1F1D2C1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A9523CD-D07C-48C9-77DC-FC65B84A51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791FF49-CD16-B441-E957-6DAB1C48578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3699682-B012-554E-FC13-F42DF88B0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D34B1E-88CE-4876-F7E0-3888C19E65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9376B42-509A-ABAC-FBAA-51780CC95FD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69D6BB-FD77-A920-7726-D86AD849307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74F98-1DFB-6F4D-FC25-17921ED03E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88696D4-50B6-1154-1452-FEF8A72A2B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E8C116B-3418-6A59-95AA-D5C0088C73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chef. Le chef.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Répétons ensemble le chef.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48DCDD-5D9E-8BF7-EA16-90A1760802EB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chef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910FA38-81E6-CC1A-0300-298B9EF308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365" y="4599991"/>
            <a:ext cx="3933636" cy="462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98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18865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222832"/>
            <a:ext cx="12736369" cy="3724072"/>
            <a:chOff x="2853490" y="4001207"/>
            <a:chExt cx="12609208" cy="3355617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01207"/>
              <a:ext cx="12581019" cy="1475132"/>
              <a:chOff x="1309128" y="1840488"/>
              <a:chExt cx="6724021" cy="78839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402613" y="1840488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defTabSz="914445">
                  <a:spcAft>
                    <a:spcPts val="1800"/>
                  </a:spcAft>
                  <a:defRPr/>
                </a:pP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sel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chef-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vert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carotte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pomme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persil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marmite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- </a:t>
                </a:r>
                <a:r>
                  <a:rPr lang="de-DE" sz="3600" b="1" dirty="0" err="1">
                    <a:solidFill>
                      <a:srgbClr val="008EC0"/>
                    </a:solidFill>
                    <a:latin typeface="Dosis" pitchFamily="2" charset="0"/>
                  </a:rPr>
                  <a:t>verser</a:t>
                </a:r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simples,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des pseudo-mots et des mots simples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contenants </a:t>
                </a:r>
                <a:r>
                  <a:rPr lang="fr-FR" sz="2800" b="1" dirty="0" err="1">
                    <a:solidFill>
                      <a:srgbClr val="008EC0"/>
                    </a:solidFill>
                    <a:latin typeface="Dosis" pitchFamily="2" charset="0"/>
                  </a:rPr>
                  <a:t>cvc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– double c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4AF96-D147-D34A-9DC6-B1DCFED47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88D5431-C6E5-25CF-5526-F41E8017664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04E4226-9B8A-7B72-BDB5-38BA1FB7A88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7CDB582-D5A3-0EFA-EB62-F0B6C7C97E3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F15A8F-61E6-5603-6B8A-B4A29430D65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FBE2FD3-AD1A-7E6B-78EC-E85078491F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F845179-60B8-B78B-278C-D87B7178D2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ADBE696-C96E-37BB-F952-343E5379B1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72B109B-102D-3F5F-2798-8751DD3DAE7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6819580-FB1D-6268-C712-A133425533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8E88A7-307E-ED6A-5137-25F3267B2CC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5F5C8E-0A43-2029-39F5-57BB0EAD22F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BF80077-560A-1040-D9B7-1EE9BB2CC1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0000F65-F854-9341-39EA-D11C44DB01DE}"/>
              </a:ext>
            </a:extLst>
          </p:cNvPr>
          <p:cNvSpPr txBox="1"/>
          <p:nvPr/>
        </p:nvSpPr>
        <p:spPr>
          <a:xfrm>
            <a:off x="1462547" y="708466"/>
            <a:ext cx="1156765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la couleur verte. Vert. Le vert. Comment vous dites vert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A80EBC-6465-CED8-44BD-006FEDB4A3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177" y="3086100"/>
            <a:ext cx="3905795" cy="38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397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ED14B-343D-4861-FE42-00217EE8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422F451-5F15-65AB-5B40-6520E3C27B1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DF3765-94F2-F9C3-72C8-C065996012D9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E84EA6C-B53D-6D00-A417-1846CB96AA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9418A2-5BCF-C6A9-BE21-35F01726420C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8C2BDD-2208-3F6E-3904-1E83255CC7C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565A73C-D89D-C575-7240-7742FEE86A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DCF8F5-E135-BFEC-28A0-732438F462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B5EE06-8EA0-EFDE-508E-D098EB260E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C5EBA7-4AD8-53E7-3BE3-539BA7E33D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6AB4F5C-2B31-1EDD-C516-8B163D20353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1A62F24-3CC3-98CC-633E-92DBED930E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4DD5CE-2EBA-2E2F-D2A4-32CFC82D7D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CEC0DD-96A6-C25E-ADD3-5412111D37AD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ert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Le vert. Répétons ensemble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vert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BBD205-1905-5465-F234-0D4277A41E6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vert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28C4CE-0D4A-B8C1-3237-6A5FDAC30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415" y="4500273"/>
            <a:ext cx="3905795" cy="38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5599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58FA30-D0D8-1AF5-508A-AF0CF55E9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7E56450-B0A1-BD8D-E6B1-BA237DB5CAF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128C0DB-9FEE-8FD2-3A4E-6537D7C3BB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DF35A9-B6CB-2CA4-43FC-85FEF472B4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91E4BFA-658B-9B19-C9BE-6D8B62E33D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5E8D12-21F6-FEC8-83DD-DC792016E9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55D64-540F-9A4C-7DF4-93882D1BB2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86FBAEB-3D02-6619-8733-A26A7809430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42FD71-97DB-0053-36F5-CD1AABAE38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29E216-F4F4-71BD-050C-8BA4AAB3B6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59357A8-2DFE-E33E-8080-C25284965DC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2A30DD4-E4BE-3CEA-E982-A19297CBA0A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3AB76D7-9134-637A-2ED5-BFE6520BC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028910-30F0-6CE3-8103-2909850EFB32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du persil. Le persil. Comment vous dites persil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98F7B03-EB1B-3C44-C7D8-49D2F65E71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130" y="3009900"/>
            <a:ext cx="5957428" cy="387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30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9031D-DAA8-993D-19D9-24B75A4DF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3E66297-222A-4E0F-996A-CE24E195B34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CE63C23-39D0-298C-C0F9-7919A7D4F8D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1A795E-CC4C-3E93-EA57-9C4541D910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7471CA-0EA0-32AB-9A2E-A17B65679D09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B42D636-5A36-E2EA-C11E-B11676ACB92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8797C4-B370-8FFD-3802-708B9A6BF8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92D5396-51DD-B5FB-8609-B02E4E43D2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84C23B-356C-A3BA-DC84-25D7BFC10DD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4C3EC1-D6F3-7417-ACDD-BE662A6952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DDAF549-15ED-80FB-C8A4-CD7AC0C190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0BDBB6-D8E5-5555-C0D4-23B9D59BF0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A779AA-A123-30F9-30BE-4102D3A608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6521A26-3652-A073-6209-F4F2320D3BC3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 ’est du persil.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persil . Répétons ensemble le persil 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E2AAC76-FF80-B267-DFAF-680D3B284AB7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persil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F6587E-4C06-E2EB-7C11-576BA2E1A2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231" y="4388266"/>
            <a:ext cx="5957428" cy="387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9569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9B2C5-0DAA-68D4-7B00-C8BF2EC580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43DC90E-069B-26C6-E7D8-53F391296C2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0C2EF2-1FCF-A83F-53E2-D824E74D29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64E660C-CABA-8AA0-5CF4-89471CCB05C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82F2787-FD65-3F1B-B365-1B01BB0D348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3D5FFD-3B41-27C4-1EA4-04276659DE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1CAADC-2AFC-EFE3-7510-4F951222D6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D1ED3A-E334-935D-5BD0-42B6FD9D7C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9E2122-BD1E-5E59-58F3-CD3C18531F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F9A14-EF4E-AAA6-B907-6F7890508E4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4062E84-2CAF-6BA7-F71B-BBBF1BCF1F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09004B5-421C-B270-D958-CF9839AEA5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D3DBB-4969-02AF-3CCE-9497D681C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DD05C39-F7D6-28FE-3097-B8E6D3C64D3F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une carotte. La carotte. Comment vous dites carotte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CBC56EF-5678-07F4-11F3-B8B7ADA165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691" y="3619500"/>
            <a:ext cx="3668305" cy="348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383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A96C-BC5C-6F8B-DA64-F677D4B63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7940844-9E8E-3D09-2DD0-896EEA02B7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DF32C3E-6F65-F821-CE47-0DD0692E371C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CEB1D7-24F1-0C94-F581-89E257D9707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A7FF474-6B0A-E275-445E-DF0E9A6BE012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38A4EC-326D-AE2D-93AB-0D53B3448D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C16DF14-F506-ED28-66B8-B3E99F4A51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D51006B-309F-9FC0-AFF6-0D5B40D8C0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040C14-9F24-9044-9411-034C03465E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CC9FDA1-0135-9F18-C5EC-321D79999C5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9B0B55-6995-E116-92BA-EDCBB2561D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D8F5FE1-C1CE-132F-EFEA-A96E7BE993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335293B-4FF1-B239-2612-683803FDCC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78E276B-80B0-72DE-7754-53A7A4CC06C1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carotte . La carotte. Répétons ensemble la carotte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5D0E95E-2597-FDA6-F247-ECE82CCB814F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carotte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BA734D8-8063-FADA-91AC-281ACA89C4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710" y="4754574"/>
            <a:ext cx="4456712" cy="423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06017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9775D-407C-4E08-F35B-4EBF14CD4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09B7B3-8F97-E66D-D2BC-29FF0D4CE8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E2B52C-25F5-850C-DCAD-7FF4BE01391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99BBA2-5491-55DF-11C7-22F441676E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CB9B29-AC33-D841-9D31-876B6361D2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624345-90C3-030F-EAF3-0F1C81FBC07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19D775-A3AE-BD99-6E4B-C84786BD9A2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6306594-49B7-2A7F-A7A2-C5B3161ECC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09BC26-F67D-0C60-DC78-4E2363B31F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4B0278-303B-18F1-B2DD-A8E4D7A4CDA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B854B26-3683-690D-83FB-4D5CC0F52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C9FAC3D-72C6-867C-EA36-42BF82D88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68DDB6F-7E92-276D-D573-A909D9BA4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323039F-3BA2-9CF3-152C-E9DE74C88B3A}"/>
              </a:ext>
            </a:extLst>
          </p:cNvPr>
          <p:cNvSpPr txBox="1"/>
          <p:nvPr/>
        </p:nvSpPr>
        <p:spPr>
          <a:xfrm>
            <a:off x="1462547" y="708466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C’est une pomme. La pomme. Comment vous dites pomme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D1FB7E4-9222-813C-934B-817B80C23B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78" y="2746836"/>
            <a:ext cx="4393551" cy="485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8485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549A0-36F5-BF32-A60A-EF5022B52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E84E5A2-D2FE-D278-078C-E4254628A7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F53D58-C9D2-2B1B-B53A-D53FA0FAD483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9F5335-56F8-7A38-3319-C0C4BBEB350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035E58C-2390-FECA-AD66-05A402B8F25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C8A42D-E50D-47D4-A542-F121A722075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C916FA0-3234-64F6-EB74-CCE86073E8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89FA2-76BB-D106-6A01-99C695DCA3A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073EBC-1157-1A70-814B-710693B907D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F65DBF-78B7-7286-B78E-190C6EDC7A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F9ABB6D-E954-8BBA-0656-E7DE15496F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43108D7-8D44-DB34-9DB3-6DA730EB4D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93F128-BCDF-816E-2748-7379287B78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CA5839-D9E4-5C16-1FBC-70CD0FC05842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pomme La pomme. 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la pomme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E7B3EDC-E2AF-8425-529D-A1EC05384EA5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pomme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92F4BD-23F9-271C-639C-6D036B9758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834" y="4561811"/>
            <a:ext cx="3261992" cy="3607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3947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BDD25B-BEA9-9519-CCC8-83FC6095F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E29A8A-6C9A-797D-C7DD-905384165D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11C8876-AF28-BBB6-3A15-A6F0EA9E847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BEEBD1-42DF-6356-86FC-CF60AFA1AB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4E561A-2546-9DA1-859F-79009F2D9201}"/>
                </a:ext>
              </a:extLst>
            </p:cNvPr>
            <p:cNvSpPr/>
            <p:nvPr/>
          </p:nvSpPr>
          <p:spPr>
            <a:xfrm>
              <a:off x="333382" y="328799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44D4E6F-0C09-AE0F-DBD0-C1FE8244547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ABAB77-3222-66C9-15C1-868C7F27394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43B2B4-6299-E498-B257-2C4184DEC9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02D6640-66B0-CF81-7DFE-235DEC2C62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F91DD51-F875-1D7D-8573-512C928B97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63CD4A-7D1B-9F74-F80D-A0E7DC7956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7FEEDA-82B2-B893-01A3-ACE8BAAF37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3010741-2AA6-E65A-B020-83D08DAB4A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E7FA762-03C1-6A7E-0768-86080790DA41}"/>
              </a:ext>
            </a:extLst>
          </p:cNvPr>
          <p:cNvSpPr txBox="1"/>
          <p:nvPr/>
        </p:nvSpPr>
        <p:spPr>
          <a:xfrm>
            <a:off x="1188350" y="892864"/>
            <a:ext cx="14153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marmite. La marmite. </a:t>
            </a:r>
            <a:r>
              <a:rPr lang="fr-FR" sz="2800" b="1" dirty="0">
                <a:solidFill>
                  <a:srgbClr val="A6A6A6"/>
                </a:solidFill>
              </a:rPr>
              <a:t>Comment vous dites marmite dans votre langue?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29F4A3-5C0B-7FDB-B579-C3B4F7640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446" y="3543300"/>
            <a:ext cx="6013733" cy="38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33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7A7B2-960A-8D34-0787-8C8CB2420A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8DA6625-E8B2-6445-8E20-53BC366DF86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E7870C-81B7-159D-1366-C857AAA2D74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1C6989-E0E1-6177-BCF5-5DBCF7516A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D20D4-532C-EE3C-8544-2A0DD5BA82C6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DF86506-6E85-A451-20AA-5AA339AA08A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7749DF8-3B4E-D2DD-8BA6-5F541C3CA0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93DC93-84AD-5CB2-6E04-53976F38136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D216D1B-B5E5-F25C-E5BE-EF3FF9014A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9E5857D-E040-CFB7-210B-9FD52E065B7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C96175-5562-DD48-F00C-B7D89AD8E8D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AFEFB9D-DCF4-24CC-137F-125DA9BD5D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A9A397-2E34-2EE0-2278-7E9965832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223D4F3-F4F7-7DA0-DA29-AD8B8063CEFC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marmite.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La marmite. Répétons ensemble la marmite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AAEDC44-C437-04E2-29E6-11ED968E36B4}"/>
              </a:ext>
            </a:extLst>
          </p:cNvPr>
          <p:cNvSpPr txBox="1"/>
          <p:nvPr/>
        </p:nvSpPr>
        <p:spPr>
          <a:xfrm>
            <a:off x="3601950" y="2636029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marmite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5372BC-D69E-64B6-F8A4-F9292FF91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927134"/>
            <a:ext cx="6013733" cy="389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1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B8EF52-0157-B24E-C0FA-9168F5894AB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134600" y="5618849"/>
            <a:ext cx="1477458" cy="190189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3A47B3-2A3B-133C-F065-CD1E128DB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238BB0D-8E67-AA08-8CA1-4757C9A08ED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C89E430-D026-6C45-A870-AC9ACB10ECE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651A4A-F834-8783-6667-D614B00F48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57807AC-BC50-5FE4-27FE-2215FAB88F9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9650730-6810-B121-DCA0-BE3BCE6FE29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9B29FBC-4EC8-F71A-929D-ACB2A966B4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7BBB5B-E704-6006-3E37-780D5F6006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07C48E-0ED4-99E1-4A0F-6AB0721763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1595FE-4517-A536-F346-9A6C28FAD1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6661D0-3FEF-58F4-EEF2-9C596F250C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74214E-318A-3075-13CF-FCD5FE1EE0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80B41F-68C4-6A12-EF92-9A3BFF4018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0E2B8B-8E28-9BC3-E8DE-7FA41BFF8B03}"/>
              </a:ext>
            </a:extLst>
          </p:cNvPr>
          <p:cNvSpPr txBox="1"/>
          <p:nvPr/>
        </p:nvSpPr>
        <p:spPr>
          <a:xfrm>
            <a:off x="1462547" y="708466"/>
            <a:ext cx="114914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rgbClr val="A6A6A6"/>
                </a:solidFill>
              </a:rPr>
              <a:t>Il verse du jus. Verser. Comment dites vous verser dans votre langue? </a:t>
            </a:r>
            <a:endParaRPr lang="fr-FR" sz="2800" b="1" dirty="0">
              <a:solidFill>
                <a:prstClr val="white">
                  <a:lumMod val="65000"/>
                </a:prstClr>
              </a:solidFill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EF6AF6-CD07-D0ED-E4BB-6C62DAF69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7908" y="3314700"/>
            <a:ext cx="3440184" cy="397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5951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F83054-5B8A-82E0-DAD2-4376DFA61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102DBE1-5F1A-38C3-C4AE-F1676D3698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62408F-CAF1-DC74-2B5B-250ED2C97EF8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7BABE6E-6645-3B5C-51E7-957458F1453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A864A2-332B-FD00-2C3A-9289ECDB85D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D04E4-E829-023D-3DB1-CD4A3F30D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C987872-B676-A2D4-0D66-7BD9F8E093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D1623B-9BA7-2836-C897-A267DB2A02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A6C0E6-2CFE-5992-4C3B-05D1C79B54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1232C5-2554-299F-E002-A124C525BF1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4F73110-F683-0CE1-6563-E0BC56F34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ED5443-7836-0743-6A57-B018D81E9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A60276-A202-DB92-D4A4-8982004549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4FA584-295B-D387-4A55-F1E36FA72A5E}"/>
              </a:ext>
            </a:extLst>
          </p:cNvPr>
          <p:cNvSpPr txBox="1"/>
          <p:nvPr/>
        </p:nvSpPr>
        <p:spPr>
          <a:xfrm>
            <a:off x="1066801" y="739550"/>
            <a:ext cx="123444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verse.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Verser. Répétons ensemble verser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D4339A0-E6E2-0A0B-5925-31AEE41FB3EA}"/>
              </a:ext>
            </a:extLst>
          </p:cNvPr>
          <p:cNvSpPr txBox="1"/>
          <p:nvPr/>
        </p:nvSpPr>
        <p:spPr>
          <a:xfrm>
            <a:off x="3282697" y="254629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verser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43D3BDB-B286-2276-2C8C-C2F937D784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221" y="4368112"/>
            <a:ext cx="3440184" cy="397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9275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BDD93-8F4E-0957-11D3-38FAB97982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B6B09935-E5F4-143D-5591-FD6F12EA40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723C6FB-EE50-D4CD-3882-0DE9D478DA0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8BC03CC-2262-A176-8CAA-C9CDB982B9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EDDF596-22CD-C50D-991B-915703BA6A08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5A331E2-1858-DF7C-D260-B7B5B92C12D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8A3D02B-B5A5-564D-93FD-3479AE41A7F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12185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88E73455-3307-0CEE-98CA-A4B8D704DE94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4C38A2E-CCCA-DD95-9FB6-1B49F6FB4D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713" y="3976726"/>
            <a:ext cx="2882498" cy="186785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DC433AD-FDA1-0EFE-1436-3749851D8D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6207" y="3655316"/>
            <a:ext cx="2027647" cy="224238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F16CEF45-E65D-2882-8DE9-5858C6EFE99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270" y="3655316"/>
            <a:ext cx="1289042" cy="2189269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3E1F5943-7C53-7A3A-B942-45E60329E7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081" y="4252448"/>
            <a:ext cx="2445522" cy="1592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86F7ED-5892-B3AB-5A4A-BF710A1A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328326-9774-63C3-4A3D-CA61A7B8F6F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88BF9A3-92CB-BF26-1090-C6F91159F44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F3AC25D6-E412-C70D-6A20-881B56AC0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1B091C8-CF5F-82A6-7B2E-0AC475EF39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1DC76D5-BFCB-6254-CFC9-C2E6C275E68D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A2CCF-EE20-88D0-8DDA-5388A9C4E1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8654B1B-5C31-2511-9D03-5B51774E281C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952BE3A-28AC-85E3-CFB6-5B65AD8F7A1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B0DC6CFF-B8F2-A339-5312-620AB6EA6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8956F374-051A-9C16-FDCB-0BBE31A9D9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2F0360C-7967-EAE6-896A-B9F27B51DF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F041AF9B-0E2F-78AD-973F-7AF963E6D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37AD3BA-993F-0D95-551B-7D6D832AB70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A9C44700-C694-5882-31B0-6AF6D1ED7BA6}"/>
              </a:ext>
            </a:extLst>
          </p:cNvPr>
          <p:cNvSpPr/>
          <p:nvPr/>
        </p:nvSpPr>
        <p:spPr>
          <a:xfrm>
            <a:off x="5474822" y="661595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8E4C9AF-B97A-93F0-0C02-64AE58941367}"/>
              </a:ext>
            </a:extLst>
          </p:cNvPr>
          <p:cNvSpPr/>
          <p:nvPr/>
        </p:nvSpPr>
        <p:spPr>
          <a:xfrm>
            <a:off x="8699298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48D629-E78B-38B5-9938-D818A222ED1B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2277D9DC-396A-261F-97A4-6B25E91C26B6}"/>
              </a:ext>
            </a:extLst>
          </p:cNvPr>
          <p:cNvSpPr/>
          <p:nvPr/>
        </p:nvSpPr>
        <p:spPr>
          <a:xfrm>
            <a:off x="11504637" y="656732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045245E9-6D7E-2777-9A2A-0506CD19BA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082" y="3678561"/>
            <a:ext cx="2090447" cy="245912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C90A8E8E-27CD-107D-4B45-5EE2F7208A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4164" y="3543656"/>
            <a:ext cx="2095425" cy="242083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EABBE2B4-B03F-9F12-4C42-50732A1BD2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367" y="3902079"/>
            <a:ext cx="2108698" cy="206240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A6869F7-F76E-A805-2FCC-CD1D6743E8F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6585" y="3813403"/>
            <a:ext cx="2305988" cy="218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363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CC3E2FAC-5D73-4AA0-DCB7-F3FF8A6DC3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63" y="2895456"/>
            <a:ext cx="1375237" cy="2335660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3929C29E-2273-B448-9FD8-D64C8F27BD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727" y="2677588"/>
            <a:ext cx="2096215" cy="2465911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B756C153-D210-7D28-1F07-E26D4A60A6F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171" y="3022761"/>
            <a:ext cx="1904253" cy="1862452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6F22470-4E71-E7AD-D9A9-0309C1E2AAA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904" y="2985131"/>
            <a:ext cx="2860727" cy="1862452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1B9BE4A6-6EC9-3832-0459-88DD430083B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93" y="6251484"/>
            <a:ext cx="2514385" cy="2387116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BA847062-A5F0-173A-3E7A-7FC470B1B4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86" y="6251484"/>
            <a:ext cx="1914114" cy="2116830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AF0B0622-220F-DF3C-F57D-23B27842F4D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67" y="6420084"/>
            <a:ext cx="2777137" cy="179958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ADEFA7CE-C707-3859-3603-F27443A9338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823" y="5773765"/>
            <a:ext cx="2151679" cy="24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D827AC7-3F50-F58F-FBE4-802FDE8711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363" y="2895456"/>
            <a:ext cx="1375237" cy="233566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07E65B5-30B2-DB09-38C2-2B2F7356FB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3727" y="2677588"/>
            <a:ext cx="2096215" cy="246591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BCE6E6D-E296-B408-C611-1868F2B174A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171" y="3022761"/>
            <a:ext cx="1904253" cy="18624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58764D2-6596-1710-1D19-A227B26215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904" y="2985131"/>
            <a:ext cx="2860727" cy="186245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290AAC-6965-EA90-96B2-6F471709AC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93" y="6251484"/>
            <a:ext cx="2514385" cy="238711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BB3BFAB-2110-D409-0B23-9482DF4A73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6686" y="6251484"/>
            <a:ext cx="1914114" cy="211683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12742E8-931E-4141-56FB-3399D7D909A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067" y="6420084"/>
            <a:ext cx="2777137" cy="179958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20A476E-E114-10F8-3811-EA99F9EEA9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823" y="5773765"/>
            <a:ext cx="2151679" cy="248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6AFE74-9556-EB37-8035-DE04A9BB8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7BDB17-122B-F098-B250-07592A3FFC50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1D21E32-BDB4-9B96-B238-5CA96E7D4A49}"/>
              </a:ext>
            </a:extLst>
          </p:cNvPr>
          <p:cNvGrpSpPr/>
          <p:nvPr/>
        </p:nvGrpSpPr>
        <p:grpSpPr>
          <a:xfrm>
            <a:off x="248123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125F6F4C-4E35-93BE-E5B8-3BBD4F93BE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87051E2-D40E-8723-9CD6-2278AC4874E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D8903CD-8349-3968-BFEA-B5831EE05782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Quels sont les mots qui manquent.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393CA07-F2DB-3279-CA90-20F7AEE446A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C5387AE-12FA-9528-0242-63D9578A4DD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17E50D5-46A2-10A4-A9A8-140657DE71CB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E120B17-DD09-ED0E-6DFC-54D72AD37ED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AD21C500-BAE2-5E4D-DF78-35E81F1BC4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C3082E1-59FC-F317-0F24-A727C99953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98A44CA-D00B-1A92-D42A-9CD7CE70E5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9DAE0294-3DD9-1E04-984A-8379932E75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416BAF84-DB9E-AB6A-7C12-21B02E8A10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846" y="5704118"/>
            <a:ext cx="2934993" cy="3094681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D50A41-F040-83ED-1068-5EE18245D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0390" y="2387047"/>
            <a:ext cx="2798107" cy="309468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56CA50-BAB7-920E-2D31-8CF607D43E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63" y="2961029"/>
            <a:ext cx="1249138" cy="21214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23A7A47-6412-7791-4895-418D3A628C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799" y="2800676"/>
            <a:ext cx="2085520" cy="245333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355FBB2-FF64-CBA5-C0F4-C0E031DD06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083" y="3075450"/>
            <a:ext cx="1905183" cy="186336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0B67762-3982-1393-CE98-F10543034A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6630" y="6057900"/>
            <a:ext cx="2406727" cy="228490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AA95B05E-3F0A-7D31-20E3-F116645C4F8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900" y="6655676"/>
            <a:ext cx="2371727" cy="153687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64EF6DD-D7E9-F8E0-CA4A-D8E4372976B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894" y="6420322"/>
            <a:ext cx="1829677" cy="211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6453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6186EF-DA62-229B-165C-FD4A68525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5FC58CA-D2E7-1A14-0C2D-B32C39D89C3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CC2826F-968F-300B-D85E-4E1D4565CC7C}"/>
              </a:ext>
            </a:extLst>
          </p:cNvPr>
          <p:cNvGrpSpPr/>
          <p:nvPr/>
        </p:nvGrpSpPr>
        <p:grpSpPr>
          <a:xfrm>
            <a:off x="457932" y="929438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00E56A81-B49D-0C48-0EA8-0130EE619E5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EEDF3F7-DCAA-09BC-7507-69B6BD10AE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96465849-B7CA-A94B-FDF7-BCF9E4A78A8C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Les mots qui manquaient sont: persil - marmite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BF0F13DA-B311-0827-91B7-7E589EFE2D27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2CF4867-14EB-B04C-6341-D37F64F5CB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D06841F9-B1AF-F623-DE24-B569EB360D9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5371B7B2-22F8-A9E4-D2D2-54A3B5CF728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5B082E-D3A8-C2E2-D9DE-1D77E8B3CC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E97D3658-2485-5312-C6F4-A71443823F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FFE383D-67AE-8BD5-7156-630DFA5A7DE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D1C79E62-4AFF-840A-3C03-B7190DB774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6FC9DB23-5A29-0DE7-93A0-95307E6A7381}"/>
              </a:ext>
            </a:extLst>
          </p:cNvPr>
          <p:cNvCxnSpPr>
            <a:cxnSpLocks/>
          </p:cNvCxnSpPr>
          <p:nvPr/>
        </p:nvCxnSpPr>
        <p:spPr>
          <a:xfrm>
            <a:off x="9471898" y="1888896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 13">
            <a:extLst>
              <a:ext uri="{FF2B5EF4-FFF2-40B4-BE49-F238E27FC236}">
                <a16:creationId xmlns:a16="http://schemas.microsoft.com/office/drawing/2014/main" id="{A3ECECE6-6CBD-2E82-7C56-F12F502C25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067" y="3613792"/>
            <a:ext cx="1069392" cy="18162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53D98C1-B7E7-0474-3C34-1A45380ED8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135" y="3771001"/>
            <a:ext cx="1670742" cy="196540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ECEC557-B68E-728D-B5CE-9CA772647D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923" y="3897676"/>
            <a:ext cx="1905183" cy="1863362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6C1962BA-7637-D00E-B0FB-253B59C98EB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152" y="3747245"/>
            <a:ext cx="2597903" cy="169134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5D86491-9A08-21FB-EA25-71EFC67DEEA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120" y="6907221"/>
            <a:ext cx="1823456" cy="173116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5124C15-BBE6-4634-DB80-A10D3D13C04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869" y="6944872"/>
            <a:ext cx="1670743" cy="1847685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A40FB99-7557-A9D4-6518-B8C1AECCF20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5039" y="7178905"/>
            <a:ext cx="2207798" cy="143065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81062A9-C902-8644-BAB6-D6FECB195E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0264" y="6715894"/>
            <a:ext cx="1829677" cy="2113815"/>
          </a:xfrm>
          <a:prstGeom prst="rect">
            <a:avLst/>
          </a:prstGeom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21203D38-E08A-BB76-DF1B-492D1D2598AE}"/>
              </a:ext>
            </a:extLst>
          </p:cNvPr>
          <p:cNvCxnSpPr>
            <a:cxnSpLocks/>
          </p:cNvCxnSpPr>
          <p:nvPr/>
        </p:nvCxnSpPr>
        <p:spPr>
          <a:xfrm>
            <a:off x="6101675" y="5823074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78013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83618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la maison vous allez  chercher et écrire les mots du vocabulaire que nous avons vu. Exemple: marmite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6" name="Ellipse 5">
            <a:extLst>
              <a:ext uri="{FF2B5EF4-FFF2-40B4-BE49-F238E27FC236}">
                <a16:creationId xmlns:a16="http://schemas.microsoft.com/office/drawing/2014/main" id="{D0F7F2DE-879C-A7E7-E1B7-2B9CB1D28F92}"/>
              </a:ext>
            </a:extLst>
          </p:cNvPr>
          <p:cNvSpPr/>
          <p:nvPr/>
        </p:nvSpPr>
        <p:spPr>
          <a:xfrm>
            <a:off x="4814241" y="7555077"/>
            <a:ext cx="1447800" cy="8382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F42BF00-D9CB-6C0B-5081-356909DF81BC}"/>
              </a:ext>
            </a:extLst>
          </p:cNvPr>
          <p:cNvSpPr/>
          <p:nvPr/>
        </p:nvSpPr>
        <p:spPr>
          <a:xfrm>
            <a:off x="8049309" y="3619500"/>
            <a:ext cx="713692" cy="457200"/>
          </a:xfrm>
          <a:prstGeom prst="ellips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>
              <a:noFill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C43EA8-F79A-7DBD-B164-C427F7EC1A6D}"/>
              </a:ext>
            </a:extLst>
          </p:cNvPr>
          <p:cNvSpPr/>
          <p:nvPr/>
        </p:nvSpPr>
        <p:spPr>
          <a:xfrm>
            <a:off x="841546" y="4240860"/>
            <a:ext cx="1805354" cy="9906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accent1"/>
                </a:solidFill>
              </a:rPr>
              <a:t>marmite</a:t>
            </a:r>
            <a:endParaRPr lang="fr-MA" sz="3200" b="1" dirty="0">
              <a:solidFill>
                <a:schemeClr val="accent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450C845-CF33-C2CC-C78E-F06E8D479D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6783" y="1646431"/>
            <a:ext cx="6112122" cy="777419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DBF4A0B8-0E23-816F-BBB2-6B358BED7D98}"/>
              </a:ext>
            </a:extLst>
          </p:cNvPr>
          <p:cNvCxnSpPr>
            <a:cxnSpLocks/>
          </p:cNvCxnSpPr>
          <p:nvPr/>
        </p:nvCxnSpPr>
        <p:spPr>
          <a:xfrm>
            <a:off x="2646900" y="5143500"/>
            <a:ext cx="5887500" cy="24965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ACD04225-FFCC-D0D6-C88E-5183DF4F6B4D}"/>
              </a:ext>
            </a:extLst>
          </p:cNvPr>
          <p:cNvCxnSpPr>
            <a:cxnSpLocks/>
          </p:cNvCxnSpPr>
          <p:nvPr/>
        </p:nvCxnSpPr>
        <p:spPr>
          <a:xfrm flipV="1">
            <a:off x="2646900" y="3579557"/>
            <a:ext cx="2610900" cy="6745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cvc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double c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345740" y="80769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8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b="1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C6930C73-6ECB-445A-DA6A-E7B8174AC8A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946190"/>
            <a:ext cx="9859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Aujourd’hui, vous allez apprendre à lire des syllabes avancées</a:t>
            </a:r>
            <a:r>
              <a:rPr lang="pt-B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Regardez comment je fais</a:t>
            </a:r>
            <a:r>
              <a:rPr lang="pt-B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C20C46E-8C6F-B4A0-F331-5E54D903D58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260615" y="4073604"/>
            <a:ext cx="6664457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3800" b="1" dirty="0">
                <a:solidFill>
                  <a:srgbClr val="106585"/>
                </a:solidFill>
                <a:latin typeface="Dosis" pitchFamily="2" charset="0"/>
              </a:rPr>
              <a:t>sel</a:t>
            </a:r>
            <a:endParaRPr lang="pt-BR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sel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93CD0DE-239C-D22A-F445-04073CC22C2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s/e/l . Le e se prononce “è”: sel.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68C5161-2A7C-3BC7-F4EA-6C14325FE2D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81582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 et non pas leur nom.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27894791-5824-E76A-EFE6-95DB71E4C1A9}"/>
              </a:ext>
            </a:extLst>
          </p:cNvPr>
          <p:cNvSpPr/>
          <p:nvPr/>
        </p:nvSpPr>
        <p:spPr>
          <a:xfrm rot="5400000">
            <a:off x="5448968" y="4768794"/>
            <a:ext cx="467686" cy="3853399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B9B33-D7BC-A3CE-5C44-8426203D78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4167DA-8F3D-8E04-072A-1AEDE5794D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B3C6248-E67E-51C4-8C81-4FD085C6C45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C06BD9-5335-13FA-BFA7-DF51CFD434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54AA7C-64E8-ADB9-CDA7-509921AAEC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013909E-4893-0C6C-29CD-DBC24D5ACC4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8F7C76-0CA3-BC91-2631-50D7CA24474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C2BDD71-A091-A025-A1FF-3247E53660C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F4D95-F924-3DEE-1989-DD73E9077A6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46D1E-5041-78EC-BA5C-EAE98AF50B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5BAF5C1-1FEC-802F-106A-AC0AC23DD6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04F7E9-73B7-FD86-F091-16296A58061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B2FB12F-26B2-F440-3897-223493280A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9ACD96-1959-C14B-A995-4A351056A20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D226749-3258-E6A3-F2C8-B5042106C5B5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sel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A76E093-7A4E-BA2A-7E49-ACB87EA2F18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29F219-F7A8-55C4-1759-1DBF8AF68A1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70780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72FE1-7230-96C8-3541-9B421D812D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E51B4C-FB05-BCCD-67DF-00CE2149E34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580535-299D-597E-16E1-078F9D16F86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8ECB3C7-273C-A455-AF6F-D56BE21DE8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22328-69F7-6A07-5035-2AF2A2F658F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B6FBD1-BA7A-1DBF-8D0F-196C678C22B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49E15DD-0EFF-FFE2-3483-36694B9303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9B267A-3530-45D6-0C97-299534FF04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9581EE-CAF7-C947-CB4C-668F000C81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984FB63-0D2D-542D-D6B4-526127DEA48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1D77D7-8A8F-B16A-34A7-E74E003690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515EF0-C519-21AE-AF19-98023BD2E2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BF7083-9CEF-2242-11A9-CE5F0288AC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C8E7646-E303-D866-BC51-C910BC5197D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A0EFE7-0DE6-13BE-35B2-4DFB1E47E11E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chef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D2ADFBE-B519-F609-CCD6-2BF633E5574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ch/e/f . chef. Le “e” se prononce “è”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00BE64-B50F-EB4D-BFB6-09BDFC74B24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FC2DC6E9-F8B8-79CB-58B6-C9D28F899806}"/>
              </a:ext>
            </a:extLst>
          </p:cNvPr>
          <p:cNvSpPr/>
          <p:nvPr/>
        </p:nvSpPr>
        <p:spPr>
          <a:xfrm rot="5400000">
            <a:off x="6691713" y="4279566"/>
            <a:ext cx="467686" cy="5190655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84290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01716-EE13-823B-57B6-600362C31C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9D76C0-2EDE-CF31-9EDA-5445ADBA5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87EA0F2-1D50-0200-DCF2-E1AF4CEFFA9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C366EC-D9E2-5C25-E1D1-84FB8EA703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EFB174-CCB5-7C50-0B8D-1512BAE1527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4A816AD-2434-CAE4-4FE9-62A24A60DE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C365235-A0BC-F0C0-B486-68814598531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DF7C37F-82C3-5A9C-4A9F-0376133C4D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F216C9-DB44-ABB0-1EB6-9CC6C986CA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17EB01-DD85-4F5E-B7B5-442DBB18D1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673504-F7F6-047E-672B-8E5DAD0531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2FA512-DDEA-088F-5EE1-344621C5DC8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93D477-F48A-5A45-E4E2-DA6A46FBF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A3A9423-2E13-05EE-177B-776EB372408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772B7F-B3C1-3BED-B4B6-98DCA74EF6D6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chef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D7B1145-C2C3-3CC4-90E4-3B657E38D3C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7DBEDE-C11B-3889-06DA-853722DC36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4292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1219200" y="1409700"/>
            <a:ext cx="11876750" cy="7607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 </a:t>
            </a:r>
            <a:r>
              <a:rPr lang="fr-FR" sz="3200" dirty="0">
                <a:latin typeface="Dosis" pitchFamily="2" charset="0"/>
              </a:rPr>
              <a:t> sel – chef- vert- carotte- pomme- persil- marmite- verser</a:t>
            </a: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 </a:t>
            </a:r>
            <a:r>
              <a:rPr lang="fr-FR" sz="3200" dirty="0" err="1">
                <a:latin typeface="Dosis" pitchFamily="2" charset="0"/>
              </a:rPr>
              <a:t>cvc</a:t>
            </a:r>
            <a:r>
              <a:rPr lang="fr-FR" sz="3200" dirty="0">
                <a:latin typeface="Dosis" pitchFamily="2" charset="0"/>
              </a:rPr>
              <a:t> – double c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</a:t>
            </a:r>
            <a:r>
              <a:rPr lang="fr-MA" sz="3200" dirty="0" err="1">
                <a:latin typeface="Dosis" pitchFamily="2" charset="0"/>
              </a:rPr>
              <a:t>cvc</a:t>
            </a:r>
            <a:r>
              <a:rPr lang="fr-MA" sz="3200" dirty="0">
                <a:latin typeface="Dosis" pitchFamily="2" charset="0"/>
              </a:rPr>
              <a:t> – double c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1769948" y="3359766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1753408" y="4517658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8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727242" y="603403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1753408" y="7828183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1709776" y="8597077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744655" y="697230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8FA2C-4FDB-B2CD-FA9D-2402A0FB9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3BBAE4-B676-D31E-D4E4-C32F2A81861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A1BD25-E3EF-99AE-0B4F-9D559AECB4E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DC1C29-1285-64A9-4BC8-D8378C82648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B4C6AE-959C-ED64-EC24-BA2184F9D2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187ADFC-A3DA-E982-CCD5-B786CB4AB3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BB39B9D-DD1B-F376-4C57-890151638E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463C3B-86F9-4CEE-FAF0-818A0AC2A6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21F7DD8-2CA1-F24F-AC2C-52E8FE99593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04114C-FC73-749D-8B8C-ACAF9CB809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A9B97A-5830-BB28-F15A-AE1ADA8D270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54A2800-C29C-9D05-4E62-348894BB282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BCB0E49-3F3B-7F50-D294-A91480A8F6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A3E0C6F-6824-6C30-5E15-6F179FCE3CB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C8FA1B0-B144-05AA-CE12-38573E4EDC11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ver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3206D4-2F71-DF4E-C0A5-26259CEA8F2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v/e/r   ver-   t est muette. ver.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81FB67-91CF-0109-D00B-4304E124CB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1157078A-2DC2-9E67-4FB4-AC84A413977A}"/>
              </a:ext>
            </a:extLst>
          </p:cNvPr>
          <p:cNvSpPr/>
          <p:nvPr/>
        </p:nvSpPr>
        <p:spPr>
          <a:xfrm rot="5400000">
            <a:off x="6023085" y="4948194"/>
            <a:ext cx="467686" cy="3853399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593232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F954-AB69-5B87-6BD1-1FACE3D04F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4DDA98-83A8-F56D-25F3-4FAA21B6534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5CB5E0-0A99-4019-B453-DF03643A68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8881FD-4662-B779-E750-EA23841E25E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302F23-63FC-45DE-8074-16704E08A0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847F28F-77E7-51D2-BCDA-EB3C1C4BEE3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1FAC31-47B3-34FE-35E1-B56FDA301D5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AB91F33-B0AA-0F67-2FBE-CB8D070AC2F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2640B3A-FDD3-E913-E084-17420382D30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B7E9EC3-856A-1FC6-0744-F25EF48DC7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E9D62E2-97E7-9B79-4BB2-F06A54A248A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E639A7-1F08-8D13-2E4C-E205742D3E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8F0C1D6-201F-0745-4F58-8DEA3F549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FB9D573-5772-3DE5-8526-DF2C87B4731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12EE1A-3313-2B28-EBE0-2E1BF6868B7B}"/>
              </a:ext>
            </a:extLst>
          </p:cNvPr>
          <p:cNvSpPr txBox="1"/>
          <p:nvPr/>
        </p:nvSpPr>
        <p:spPr>
          <a:xfrm>
            <a:off x="3769967" y="3070331"/>
            <a:ext cx="6781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ver</a:t>
            </a:r>
            <a:r>
              <a:rPr lang="fr-FR" sz="25800" b="1" kern="0" spc="480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D8D853-EB46-AA6B-EFEC-B2ADA4BBA16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41826D5-4380-0B94-AA87-E576934D467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96459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07BFA6-5336-8017-52C9-32093E538A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D5E823E-3D55-4D92-6290-C4B91ACAEC2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CC5F009-717A-BD39-293E-FE3F2B6CAC21}"/>
              </a:ext>
            </a:extLst>
          </p:cNvPr>
          <p:cNvGrpSpPr/>
          <p:nvPr/>
        </p:nvGrpSpPr>
        <p:grpSpPr>
          <a:xfrm>
            <a:off x="483617" y="7763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B7C623-E09F-D014-16A7-5FD0160C5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85D03EF-267B-7FEB-2BC3-249A9126800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1D97C5-3CF9-024A-9407-BF172EC898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B632E7-A053-CAF9-9E91-ADC608A37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7A1F71C-41FF-50CB-98DF-28FA5598EE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D5F2E2-D278-180F-F368-718AD93BF3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D6DBE26-CD03-BA71-8015-DF5D5A9F80E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A25B967-163F-51F9-9143-887D8FF39F9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1CDDC51-E705-711B-A2FF-734D9B25C3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DE81A04-F640-F0C1-934E-1CA6E6F9EE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68EC11-F041-2B99-4BB1-9391C042A91B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37E953A-D83A-E0D6-CF42-62E87C10321D}"/>
              </a:ext>
            </a:extLst>
          </p:cNvPr>
          <p:cNvSpPr txBox="1"/>
          <p:nvPr/>
        </p:nvSpPr>
        <p:spPr>
          <a:xfrm>
            <a:off x="1462546" y="3070331"/>
            <a:ext cx="1080565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carott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40FD952-60E4-ACF5-7F1E-8DBBDBA0B45B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11383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30">
              <a:spcAft>
                <a:spcPts val="4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k-a- ka- </a:t>
            </a:r>
            <a:r>
              <a:rPr lang="pt-BR" sz="2400" b="1" dirty="0">
                <a:solidFill>
                  <a:prstClr val="white">
                    <a:lumMod val="65000"/>
                  </a:prstClr>
                </a:solidFill>
              </a:rPr>
              <a:t>Les deux t se prononcent  “t”. R-o-t rot- </a:t>
            </a: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rot “ka- rot”. “karot”.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831D68B-A649-BF7D-2D5E-8E55B9ED716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04597FBB-C313-298F-E861-F4FA84F78664}"/>
              </a:ext>
            </a:extLst>
          </p:cNvPr>
          <p:cNvSpPr/>
          <p:nvPr/>
        </p:nvSpPr>
        <p:spPr>
          <a:xfrm rot="5400000">
            <a:off x="2835332" y="5192668"/>
            <a:ext cx="467686" cy="3005649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176B3D8A-9B78-3470-E020-9792C1884274}"/>
              </a:ext>
            </a:extLst>
          </p:cNvPr>
          <p:cNvSpPr/>
          <p:nvPr/>
        </p:nvSpPr>
        <p:spPr>
          <a:xfrm rot="5400000">
            <a:off x="7082463" y="4105800"/>
            <a:ext cx="467686" cy="5179386"/>
          </a:xfrm>
          <a:prstGeom prst="rightBracket">
            <a:avLst>
              <a:gd name="adj" fmla="val 5370"/>
            </a:avLst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225822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1F944-3DF0-71EB-14CE-ADC52AD88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788069F-06EB-70A1-9F7B-93C77E7060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5B03A6-DF73-1387-35DA-8EE43EB02D6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C9EB7BF-371D-D478-2069-E3D63FC0A0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33D4034-DF49-9EB4-19FC-09B0263BAF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53FEDE5-C331-8E55-EC73-A8B5A75904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1D5087-743B-5822-9F63-1A1EF833952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D34F6B6-0454-9D86-5299-60BF0B93A49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914E103-F3FC-3CE8-3919-71A99586E00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6D868D-FFEE-D82E-A7C9-D0F8D6188B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404869-343F-F5CA-93A2-AE6D0139BEC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0C88AC-5EE0-CEC7-8A6A-5EC3B36B66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86CE88F-A351-8FE2-0E21-8073CDEA9C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FDCD944-7E24-EB67-E912-52D88039BBA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1E1544F-9E90-9DA6-A4EB-0894DC02BC48}"/>
              </a:ext>
            </a:extLst>
          </p:cNvPr>
          <p:cNvSpPr txBox="1"/>
          <p:nvPr/>
        </p:nvSpPr>
        <p:spPr>
          <a:xfrm>
            <a:off x="1295400" y="3070331"/>
            <a:ext cx="1097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carott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4402334-8655-23AF-BA10-A3915366000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8876437-8C31-163F-6D96-76B884B28E5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08016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9B2F8-9849-ABAD-781D-E2C9A3F073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BCA64A-64A9-AEDE-24BA-F301F0FDB6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4642F11-9108-2C08-7F7E-0100F9FD0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8DCE72F-F242-812F-7DE9-428DD3B79E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FC65B3-F003-2E8E-9BDB-49153635BE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8AA5B4D-6C4E-3BB1-59B3-B99F332C16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C79ADB3-EF6B-2E14-A062-8BF3BABA8E0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DD244F2-9EAD-6D13-8D2F-4E258319129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EBEBC2-EEE3-4649-DB49-26B2021B547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4ED31F-102E-1E39-C2B9-3A2EAFBA3F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1D9567-21E9-D803-519F-88BB306B0B3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6A2B067-E0E6-2ECA-6172-04938B25614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706FF11-ADAE-F43A-4C35-9B3FE82808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48B12E2-5A1B-40B8-FF25-6A593DFC91DA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ED96C24-1237-4FE3-032B-8D0C43E558AB}"/>
              </a:ext>
            </a:extLst>
          </p:cNvPr>
          <p:cNvSpPr txBox="1"/>
          <p:nvPr/>
        </p:nvSpPr>
        <p:spPr>
          <a:xfrm>
            <a:off x="1462546" y="3070331"/>
            <a:ext cx="1080565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pomm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62C46EA-201A-E2A3-359C-93A9361CF6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p-o- m “pom” les deux m  se prononcent “m”. pomme.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685326E-EFCA-6972-CBAE-F426EDDA52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9171" y="1416084"/>
            <a:ext cx="66644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Dire le son des lettres (pas le nom des lettres).</a:t>
            </a:r>
          </a:p>
        </p:txBody>
      </p:sp>
      <p:sp>
        <p:nvSpPr>
          <p:cNvPr id="4" name="Parenthèse fermante 3">
            <a:extLst>
              <a:ext uri="{FF2B5EF4-FFF2-40B4-BE49-F238E27FC236}">
                <a16:creationId xmlns:a16="http://schemas.microsoft.com/office/drawing/2014/main" id="{6317C0BD-6EFD-6F7F-F059-2B4585419F49}"/>
              </a:ext>
            </a:extLst>
          </p:cNvPr>
          <p:cNvSpPr/>
          <p:nvPr/>
        </p:nvSpPr>
        <p:spPr>
          <a:xfrm rot="5400000">
            <a:off x="5733099" y="2554836"/>
            <a:ext cx="467686" cy="8640116"/>
          </a:xfrm>
          <a:prstGeom prst="rightBracket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645793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D68D5-A9E5-B831-B8D3-323D27E6D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5DD2320-BE3F-3D64-3DDB-F9B9930ADF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4E9CD5-DD82-11BC-688C-02E24E88D5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E388E3F-DF90-5332-32CF-944855A40D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83FC034-A7D6-42EA-E31C-ADB55608ED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3FF6DCD-6CC5-8B13-238F-FC41B982643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3202A81-AF1B-E224-945B-27118549435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8FF266B-0C96-E42F-8B72-8C99C39333C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4622514-8F72-AB6D-1729-736B34832A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78822F6-AD2B-6709-9161-A3BD7942686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2C142CB-9CE5-8513-7DC9-C9989CCACAE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70A86E-6C05-93E2-CD18-495EC16179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E813570-64A2-460B-B784-7070E30E73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C092245-4C4D-4D75-84BF-A00D082CC5E5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5261EF1-4923-F5CA-7A77-941767145553}"/>
              </a:ext>
            </a:extLst>
          </p:cNvPr>
          <p:cNvSpPr txBox="1"/>
          <p:nvPr/>
        </p:nvSpPr>
        <p:spPr>
          <a:xfrm>
            <a:off x="1295400" y="3070331"/>
            <a:ext cx="1097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pomm</a:t>
            </a:r>
            <a:r>
              <a:rPr lang="fr-FR" sz="25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E48D99F-7512-1B3B-6004-39E4A3A5C06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646884" y="872843"/>
            <a:ext cx="787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veut passer au tableau pour lire comme j’ai fait?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7CD9728-8225-BCFE-1A10-012608588E3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54435" y="1334508"/>
            <a:ext cx="6664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L’enseignant fait passer plusieurs élèves au tableau</a:t>
            </a:r>
            <a:endParaRPr kumimoji="0" lang="fr-FR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632793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A473A-6325-9DEE-E1CB-E12F17F01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C890F9-E3C9-4E6C-9E75-BA813503F13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6F3C201-5DC1-4F13-4E26-FF722CF385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F24A1D-32F6-F04A-1FF0-363056655B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C5439B-26FB-0E34-FF96-8BB842CA185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711550D-F339-DF51-48CE-B062B74D6E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EDF7595-EEB0-BB90-3F2C-BCB44ADC70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6F48A8-8BB6-5703-B8F4-629A2620EBA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CF9340-DA49-6657-E06C-5E0BB548BB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D375004-E62E-0134-73E2-37DAB66B856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15D765-53E9-1EC6-948C-75A71AA25DC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8B27FE3-2A0B-C5D0-BC8B-226C4319D6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B6ABFC-722A-33B7-E3BA-9375BCF2DA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772BC4F-72D0-6886-1E62-165F094A5EF5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syllabes.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A118A0B2-119F-C626-4FFB-FE118F6DFE8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A32FB6D-D7C4-FFC8-D07C-C08136762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D84163C-32AB-353C-6F8A-37C8198CC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9244"/>
              </p:ext>
            </p:extLst>
          </p:nvPr>
        </p:nvGraphicFramePr>
        <p:xfrm>
          <a:off x="565316" y="1650501"/>
          <a:ext cx="12465686" cy="615695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888324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1803742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tol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bus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sur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gel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dal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fer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mer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net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cher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rif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chut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bec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tol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236B364C-356F-DEA4-3D89-98F1CCF37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936591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358D7E-B069-F566-0CA5-EEE0EB128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D4F386-A2E3-EEB7-1C87-E1CB7B51205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98A73E-7EC4-EBE8-2621-FC547EE230F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37F71DA-631A-2B87-1B73-4CABFE689CA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53F2C7-E257-8791-C48D-77F2DB3AFF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061DAF-BEC5-91ED-BB3F-2C33A5287A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454BD0A-2C0B-5B9B-1CFA-0D4AC33ACF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E24906B-DAC0-1749-8F9F-5EA6518D3C0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2D9E85F-A0A1-7A42-4740-8D217C7F92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444A085-A50F-9E1A-9633-108FADE688D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AE7CF8C-918D-9C80-7FE3-3D9998B64E1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7BBF22E-5E1A-5287-B295-F1C0BFD0593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1FE5EF-E72F-C515-5A2A-7EF9CF58E7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1F2BCD-5E05-7FC1-A72E-C58FBDE1073E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243350E9-D966-3CC7-A4C3-3EC3322A0C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DEB4F3BF-3AF9-8F6A-59E5-1BD26C4C86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AFA871-8993-E875-1F39-235B4E120983}"/>
              </a:ext>
            </a:extLst>
          </p:cNvPr>
          <p:cNvGraphicFramePr>
            <a:graphicFrameLocks noGrp="1"/>
          </p:cNvGraphicFramePr>
          <p:nvPr/>
        </p:nvGraphicFramePr>
        <p:xfrm>
          <a:off x="565316" y="1650501"/>
          <a:ext cx="12465686" cy="615695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888324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1803742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tol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bus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sur 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gel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dal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fer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mer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net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var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cher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rif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gal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chut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par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sol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bec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bol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nul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bal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chef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car </a:t>
                      </a:r>
                      <a:endParaRPr lang="fr-MA" sz="540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6600" b="1" i="0" dirty="0" err="1">
                          <a:solidFill>
                            <a:srgbClr val="242021"/>
                          </a:solidFill>
                          <a:effectLst/>
                          <a:latin typeface="Dosis-SemiBold"/>
                        </a:rPr>
                        <a:t>tol</a:t>
                      </a:r>
                      <a:endParaRPr lang="fr-MA" sz="5400" dirty="0">
                        <a:effectLst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27947596-A186-E6AC-1AB2-A434A55954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98383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de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lire les mots. Écoutez attentivement.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A3B4E067-48DA-CD12-C078-0BBE070502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13D56F0-FAAA-3006-9DE0-D3011BCD7B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3931949"/>
              </p:ext>
            </p:extLst>
          </p:nvPr>
        </p:nvGraphicFramePr>
        <p:xfrm>
          <a:off x="624840" y="2903060"/>
          <a:ext cx="12465686" cy="515111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608806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somm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napp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ressor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tunnel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échec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amer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pouss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cerf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villag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casserol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régal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bizarr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goutt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naturel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parasol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minéral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ferm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normal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prépar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grott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fromag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persil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versé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merci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épluché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00D175D7-545E-CE8F-23FF-FE443727C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764AB-7AB6-37BD-D1D5-60C54E8174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B0CE48-2936-7E88-B9D6-9A5E9913154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179A343-DBB8-AAEC-C22C-FF1F62B20FF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6B9DE-1982-6A34-F52B-4F800E559A0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71942A4-D761-DBD9-39D9-031D5FD72C2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B01769-CA5D-EAF6-91F6-EA932B0E485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628A2A6-DED8-25A6-E699-929DAD3586D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4EF2FA6-8306-0104-1C26-4CD2FD3CBE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B3D4C5-C737-21E7-4838-FFE0637FC9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6A5E1C-B0B3-E442-0752-67731D5037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5B93F4E-B151-D716-5D12-13E68BF14E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93A6AB-8F5E-1089-4904-91769D1D072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881266A-83D1-2896-6F91-186A1A29A4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D554F08-1782-3E65-BC9F-0671265F08A3}"/>
              </a:ext>
            </a:extLst>
          </p:cNvPr>
          <p:cNvSpPr txBox="1"/>
          <p:nvPr/>
        </p:nvSpPr>
        <p:spPr>
          <a:xfrm>
            <a:off x="1172612" y="66461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lire?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EE71A71F-033D-ABCC-DCCD-3E913E1AAC5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1A31482-BE15-9E07-6E78-B2C360682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0C70C8A-1423-DE26-9F83-A35177F33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62865"/>
              </p:ext>
            </p:extLst>
          </p:nvPr>
        </p:nvGraphicFramePr>
        <p:xfrm>
          <a:off x="624840" y="2903060"/>
          <a:ext cx="12465686" cy="515111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608806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somm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napp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ressor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tunnel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échec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amer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pouss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cerf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villag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casserol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régal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bizarr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goutt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naturel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parasol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minéral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ferm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normal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prépar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grott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fromag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persil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versé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merci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épluché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15552C4D-5584-AE75-70ED-BFB8F903D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31423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248" y="2515573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A0D67B-D6E3-9D69-06C4-892B8E1F1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CDA4B6C-F5DA-571A-955A-5805602F08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595D0FD-C21A-B362-C139-0D4F2CB3CDA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99908-21D0-DC1D-737F-581766ADE81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9EE252-D2FB-86C8-678A-A8B018819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CD3840-A882-6167-CB70-F6EE84C71F9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034E830-5F4E-E443-32FB-5811F1BDDE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EF2FA5F-F883-5D07-49B8-52444588AF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3D92FFF-E22B-62F0-D2D1-E8F42AB680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2F04311-409C-D485-D5B3-2A2A7AE997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3471CEA-29C8-A867-CE3C-EE5B2197C5B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F53D13-8F1E-F560-BCF5-B63096D07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4B34C15-4302-E049-6431-72AE01266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0007BF6-30D0-F916-9371-D822CE7A723D}"/>
              </a:ext>
            </a:extLst>
          </p:cNvPr>
          <p:cNvSpPr txBox="1"/>
          <p:nvPr/>
        </p:nvSpPr>
        <p:spPr>
          <a:xfrm>
            <a:off x="1172612" y="664616"/>
            <a:ext cx="1295066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lvl="0"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de lectures correctes.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7EB7C245-EB84-C171-C920-C7A5427428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8F53B89D-3054-0D68-2CEE-66E4C2239C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425" y="33607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A992403-007E-1DB9-B95A-FFE44967DE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5355105"/>
              </p:ext>
            </p:extLst>
          </p:nvPr>
        </p:nvGraphicFramePr>
        <p:xfrm>
          <a:off x="624840" y="2903060"/>
          <a:ext cx="12465686" cy="5151112"/>
        </p:xfrm>
        <a:graphic>
          <a:graphicData uri="http://schemas.openxmlformats.org/drawingml/2006/table">
            <a:tbl>
              <a:tblPr/>
              <a:tblGrid>
                <a:gridCol w="2042160">
                  <a:extLst>
                    <a:ext uri="{9D8B030D-6E8A-4147-A177-3AD203B41FA5}">
                      <a16:colId xmlns:a16="http://schemas.microsoft.com/office/drawing/2014/main" val="3244844541"/>
                    </a:ext>
                  </a:extLst>
                </a:gridCol>
                <a:gridCol w="2124360">
                  <a:extLst>
                    <a:ext uri="{9D8B030D-6E8A-4147-A177-3AD203B41FA5}">
                      <a16:colId xmlns:a16="http://schemas.microsoft.com/office/drawing/2014/main" val="1436154414"/>
                    </a:ext>
                  </a:extLst>
                </a:gridCol>
                <a:gridCol w="2523840">
                  <a:extLst>
                    <a:ext uri="{9D8B030D-6E8A-4147-A177-3AD203B41FA5}">
                      <a16:colId xmlns:a16="http://schemas.microsoft.com/office/drawing/2014/main" val="2227002684"/>
                    </a:ext>
                  </a:extLst>
                </a:gridCol>
                <a:gridCol w="1608806">
                  <a:extLst>
                    <a:ext uri="{9D8B030D-6E8A-4147-A177-3AD203B41FA5}">
                      <a16:colId xmlns:a16="http://schemas.microsoft.com/office/drawing/2014/main" val="1647677920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233605226"/>
                    </a:ext>
                  </a:extLst>
                </a:gridCol>
                <a:gridCol w="2083260">
                  <a:extLst>
                    <a:ext uri="{9D8B030D-6E8A-4147-A177-3AD203B41FA5}">
                      <a16:colId xmlns:a16="http://schemas.microsoft.com/office/drawing/2014/main" val="3294272461"/>
                    </a:ext>
                  </a:extLst>
                </a:gridCol>
              </a:tblGrid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foll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somm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napp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058822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ressor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t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tunnel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échec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amer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pouss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bass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914324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cerf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villag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casserol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régal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bizarr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goutt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9690117"/>
                  </a:ext>
                </a:extLst>
              </a:tr>
              <a:tr h="761998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naturel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parasol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minéral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ferm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normal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prépar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endParaRPr lang="fr-MA" sz="3600" dirty="0">
                        <a:solidFill>
                          <a:schemeClr val="bg1">
                            <a:lumMod val="7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4797618"/>
                  </a:ext>
                </a:extLst>
              </a:tr>
              <a:tr h="143255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grott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fromag</a:t>
                      </a:r>
                      <a:r>
                        <a:rPr lang="fr-MA" sz="44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Dosis" pitchFamily="2" charset="0"/>
                        </a:rPr>
                        <a:t>e</a:t>
                      </a: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persil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versé </a:t>
                      </a:r>
                      <a:endParaRPr lang="fr-MA" sz="360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merci 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MA" sz="4400" b="1" i="0" dirty="0">
                          <a:solidFill>
                            <a:srgbClr val="002060"/>
                          </a:solidFill>
                          <a:effectLst/>
                          <a:latin typeface="Dosis" pitchFamily="2" charset="0"/>
                        </a:rPr>
                        <a:t>épluché</a:t>
                      </a:r>
                      <a:endParaRPr lang="fr-MA" sz="3600" dirty="0">
                        <a:solidFill>
                          <a:srgbClr val="002060"/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9550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669595"/>
                  </a:ext>
                </a:extLst>
              </a:tr>
            </a:tbl>
          </a:graphicData>
        </a:graphic>
      </p:graphicFrame>
      <p:sp>
        <p:nvSpPr>
          <p:cNvPr id="6" name="Rectangle 1">
            <a:extLst>
              <a:ext uri="{FF2B5EF4-FFF2-40B4-BE49-F238E27FC236}">
                <a16:creationId xmlns:a16="http://schemas.microsoft.com/office/drawing/2014/main" id="{B6870004-D5E4-F641-116B-62FB64C0FE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29035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53072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au – pour - elle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 – pour- elle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507626" y="3112175"/>
            <a:ext cx="109129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chez     que   </a:t>
            </a:r>
          </a:p>
          <a:p>
            <a:pPr algn="ctr" defTabSz="1028752">
              <a:defRPr/>
            </a:pP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qui       à côté</a:t>
            </a:r>
            <a:endParaRPr lang="fr-FR" sz="96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 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lire?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A8802D2D-B60F-C823-55F6-3FF7964F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838" y="3703638"/>
            <a:ext cx="13716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31611-3F36-3DD6-159B-98C3C82C9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110BC7-C138-77ED-2FDB-595B25B965E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310A44-4067-E1F6-4A8B-E1BC70E6A4C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77F7582-03A1-4D04-0138-FEC95D68086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8BA849-2859-4A5C-EB25-21A3BF1BD65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59A5BB6C-4AFD-62EB-BFAD-D09573FCDC9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phrases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5918920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6416C-54A9-EBB7-0BCC-C4D5ABE1A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77742F-5D87-8C44-F4F5-2CADD2A9870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81F849-03F8-B1A9-B954-5E46C215C5CB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918C8D-F2B4-1BC7-A4D2-4BCCE16477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2E5B49D-79AB-ACE0-92F9-85F15A2DD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A75BA-E6B3-B0AB-D237-23F223DDB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BBA5DD7-545D-15BD-0460-80CBC0932E8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668D89F-30F1-4B23-6400-66B674A73D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</a:t>
              </a:r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25024E7-631E-8CED-88D8-4F0C0DE3D10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56AFABE-9C44-63F8-D76B-8299616E5E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E8D13FC-18E8-158E-6459-1811DC214D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06684DB-48FE-B05A-61AA-C5510AA0E8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F97C10-A6D6-8D39-48A7-498D3F9A31A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E7800CE-E042-8A27-1F14-3DC47AB5FEB0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lire  les phrases. 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F33E85DC-29E8-4190-1A26-49EF77773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4FB462C-118A-8EDF-1B7A-D5B7A140DCAF}"/>
              </a:ext>
            </a:extLst>
          </p:cNvPr>
          <p:cNvSpPr txBox="1"/>
          <p:nvPr/>
        </p:nvSpPr>
        <p:spPr>
          <a:xfrm>
            <a:off x="493794" y="2044212"/>
            <a:ext cx="12623718" cy="11341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Le chef prépare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une tarte.</a:t>
            </a: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La marmite est </a:t>
            </a:r>
          </a:p>
          <a:p>
            <a:pPr defTabSz="1028752">
              <a:defRPr/>
            </a:pPr>
            <a:r>
              <a:rPr lang="fr-FR" sz="7200" b="1" kern="0" spc="623" dirty="0">
                <a:solidFill>
                  <a:srgbClr val="106585"/>
                </a:solidFill>
                <a:latin typeface="Dosis" pitchFamily="2" charset="0"/>
              </a:rPr>
              <a:t>dans le placard.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F9BB34C-D9C5-6623-BC47-27C26DEA1C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28860" y="1773533"/>
            <a:ext cx="2253456" cy="324379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E5934ED-598F-224D-C81F-306482978B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2540" y="5598710"/>
            <a:ext cx="3055885" cy="30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895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de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3AD66017-EF3F-9D73-B92D-029F2994F6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0596" y="3398041"/>
            <a:ext cx="1703250" cy="2148524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9D86-4E57-C8CB-9321-E2CC87BC5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D1F99-2E09-78AD-EA78-13E5009F6F7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B218F2-D262-040D-31A3-17E5B23A1A77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AC84A5D-68DD-9256-3DC3-507DD5A52D5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89BC06-C33E-66B6-B6E6-0B9A37D7CE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697775-9B86-B440-5CE8-CD6EF4C9C8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6838458A-00B6-E674-00CE-DB25FAE0E9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442C4C5-467E-8CB2-829B-B57D3FE0E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A53ACFA-CE83-51D9-B9C1-339952C524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C34E7F2-97E6-933B-8C38-DC815A0839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7BD6BC5-9CC3-BC28-5585-5140104D41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9E24643-FDF8-D8F2-68E4-57A1DA37EAE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A0B27F4-9FB3-A5FE-7E8E-B2FD42C3FD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EEBF01C8-57A3-C677-02CA-8B411AD729C7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DCF3AF41-72F5-1F51-D97C-4E6C515382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1C58D4-B6C8-1100-8F56-868E571DA775}"/>
              </a:ext>
            </a:extLst>
          </p:cNvPr>
          <p:cNvSpPr txBox="1"/>
          <p:nvPr/>
        </p:nvSpPr>
        <p:spPr>
          <a:xfrm>
            <a:off x="493794" y="2044212"/>
            <a:ext cx="12623718" cy="1078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nappe est propre.</a:t>
            </a: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66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Il verse le jus dans </a:t>
            </a:r>
          </a:p>
          <a:p>
            <a:pPr defTabSz="1028752">
              <a:defRPr/>
            </a:pPr>
            <a:r>
              <a:rPr lang="fr-FR" sz="6600" b="1" kern="0" spc="623" dirty="0">
                <a:solidFill>
                  <a:srgbClr val="106585"/>
                </a:solidFill>
                <a:latin typeface="Dosis" pitchFamily="2" charset="0"/>
              </a:rPr>
              <a:t>la carafe.</a:t>
            </a: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F096E74-D213-AB14-EEC1-1FC38D36D1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28372" y="1799659"/>
            <a:ext cx="3344221" cy="252154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5D6C2AA-2FE4-A781-B219-181B69C551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0708" y="5876402"/>
            <a:ext cx="2429691" cy="3360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58839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11A8F-FA75-DD34-CF0A-65C4A1B5E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F96F0A6-4E53-E3C3-44CF-EA023A8B097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5D0146-9AF2-876A-E6C2-2833418FBDAA}"/>
              </a:ext>
            </a:extLst>
          </p:cNvPr>
          <p:cNvGrpSpPr/>
          <p:nvPr/>
        </p:nvGrpSpPr>
        <p:grpSpPr>
          <a:xfrm>
            <a:off x="467765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926EAEA-ED06-DEE4-6592-75FBBE48205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100" dirty="0" err="1"/>
                <a:t>ssssdd</a:t>
              </a:r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805BC8-4D6A-CB48-9532-36F32B2FC43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5345BD-433F-8F11-54FF-4703E41441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0E0F892-9B45-B559-BED8-D9A9A0F56A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FD889F1-9454-898B-C3A3-DEC8995F29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E586B2D-126D-1C14-E2F6-9FC64EFE5F2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E3464B8-C784-BD43-D0B5-FF43A64608A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541AF18-A911-081C-98C4-6AE7BB8C55B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249D7D6-0083-79F4-6F05-33CD9539814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7DF72B7-0147-7492-A363-CD2670C1D13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59BB91D2-6D75-CD56-8642-65413762A86A}"/>
              </a:ext>
            </a:extLst>
          </p:cNvPr>
          <p:cNvSpPr txBox="1"/>
          <p:nvPr/>
        </p:nvSpPr>
        <p:spPr>
          <a:xfrm>
            <a:off x="1488576" y="800284"/>
            <a:ext cx="120369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</a:t>
            </a:r>
            <a:endParaRPr lang="fr-FR" sz="26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9AA132D3-01EB-911F-E8DC-033445DB7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88" y="3060431"/>
            <a:ext cx="1151731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4017B9-43DE-E673-4098-BD33E8595779}"/>
              </a:ext>
            </a:extLst>
          </p:cNvPr>
          <p:cNvSpPr txBox="1"/>
          <p:nvPr/>
        </p:nvSpPr>
        <p:spPr>
          <a:xfrm>
            <a:off x="493794" y="2044212"/>
            <a:ext cx="12623718" cy="12449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52">
              <a:lnSpc>
                <a:spcPct val="15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Le chef prépare une tarte.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La marmite est dans le placard.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Je verse le jus dans la carafe.</a:t>
            </a:r>
          </a:p>
          <a:p>
            <a:pPr defTabSz="1028752">
              <a:lnSpc>
                <a:spcPct val="150000"/>
              </a:lnSpc>
              <a:defRPr/>
            </a:pPr>
            <a:r>
              <a:rPr lang="fr-FR" sz="6000" b="1" kern="0" spc="623" dirty="0">
                <a:solidFill>
                  <a:srgbClr val="106585"/>
                </a:solidFill>
                <a:latin typeface="Dosis" pitchFamily="2" charset="0"/>
              </a:rPr>
              <a:t>La nappe est propre.</a:t>
            </a:r>
          </a:p>
          <a:p>
            <a:pPr defTabSz="1028752">
              <a:defRPr/>
            </a:pPr>
            <a:endParaRPr lang="fr-FR" sz="7200" b="1" kern="0" spc="623" dirty="0">
              <a:solidFill>
                <a:srgbClr val="106585"/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7200" b="1" kern="0" spc="623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  <a:p>
            <a:pPr defTabSz="1028752">
              <a:defRPr/>
            </a:pPr>
            <a:endParaRPr lang="fr-FR" sz="29900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29533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dans mon livret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83617" y="486000"/>
            <a:ext cx="12748764" cy="9636178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1567653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et 2 page 20. Lisez  à votre voisin à voix basse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</a:t>
            </a: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 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9E5B6C30-6C3D-48F9-47AB-4D6ACAB94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3602" y="1884594"/>
            <a:ext cx="6128271" cy="791640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343675" y="3009900"/>
            <a:ext cx="7248126" cy="28935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et 4 , page 20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Lisez  à votre voisin à voix basse . Ensuite, échangez les rôles.</a:t>
            </a:r>
            <a:endParaRPr lang="fr-FR" sz="20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05AA0B39-C7C7-D3DF-3E97-5931EB449A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7671" y="1574918"/>
            <a:ext cx="6435000" cy="831263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3333487" y="5676899"/>
            <a:ext cx="7966996" cy="23622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la page 20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858982" y="3051139"/>
            <a:ext cx="5181600" cy="54764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lis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Act 1, 2 , 3et 5.</a:t>
            </a: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>
                <a:solidFill>
                  <a:srgbClr val="215968"/>
                </a:solidFill>
                <a:latin typeface="Carelia"/>
              </a:rPr>
              <a:t>Je </a:t>
            </a:r>
            <a:r>
              <a:rPr lang="en-US" sz="2800" dirty="0" err="1">
                <a:solidFill>
                  <a:srgbClr val="215968"/>
                </a:solidFill>
                <a:latin typeface="Carelia"/>
              </a:rPr>
              <a:t>recopie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, </a:t>
            </a:r>
            <a:r>
              <a:rPr lang="en-US" sz="2800">
                <a:solidFill>
                  <a:srgbClr val="215968"/>
                </a:solidFill>
                <a:latin typeface="Carelia"/>
              </a:rPr>
              <a:t>Act 5.</a:t>
            </a:r>
            <a:endParaRPr lang="en-US" sz="2800" dirty="0">
              <a:solidFill>
                <a:srgbClr val="215968"/>
              </a:solidFill>
              <a:latin typeface="Carelia"/>
            </a:endParaRPr>
          </a:p>
          <a:p>
            <a:pPr defTabSz="685834">
              <a:lnSpc>
                <a:spcPts val="11099"/>
              </a:lnSpc>
              <a:defRPr/>
            </a:pPr>
            <a:r>
              <a:rPr lang="en-US" sz="2800" dirty="0" err="1">
                <a:solidFill>
                  <a:srgbClr val="215968"/>
                </a:solidFill>
                <a:latin typeface="Carelia"/>
              </a:rPr>
              <a:t>J’écris</a:t>
            </a:r>
            <a:r>
              <a:rPr lang="en-US" sz="2800" dirty="0">
                <a:solidFill>
                  <a:srgbClr val="215968"/>
                </a:solidFill>
                <a:latin typeface="Carelia"/>
              </a:rPr>
              <a:t> les mots, Act4.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3A2745A-139D-E4BD-F18D-7619AF6EC4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3687" y="1488095"/>
            <a:ext cx="6223113" cy="80389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6328405" y="2705100"/>
            <a:ext cx="6553200" cy="65833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21698</TotalTime>
  <Words>3803</Words>
  <Application>Microsoft Office PowerPoint</Application>
  <PresentationFormat>Personnalisé</PresentationFormat>
  <Paragraphs>919</Paragraphs>
  <Slides>92</Slides>
  <Notes>28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92</vt:i4>
      </vt:variant>
    </vt:vector>
  </HeadingPairs>
  <TitlesOfParts>
    <vt:vector size="104" baseType="lpstr">
      <vt:lpstr>Times New Roman</vt:lpstr>
      <vt:lpstr>Carelia</vt:lpstr>
      <vt:lpstr>Symbol</vt:lpstr>
      <vt:lpstr>Dosis-SemiBold</vt:lpstr>
      <vt:lpstr>Calibri</vt:lpstr>
      <vt:lpstr>Arial</vt:lpstr>
      <vt:lpstr>Microsoft Uighur</vt:lpstr>
      <vt:lpstr>Aptos</vt:lpstr>
      <vt:lpstr>Dosis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Z Chabih</cp:lastModifiedBy>
  <cp:revision>189</cp:revision>
  <dcterms:created xsi:type="dcterms:W3CDTF">2006-08-16T00:00:00Z</dcterms:created>
  <dcterms:modified xsi:type="dcterms:W3CDTF">2025-09-19T20:13:21Z</dcterms:modified>
  <dc:identifier>DAFtlvZnwz4</dc:identifier>
</cp:coreProperties>
</file>