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8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2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772" r:id="rId27"/>
    <p:sldId id="2147482464" r:id="rId28"/>
    <p:sldId id="2147482465" r:id="rId29"/>
    <p:sldId id="2147482771" r:id="rId30"/>
    <p:sldId id="2147482746" r:id="rId31"/>
    <p:sldId id="2147482462" r:id="rId32"/>
    <p:sldId id="2147482749" r:id="rId33"/>
    <p:sldId id="2147482747" r:id="rId34"/>
    <p:sldId id="2147482753" r:id="rId35"/>
    <p:sldId id="2147482750" r:id="rId36"/>
    <p:sldId id="2147482751" r:id="rId37"/>
    <p:sldId id="2147482470" r:id="rId38"/>
    <p:sldId id="2147482471" r:id="rId39"/>
    <p:sldId id="2147482754" r:id="rId40"/>
    <p:sldId id="2147482755" r:id="rId41"/>
    <p:sldId id="2147482757" r:id="rId42"/>
    <p:sldId id="2147482758" r:id="rId43"/>
    <p:sldId id="2147482759" r:id="rId44"/>
    <p:sldId id="2147482756" r:id="rId45"/>
    <p:sldId id="610" r:id="rId46"/>
    <p:sldId id="2147482483" r:id="rId47"/>
    <p:sldId id="2147482760" r:id="rId48"/>
    <p:sldId id="612" r:id="rId49"/>
    <p:sldId id="2147482484" r:id="rId50"/>
    <p:sldId id="2147482485" r:id="rId51"/>
    <p:sldId id="615" r:id="rId52"/>
    <p:sldId id="2147482486" r:id="rId53"/>
    <p:sldId id="2147482761" r:id="rId54"/>
    <p:sldId id="2147482768" r:id="rId55"/>
    <p:sldId id="2147482478" r:id="rId56"/>
    <p:sldId id="620" r:id="rId57"/>
    <p:sldId id="2147482494" r:id="rId58"/>
    <p:sldId id="2147482490" r:id="rId59"/>
    <p:sldId id="2147482495" r:id="rId60"/>
    <p:sldId id="2147482729" r:id="rId61"/>
    <p:sldId id="2147482731" r:id="rId62"/>
    <p:sldId id="2147482732" r:id="rId63"/>
    <p:sldId id="2147482766" r:id="rId64"/>
    <p:sldId id="2147482767" r:id="rId65"/>
    <p:sldId id="2147482604" r:id="rId66"/>
    <p:sldId id="2147482605" r:id="rId67"/>
    <p:sldId id="2147482491" r:id="rId68"/>
    <p:sldId id="2147482599" r:id="rId69"/>
    <p:sldId id="2147482602" r:id="rId70"/>
    <p:sldId id="2147482603" r:id="rId71"/>
    <p:sldId id="2147482606" r:id="rId72"/>
    <p:sldId id="2147482607" r:id="rId73"/>
    <p:sldId id="2147482608" r:id="rId74"/>
    <p:sldId id="2147482609" r:id="rId75"/>
    <p:sldId id="2147482610" r:id="rId76"/>
    <p:sldId id="2147482611" r:id="rId77"/>
    <p:sldId id="2147482719" r:id="rId78"/>
    <p:sldId id="2147482720" r:id="rId79"/>
    <p:sldId id="2147482622" r:id="rId80"/>
    <p:sldId id="2147482623" r:id="rId81"/>
    <p:sldId id="2147482769" r:id="rId82"/>
    <p:sldId id="2147482770" r:id="rId83"/>
    <p:sldId id="2147482630" r:id="rId84"/>
    <p:sldId id="2147482631" r:id="rId85"/>
    <p:sldId id="2147482632" r:id="rId86"/>
    <p:sldId id="2147482639" r:id="rId87"/>
    <p:sldId id="2147482633" r:id="rId88"/>
    <p:sldId id="2147482774" r:id="rId89"/>
    <p:sldId id="2147482773" r:id="rId90"/>
    <p:sldId id="2147482643" r:id="rId91"/>
    <p:sldId id="2147482644" r:id="rId92"/>
    <p:sldId id="2147482645" r:id="rId93"/>
    <p:sldId id="2147482646" r:id="rId94"/>
    <p:sldId id="2147482647" r:id="rId95"/>
    <p:sldId id="2147482648" r:id="rId96"/>
    <p:sldId id="2147482763" r:id="rId97"/>
    <p:sldId id="2147482764" r:id="rId98"/>
    <p:sldId id="2147482671" r:id="rId99"/>
    <p:sldId id="2147482775" r:id="rId100"/>
    <p:sldId id="2147482692" r:id="rId101"/>
    <p:sldId id="2147482693" r:id="rId102"/>
    <p:sldId id="2147482698" r:id="rId103"/>
    <p:sldId id="2147482697" r:id="rId104"/>
    <p:sldId id="2147482580" r:id="rId105"/>
    <p:sldId id="2147482709" r:id="rId106"/>
    <p:sldId id="2147482581" r:id="rId107"/>
    <p:sldId id="2147482582" r:id="rId108"/>
    <p:sldId id="2147482584" r:id="rId109"/>
    <p:sldId id="700" r:id="rId110"/>
    <p:sldId id="701" r:id="rId111"/>
  </p:sldIdLst>
  <p:sldSz cx="13716000" cy="10287000"/>
  <p:notesSz cx="6858000" cy="9144000"/>
  <p:embeddedFontLst>
    <p:embeddedFont>
      <p:font typeface="Carelia" panose="020B0604020202020204" charset="0"/>
      <p:regular r:id="rId113"/>
    </p:embeddedFont>
    <p:embeddedFont>
      <p:font typeface="Dosis" pitchFamily="2" charset="0"/>
      <p:regular r:id="rId114"/>
      <p:bold r:id="rId115"/>
    </p:embeddedFont>
    <p:embeddedFont>
      <p:font typeface="Microsoft Uighur" panose="02000000000000000000" pitchFamily="2" charset="-78"/>
      <p:regular r:id="rId116"/>
      <p:bold r:id="rId1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7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5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font" Target="fonts/font1.fntdata"/><Relationship Id="rId118" Type="http://schemas.openxmlformats.org/officeDocument/2006/relationships/presProps" Target="presProp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font" Target="fonts/font2.fntdata"/><Relationship Id="rId119" Type="http://schemas.openxmlformats.org/officeDocument/2006/relationships/viewProps" Target="viewProps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font" Target="fonts/font3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tableStyles" Target="tableStyle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5AB4-4838-494A-D778-33E5E0C1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679E9-54DF-FD41-54D8-0442CEBD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29F522-69D4-2CAB-397C-56C4B7AA4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FDB28B-31D2-C23C-F893-7F45C9639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7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2.sv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6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6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0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56.png"/><Relationship Id="rId10" Type="http://schemas.openxmlformats.org/officeDocument/2006/relationships/image" Target="../media/image44.png"/><Relationship Id="rId4" Type="http://schemas.openxmlformats.org/officeDocument/2006/relationships/image" Target="../media/image32.svg"/><Relationship Id="rId9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3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nid- pyjama-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c’est- un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14.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210ABA4-D27C-C5E1-A86B-869DA79AA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111" y="2122432"/>
            <a:ext cx="5510038" cy="7560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64215" y="3125240"/>
            <a:ext cx="7805397" cy="24754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, page 14.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0EBD082-CC3A-D7A3-25A8-BFB3F2345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111" y="2122432"/>
            <a:ext cx="5510038" cy="7560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3333487" y="5600699"/>
            <a:ext cx="7805397" cy="20139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14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2 et 3.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4.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Act5.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D2E779-5DB5-AD7C-B158-98D0C144B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181" y="1702065"/>
            <a:ext cx="5510038" cy="7560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4600" y="4046517"/>
            <a:ext cx="6553200" cy="4983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«n»- «i» - «ni» , «d» muette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nid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«nid».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«nid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«nid»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nid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p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«y»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«j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«m » « a » « ma » -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ma » « p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yjama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py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ma » «pyjama».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pyjama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«pyjama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«pyjama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pyjama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«c» «est» «c’est» - Lisons ensemble  « c’est »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«c’est»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33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c’est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sous –sur - arbre– table- souris- assis– cheval- rapide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0017F3-1D32-E16D-4E87-9A1A4320F4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628900"/>
            <a:ext cx="2100521" cy="12836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C86A576-F334-2335-3299-7F6ACD0E6A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11" y="2651099"/>
            <a:ext cx="2083425" cy="132217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65BBA39-E935-C531-D402-8B7E1D5D9D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725" y="2252160"/>
            <a:ext cx="1727206" cy="172111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0E8DCC-2843-3F21-CCF5-8A740F80A4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45" y="4417519"/>
            <a:ext cx="2205625" cy="214833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1D0D5BE-5553-59D0-36B6-0AB9511669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701" y="4438015"/>
            <a:ext cx="1587299" cy="20440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80898F-6E7C-DFED-A92F-EBEFACD43BC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318" y="4335634"/>
            <a:ext cx="2198019" cy="223375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7B342E8-0528-A26F-654D-DA0E2FF8F5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988" y="4162921"/>
            <a:ext cx="1910913" cy="24345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B2785B-58AF-676E-0619-19CACD4FAA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10894712" y="2280820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est sous la 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« 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sous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FA4E7F-FDE1-4FB2-E81B-02F9D5E70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05" y="3309681"/>
            <a:ext cx="6866213" cy="419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Sous . Répétons ensemble “ sous”.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sous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8194EB-AB5A-2B22-7955-888F79BD0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036" y="4906907"/>
            <a:ext cx="6001588" cy="36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88BA1-05EB-17DC-96E2-84A0222BB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74D5266-9E32-FF41-8AFB-176162F5D1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71DDB9-1F5A-4C94-C49C-253686F7215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D022B3-0949-00DE-CA4F-8734C2344B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5C38D71-95DD-3D33-803E-D55FBBA171D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98F586-C532-C792-E968-14EC95473A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92E614-1F76-43BD-40CC-F3726C6641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E76078-C024-CB80-76AE-EF13BDB74D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70D9F8-25E3-5E96-486A-820380259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8AE7B8-2089-BFF5-45F4-94BD8BE142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A3336C-EA10-61E3-8FC0-C8096830EDF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45C8223-21F6-CC46-C450-4CC45AEEBDE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677A36E-7C97-7568-0971-0364E6538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FACA353-9AE9-C823-DBF2-0F847EA520F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Sous . Répétons ensemble “ La fille est sous la table”.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9A4A96-3C09-0E6F-A882-B8936C918DD7}"/>
              </a:ext>
            </a:extLst>
          </p:cNvPr>
          <p:cNvSpPr txBox="1"/>
          <p:nvPr/>
        </p:nvSpPr>
        <p:spPr>
          <a:xfrm>
            <a:off x="1066802" y="2636029"/>
            <a:ext cx="11810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fille est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sous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12BA42-4423-1886-01AC-F441DC515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036" y="4906907"/>
            <a:ext cx="6001588" cy="36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41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est sur la table. Sur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« sur » dans votre langue?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836095-DFC7-6A2E-523F-87A403A2B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773974"/>
            <a:ext cx="6706015" cy="42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sur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Sur. Répétons ensemble “ sur”.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662FF4-9B9E-3666-2F67-25EC761D2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29" y="4346786"/>
            <a:ext cx="5944430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44FAD-FE56-507D-C5F0-F0D31A79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601B4C1-27B5-F76B-9B90-03DB88B1E9C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7E06657-A351-E782-AFC4-6404B5968F0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963B32-1143-D744-83B7-69F83B60D9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1DCB66E-4093-83F1-3B40-EB558E3AFC4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E7926E-CD98-D6D3-6158-0682AB2F56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130551E-995F-3B61-64F0-1A410149AE0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60A62DE-0240-923F-294B-791E944A7C8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01C701C-7CC4-895D-9287-7118D31F44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37BEF5-F6A5-8D34-4A06-766CC7A491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94D236F-10EE-D4BD-EDCF-DC41466583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3A806A3-AF0B-9925-24F1-BC1D2F4BFC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A71CC9-F311-3FEA-2310-1B28A1251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10D7BE1-7610-2F7A-2375-16A720350C5A}"/>
              </a:ext>
            </a:extLst>
          </p:cNvPr>
          <p:cNvSpPr txBox="1"/>
          <p:nvPr/>
        </p:nvSpPr>
        <p:spPr>
          <a:xfrm>
            <a:off x="762000" y="2603405"/>
            <a:ext cx="1028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fille est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sur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2F8294-DD6F-4D45-E30F-79C93BCE49B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Sur. Répétons ensemble “ La fille est sur la table”.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135C55-6F62-52E0-B8A5-8B52BAEE8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29" y="4346786"/>
            <a:ext cx="5944430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91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arbre. Comment vous dites arbre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9110D5-684E-0564-D4C6-DFA84AAAC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285" y="2452312"/>
            <a:ext cx="5401429" cy="538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2086810"/>
              <a:chOff x="1309128" y="1880836"/>
              <a:chExt cx="6724021" cy="1115312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74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fr-FR" sz="3600" dirty="0">
                    <a:latin typeface="Dosis" pitchFamily="2" charset="0"/>
                  </a:rPr>
                  <a:t>Sous- sur- arbre- table- souris- assis- cheval- rapide-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les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</a:t>
                </a:r>
                <a:r>
                  <a:rPr lang="fr-MA" sz="2800" dirty="0">
                    <a:latin typeface="Dosis" pitchFamily="2" charset="0"/>
                  </a:rPr>
                  <a:t>s– </a:t>
                </a:r>
                <a:r>
                  <a:rPr lang="fr-MA" sz="2800" dirty="0" err="1">
                    <a:latin typeface="Dosis" pitchFamily="2" charset="0"/>
                  </a:rPr>
                  <a:t>ch</a:t>
                </a:r>
                <a:r>
                  <a:rPr lang="fr-MA" sz="2800" dirty="0">
                    <a:latin typeface="Dosis" pitchFamily="2" charset="0"/>
                  </a:rPr>
                  <a:t>-b-d-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L’arbre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arbre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L’arbre. Répétons ensemble “un arbre”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BA12B8-4F61-6904-B622-10607AE82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821" y="3893137"/>
            <a:ext cx="5124492" cy="510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table. 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table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C8948DD-613E-B95E-61FD-0B04F6B87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0548" y="3601619"/>
            <a:ext cx="6294904" cy="308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table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une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“la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F5CE03-F9A2-5CED-D41D-F96C0C2EA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635" y="5181600"/>
            <a:ext cx="6016416" cy="29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C426AF-E7B5-3C03-2B71-E913F4E14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92" y="4756833"/>
            <a:ext cx="3095323" cy="18915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D43FAC-8D0B-B5D3-DDA5-DC399A034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61" y="4059586"/>
            <a:ext cx="4039350" cy="2563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8212FA2-DCDC-1595-16DA-64883E5E11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752" y="4271616"/>
            <a:ext cx="2547775" cy="25387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0B2B06-85E7-0ECE-4077-3D56BE60D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727456" y="4993130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9AB-D502-ABE8-C0AB-CCB7F1BF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C11A47-679E-7BE8-C849-15997C83FE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CD8842-5722-501E-073B-317373E4ED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70B598-D9E2-7D8B-5E53-55300C0627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2ECFA7-BA87-9AEA-275B-604973F0E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C8FBEB-85BD-E2D5-7361-1764319721D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7C134-6F8C-7988-8F04-3D1F12A94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8BBC63-8BD0-5755-DADF-B3311A630D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980EF2E-EB13-ED1B-949B-FDBA3B6AA1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07BA0C4-8229-AA96-EA87-8E35621FE5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3DAF57-BDBE-D346-B126-D9EF3D4494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1A6A35-478A-6FEF-D56E-A4D8F207DA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DC843B-813C-6ABC-FC7E-C3FD9310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D933E2-CF50-B90D-EE4D-F54C94FA630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DA8C80-7440-C7A8-700E-E6357C613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27" y="2857500"/>
            <a:ext cx="5359303" cy="522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1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7EBF-9C98-CCED-173A-55631EF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3FC93-23A4-A4BB-1134-92D635BD9C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898808-5388-2F52-CE29-26EEBEBD2D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9DB90-0CD1-F1E9-77C2-A9FE738634B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16A05-9A34-FB40-2C44-6FB4DD0490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32760D-A992-5ED4-4936-055124B3D5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E5FE5E-661A-F282-B967-1324C1E2F8B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823C5B-2E50-D98A-3D6A-092560977E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AB5EF-3F2C-EF8B-F6A6-8824004011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91CAEDD-B735-28B4-B043-4028CE4074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879F1-1BE3-F687-22EB-A773A2356D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1E5CE5-C3C7-7E01-8495-646F2F40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6AE8E3-807F-AFD0-A824-68D68F3F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81DD79-CE96-DA18-EA50-AC596D1A228C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souris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5A6067-185F-74E5-8D16-0526C80ACB72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souris. Répétons ensemble “la souris”.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6303DE-9233-F63E-60F3-B96510E0F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3978636"/>
            <a:ext cx="4672473" cy="455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4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est assis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assis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8B1529-BD36-FA39-1117-C3845BB3A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91" y="2180811"/>
            <a:ext cx="4601217" cy="59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assis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Assis.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assis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61BF6E-F99C-FE5D-87F9-174B32EB1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821" y="3848100"/>
            <a:ext cx="3824609" cy="492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cheval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3DC5E8-469D-222C-9A08-6556DA8734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505421"/>
            <a:ext cx="6106016" cy="620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cheval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cheval. Répétons ensemble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E62F85-6330-898E-4D0E-9209FA594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37" y="3754812"/>
            <a:ext cx="4810616" cy="488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est rapide. Comment vous dites rapide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7D6E66-588E-EB71-3F28-28A068B6D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12" y="2176048"/>
            <a:ext cx="4658375" cy="59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90683" y="2515178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Rapide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Rapide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Rapide.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rapide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9A0E69-C318-AE51-617E-EA0A5A1F9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961728"/>
            <a:ext cx="3405772" cy="433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98F7-AEED-04D1-67E5-A53432A2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D8ABB53-5E56-E400-6ED4-5F36E5FED2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5017BD-2D05-043B-5124-F4F8EDEA9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B6B1F-841C-249F-1BBB-C85B359EA1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85EFD7A-D7E9-2CBC-0414-2AC6715DB9A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A3D2FCF-287F-3C81-6E59-B182103CE906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7BD433D-D3CC-29ED-833B-66C6823848E1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192B1467-4F81-3DA5-3A6B-440A4D499D1A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910D210-FEA7-24A7-8762-F0984458DDE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35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CFF3A05-4396-84DC-F0B3-443C867E6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5" y="4010260"/>
            <a:ext cx="3564395" cy="22620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06FD27-3207-89B0-E007-FA343FC413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460" y="3065258"/>
            <a:ext cx="3236003" cy="32245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A07AC31-7805-A1BC-9C44-E0F4D6EDE0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783" y="3429837"/>
            <a:ext cx="2326831" cy="29964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280C189-EB52-7A45-A7C7-A0C81B42E0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761765" y="4132651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64D69D-D332-4C32-E818-9FD59CF63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31" y="3289809"/>
            <a:ext cx="3443083" cy="349906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3BED7D7-2813-3035-1FEB-134190E1B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69" y="3923691"/>
            <a:ext cx="2504675" cy="24396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F07299-56C9-1182-C07A-DC820E1582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854" y="4314932"/>
            <a:ext cx="2711677" cy="165713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EC8A2B-DB94-BE30-EB4A-3C61D15B1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57" y="3197559"/>
            <a:ext cx="2388998" cy="304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CA1001-F21D-10C3-EA32-2B6C7AE710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0200" y="2341296"/>
            <a:ext cx="10360652" cy="645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03CDD2-41C6-7218-0616-CCB12365C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12" y="2861951"/>
            <a:ext cx="2100521" cy="12836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43403D-2F3A-3066-55BF-F33B872E9C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685" y="2782815"/>
            <a:ext cx="2083425" cy="13221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367E8A7-3FB2-CA8B-4EC8-49B6B2EF41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21" y="2556278"/>
            <a:ext cx="1727206" cy="17211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99E709-6858-2027-6B09-C6CA8280AB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19" y="5753100"/>
            <a:ext cx="2205625" cy="21483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619D30-FBBB-6CFE-91CB-9E7DF01A9E4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66" y="5575428"/>
            <a:ext cx="1587299" cy="20440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2843287-68FE-4C2B-5958-178683318B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89" y="5452935"/>
            <a:ext cx="2198019" cy="223375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3436747-1454-E174-013E-49D23FD1AD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95" y="5541963"/>
            <a:ext cx="1910913" cy="24345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0030994-18DE-F826-4AD5-0ABB29D938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242739" y="2755116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32A18D1-769A-47CE-D1EA-A8E358CBB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280" y="5968080"/>
            <a:ext cx="2067213" cy="2286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9F22A2-3D41-6BF5-CA4E-5C82A29120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83" y="3516574"/>
            <a:ext cx="2333200" cy="14258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118588-6080-E92B-FBD9-DC047F76D9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165" y="2743319"/>
            <a:ext cx="1727206" cy="21817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D05E3F8-3D59-5C77-153B-A68A49D0F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035" y="6210300"/>
            <a:ext cx="1587299" cy="20440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6795DF1-99BA-4371-5128-DC62FEEE43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207" y="6210300"/>
            <a:ext cx="2198019" cy="223375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256A39-EB25-EC62-B884-45F6BFEB07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630" y="5727496"/>
            <a:ext cx="1910913" cy="24345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0CA5D85-9C1D-60F9-34D6-7A6FFE0958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0925150" y="3416227"/>
            <a:ext cx="1464544" cy="132343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173" y="2954692"/>
            <a:ext cx="2067213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sur, une souris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98761C8-8813-782F-DFDB-734C1E07A6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12" y="2861951"/>
            <a:ext cx="2100521" cy="12836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E96033-6621-9538-A7E3-33883362F2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685" y="2782815"/>
            <a:ext cx="2083425" cy="13221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ED4BE9-1B57-383D-3048-0D9B06693C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21" y="2556278"/>
            <a:ext cx="1727206" cy="17211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0D4CB5-89B9-BAC1-13C6-86BF2E1EB2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19" y="5753100"/>
            <a:ext cx="2205625" cy="21483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E9BA527-3972-7F07-F5DB-3EA7BCEE0E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66" y="5575428"/>
            <a:ext cx="1587299" cy="20440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720B231-E4AA-4DB4-A881-623F5A26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89" y="5452935"/>
            <a:ext cx="2198019" cy="223375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A49530-5719-59BB-5D57-E8AD5ED22EF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95" y="5541963"/>
            <a:ext cx="1910913" cy="24345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435B75-FBEB-A745-91FB-3BAC870553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242739" y="2755116"/>
            <a:ext cx="1464544" cy="1323439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4384216" y="1697644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950077" y="462538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assis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292" y="1926908"/>
            <a:ext cx="6153498" cy="759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1839972" y="5257800"/>
            <a:ext cx="2974269" cy="2400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Assis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286000" y="3686455"/>
            <a:ext cx="5867827" cy="471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s-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b- d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«s»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«b» et « d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b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d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2740311"/>
            <a:ext cx="4334153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«s ». Lisons ensemble. s, « s »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majuscule . Elle fait le son « s». Lisons ensemble. s, « s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lettres c et h . Elles font le son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Lisons ensemble. C-h,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3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Sous- sur- arbre- table- souris- assis- cheval- rapide-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s– 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-b-d-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s– 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-b-d-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753408" y="4517658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minuscule . Elle fait le son «b». Lisons ensemble.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majuscule . Elle fait le son «b».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13E3B-7159-3558-3D37-C6C064F2D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2A3B04-93FD-3255-2B6F-951E1F0DB3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ABFF2A-F4AD-DDE5-8065-CB137641CE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9C9D4D-CB09-3412-2F30-65EB121949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E12B8B-E344-ADB0-ED57-6CD3B489A66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E976D997-0ED6-9C65-6BC7-30CE04B827EA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minuscule . Elle fait le son «d». Lisons ensemble.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6AEF7D9-EEEC-981F-EEE1-7391806E93C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02CB3E-3A54-B626-E950-53CE811CC4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11EE08-DBCA-5F78-BEBD-59B8CECBA43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631B114-CEF0-83C8-9F87-5CA6CBB0CF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E5A3208-B6A2-41EF-86EF-FADD50D193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711E43-9DEA-1CB8-0E4A-BAA78538CF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470D515-E115-5F12-D914-01026603B2A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BDE151-137B-BF7F-3C51-520C752E8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8C71D7E-166D-2B9D-0885-1249EFB3D94C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232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61AB-3E1D-0EC8-DB5E-5DB9CF24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433C1-FD8D-0017-3823-65FF255E69F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E48680-484B-B7D1-6081-6AC32E4877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6E952A-7BED-5A28-5D48-A13F3AE1DB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AD78-6242-28B7-3B58-C18D35AC05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057417-709D-E567-9B34-52958EAEF3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AA232A-1F86-0CF2-46A4-50A9ED13FD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41D37E-7D89-2696-064A-C011621DFD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163807-114B-094E-F00D-9E04AFC3AA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F7773A-8601-E3E8-EB16-50D08546777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2EA88FD-59D1-81F4-9383-7FDB2CF215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2244DD-3379-AFF0-4041-A6ED4F90843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7211B4-E862-C3C2-F9F1-3DB353B50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9D8E52-1175-26E1-8557-3A853AF2BA0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majuscule . Elle fait le son «d».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581B9-BC94-1F61-EDF7-DCD0B69B849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176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de la lettre  a ,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». « s»  « a » « sa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a » «sa».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2291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 » .Lisons ensemble.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182174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les lettres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sont à côté de la lettre  o,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o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 est à côté de la lettre  i .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». «b»  « i » «bi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b» « i » « bi ». Qui veut lire «b» « i » « bi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d» « e 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ensemble.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d  est à côté de la lettre  e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 ». « d»  « e » « de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 e » « de ».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é 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733800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s»  « é »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é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6019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«chu»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les lettre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sont à côté de la lettre u,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«chu».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«u» «chu».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u » « chu 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ou » qui veut lire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b est à côté de ou ,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».«b» «ou »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«ou»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92A6A58-EA0D-2188-8282-C7C527BB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526962"/>
              </p:ext>
            </p:extLst>
          </p:nvPr>
        </p:nvGraphicFramePr>
        <p:xfrm>
          <a:off x="1172612" y="2509283"/>
          <a:ext cx="12503784" cy="5257800"/>
        </p:xfrm>
        <a:graphic>
          <a:graphicData uri="http://schemas.openxmlformats.org/drawingml/2006/table">
            <a:tbl>
              <a:tblPr/>
              <a:tblGrid>
                <a:gridCol w="1383685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29778018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384116777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06710871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94118411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856167305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68278409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2422473270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AEA25-AD2E-B946-047B-FB60778F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473928-76FA-AD1C-504D-E97F143B1F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7D2F6B-1F64-0A0C-10C0-7BF824A1C34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0A187C0-156D-1CBC-89D9-04FEBABF75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809BFA-3F2F-0EED-6BA7-F9735A3BFE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0DDDA68-4408-58D4-958B-A6F9A8C379A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EA8D48-036F-2D3A-CF73-EC3DBBA709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30D23-0302-D17E-3DA9-AFB76C8F29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1775135-70E1-A349-CF0B-B781A731D8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276731-567C-20AF-6422-08A28F4AFC4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46362E-4167-E270-7D3C-411E4FEA8B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F237485-355D-C931-64C3-30A55F79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4B6EAAF-DA4D-CAA1-5B33-55CF505EB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A958AC7-4BE2-6B01-1E5C-79C457656858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CDFFE221-2B8B-6704-F51E-B24643C463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213F50F-B5FE-39CF-FC37-51F78F345C6B}"/>
              </a:ext>
            </a:extLst>
          </p:cNvPr>
          <p:cNvGraphicFramePr>
            <a:graphicFrameLocks noGrp="1"/>
          </p:cNvGraphicFramePr>
          <p:nvPr/>
        </p:nvGraphicFramePr>
        <p:xfrm>
          <a:off x="1172612" y="2509283"/>
          <a:ext cx="12503784" cy="5257800"/>
        </p:xfrm>
        <a:graphic>
          <a:graphicData uri="http://schemas.openxmlformats.org/drawingml/2006/table">
            <a:tbl>
              <a:tblPr/>
              <a:tblGrid>
                <a:gridCol w="1383685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29778018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384116777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06710871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94118411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856167305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68278409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2422473270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13969B1-C621-18C8-8A9B-77219B975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0041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BE5C8-6404-7992-E71B-4C512DA62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16358E-62AE-667F-B8CA-F71670907C2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2C60CDF-E1CC-56B2-CC22-24D81BE90C2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A10906-9918-9DAB-89A6-2AECD835106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EB988F-8F7F-13E6-A6D4-0C6D3C5B1B0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BAEE8B-EBA1-3A19-4796-095B9C48E4A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090A90-4FEB-01E5-F0CD-133866DB4FA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9A6679E-C2CC-96CC-2535-2B3F757334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221DB3-8E83-9BC0-73E5-6766910C0C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C7DE5AB-CDEF-EDB3-6FAA-A058C3EEE7A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EDBF53-7801-FB69-2540-ECFCC499A1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4D6AD0B-EF6A-BCAF-56B0-14A350B7EC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AFA7A6-84B1-848A-D4BD-B4B2BB154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275708-5F9B-230D-E032-EAE9CDC5A6F5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(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Faire lire tous les élèves. Une ligne pour chacun)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FBB5A710-EA86-E160-376C-0A6186F5A0B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F0B500F-133E-B937-7B52-BC4B1F437D45}"/>
              </a:ext>
            </a:extLst>
          </p:cNvPr>
          <p:cNvGraphicFramePr>
            <a:graphicFrameLocks noGrp="1"/>
          </p:cNvGraphicFramePr>
          <p:nvPr/>
        </p:nvGraphicFramePr>
        <p:xfrm>
          <a:off x="1172612" y="2509283"/>
          <a:ext cx="12503784" cy="5257800"/>
        </p:xfrm>
        <a:graphic>
          <a:graphicData uri="http://schemas.openxmlformats.org/drawingml/2006/table">
            <a:tbl>
              <a:tblPr/>
              <a:tblGrid>
                <a:gridCol w="1383685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29778018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384116777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06710871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94118411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856167305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68278409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2422473270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E1AA371-857E-0054-4BF7-8D9852368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555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nora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626745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cha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«r»  «a»  «ra». 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«racha».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«r»  «a»  «ra».   «ch»  «a»  «cha». «ra»  «cha » . «racha».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929970" y="5089537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8124939" y="4738293"/>
            <a:ext cx="266474" cy="283844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038600" y="2530332"/>
            <a:ext cx="629549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, 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Je lis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chat».    Qui veut lire?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plusieurs élèves élèves pour lire.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17925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902209" y="4942861"/>
            <a:ext cx="353523" cy="29951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63699" y="5464463"/>
            <a:ext cx="342907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«s»  «a»  «sa».   «b»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«sa»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«s»  «a»  «sa».   «b»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«sa»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26B6-AB88-B8E3-2E43-6280D7DD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4A862-F45E-A953-4BDF-982F80196F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267C0-BB57-217D-3861-AB5D5F015881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76E285-3B15-2273-0242-A68374D7F5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6BBEA6F-2944-C90D-FC95-3946260184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7C9393-D676-2819-A84B-ADA5019F7A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EFC90B-29FE-5157-04A1-C6D805020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F82A4-6B92-8148-79FA-A9F8B73849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1A29C9-FA2A-0130-0022-5349733E31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00722C-4B82-D138-004B-7F4E69D8D7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CAB5A4-3787-C738-9B86-1CE01D5526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6C084F-7B75-3E53-AD09-54E6FADAA91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A630597-8F21-A65C-4DF5-449EE7072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7D9A2E-8392-0449-F94E-ADFD99974AAB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lisons ensemble.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F756F7-4956-8307-09A7-BC05C9C8B4EF}"/>
              </a:ext>
            </a:extLst>
          </p:cNvPr>
          <p:cNvGraphicFramePr>
            <a:graphicFrameLocks noGrp="1"/>
          </p:cNvGraphicFramePr>
          <p:nvPr/>
        </p:nvGraphicFramePr>
        <p:xfrm>
          <a:off x="632460" y="3192619"/>
          <a:ext cx="12169141" cy="4084474"/>
        </p:xfrm>
        <a:graphic>
          <a:graphicData uri="http://schemas.openxmlformats.org/drawingml/2006/table">
            <a:tbl>
              <a:tblPr/>
              <a:tblGrid>
                <a:gridCol w="2022664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solid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adossé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chou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balad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soda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siro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bobin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séché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bovidé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dun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69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40CB777B-1AD3-92DF-45C3-F2AA1637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097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1057B-62A0-7780-F08A-BD90657F8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58FF1-BEC0-177E-7A55-505DF814BE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A2734D-DE5E-3029-DD79-BCD303642B5D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56DF16-DF60-669A-E256-8211372CCC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DA179CB-2F14-CD93-46AD-3601545F01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AEED81-F240-F346-26FD-AE87B19D5A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01F68F6-26ED-034B-3B70-EC9D66DF5D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C793B2-69F5-A44E-2644-3571A9B6C7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278B8-7ECB-B340-17E1-3CEE5A7C7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87C124-E347-8738-494E-4C9C45F6F65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3B644CE-0456-72D6-8C18-208986D60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B64F74-3212-6CD0-1998-22FAEED0D4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C3EF43-032C-4C9D-3AC9-7D39FD8C7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2349D5-276C-C949-34D7-B07955711ABF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qui veut lire les mots.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Faire passer toute la classe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CEF5ED-1BF4-DDA1-D05F-AD6D4EFFFD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9A5BACE-1BBF-0AF2-9A71-EF0934716A87}"/>
              </a:ext>
            </a:extLst>
          </p:cNvPr>
          <p:cNvGraphicFramePr>
            <a:graphicFrameLocks noGrp="1"/>
          </p:cNvGraphicFramePr>
          <p:nvPr/>
        </p:nvGraphicFramePr>
        <p:xfrm>
          <a:off x="632460" y="3192619"/>
          <a:ext cx="12169141" cy="4084474"/>
        </p:xfrm>
        <a:graphic>
          <a:graphicData uri="http://schemas.openxmlformats.org/drawingml/2006/table">
            <a:tbl>
              <a:tblPr/>
              <a:tblGrid>
                <a:gridCol w="2022664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solid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adossé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chou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balad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soda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siro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bobin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séché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bovidé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dun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69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E01031D-547D-215A-CD7D-0A11E53E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5035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8A5AC5-1845-0EFF-1D5E-FF7F47DE7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275635"/>
              </p:ext>
            </p:extLst>
          </p:nvPr>
        </p:nvGraphicFramePr>
        <p:xfrm>
          <a:off x="632460" y="3192619"/>
          <a:ext cx="12169141" cy="4084474"/>
        </p:xfrm>
        <a:graphic>
          <a:graphicData uri="http://schemas.openxmlformats.org/drawingml/2006/table">
            <a:tbl>
              <a:tblPr/>
              <a:tblGrid>
                <a:gridCol w="2022664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solid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adossé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chou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balad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soda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siro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bobin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séché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bovidé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dun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69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FB5C360-C0C5-D217-7E27-AC7B3B336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sous – sur – dans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sous – sur - dans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sous     sur    dans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au   pour   elle   voici   avec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8A9487-B7FB-29AF-BBEB-86C7D4CE324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DB8690FF-E641-983F-2D85-14D0E0904821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912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Salima a un joli châl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La dame a acheté des bijou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x</a:t>
            </a: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  <a:r>
              <a:rPr lang="fr-FR" sz="7200" b="1" kern="0" spc="623" dirty="0">
                <a:solidFill>
                  <a:srgbClr val="FF0000"/>
                </a:solidFill>
                <a:latin typeface="Dosis" pitchFamily="2" charset="0"/>
              </a:rPr>
              <a:t>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L’animal est dan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7200" b="1" kern="0" spc="623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sa nich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Des mots et des phrases avec: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«s-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-b- d»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8EC1A-CC0B-71E6-BA97-406115E2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CC7A7E-C410-2AAA-9C63-429ECFA569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0379EC-5857-BC73-6168-CED4FDAB3B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1042B8-7F8A-5CBC-1C05-3A9DDB22EAB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C1626F-2732-72A0-DFB6-15505ED9F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8084E72-F52B-3BDF-A8CC-79F40B950F8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2FE8E1-8F3C-2431-B1CA-ADB8FB5BE2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4B25357-E91F-71F5-2127-A9AD89C478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D598266-F4A9-B275-39F6-5BFF5D8469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606AE28-DEAF-E513-EA0B-F4B335DD47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748E21E-9A6B-0422-A855-530B3836BF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867B5E3-8BF4-37ED-C87B-5E293576BD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D139FBB-BD19-929C-0493-A179548A0D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735A99A-925F-1FC4-2C0A-9657677360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768725F-8FCC-E021-CEEB-52A406F75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0766CB-F7F8-E195-74A9-764F594DB2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A779728-C08C-0A52-E5D8-15B33CBC3D7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B13988-B7D1-E9ED-2CEA-51789B508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05BEEDB-6E25-9B82-9C61-2DE45DEEDC83}"/>
              </a:ext>
            </a:extLst>
          </p:cNvPr>
          <p:cNvSpPr txBox="1"/>
          <p:nvPr/>
        </p:nvSpPr>
        <p:spPr>
          <a:xfrm>
            <a:off x="1443497" y="977502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écrire au tableau la phrase: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bébé se cache sous le lit. Observez bien.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recopiez la phrase.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9589B8-2931-FD38-9B7D-A7F0DD0B3FC3}"/>
              </a:ext>
            </a:extLst>
          </p:cNvPr>
          <p:cNvSpPr/>
          <p:nvPr/>
        </p:nvSpPr>
        <p:spPr>
          <a:xfrm>
            <a:off x="881201" y="3924300"/>
            <a:ext cx="11920399" cy="2667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b="1" dirty="0"/>
              <a:t>Le bébé se cache sous le lit.</a:t>
            </a:r>
            <a:endParaRPr lang="fr-MA" sz="8000" b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829A00B-7AF9-34F0-29E2-A0EBB4F377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79607" y="547254"/>
            <a:ext cx="2190227" cy="169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182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21086</TotalTime>
  <Words>4849</Words>
  <Application>Microsoft Office PowerPoint</Application>
  <PresentationFormat>Personnalisé</PresentationFormat>
  <Paragraphs>1052</Paragraphs>
  <Slides>109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109</vt:i4>
      </vt:variant>
    </vt:vector>
  </HeadingPairs>
  <TitlesOfParts>
    <vt:vector size="121" baseType="lpstr">
      <vt:lpstr>Carelia</vt:lpstr>
      <vt:lpstr>Aptos</vt:lpstr>
      <vt:lpstr>Wingdings</vt:lpstr>
      <vt:lpstr>Times New Roman</vt:lpstr>
      <vt:lpstr>Dosis</vt:lpstr>
      <vt:lpstr>Calibri</vt:lpstr>
      <vt:lpstr>Symbol</vt:lpstr>
      <vt:lpstr>Dosis-SemiBold</vt:lpstr>
      <vt:lpstr>Arial</vt:lpstr>
      <vt:lpstr>Microsoft Uighur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181</cp:revision>
  <dcterms:created xsi:type="dcterms:W3CDTF">2006-08-16T00:00:00Z</dcterms:created>
  <dcterms:modified xsi:type="dcterms:W3CDTF">2025-09-16T03:37:00Z</dcterms:modified>
  <dc:identifier>DAFtlvZnwz4</dc:identifier>
</cp:coreProperties>
</file>