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2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1"/>
  </p:notesMasterIdLst>
  <p:sldIdLst>
    <p:sldId id="2147482765" r:id="rId2"/>
    <p:sldId id="2147482700" r:id="rId3"/>
    <p:sldId id="2147482721" r:id="rId4"/>
    <p:sldId id="2147482550" r:id="rId5"/>
    <p:sldId id="2134808443" r:id="rId6"/>
    <p:sldId id="2134808455" r:id="rId7"/>
    <p:sldId id="2147482729" r:id="rId8"/>
    <p:sldId id="2147482727" r:id="rId9"/>
    <p:sldId id="2147482728" r:id="rId10"/>
    <p:sldId id="2147482531" r:id="rId11"/>
    <p:sldId id="2147482722" r:id="rId12"/>
    <p:sldId id="2147482723" r:id="rId13"/>
    <p:sldId id="2147482662" r:id="rId14"/>
    <p:sldId id="2147482730" r:id="rId15"/>
    <p:sldId id="2134808468" r:id="rId16"/>
    <p:sldId id="2147482518" r:id="rId17"/>
    <p:sldId id="2147482751" r:id="rId18"/>
    <p:sldId id="2147482667" r:id="rId19"/>
    <p:sldId id="2147482538" r:id="rId20"/>
    <p:sldId id="2147482737" r:id="rId21"/>
    <p:sldId id="2147482733" r:id="rId22"/>
    <p:sldId id="2147482769" r:id="rId23"/>
    <p:sldId id="2147482735" r:id="rId24"/>
    <p:sldId id="2147482519" r:id="rId25"/>
    <p:sldId id="2147482752" r:id="rId26"/>
    <p:sldId id="2147482753" r:id="rId27"/>
    <p:sldId id="2147482755" r:id="rId28"/>
    <p:sldId id="2147482756" r:id="rId29"/>
    <p:sldId id="2134804803" r:id="rId30"/>
  </p:sldIdLst>
  <p:sldSz cx="13716000" cy="10287000"/>
  <p:notesSz cx="6858000" cy="9144000"/>
  <p:embeddedFontLst>
    <p:embeddedFont>
      <p:font typeface="Abadi" panose="020B0604020104020204" pitchFamily="34" charset="0"/>
      <p:regular r:id="rId32"/>
    </p:embeddedFont>
    <p:embeddedFont>
      <p:font typeface="Arimo Italics" panose="020B0604020202020204" charset="0"/>
      <p:regular r:id="rId33"/>
      <p:italic r:id="rId34"/>
    </p:embeddedFont>
    <p:embeddedFont>
      <p:font typeface="Carelia" pitchFamily="2" charset="0"/>
      <p:regular r:id="rId35"/>
    </p:embeddedFont>
    <p:embeddedFont>
      <p:font typeface="Dosis" panose="02010703020202060003" pitchFamily="2" charset="0"/>
      <p:regular r:id="rId36"/>
      <p:bold r:id="rId37"/>
    </p:embeddedFont>
    <p:embeddedFont>
      <p:font typeface="Microsoft Uighur" panose="02000000000000000000" pitchFamily="2" charset="-78"/>
      <p:regular r:id="rId38"/>
      <p:bold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765"/>
            <p14:sldId id="2147482700"/>
            <p14:sldId id="2147482721"/>
            <p14:sldId id="2147482550"/>
            <p14:sldId id="2134808443"/>
            <p14:sldId id="2134808455"/>
            <p14:sldId id="2147482729"/>
            <p14:sldId id="2147482727"/>
            <p14:sldId id="2147482728"/>
            <p14:sldId id="2147482531"/>
            <p14:sldId id="2147482722"/>
            <p14:sldId id="2147482723"/>
            <p14:sldId id="2147482662"/>
            <p14:sldId id="2147482730"/>
            <p14:sldId id="2134808468"/>
            <p14:sldId id="2147482518"/>
            <p14:sldId id="2147482751"/>
            <p14:sldId id="2147482667"/>
            <p14:sldId id="2147482538"/>
            <p14:sldId id="2147482737"/>
            <p14:sldId id="2147482733"/>
            <p14:sldId id="2147482769"/>
            <p14:sldId id="2147482735"/>
            <p14:sldId id="2147482519"/>
            <p14:sldId id="2147482752"/>
            <p14:sldId id="2147482753"/>
            <p14:sldId id="2147482755"/>
            <p14:sldId id="2147482756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A343"/>
    <a:srgbClr val="106585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3" autoAdjust="0"/>
    <p:restoredTop sz="90327" autoAdjust="0"/>
  </p:normalViewPr>
  <p:slideViewPr>
    <p:cSldViewPr>
      <p:cViewPr varScale="1">
        <p:scale>
          <a:sx n="48" d="100"/>
          <a:sy n="48" d="100"/>
        </p:scale>
        <p:origin x="1402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21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17987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20.png"/><Relationship Id="rId11" Type="http://schemas.openxmlformats.org/officeDocument/2006/relationships/image" Target="../media/image48.png"/><Relationship Id="rId5" Type="http://schemas.openxmlformats.org/officeDocument/2006/relationships/image" Target="../media/image27.svg"/><Relationship Id="rId10" Type="http://schemas.openxmlformats.org/officeDocument/2006/relationships/image" Target="../media/image47.png"/><Relationship Id="rId4" Type="http://schemas.openxmlformats.org/officeDocument/2006/relationships/image" Target="../media/image26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20.png"/><Relationship Id="rId11" Type="http://schemas.openxmlformats.org/officeDocument/2006/relationships/image" Target="../media/image56.png"/><Relationship Id="rId5" Type="http://schemas.openxmlformats.org/officeDocument/2006/relationships/image" Target="../media/image27.svg"/><Relationship Id="rId10" Type="http://schemas.openxmlformats.org/officeDocument/2006/relationships/image" Target="../media/image55.png"/><Relationship Id="rId4" Type="http://schemas.openxmlformats.org/officeDocument/2006/relationships/image" Target="../media/image26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20.png"/><Relationship Id="rId11" Type="http://schemas.openxmlformats.org/officeDocument/2006/relationships/image" Target="../media/image64.png"/><Relationship Id="rId5" Type="http://schemas.openxmlformats.org/officeDocument/2006/relationships/image" Target="../media/image27.svg"/><Relationship Id="rId10" Type="http://schemas.openxmlformats.org/officeDocument/2006/relationships/image" Target="../media/image63.png"/><Relationship Id="rId4" Type="http://schemas.openxmlformats.org/officeDocument/2006/relationships/image" Target="../media/image26.png"/><Relationship Id="rId9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68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6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8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7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7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7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79.png"/><Relationship Id="rId3" Type="http://schemas.openxmlformats.org/officeDocument/2006/relationships/image" Target="../media/image27.svg"/><Relationship Id="rId7" Type="http://schemas.openxmlformats.org/officeDocument/2006/relationships/image" Target="../media/image74.png"/><Relationship Id="rId12" Type="http://schemas.openxmlformats.org/officeDocument/2006/relationships/image" Target="../media/image7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77.png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33.png"/><Relationship Id="rId9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5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0.png"/><Relationship Id="rId11" Type="http://schemas.openxmlformats.org/officeDocument/2006/relationships/image" Target="../media/image32.png"/><Relationship Id="rId5" Type="http://schemas.openxmlformats.org/officeDocument/2006/relationships/image" Target="../media/image27.sv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Relationship Id="rId1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png"/><Relationship Id="rId12" Type="http://schemas.openxmlformats.org/officeDocument/2006/relationships/image" Target="../media/image42.jp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36.png"/><Relationship Id="rId11" Type="http://schemas.openxmlformats.org/officeDocument/2006/relationships/image" Target="../media/image41.jpeg"/><Relationship Id="rId5" Type="http://schemas.openxmlformats.org/officeDocument/2006/relationships/image" Target="../media/image27.svg"/><Relationship Id="rId10" Type="http://schemas.openxmlformats.org/officeDocument/2006/relationships/image" Target="../media/image40.jpg"/><Relationship Id="rId4" Type="http://schemas.openxmlformats.org/officeDocument/2006/relationships/image" Target="../media/image26.png"/><Relationship Id="rId9" Type="http://schemas.openxmlformats.org/officeDocument/2006/relationships/image" Target="../media/image39.jpe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112628" y="6852224"/>
            <a:ext cx="5633601" cy="2481597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4796379" y="7174638"/>
            <a:ext cx="41232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et validation du palier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3" y="5031113"/>
            <a:ext cx="26772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759E94-E00A-01C3-4221-D42D55F10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4145" y="7544150"/>
            <a:ext cx="2780123" cy="20777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5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02666434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FF48BC-B402-BB1A-9DEC-75CF5CF8E4ED}"/>
              </a:ext>
            </a:extLst>
          </p:cNvPr>
          <p:cNvSpPr txBox="1"/>
          <p:nvPr/>
        </p:nvSpPr>
        <p:spPr>
          <a:xfrm>
            <a:off x="1305213" y="61881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13C5CBB-E2A7-D1A1-A45C-7A51D410BE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44" y="2430645"/>
            <a:ext cx="3892791" cy="23789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3D3EE7B-2A83-696A-A0A0-3919976E7D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435" y="2435867"/>
            <a:ext cx="3037302" cy="22044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BE6B845-58D9-36F7-D1F2-0C5867C5403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977" y="2172503"/>
            <a:ext cx="2165166" cy="276929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C68B65B-34C1-FA66-C02C-5CC8F15A0CD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12" y="5830052"/>
            <a:ext cx="3227975" cy="314413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FB55434-888B-082A-16FD-FF55B0B19F4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961" y="5798584"/>
            <a:ext cx="2323042" cy="299157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B36D6EF-9795-38E4-B972-550F15C5558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977" y="5774706"/>
            <a:ext cx="3216843" cy="326915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7345D0B-B20B-7F3C-B8E4-69936AE421E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455" y="5620606"/>
            <a:ext cx="2796658" cy="356302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573943A-E8F8-BD2D-7554-9F45A14B0F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9706368" y="2241582"/>
            <a:ext cx="2968143" cy="268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1974484"/>
              </p:ext>
            </p:extLst>
          </p:nvPr>
        </p:nvGraphicFramePr>
        <p:xfrm>
          <a:off x="1" y="-64418"/>
          <a:ext cx="170053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E200390F-6D9F-482E-FD0D-FDF6793B26F3}"/>
              </a:ext>
            </a:extLst>
          </p:cNvPr>
          <p:cNvSpPr txBox="1"/>
          <p:nvPr/>
        </p:nvSpPr>
        <p:spPr>
          <a:xfrm>
            <a:off x="1389701" y="625313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1618194-CEA4-EA34-5D7A-4FF302487B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88" y="2121721"/>
            <a:ext cx="2475669" cy="225687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62DB87B-0EFB-1EA8-7C38-4AABC25737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673" y="1679666"/>
            <a:ext cx="2416391" cy="21798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F793D71-FF55-3122-52B4-F63E4ED263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71" y="6145512"/>
            <a:ext cx="3406049" cy="300161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DEB2C28-8803-AA76-0D9D-9615C14628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181" y="6397685"/>
            <a:ext cx="3102561" cy="235698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7A8E10D-438E-534C-A9F2-D758951D237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805" y="4788047"/>
            <a:ext cx="1423299" cy="14304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6308D1A-C338-6175-CA59-94BC4B7A07C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512" y="5469852"/>
            <a:ext cx="3123646" cy="283588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25816E3-947D-8DD8-7B96-E3F5023418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32135" y="1979110"/>
            <a:ext cx="2416391" cy="282281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9917F50-F68A-2037-FC6E-7BC36F56B9D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95632" y="2166736"/>
            <a:ext cx="2705808" cy="175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16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15822110"/>
              </p:ext>
            </p:extLst>
          </p:nvPr>
        </p:nvGraphicFramePr>
        <p:xfrm>
          <a:off x="1" y="-64418"/>
          <a:ext cx="653812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5AF02B-277D-E67D-2B62-AB49038B7E29}"/>
              </a:ext>
            </a:extLst>
          </p:cNvPr>
          <p:cNvSpPr txBox="1"/>
          <p:nvPr/>
        </p:nvSpPr>
        <p:spPr>
          <a:xfrm>
            <a:off x="1369046" y="630369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E4A79A9-8C4E-74A6-0DF1-7F03ADFE28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3AD624B-2E3D-60A2-F754-56C2973A0F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584" y="6150154"/>
            <a:ext cx="3278352" cy="28389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3891E01-1480-2F37-F333-1399A643D7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430" y="2373653"/>
            <a:ext cx="2607436" cy="231388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AD435B8-2520-ECA8-898F-A9CF7966F96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014" y="2541836"/>
            <a:ext cx="2632627" cy="247029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253C9C-572F-ECAD-CF27-586164CE83E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53" y="6058633"/>
            <a:ext cx="3800821" cy="283896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2F6646E-21AC-69DC-ABDB-5DEF8C18FCC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868" y="5431469"/>
            <a:ext cx="3558346" cy="353719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28D6D6D-4AAD-FB93-7AE9-FC07A1981DA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926" y="1396791"/>
            <a:ext cx="2869010" cy="405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71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9" y="5669572"/>
            <a:ext cx="2688202" cy="2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simples sur les trois diapositives, afin que chaque élève participe au moins une fois. À la fin de l’activité, tous les élèves devront y participer 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838200" y="2019300"/>
            <a:ext cx="11678070" cy="6360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fera     rou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   moul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Joli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  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girafe   animal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pyjama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   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sac   bull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dam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  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caméra   sur</a:t>
            </a:r>
            <a:endParaRPr lang="fr-FR" sz="9600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87549048"/>
              </p:ext>
            </p:ext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rgbClr val="83A343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rgbClr val="83A343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rgbClr val="83A343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3E6ED59-BEBD-0CE3-F8D9-C18D045BAD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457200" y="1333500"/>
            <a:ext cx="128016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57599" y="1919326"/>
            <a:ext cx="9452484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Activités de révision autonome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545054" y="2871013"/>
            <a:ext cx="8405223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 la page 17 seront proposées aux élèves à réaliser en binôme ou individuellement. 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Pendant la passation du test, l’enseignant(e) peut proposer d’autres activités, comme l’écriture ou la copie, afin que les autres élèves travaillent en autonomie sans gêner ceux qui passent le test.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EE0A17D-C474-4E19-5B54-B896FA9450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917" y="2871012"/>
            <a:ext cx="3567161" cy="52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1 et 2, page 17.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8055822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450E48F-3975-4A27-86EE-A31AFE2FA2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1333816"/>
            <a:ext cx="6019800" cy="84106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4063614" y="2401457"/>
            <a:ext cx="6917207" cy="327544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53E6A1C-DF28-F956-A680-5D0DC483606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AE8797E6-FE5F-0266-AF1D-9D64D15ADE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5181" y="2171701"/>
            <a:ext cx="11118219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l’activité4, page 17.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4645433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8B85397-1AD7-A7BF-7B4F-EC37F1717B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333816"/>
            <a:ext cx="6019800" cy="84106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4267200" y="5472538"/>
            <a:ext cx="6917207" cy="24141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C4843-9D54-BC94-A8FE-C8D5A6F19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576AD7-A6DE-168C-A8E1-F6C7BEBA7E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C6A532-2AFB-1431-9000-BEFA740FB85E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8F1D738-068B-DAD1-03D0-DD777075BE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539CB80-871F-738D-2134-B3AF8FBFA7E9}"/>
              </a:ext>
            </a:extLst>
          </p:cNvPr>
          <p:cNvSpPr/>
          <p:nvPr/>
        </p:nvSpPr>
        <p:spPr>
          <a:xfrm>
            <a:off x="642850" y="73495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AA3367-5FC7-A01C-1AFA-DE8A5C12E0F2}"/>
              </a:ext>
            </a:extLst>
          </p:cNvPr>
          <p:cNvSpPr txBox="1"/>
          <p:nvPr/>
        </p:nvSpPr>
        <p:spPr>
          <a:xfrm>
            <a:off x="1126462" y="556006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Lisez silencieusement  les phrases et recopiez les dans vos cahiers.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724445E-52D2-3496-4BE8-B1D97FE71E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92678009"/>
              </p:ext>
            </p:extLst>
          </p:nvPr>
        </p:nvGraphicFramePr>
        <p:xfrm>
          <a:off x="209545" y="-72097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665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203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E7747A4-C18E-46EC-2441-8DF87BC68A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7210" y="2476500"/>
            <a:ext cx="10521580" cy="468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02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36291-589C-BB15-DAF8-D7408FDCA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05D6AF-BF65-0C56-3576-0211AD2D0B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98D66E3-3E65-6E76-72E7-89E1B5CF33A8}"/>
              </a:ext>
            </a:extLst>
          </p:cNvPr>
          <p:cNvSpPr/>
          <p:nvPr/>
        </p:nvSpPr>
        <p:spPr>
          <a:xfrm>
            <a:off x="240274" y="332509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6FBEAFD-B16A-F6F7-FC17-FF416022056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7370AE3-B240-CEC6-932D-83549E2A288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69E84BB-3452-33EB-20BC-68D1A742AC4E}"/>
              </a:ext>
            </a:extLst>
          </p:cNvPr>
          <p:cNvSpPr txBox="1"/>
          <p:nvPr/>
        </p:nvSpPr>
        <p:spPr>
          <a:xfrm>
            <a:off x="1145032" y="612627"/>
            <a:ext cx="113205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Complétez les mots par les syllabes manquantes .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C5ADC6B5-E723-4B22-1BE5-9E9A113F887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C73B104-9348-E368-AB06-5E0FB430275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05207804"/>
              </p:ext>
            </p:extLst>
          </p:nvPr>
        </p:nvGraphicFramePr>
        <p:xfrm>
          <a:off x="516129" y="-8216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6334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5052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E9FFC6E9-7271-3692-55E2-440036F885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130" y="2689361"/>
            <a:ext cx="12666470" cy="458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4586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1C219-62A6-DF40-C1B0-55061E0B4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99517A-5AAC-B661-AA43-183A73A5D27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DE28EEF-3388-C1FC-06A1-40CCD6A4F173}"/>
              </a:ext>
            </a:extLst>
          </p:cNvPr>
          <p:cNvSpPr/>
          <p:nvPr/>
        </p:nvSpPr>
        <p:spPr>
          <a:xfrm>
            <a:off x="240274" y="332509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7E8E3E2-5EC2-4D3B-961B-B99A0553DE6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3E4D5AE-E39E-023C-5F3F-9FC36191050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00D9FF1-FE52-865D-791F-320DA343928E}"/>
              </a:ext>
            </a:extLst>
          </p:cNvPr>
          <p:cNvSpPr txBox="1"/>
          <p:nvPr/>
        </p:nvSpPr>
        <p:spPr>
          <a:xfrm>
            <a:off x="1145032" y="612627"/>
            <a:ext cx="113205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E26226-DBF3-86F2-6618-B2D244D1F21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84B9585-EDB3-B27A-2C2E-1C93188F1F0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68840658"/>
              </p:ext>
            </p:extLst>
          </p:nvPr>
        </p:nvGraphicFramePr>
        <p:xfrm>
          <a:off x="516129" y="-8216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6334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5052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98593DB1-1D17-5981-CA55-9362E642B2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130" y="2689361"/>
            <a:ext cx="12666470" cy="4587739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17AC84CA-33E9-BD28-7EA0-0A4A4298FB7A}"/>
              </a:ext>
            </a:extLst>
          </p:cNvPr>
          <p:cNvSpPr txBox="1"/>
          <p:nvPr/>
        </p:nvSpPr>
        <p:spPr>
          <a:xfrm>
            <a:off x="2472116" y="5553811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FF00"/>
                </a:solidFill>
              </a:rPr>
              <a:t>ri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5D8B957-80E5-6594-A2F5-3E1B999DC302}"/>
              </a:ext>
            </a:extLst>
          </p:cNvPr>
          <p:cNvSpPr txBox="1"/>
          <p:nvPr/>
        </p:nvSpPr>
        <p:spPr>
          <a:xfrm>
            <a:off x="8593681" y="5484392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>
                <a:solidFill>
                  <a:srgbClr val="FFFF00"/>
                </a:solidFill>
              </a:rPr>
              <a:t>gui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37556D5-8919-6939-07D9-4EBE7B8C03E2}"/>
              </a:ext>
            </a:extLst>
          </p:cNvPr>
          <p:cNvSpPr txBox="1"/>
          <p:nvPr/>
        </p:nvSpPr>
        <p:spPr>
          <a:xfrm>
            <a:off x="10193881" y="5484392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 err="1">
                <a:solidFill>
                  <a:srgbClr val="FFFF00"/>
                </a:solidFill>
              </a:rPr>
              <a:t>che</a:t>
            </a:r>
            <a:endParaRPr lang="fr-MA" sz="3200" b="1" dirty="0">
              <a:solidFill>
                <a:srgbClr val="FFFF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22C422D-0A18-835D-12AB-A718EF8DCE6E}"/>
              </a:ext>
            </a:extLst>
          </p:cNvPr>
          <p:cNvSpPr txBox="1"/>
          <p:nvPr/>
        </p:nvSpPr>
        <p:spPr>
          <a:xfrm>
            <a:off x="7093325" y="5504558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>
                <a:solidFill>
                  <a:srgbClr val="FFFF00"/>
                </a:solidFill>
              </a:rPr>
              <a:t>gi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8AC82A1-2945-8114-854B-42135559E1BF}"/>
              </a:ext>
            </a:extLst>
          </p:cNvPr>
          <p:cNvSpPr txBox="1"/>
          <p:nvPr/>
        </p:nvSpPr>
        <p:spPr>
          <a:xfrm>
            <a:off x="3972472" y="5523033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FF00"/>
                </a:solidFill>
              </a:rPr>
              <a:t>va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E597698-C6C5-E7E6-55A6-0AFAB76463C4}"/>
              </a:ext>
            </a:extLst>
          </p:cNvPr>
          <p:cNvSpPr txBox="1"/>
          <p:nvPr/>
        </p:nvSpPr>
        <p:spPr>
          <a:xfrm>
            <a:off x="5792893" y="5492255"/>
            <a:ext cx="829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>
                <a:solidFill>
                  <a:srgbClr val="FFFF00"/>
                </a:solidFill>
              </a:rPr>
              <a:t>xi</a:t>
            </a:r>
          </a:p>
        </p:txBody>
      </p:sp>
    </p:spTree>
    <p:extLst>
      <p:ext uri="{BB962C8B-B14F-4D97-AF65-F5344CB8AC3E}">
        <p14:creationId xmlns:p14="http://schemas.microsoft.com/office/powerpoint/2010/main" val="10755629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Test de validation du </a:t>
            </a:r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palier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E237-E108-E695-76EA-0582E47F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198B4-6B15-B658-763B-A65B8DD202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9258D2F-4964-ACF6-3FFD-C4BBC6912B1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99C4BF7-F015-66FA-7934-C9E5DC95DA3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DEE969B-4CF0-D122-CB86-E718A353275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r>
                <a:rPr lang="fr-FR" sz="1400" dirty="0">
                  <a:solidFill>
                    <a:schemeClr val="accent5">
                      <a:lumMod val="75000"/>
                    </a:schemeClr>
                  </a:solidFill>
                  <a:latin typeface="Dosis" panose="02010703020202060003" pitchFamily="2" charset="0"/>
                </a:rPr>
                <a:t>livre</a:t>
              </a: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84E5261-E797-CAF7-F71D-B42DC30C695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8645AB8D-D4B4-9F3D-EECF-6E6A4D4A51B6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D217-7FAE-BA43-F343-B1DDDD9DB1D6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vocabulaire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2-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6F4D06-089F-AD52-FC1A-0A5861372987}"/>
              </a:ext>
            </a:extLst>
          </p:cNvPr>
          <p:cNvSpPr txBox="1"/>
          <p:nvPr/>
        </p:nvSpPr>
        <p:spPr>
          <a:xfrm>
            <a:off x="1524000" y="3686774"/>
            <a:ext cx="1148686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</a:t>
            </a:r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8 mots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montre les images dans un ordre aléatoire.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mots du vocabulaire à tester sont: </a:t>
            </a:r>
          </a:p>
          <a:p>
            <a:pPr>
              <a:lnSpc>
                <a:spcPct val="150000"/>
              </a:lnSpc>
            </a:pPr>
            <a:r>
              <a:rPr lang="fr-FR" sz="320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lavabo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– fleur – vache – vélo – zèbre – chat- bébé-karaté- nageur- école</a:t>
            </a:r>
            <a:endParaRPr lang="fr-FR" sz="3200" dirty="0">
              <a:latin typeface="Dosis" panose="02010703020202060003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3200" dirty="0">
                <a:solidFill>
                  <a:srgbClr val="FF0000"/>
                </a:solidFill>
                <a:latin typeface="Dosis" panose="02010703020202060003" pitchFamily="2" charset="0"/>
              </a:rPr>
              <a:t>N.B: </a:t>
            </a:r>
            <a:r>
              <a:rPr lang="fr-FR" sz="3200" dirty="0">
                <a:solidFill>
                  <a:srgbClr val="FF0000"/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Le palier se valide uniquement sur la base de  la lecture</a:t>
            </a:r>
            <a:r>
              <a:rPr lang="fr-FR" sz="3200" dirty="0">
                <a:latin typeface="Dosis" panose="02010703020202060003" pitchFamily="2" charset="0"/>
              </a:rPr>
              <a:t>, Le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test du vocabulaire sert à suivre la progression des élèves.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F02850-EEDA-3C3A-1EDF-E06208D3A6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5952722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8E0A-F897-702F-C5E2-29CB3824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7DEC86-49E3-0E22-1767-64FF9215FA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F5A08C-B302-6E35-822B-D714801F457F}"/>
              </a:ext>
            </a:extLst>
          </p:cNvPr>
          <p:cNvSpPr/>
          <p:nvPr/>
        </p:nvSpPr>
        <p:spPr>
          <a:xfrm>
            <a:off x="275855" y="438502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D0611E-2B97-2C3C-5EF1-B470D87D409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394EEA-B07A-4588-B307-70981011EF9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635D0F-1913-D046-73C3-CB3EA214DA29}"/>
              </a:ext>
            </a:extLst>
          </p:cNvPr>
          <p:cNvSpPr txBox="1"/>
          <p:nvPr/>
        </p:nvSpPr>
        <p:spPr>
          <a:xfrm>
            <a:off x="1187163" y="438502"/>
            <a:ext cx="12553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Quel est le mot correspondant à chaque image?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images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38C786B-4984-FC1E-C244-A28835FD1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163" y="1960801"/>
            <a:ext cx="2583448" cy="24120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39B60A6-E135-5B64-0611-206FF72B22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445" y="2010004"/>
            <a:ext cx="2016766" cy="251694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1CDD94D-65D0-EF00-5351-88BEC3E5A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200" y="2381540"/>
            <a:ext cx="2843423" cy="177386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C907D32-3E4D-7F39-4657-6C95516864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3690" y="2270111"/>
            <a:ext cx="2638161" cy="188529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9DE0905-4220-C11F-A636-CE508B617C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5131" y="5002582"/>
            <a:ext cx="2249878" cy="20232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697A27D-7FCF-BF34-21B2-BF07B2AD20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5009" y="7962900"/>
            <a:ext cx="2630202" cy="166471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5280173-25DC-F4D3-9445-64F30FBE6A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61226" y="4608510"/>
            <a:ext cx="1945972" cy="264758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A66B334-6151-0F97-759B-29BB44AADB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86074" y="5002582"/>
            <a:ext cx="1617977" cy="191292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AE15FD8-5B14-AF6D-50D4-537DCD1CF1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38959" y="4730362"/>
            <a:ext cx="2013594" cy="238996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7F0F92B-050E-5260-A842-498B24CA15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25423" y="7101231"/>
            <a:ext cx="4152417" cy="243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82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3BB1-02ED-C4B3-CE87-182E5FCFF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E52A8B-6A60-CE84-4744-21183D023CC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EF01496-0CF7-E0BE-23D4-642211341A8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DA8BAE0-E461-13B3-09A2-514D04B83C7B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CDACB41B-D071-D992-879D-75D7231F193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6FBA8C5-C08C-39EA-D98D-C19BC941181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FE70238-AF69-3876-C1A9-C874A21F19D9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19B49-B13B-D036-DF43-B58C8340FC1C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lecture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2-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0C28041-1E90-FA84-CA0D-7BB14719A4B3}"/>
              </a:ext>
            </a:extLst>
          </p:cNvPr>
          <p:cNvSpPr txBox="1"/>
          <p:nvPr/>
        </p:nvSpPr>
        <p:spPr>
          <a:xfrm>
            <a:off x="1524000" y="3686774"/>
            <a:ext cx="11486860" cy="5398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8 mots 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ctr"/>
            <a:r>
              <a:rPr lang="fr-FR" sz="3600" dirty="0">
                <a:solidFill>
                  <a:srgbClr val="FF0000"/>
                </a:solidFill>
                <a:latin typeface="Dosis" panose="02010703020202060003" pitchFamily="2" charset="0"/>
              </a:rPr>
              <a:t>Le palier se valide par la lecture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dirty="0"/>
              <a:t>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le seuil de 70 % n’est pas atteint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: reprendre la séance de rebrassage ou réenseigner les apprentissages non acquis, en ciblant les élèves encore en difficulté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l’objectif de 70 % ou plus est atteint :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passer au palier 3, tout en tenant compte des élèves n’ayant pas validé le palier testé.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2AB62A-F7B7-3662-CF81-371CFDD28DE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7116604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DA610-7530-129D-6656-B1766D269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D7FEB-9E1A-B1CC-8425-317ADD6A7C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06EC1E-1B63-DAD7-9129-98E2AB99E744}"/>
              </a:ext>
            </a:extLst>
          </p:cNvPr>
          <p:cNvSpPr/>
          <p:nvPr/>
        </p:nvSpPr>
        <p:spPr>
          <a:xfrm>
            <a:off x="388644" y="354682"/>
            <a:ext cx="1291357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CBD514-3368-F94E-CABE-BFCCC69EC89D}"/>
              </a:ext>
            </a:extLst>
          </p:cNvPr>
          <p:cNvSpPr/>
          <p:nvPr/>
        </p:nvSpPr>
        <p:spPr>
          <a:xfrm>
            <a:off x="413781" y="222115"/>
            <a:ext cx="1291357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90190BE6-AF03-224A-A189-60FFC4DA0A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C29932-28BC-A21E-FB32-984355EBC7FF}"/>
              </a:ext>
            </a:extLst>
          </p:cNvPr>
          <p:cNvSpPr txBox="1"/>
          <p:nvPr/>
        </p:nvSpPr>
        <p:spPr>
          <a:xfrm>
            <a:off x="1437879" y="392782"/>
            <a:ext cx="118894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  les mots suivants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mots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77EA4B-0509-82FA-C4BB-E942A4292599}"/>
              </a:ext>
            </a:extLst>
          </p:cNvPr>
          <p:cNvSpPr txBox="1"/>
          <p:nvPr/>
        </p:nvSpPr>
        <p:spPr>
          <a:xfrm>
            <a:off x="1162470" y="2019300"/>
            <a:ext cx="11353800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domino   -  salad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sur  -   farin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par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karaté   - jour  -ru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tomat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  -    lavabo</a:t>
            </a:r>
            <a:endParaRPr lang="fr-FR" sz="9600" b="1" kern="0" spc="48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804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du palier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simples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Passation du test de validation du palier 2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1D00A1-907D-5353-342A-700097BDFC3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77859" y="6361276"/>
            <a:ext cx="1421522" cy="191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68997" y="275037"/>
            <a:ext cx="4425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513805" y="3429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5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 la semaine)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six diapositives, de manière à ce que chacun participe au moins une fois. À la fin de l’activité, tous les élèves devront effectuer le passage de lecture.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6473-2835-365A-5A4C-77A193A49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C3FBBA-39F4-CFC1-4FA0-E9C365B84C9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E7691C0-3132-33EB-C781-AD83AE032E1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90F6E8-FE05-68B8-6B9E-66FB73C20C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2103D6E-E3B0-B2AE-70E3-265D0F86FDF6}"/>
              </a:ext>
            </a:extLst>
          </p:cNvPr>
          <p:cNvSpPr txBox="1"/>
          <p:nvPr/>
        </p:nvSpPr>
        <p:spPr>
          <a:xfrm>
            <a:off x="1256724" y="502920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bien les images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qui veut passer au tableau pour les  nommer?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9A935AD8-3E89-AFED-0984-EDC46B253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2716796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C30EA26-FFEF-9F4A-8E86-E06F9C4408CE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47F33A2F-A0C9-EED1-AE80-F068CA0AD8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90D23C9-34C5-1D98-E921-6851361037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2153" y="5947945"/>
            <a:ext cx="2465884" cy="16679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E798841-128A-56EC-36C0-58467DA78E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171" y="5947945"/>
            <a:ext cx="2079140" cy="166795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B855575-C744-5954-D858-6D2A22E799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5701" y="5448300"/>
            <a:ext cx="1938190" cy="24864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8A101E5-0D0D-E82D-4A96-F5A2175AE7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26731" y="2719296"/>
            <a:ext cx="3138874" cy="149177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FC72509-5EAC-F0AE-DCE8-478A5011AC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67222" y="5129462"/>
            <a:ext cx="1860673" cy="248643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4E52CDB-E287-BF24-9CDE-1E84E2248F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1577" y="2330203"/>
            <a:ext cx="2846437" cy="233384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69172F6-F7CD-D3FB-1206-9E1DAA76776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91976" y="2443068"/>
            <a:ext cx="1601530" cy="199933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421F19D-2110-31C3-8266-0EF3A110E21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904" y="2394852"/>
            <a:ext cx="2694190" cy="214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4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2BB37-D655-5FA5-F8DB-4E61F815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703B6E-3232-47AA-5EA6-F10B585F25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D0CFB1-57AF-3E1B-19EB-75471E95984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24055E6-B296-70AA-487E-DE7E0D38579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A1019F-881A-39C2-C876-58F22FC69DF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314456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BBF7C95-A2B3-32C8-B27E-9F000784F1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544952-2EE0-11A0-4D81-B69589DF864B}"/>
              </a:ext>
            </a:extLst>
          </p:cNvPr>
          <p:cNvSpPr txBox="1"/>
          <p:nvPr/>
        </p:nvSpPr>
        <p:spPr>
          <a:xfrm>
            <a:off x="1242869" y="578528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AE8DF60-466C-C458-92AE-BEA060094A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743" y="1984987"/>
            <a:ext cx="3565641" cy="289573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340296E-C517-8E4C-9533-DC7E4739DB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2988" y="1984987"/>
            <a:ext cx="3214396" cy="28957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133489E-98D2-B3C6-0FFF-AF67848653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872" y="6779240"/>
            <a:ext cx="2007513" cy="196640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11F6343-359F-76AA-7BA4-3D1BE02C85C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849" y="2117694"/>
            <a:ext cx="1770579" cy="293830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6206268-0E96-C094-BE96-8090327E4D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0466" y="5600700"/>
            <a:ext cx="2118405" cy="355914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3DF3912-2028-E182-FF66-5B7307FF7C1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028" y="2003034"/>
            <a:ext cx="2310626" cy="314046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ACFC723-ED47-49A5-BBA1-0CB0107EDF7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544" y="5791254"/>
            <a:ext cx="4077397" cy="271826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3969503-0CBF-89B4-7573-76B5E2BDC0E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14406" y="4824133"/>
            <a:ext cx="2517561" cy="20043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E572358-6D95-BC89-0E36-8E3E542BA96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9366233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25161</TotalTime>
  <Words>1114</Words>
  <Application>Microsoft Office PowerPoint</Application>
  <PresentationFormat>Personnalisé</PresentationFormat>
  <Paragraphs>187</Paragraphs>
  <Slides>29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8" baseType="lpstr">
      <vt:lpstr>Arimo Italics</vt:lpstr>
      <vt:lpstr>Abadi</vt:lpstr>
      <vt:lpstr>Times New Roman</vt:lpstr>
      <vt:lpstr>Dosis</vt:lpstr>
      <vt:lpstr>Carelia</vt:lpstr>
      <vt:lpstr>Calibri</vt:lpstr>
      <vt:lpstr>Arial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769</cp:revision>
  <dcterms:created xsi:type="dcterms:W3CDTF">2006-08-16T00:00:00Z</dcterms:created>
  <dcterms:modified xsi:type="dcterms:W3CDTF">2025-09-18T21:40:00Z</dcterms:modified>
  <dc:identifier>DAFtlvZnwz4</dc:identifier>
</cp:coreProperties>
</file>