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Override1.xml" ContentType="application/vnd.openxmlformats-officedocument.themeOverr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9"/>
  </p:notesMasterIdLst>
  <p:sldIdLst>
    <p:sldId id="2147482784" r:id="rId2"/>
    <p:sldId id="2147482721" r:id="rId3"/>
    <p:sldId id="2147482550" r:id="rId4"/>
    <p:sldId id="2134805155" r:id="rId5"/>
    <p:sldId id="2147482549" r:id="rId6"/>
    <p:sldId id="2147482513" r:id="rId7"/>
    <p:sldId id="2147482990" r:id="rId8"/>
    <p:sldId id="2134805394" r:id="rId9"/>
    <p:sldId id="2134805395" r:id="rId10"/>
    <p:sldId id="2147482473" r:id="rId11"/>
    <p:sldId id="2147482869" r:id="rId12"/>
    <p:sldId id="2147482870" r:id="rId13"/>
    <p:sldId id="2147482871" r:id="rId14"/>
    <p:sldId id="2147482872" r:id="rId15"/>
    <p:sldId id="2147482873" r:id="rId16"/>
    <p:sldId id="2147482874" r:id="rId17"/>
    <p:sldId id="2147482880" r:id="rId18"/>
    <p:sldId id="2147482881" r:id="rId19"/>
    <p:sldId id="2147482882" r:id="rId20"/>
    <p:sldId id="2147482883" r:id="rId21"/>
    <p:sldId id="2147482884" r:id="rId22"/>
    <p:sldId id="2147482885" r:id="rId23"/>
    <p:sldId id="2147482886" r:id="rId24"/>
    <p:sldId id="2147482887" r:id="rId25"/>
    <p:sldId id="2134808455" r:id="rId26"/>
    <p:sldId id="2147482729" r:id="rId27"/>
    <p:sldId id="2147482692" r:id="rId28"/>
    <p:sldId id="2147482991" r:id="rId29"/>
    <p:sldId id="2147482685" r:id="rId30"/>
    <p:sldId id="2147482992" r:id="rId31"/>
    <p:sldId id="2147482998" r:id="rId32"/>
    <p:sldId id="2147482730" r:id="rId33"/>
    <p:sldId id="2147482993" r:id="rId34"/>
    <p:sldId id="2147482994" r:id="rId35"/>
    <p:sldId id="2147482724" r:id="rId36"/>
    <p:sldId id="2147482995" r:id="rId37"/>
    <p:sldId id="2147482751" r:id="rId38"/>
    <p:sldId id="2147482667" r:id="rId39"/>
    <p:sldId id="2147482876" r:id="rId40"/>
    <p:sldId id="2147482737" r:id="rId41"/>
    <p:sldId id="2147482519" r:id="rId42"/>
    <p:sldId id="2147482752" r:id="rId43"/>
    <p:sldId id="2147482753" r:id="rId44"/>
    <p:sldId id="2147482997" r:id="rId45"/>
    <p:sldId id="2147482811" r:id="rId46"/>
    <p:sldId id="2147482987" r:id="rId47"/>
    <p:sldId id="2134804803" r:id="rId48"/>
  </p:sldIdLst>
  <p:sldSz cx="13716000" cy="10287000"/>
  <p:notesSz cx="6858000" cy="9144000"/>
  <p:embeddedFontLst>
    <p:embeddedFont>
      <p:font typeface="Arimo Italics" panose="020B0604020202020204" charset="0"/>
      <p:regular r:id="rId50"/>
      <p:italic r:id="rId51"/>
    </p:embeddedFont>
    <p:embeddedFont>
      <p:font typeface="Carelia" panose="020B0604020202020204" charset="0"/>
      <p:regular r:id="rId52"/>
    </p:embeddedFont>
    <p:embeddedFont>
      <p:font typeface="Dosis" pitchFamily="2" charset="0"/>
      <p:regular r:id="rId53"/>
      <p:bold r:id="rId54"/>
    </p:embeddedFont>
    <p:embeddedFont>
      <p:font typeface="Microsoft Uighur" panose="02000000000000000000" pitchFamily="2" charset="-78"/>
      <p:regular r:id="rId55"/>
      <p:bold r:id="rId5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784"/>
            <p14:sldId id="2147482721"/>
            <p14:sldId id="2147482550"/>
            <p14:sldId id="2134805155"/>
            <p14:sldId id="2147482549"/>
            <p14:sldId id="2147482513"/>
            <p14:sldId id="2147482990"/>
            <p14:sldId id="2134805394"/>
            <p14:sldId id="2134805395"/>
            <p14:sldId id="2147482473"/>
            <p14:sldId id="2147482869"/>
            <p14:sldId id="2147482870"/>
            <p14:sldId id="2147482871"/>
            <p14:sldId id="2147482872"/>
            <p14:sldId id="2147482873"/>
            <p14:sldId id="2147482874"/>
            <p14:sldId id="2147482880"/>
            <p14:sldId id="2147482881"/>
            <p14:sldId id="2147482882"/>
            <p14:sldId id="2147482883"/>
            <p14:sldId id="2147482884"/>
            <p14:sldId id="2147482885"/>
            <p14:sldId id="2147482886"/>
            <p14:sldId id="2147482887"/>
            <p14:sldId id="2134808455"/>
            <p14:sldId id="2147482729"/>
            <p14:sldId id="2147482692"/>
            <p14:sldId id="2147482991"/>
            <p14:sldId id="2147482685"/>
            <p14:sldId id="2147482992"/>
            <p14:sldId id="2147482998"/>
            <p14:sldId id="2147482730"/>
            <p14:sldId id="2147482993"/>
            <p14:sldId id="2147482994"/>
            <p14:sldId id="2147482724"/>
            <p14:sldId id="2147482995"/>
            <p14:sldId id="2147482751"/>
            <p14:sldId id="2147482667"/>
            <p14:sldId id="2147482876"/>
            <p14:sldId id="2147482737"/>
            <p14:sldId id="2147482519"/>
            <p14:sldId id="2147482752"/>
            <p14:sldId id="2147482753"/>
            <p14:sldId id="2147482997"/>
            <p14:sldId id="2147482811"/>
            <p14:sldId id="2147482987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A343"/>
    <a:srgbClr val="106585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0327" autoAdjust="0"/>
  </p:normalViewPr>
  <p:slideViewPr>
    <p:cSldViewPr>
      <p:cViewPr varScale="1">
        <p:scale>
          <a:sx n="50" d="100"/>
          <a:sy n="50" d="100"/>
        </p:scale>
        <p:origin x="1368" y="3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8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25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6" Type="http://schemas.openxmlformats.org/officeDocument/2006/relationships/image" Target="../media/image33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32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29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0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6.png"/><Relationship Id="rId7" Type="http://schemas.openxmlformats.org/officeDocument/2006/relationships/image" Target="../media/image36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31.png"/><Relationship Id="rId11" Type="http://schemas.openxmlformats.org/officeDocument/2006/relationships/image" Target="../media/image32.png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17.svg"/><Relationship Id="rId9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6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4.png"/><Relationship Id="rId4" Type="http://schemas.openxmlformats.org/officeDocument/2006/relationships/image" Target="../media/image17.svg"/><Relationship Id="rId9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6.png"/><Relationship Id="rId7" Type="http://schemas.openxmlformats.org/officeDocument/2006/relationships/image" Target="../media/image28.png"/><Relationship Id="rId12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17.svg"/><Relationship Id="rId9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2.xml"/><Relationship Id="rId16" Type="http://schemas.openxmlformats.org/officeDocument/2006/relationships/image" Target="../media/image14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9.svg"/><Relationship Id="rId5" Type="http://schemas.openxmlformats.org/officeDocument/2006/relationships/tags" Target="../tags/tag5.xml"/><Relationship Id="rId15" Type="http://schemas.openxmlformats.org/officeDocument/2006/relationships/image" Target="../media/image13.png"/><Relationship Id="rId10" Type="http://schemas.openxmlformats.org/officeDocument/2006/relationships/image" Target="../media/image3.png"/><Relationship Id="rId4" Type="http://schemas.openxmlformats.org/officeDocument/2006/relationships/tags" Target="../tags/tag4.xml"/><Relationship Id="rId9" Type="http://schemas.openxmlformats.org/officeDocument/2006/relationships/image" Target="../media/image2.jpeg"/><Relationship Id="rId1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6.png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image" Target="../media/image52.png"/><Relationship Id="rId10" Type="http://schemas.openxmlformats.org/officeDocument/2006/relationships/image" Target="../media/image56.png"/><Relationship Id="rId4" Type="http://schemas.openxmlformats.org/officeDocument/2006/relationships/image" Target="../media/image17.svg"/><Relationship Id="rId9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13" Type="http://schemas.openxmlformats.org/officeDocument/2006/relationships/image" Target="../media/image17.svg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12" Type="http://schemas.openxmlformats.org/officeDocument/2006/relationships/image" Target="../media/image16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0.xml"/><Relationship Id="rId10" Type="http://schemas.openxmlformats.org/officeDocument/2006/relationships/tags" Target="../tags/tag45.xml"/><Relationship Id="rId4" Type="http://schemas.openxmlformats.org/officeDocument/2006/relationships/tags" Target="../tags/tag39.xml"/><Relationship Id="rId9" Type="http://schemas.openxmlformats.org/officeDocument/2006/relationships/tags" Target="../tags/tag44.xml"/><Relationship Id="rId1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image" Target="../media/image17.svg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image" Target="../media/image16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0.xml"/><Relationship Id="rId10" Type="http://schemas.openxmlformats.org/officeDocument/2006/relationships/tags" Target="../tags/tag55.xml"/><Relationship Id="rId4" Type="http://schemas.openxmlformats.org/officeDocument/2006/relationships/tags" Target="../tags/tag49.xml"/><Relationship Id="rId9" Type="http://schemas.openxmlformats.org/officeDocument/2006/relationships/tags" Target="../tags/tag54.xml"/><Relationship Id="rId1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63.xml"/><Relationship Id="rId13" Type="http://schemas.openxmlformats.org/officeDocument/2006/relationships/image" Target="../media/image16.png"/><Relationship Id="rId3" Type="http://schemas.openxmlformats.org/officeDocument/2006/relationships/tags" Target="../tags/tag58.xml"/><Relationship Id="rId7" Type="http://schemas.openxmlformats.org/officeDocument/2006/relationships/tags" Target="../tags/tag62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tags" Target="../tags/tag61.xml"/><Relationship Id="rId11" Type="http://schemas.openxmlformats.org/officeDocument/2006/relationships/tags" Target="../tags/tag66.xml"/><Relationship Id="rId5" Type="http://schemas.openxmlformats.org/officeDocument/2006/relationships/tags" Target="../tags/tag60.xml"/><Relationship Id="rId15" Type="http://schemas.openxmlformats.org/officeDocument/2006/relationships/image" Target="../media/image59.png"/><Relationship Id="rId10" Type="http://schemas.openxmlformats.org/officeDocument/2006/relationships/tags" Target="../tags/tag65.xml"/><Relationship Id="rId4" Type="http://schemas.openxmlformats.org/officeDocument/2006/relationships/tags" Target="../tags/tag59.xml"/><Relationship Id="rId9" Type="http://schemas.openxmlformats.org/officeDocument/2006/relationships/tags" Target="../tags/tag64.xml"/><Relationship Id="rId14" Type="http://schemas.openxmlformats.org/officeDocument/2006/relationships/image" Target="../media/image17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74.xml"/><Relationship Id="rId13" Type="http://schemas.openxmlformats.org/officeDocument/2006/relationships/image" Target="../media/image16.png"/><Relationship Id="rId3" Type="http://schemas.openxmlformats.org/officeDocument/2006/relationships/tags" Target="../tags/tag69.xml"/><Relationship Id="rId7" Type="http://schemas.openxmlformats.org/officeDocument/2006/relationships/tags" Target="../tags/tag73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tags" Target="../tags/tag72.xml"/><Relationship Id="rId11" Type="http://schemas.openxmlformats.org/officeDocument/2006/relationships/tags" Target="../tags/tag77.xml"/><Relationship Id="rId5" Type="http://schemas.openxmlformats.org/officeDocument/2006/relationships/tags" Target="../tags/tag71.xml"/><Relationship Id="rId15" Type="http://schemas.openxmlformats.org/officeDocument/2006/relationships/image" Target="../media/image59.png"/><Relationship Id="rId10" Type="http://schemas.openxmlformats.org/officeDocument/2006/relationships/tags" Target="../tags/tag76.xml"/><Relationship Id="rId4" Type="http://schemas.openxmlformats.org/officeDocument/2006/relationships/tags" Target="../tags/tag70.xml"/><Relationship Id="rId9" Type="http://schemas.openxmlformats.org/officeDocument/2006/relationships/tags" Target="../tags/tag75.xml"/><Relationship Id="rId14" Type="http://schemas.openxmlformats.org/officeDocument/2006/relationships/image" Target="../media/image1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6" Type="http://schemas.openxmlformats.org/officeDocument/2006/relationships/image" Target="../media/image60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60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tags" Target="../tags/tag83.xml"/><Relationship Id="rId7" Type="http://schemas.openxmlformats.org/officeDocument/2006/relationships/image" Target="../media/image61.jpe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61.jpe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53.png"/><Relationship Id="rId3" Type="http://schemas.openxmlformats.org/officeDocument/2006/relationships/image" Target="../media/image17.svg"/><Relationship Id="rId7" Type="http://schemas.openxmlformats.org/officeDocument/2006/relationships/image" Target="../media/image41.png"/><Relationship Id="rId12" Type="http://schemas.openxmlformats.org/officeDocument/2006/relationships/image" Target="../media/image5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52.png"/><Relationship Id="rId5" Type="http://schemas.openxmlformats.org/officeDocument/2006/relationships/image" Target="../media/image37.png"/><Relationship Id="rId10" Type="http://schemas.openxmlformats.org/officeDocument/2006/relationships/image" Target="../media/image51.png"/><Relationship Id="rId4" Type="http://schemas.openxmlformats.org/officeDocument/2006/relationships/image" Target="../media/image35.png"/><Relationship Id="rId9" Type="http://schemas.openxmlformats.org/officeDocument/2006/relationships/image" Target="../media/image2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4" Type="http://schemas.openxmlformats.org/officeDocument/2006/relationships/image" Target="../media/image17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5" Type="http://schemas.openxmlformats.org/officeDocument/2006/relationships/image" Target="../media/image60.png"/><Relationship Id="rId4" Type="http://schemas.openxmlformats.org/officeDocument/2006/relationships/image" Target="../media/image17.sv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11.xml"/><Relationship Id="rId7" Type="http://schemas.openxmlformats.org/officeDocument/2006/relationships/image" Target="../media/image18.jpe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2" Type="http://schemas.openxmlformats.org/officeDocument/2006/relationships/tags" Target="../tags/tag13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31.png"/><Relationship Id="rId5" Type="http://schemas.openxmlformats.org/officeDocument/2006/relationships/image" Target="../media/image19.png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54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53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53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43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3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8" y="358849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2" y="4813297"/>
            <a:ext cx="2967137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91" y="376892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8" y="4161986"/>
            <a:ext cx="3765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rgbClr val="FFC000"/>
                </a:solidFill>
              </a:rPr>
              <a:t>Parcours : </a:t>
            </a:r>
            <a:r>
              <a:rPr lang="fr-FR" sz="5400" b="1" dirty="0">
                <a:solidFill>
                  <a:srgbClr val="FFC000"/>
                </a:solidFill>
              </a:rPr>
              <a:t>1</a:t>
            </a:r>
            <a:endParaRPr lang="fr-FR" sz="42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93" y="526159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62385" y="7087487"/>
            <a:ext cx="8268005" cy="203708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85" y="5643609"/>
            <a:ext cx="3765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rgbClr val="FFC000"/>
                </a:solidFill>
              </a:rPr>
              <a:t>Palier : </a:t>
            </a:r>
            <a:r>
              <a:rPr lang="fr-FR" sz="5400" b="1" dirty="0">
                <a:solidFill>
                  <a:srgbClr val="FFC000"/>
                </a:solidFill>
              </a:rPr>
              <a:t>4</a:t>
            </a:r>
            <a:endParaRPr lang="fr-FR" sz="42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65" y="7448788"/>
            <a:ext cx="7698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chemeClr val="bg1"/>
                </a:solidFill>
              </a:rPr>
              <a:t>Séance : 5 Rebrassage- suivi 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9" y="5031114"/>
            <a:ext cx="26772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8985154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dra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- peau. Drapeau. « o» s’écrit avec e-a-u.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drapeau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768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4E2C4-3945-23F8-5E52-7DFF9AB95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B8150E-A9CC-D34A-9EF1-43551BD254F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65DA06-1FF8-DEF4-A459-11E73617D8A4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3A03A91-C69C-1E41-7C04-1AB0BBBD275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BC0CE1B-7174-4EEB-8165-617FAEA6EF4D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9527042-66C3-3357-8611-6FDAA9E42F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33485659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4384D45-DDDF-BBD5-C6AE-8CE48EB4E5B9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A40780-307D-3161-7C65-96FFA320B4E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A3F1BC9-17B4-8573-88CB-8168EF2D1C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1" y="3491575"/>
            <a:ext cx="2819616" cy="26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06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57F88-DBBE-A7C4-339E-CB410C839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C556D2-EF74-30F8-C994-A3546733C3A9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820F4CC-FBEA-1029-D207-E24BBE50A6F3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188D80B-936B-2985-0B96-20113CC5F8D1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0CDBBC7-163B-A4EE-7CFC-A1EFC3EE1234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F1254D-35E1-F7CA-6E81-E30E78CB7F4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27E872-3A4F-4B91-C441-F942969814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3536277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AACDC76-06BC-199A-31B4-022B11DF0140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pou-let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poulet.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708EB-18E8-D1C9-46C5-0DBA51838984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poulet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04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D276-511F-A69F-446D-F6062FB18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05594A9-1E1F-476F-8459-E5CCF61CA8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B45319-B2E3-BEF0-F007-AE55C84D7783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E7D82F8-1379-ABCD-8E0E-BD205D8DC05C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E1F236B-8CF9-127F-FA90-3B52AFE60D46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FD0C4FB-5EAD-85D6-4411-03F517148C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36156041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40F386E-4D84-17C6-B0BF-E511CACFC158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B037EB-81E4-C3E0-2C6E-705A2BB83F5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95DE22E-4F02-27DF-8E49-57DB5E079F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1200" y="4348101"/>
            <a:ext cx="1588801" cy="113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36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2E185-2811-2211-8DED-365A585D6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A0793C-8AE6-8C8C-2377-FB5172D0C69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930241C-7F84-37C5-8386-4E05CC7335F5}"/>
              </a:ext>
            </a:extLst>
          </p:cNvPr>
          <p:cNvSpPr/>
          <p:nvPr/>
        </p:nvSpPr>
        <p:spPr>
          <a:xfrm>
            <a:off x="324640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05FEE6-BA49-E91A-988D-E4A02DA9A863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79C0A5-E75C-2A84-2BAB-0D9D5FDD22DA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2CE00F-6F4E-6CEB-141C-D7511F57D2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2577775"/>
            <a:ext cx="8812164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1641077-EA23-7FBF-6F82-E845348AB8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5624047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7ACB974-4158-1C8C-51BB-21E605E6DAB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- guette. Une baguette.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C99A70-2BE7-172D-F46C-06C6D96B4AAE}"/>
              </a:ext>
            </a:extLst>
          </p:cNvPr>
          <p:cNvSpPr txBox="1"/>
          <p:nvPr/>
        </p:nvSpPr>
        <p:spPr>
          <a:xfrm>
            <a:off x="4038600" y="4291780"/>
            <a:ext cx="5257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baguette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018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51161-36AA-3A3B-B51A-9AAE9916D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1450C1-B9B6-1D37-F427-E0EC30C6C94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AA9C1F-1DFB-B70D-7F05-4E4370DD3755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292C52-9C6A-9708-4ECB-D644E657A56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0BD2D1B7-28B4-6557-7CFA-1A59175988E9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A41956-FBF6-84E9-BB9B-A39E270E6B7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830997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73E4B4E-90CF-33F7-D687-5B2E14CAC0A0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743725-3C4A-E2C1-E4D6-CB1C4E8D96F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70715"/>
            <a:ext cx="1958125" cy="151389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8030942D-54E9-C8FB-0B8C-29E719903D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328" y="3771900"/>
            <a:ext cx="3985344" cy="326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76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F11A6-E8ED-96BF-DABF-53C8BF3A1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61093-9D75-FDEE-77E8-2E230B91925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71FBE2F-0E9F-AF1B-45D4-F97EBAD4B5ED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FC553B3-228D-85AD-0CE4-49D9CAE8C542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A0BD5F-B22A-0E61-867D-0752D956D02E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2DE67B-2401-F677-51D2-C69A5AAEBA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10C2B54-3B81-E060-C31B-E2DC466F2AE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3717610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4E91E40-5406-CBAB-133B-8E5B17F33B7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- cher. boucher.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138BA7C-D820-0761-ECC3-CE8942AD2891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 boucher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539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33A03-1415-6AC5-1534-40EF4493B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E76D9B7-F42E-5C6F-1168-661A829443E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334D1A-CA9C-8D3B-38EA-007339387F21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B4EAD3D-5FD3-3CA7-F28D-341BB89ED980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3EF71C0-7321-9101-98D1-17DBFFF58597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C49AF14-1378-1955-F29D-3083513A5D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873545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6245D96-764D-1BDC-4047-4CDEBE95EE2A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EDEC12F-7B95-0A36-61AD-8BFDEE54EB2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C7800BF-1737-AE9A-FEE2-665F3D9730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057330"/>
            <a:ext cx="3276600" cy="23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5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56117-E332-AD69-FCCD-7026D4A87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5B258C-6259-0D2A-AC65-D3A43EF7B7B1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CE86523-0470-3E03-AFF5-0386AB9FD2AF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BBD48F-99F8-642C-CF7D-842A7926B8CE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295C878-502E-E64F-37B9-99433DA0413B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B95C2F1-32D2-3B93-05C0-0B00216C09A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C180F61-9D91-0531-99CB-2A00477DBE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90781700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6D131C8-4645-7292-5D7D-BB279C539A42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seize.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8F7AC4-AEE0-189F-5653-5DE8FE6257EE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seize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4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CA564-3632-8FAB-6504-CCD1D776E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ED985F-E827-EBA8-A350-7311D14122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96113D-740A-697F-58B5-D2FEB92AA000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656031-3EC5-29ED-12AE-8904B2FD0DD4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21E894C-2FC0-D3AA-4C35-67C592EDFB89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1AE4FB7-1423-343E-6389-B27BEFC52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1724621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7AD984C-3984-633B-1353-8383CC0F7391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63189C-226F-22CA-427F-4D28AB13538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B85EFE2-12AF-E4AC-688D-DAA623278F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924610"/>
            <a:ext cx="3429000" cy="433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98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261141" y="4829273"/>
              <a:ext cx="8388841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Dire les mots du vocabulaire des quatre premières séances du palier 4.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357843" y="5487756"/>
              <a:ext cx="8292138" cy="5646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Lire des mots avec les graphèmes complexes présentés lors des séances 1,2,3 et 4.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46F68-839A-9FE9-A3F8-A975BCB25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6AF41D-A096-7136-9405-D97235CEE5E6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4D574C-8B67-A42A-8335-E598D3AD14FC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DC59DC6-787C-988B-19EB-3857D2D6CE23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4E18333-0E95-7500-4656-2E8C82BACAB8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E2D0603-CB3F-21EC-8896-304AC9EE60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AB99C5-1D01-096F-1B67-319BA1D2AC1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8138200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1AF0482-6DD7-54D6-D901-BBF722D7C444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boire.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EDFEAC1-320E-292C-AB70-D9F4D94A3617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boire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00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76487-B498-6C07-E732-B57864CA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01B8C3E-2EDC-D859-9E27-7BACA3E86C4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3CE0FB-0563-A228-D873-D6B4AB375D95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38AC0FC-C7F6-09DA-9C5A-2021ED406740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6F22ADE-08DC-737F-BC04-E48A1F2A4B2E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6F428-E210-F0E2-963C-9B305DD6CC6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6998566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F3834CE-398D-575F-E6CB-C981A89F2969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579B666-64A6-B99F-1609-885585BEDF0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36920A1-47B3-D272-424C-2E533B295F5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678"/>
          <a:stretch>
            <a:fillRect/>
          </a:stretch>
        </p:blipFill>
        <p:spPr>
          <a:xfrm>
            <a:off x="4800600" y="4029009"/>
            <a:ext cx="3083098" cy="222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206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E1E73-8905-4BE1-BC95-0D5477F81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E12E04-2C0C-4E07-9AED-CCC6C281DC38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586988-E376-4C66-FB3F-5AC369B02923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2833D3-B736-ADEC-900E-02CAEBE90032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3448E59-C076-DC31-3815-1F09C5FBAC7F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1384F8-0C2C-F0C9-4450-C0C14A86F51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9340627-9997-5D36-0774-5B79AEA5816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0171229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43EA92B-154C-BDCE-F6D4-5B05CDA77259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a-gneau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Agneau.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6E5B24D-8772-EAE9-024B-43924D7571DD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agneau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86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34364-4272-5633-0AD2-455EC5480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7227FF-E5E4-5F83-D232-B762FDBBA5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1D879C-E9D7-C5BF-E414-103448E2C8F2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730FEE8-69D6-7865-C1ED-03DA6E3C622C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DD824FD-8988-CEBE-D3B6-BA604A59E033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A6AF73A-49CC-C495-1C24-A74D20BB43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9941208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CCED6F6-6812-2727-8D8A-7A19555A9EEF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C40712-6158-1DA7-B082-FE2525BA67F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A52E786-3535-F0CB-5379-0409E73EE3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6874" y="3467100"/>
            <a:ext cx="2988094" cy="4012841"/>
          </a:xfrm>
          <a:prstGeom prst="roundRect">
            <a:avLst>
              <a:gd name="adj" fmla="val 34754"/>
            </a:avLst>
          </a:prstGeom>
        </p:spPr>
      </p:pic>
    </p:spTree>
    <p:extLst>
      <p:ext uri="{BB962C8B-B14F-4D97-AF65-F5344CB8AC3E}">
        <p14:creationId xmlns:p14="http://schemas.microsoft.com/office/powerpoint/2010/main" val="1115818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E94BF-8E18-C349-957E-4BE03A71F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14F5BD-680C-D768-2A62-F8DC64F0CF8E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9C4B4FC-73A0-C67A-C9AB-D4347956F7CE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C9F0E-1890-01F2-C417-D1D3053A6A58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48B466C-D930-7693-B001-A359980EEDD9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1CB11EB-B898-C1C6-CBD5-B5ECB87D312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A3B31CC-1F74-2EBA-58B5-32A01BB88BB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9260182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AA49EB1-F7A1-B1F4-02EA-075B2B7A4988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fac-teur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facteur . Corrigez.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A41B384-FC9D-60D1-56A8-0C96DE0B6766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facteur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996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074759" y="2840483"/>
            <a:ext cx="11422041" cy="1862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4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des séances précédentes  du palier 4)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123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dire les mots du vocabulaire correspondant aux images présentées sur les diapositives, de manière à ce que chacun participe au moins une fois.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82067939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Tests de suivi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2811976-26BE-0FB2-A5E3-58AA102CE1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67" y="5406329"/>
            <a:ext cx="2666372" cy="248537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BAA355-AB50-0D54-DE2E-E8DC33248B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402" y="2233409"/>
            <a:ext cx="2952846" cy="251135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F133F85-64CF-800A-E47E-551D98815C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665" y="2663504"/>
            <a:ext cx="3474726" cy="197966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825AA34-D1DF-EE32-AE86-F98D8D946F4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8933" y="5542241"/>
            <a:ext cx="2666372" cy="252504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860F231-755E-7CA1-BBEB-80AC6DE374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788" y="2459780"/>
            <a:ext cx="2383868" cy="223487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88D6717-309A-8B53-3A43-2C5910714E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909" y="2459780"/>
            <a:ext cx="3407051" cy="251135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8AB5DF3-B7DB-ACF1-99B1-F32BED859A5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787" y="5143501"/>
            <a:ext cx="2257818" cy="269782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B0D9792-AA38-C731-011A-78BE4B993F7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135" y="5806832"/>
            <a:ext cx="3255951" cy="22604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71BDDE3-C5F3-8BD0-51C0-B4CED78976DC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9349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42845021"/>
              </p:ext>
            </p:extLst>
          </p:nvPr>
        </p:nvGraphicFramePr>
        <p:xfrm>
          <a:off x="52947" y="-17318"/>
          <a:ext cx="1242248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245870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Tests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CF5DA53-F979-6135-DC24-217FA2683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5490" y="6049295"/>
            <a:ext cx="2070821" cy="25310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0B01D0B-7A26-2B0A-6AAB-51ACC32C60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4097" y="2813105"/>
            <a:ext cx="3067806" cy="279711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6CD2884-AE70-ABB9-2D64-E90A0713DEC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678"/>
          <a:stretch>
            <a:fillRect/>
          </a:stretch>
        </p:blipFill>
        <p:spPr>
          <a:xfrm>
            <a:off x="5710565" y="6353620"/>
            <a:ext cx="2961387" cy="214098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6BADC8F-B33A-FDAE-7FD3-8EE32D1D93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0018" y="2464038"/>
            <a:ext cx="2941232" cy="308829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71F7CCB-D1CC-A964-E0FA-6CB1782D76B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75863" y="2209338"/>
            <a:ext cx="2606583" cy="3500493"/>
          </a:xfrm>
          <a:prstGeom prst="roundRect">
            <a:avLst>
              <a:gd name="adj" fmla="val 34754"/>
            </a:avLst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1B6D208-C8F5-249F-1D66-ACC4EEF3C70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69693" y="6500465"/>
            <a:ext cx="3767259" cy="153231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8404C30-75DB-9F1D-1666-254EFED4231A}"/>
              </a:ext>
            </a:extLst>
          </p:cNvPr>
          <p:cNvSpPr txBox="1"/>
          <p:nvPr/>
        </p:nvSpPr>
        <p:spPr>
          <a:xfrm>
            <a:off x="1902890" y="6690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757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15467890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Tests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FB147A5-C5E4-C679-7610-03D0340610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195" y="2728763"/>
            <a:ext cx="2378874" cy="194919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885E988-B9AA-B3D2-6281-4B21DF02D6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182" y="2728763"/>
            <a:ext cx="2703135" cy="19491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1ECB0C9-C49E-8B91-0315-8CE6777B65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36695" y="2380168"/>
            <a:ext cx="2707043" cy="251368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825ED0F-7BFE-D453-11B3-9CA01E60FA7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649" y="5912525"/>
            <a:ext cx="3029088" cy="18936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F512C07-FB7A-0853-FE3F-D866BD58B2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998" y="2623472"/>
            <a:ext cx="3088742" cy="21038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EAD371A-C769-D798-D77D-B09C326ECE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799" y="5974848"/>
            <a:ext cx="2713827" cy="204137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D9292F7-8EDA-1FCF-788C-B50C6D670FF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515" y="5609042"/>
            <a:ext cx="2822802" cy="261338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EBFF309-0FD1-BA8A-2F13-6B18D666A1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15954" y="5406104"/>
            <a:ext cx="1611770" cy="355503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025707C-FEC0-D34D-AEC9-05950897FCAB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36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1D00A1-907D-5353-342A-700097BDFC3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77859" y="6361276"/>
            <a:ext cx="1421522" cy="19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251120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285755" y="342902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1136800" y="702550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29750053"/>
              </p:ext>
            </p:extLst>
          </p:nvPr>
        </p:nvGraphicFramePr>
        <p:xfrm>
          <a:off x="52947" y="-17318"/>
          <a:ext cx="13411938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810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5024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283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Tests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Espace réservé du contenu 4">
            <a:extLst>
              <a:ext uri="{FF2B5EF4-FFF2-40B4-BE49-F238E27FC236}">
                <a16:creationId xmlns:a16="http://schemas.microsoft.com/office/drawing/2014/main" id="{9AE0B1F2-33A4-B49D-1468-BECB708566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32" y="2331137"/>
            <a:ext cx="3119783" cy="255219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FA135CB-A619-D77B-D9C0-706677A97D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874" y="2602997"/>
            <a:ext cx="2631126" cy="222819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262345E-8BB8-13A6-6DB9-1B58ED4FC77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414" y="2425320"/>
            <a:ext cx="3042470" cy="232244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3A9121F-7EE9-F7C8-E10A-F1195E871DB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617" y="2519570"/>
            <a:ext cx="3042470" cy="222819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26BE792-0C51-918D-B95A-FB7FB21DDD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90629" y="6363197"/>
            <a:ext cx="3241593" cy="23224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13380FF-FCC6-912C-803E-E0378894C6B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032" y="5104062"/>
            <a:ext cx="1959063" cy="398173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3F37AC3-ABE0-BFE4-76DC-D958297A978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149" y="6542379"/>
            <a:ext cx="3119781" cy="196407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40B826D-7789-86B6-F9E0-290274F7858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049" y="5631180"/>
            <a:ext cx="2725203" cy="281171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2CC725C-2C18-BE14-1375-F692F823864A}"/>
              </a:ext>
            </a:extLst>
          </p:cNvPr>
          <p:cNvSpPr txBox="1"/>
          <p:nvPr/>
        </p:nvSpPr>
        <p:spPr>
          <a:xfrm>
            <a:off x="1750490" y="516606"/>
            <a:ext cx="1119859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904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AA7E2-8AF0-17B6-69DD-157CC6AD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BAEC5D3-0207-90FB-AB5E-CE960814BF1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03BC570-44F1-D83B-9371-4AC7AE627895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9D902F45-7FE9-0E30-E567-4E5E41791D2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de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22181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2073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lecture: révision collective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318221" y="4347273"/>
            <a:ext cx="11388419" cy="5816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tous les élèves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un par un pour lire les mots sur les diapositives lors de la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révision collective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 défilement des diapositives peut être bidirectionnel afin d’assurer la couverture des graphèmes et la participation de tous.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dispose de la liberté de consacrer plus de temps à une difficulté identifiée selon le besoin. Dans ce cas il réexplique et donne des exemples au tableau latéral.</a:t>
            </a: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4C5CE-B6C8-0ECE-0E9C-1C33BB9DB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69E326-390A-282B-AFA4-BEB2BE9768A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4" y="1485905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FADE82-B54A-D228-06EC-87104CCE317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8171E0E-FB37-707B-6917-87DE9D73EA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8330" y="558935"/>
            <a:ext cx="13164293" cy="94613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AB59BA-71B7-F8EA-1DA0-FDD71EAF7D0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09658" y="61511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39B58-07A1-C8FD-8D27-D093224A713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03507" y="558935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08806A4-0F24-8589-1189-F682E76D3E2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09658" y="2498216"/>
            <a:ext cx="13078010" cy="118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endParaRPr lang="fr-FR" sz="540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66C96C-C6D5-3E77-A3C7-B868D6EDEB2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19026" y="518620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47F6259-58AF-9D44-EEF4-95FE0405935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11266" y="941538"/>
            <a:ext cx="115293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1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ligne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99A9821-ED49-A02E-2511-5C91FA26EBB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654233988"/>
              </p:ext>
            </p:extLst>
          </p:nvPr>
        </p:nvGraphicFramePr>
        <p:xfrm>
          <a:off x="-19470" y="0"/>
          <a:ext cx="13394485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8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Tests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9DA292AC-DE66-8A74-D12C-35A60173F38E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498903" y="558933"/>
            <a:ext cx="1849217" cy="1142676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3EE1873-252B-C78B-0D24-178E1DC8A5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8443319"/>
              </p:ext>
            </p:extLst>
          </p:nvPr>
        </p:nvGraphicFramePr>
        <p:xfrm>
          <a:off x="342894" y="2623561"/>
          <a:ext cx="13005225" cy="5108964"/>
        </p:xfrm>
        <a:graphic>
          <a:graphicData uri="http://schemas.openxmlformats.org/drawingml/2006/table">
            <a:tbl>
              <a:tblPr/>
              <a:tblGrid>
                <a:gridCol w="2703677">
                  <a:extLst>
                    <a:ext uri="{9D8B030D-6E8A-4147-A177-3AD203B41FA5}">
                      <a16:colId xmlns:a16="http://schemas.microsoft.com/office/drawing/2014/main" val="1078265026"/>
                    </a:ext>
                  </a:extLst>
                </a:gridCol>
                <a:gridCol w="2498413">
                  <a:extLst>
                    <a:ext uri="{9D8B030D-6E8A-4147-A177-3AD203B41FA5}">
                      <a16:colId xmlns:a16="http://schemas.microsoft.com/office/drawing/2014/main" val="1687055083"/>
                    </a:ext>
                  </a:extLst>
                </a:gridCol>
                <a:gridCol w="2601045">
                  <a:extLst>
                    <a:ext uri="{9D8B030D-6E8A-4147-A177-3AD203B41FA5}">
                      <a16:colId xmlns:a16="http://schemas.microsoft.com/office/drawing/2014/main" val="2039375630"/>
                    </a:ext>
                  </a:extLst>
                </a:gridCol>
                <a:gridCol w="2601045">
                  <a:extLst>
                    <a:ext uri="{9D8B030D-6E8A-4147-A177-3AD203B41FA5}">
                      <a16:colId xmlns:a16="http://schemas.microsoft.com/office/drawing/2014/main" val="4229093604"/>
                    </a:ext>
                  </a:extLst>
                </a:gridCol>
                <a:gridCol w="2601045">
                  <a:extLst>
                    <a:ext uri="{9D8B030D-6E8A-4147-A177-3AD203B41FA5}">
                      <a16:colId xmlns:a16="http://schemas.microsoft.com/office/drawing/2014/main" val="2560294303"/>
                    </a:ext>
                  </a:extLst>
                </a:gridCol>
              </a:tblGrid>
              <a:tr h="17029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moineau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baume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séchoir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choyer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cuir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0892582"/>
                  </a:ext>
                </a:extLst>
              </a:tr>
              <a:tr h="17029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cerceau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sauter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noix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aboyé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luire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365292"/>
                  </a:ext>
                </a:extLst>
              </a:tr>
              <a:tr h="17029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chameau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 faune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coiffé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broyé 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fr-MA" sz="4400" b="1" kern="0" spc="48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  bruit</a:t>
                      </a:r>
                    </a:p>
                  </a:txBody>
                  <a:tcPr marL="97200" marR="97200" marT="48600" marB="48600" anchor="ctr">
                    <a:lnL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6997517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2C10DE5C-38C6-A674-3E66-F43DB4D447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1" y="2918059"/>
            <a:ext cx="277064" cy="96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defTabSz="13716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700">
                <a:latin typeface="Arial" panose="020B0604020202020204" pitchFamily="34" charset="0"/>
              </a:rPr>
            </a:br>
            <a:endParaRPr lang="fr-FR" altLang="fr-FR" sz="27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495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4C5CE-B6C8-0ECE-0E9C-1C33BB9DB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69E326-390A-282B-AFA4-BEB2BE9768A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4" y="1485905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FADE82-B54A-D228-06EC-87104CCE317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8171E0E-FB37-707B-6917-87DE9D73EA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8330" y="558935"/>
            <a:ext cx="13164293" cy="94613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AB59BA-71B7-F8EA-1DA0-FDD71EAF7D0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09658" y="61511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39B58-07A1-C8FD-8D27-D093224A713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03507" y="558935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08806A4-0F24-8589-1189-F682E76D3E2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6959" y="1352876"/>
            <a:ext cx="13078010" cy="7382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endParaRPr lang="fr-FR" sz="6000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gagné   courageux   mieux   phoque   signal  docteur    milieu   phare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souligne   téléphone  cieux     ligne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feu magnifique    guignol   pieuvre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66C96C-C6D5-3E77-A3C7-B868D6EDEB2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19026" y="518620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47F6259-58AF-9D44-EEF4-95FE0405935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11266" y="941538"/>
            <a:ext cx="115293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1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ligne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99A9821-ED49-A02E-2511-5C91FA26EBB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935692813"/>
              </p:ext>
            </p:extLst>
          </p:nvPr>
        </p:nvGraphicFramePr>
        <p:xfrm>
          <a:off x="-19470" y="0"/>
          <a:ext cx="13394485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8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Tests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9DA292AC-DE66-8A74-D12C-35A60173F38E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815761" y="663626"/>
            <a:ext cx="1449801" cy="895868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34958443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8C583-B13E-F014-1340-FA3E6D63B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7212AD-1190-004E-58B9-7B01FED291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4" y="1485905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51B2AB-48E9-668D-A737-54D9462114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A0BBB0-7A31-8C65-A3B0-CBB0B55DB7D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8330" y="270442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E2CE2F-1BD4-0667-E262-42F8B19061E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2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1CDAAB2-B831-8317-C2C7-5700A1F0405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1" y="1106534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4893B1-968A-4F2A-D8DB-051E2DBAC44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7" y="558935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A47ACF9-6A6A-BC3D-23F0-AD7A5D53529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1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D005739-E19B-ED4E-62D1-FB73316FDD0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95088" y="1923586"/>
            <a:ext cx="13078010" cy="5461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5400" b="1" kern="0" spc="480" dirty="0">
                <a:solidFill>
                  <a:srgbClr val="106585"/>
                </a:solidFill>
                <a:latin typeface="Dosis" pitchFamily="2" charset="0"/>
              </a:rPr>
              <a:t>étage     boucher     policier    fermez  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5400" b="1" kern="0" spc="480" dirty="0">
                <a:solidFill>
                  <a:srgbClr val="106585"/>
                </a:solidFill>
                <a:latin typeface="Dosis" pitchFamily="2" charset="0"/>
              </a:rPr>
              <a:t>carnet    étudié     acheter   fermier  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5400" b="1" kern="0" spc="480" dirty="0">
                <a:solidFill>
                  <a:srgbClr val="106585"/>
                </a:solidFill>
                <a:latin typeface="Dosis" pitchFamily="2" charset="0"/>
              </a:rPr>
              <a:t>amitié    cabinet      payer    crochet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5400" b="1" kern="0" spc="480" dirty="0">
                <a:solidFill>
                  <a:srgbClr val="106585"/>
                </a:solidFill>
                <a:latin typeface="Dosis" pitchFamily="2" charset="0"/>
              </a:rPr>
              <a:t>piétiner    premier    ouvrez    objet    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BC9F10E-E3F8-1F09-2ADA-9D669C62554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269161" y="930021"/>
            <a:ext cx="115293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100" i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L’enseignant «(e)  fait passer le maximum, chacun lit une ligne.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F302174-62FA-28E4-47C5-7790DECEEE4C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440512323"/>
              </p:ext>
            </p:extLst>
          </p:nvPr>
        </p:nvGraphicFramePr>
        <p:xfrm>
          <a:off x="-42800" y="-42914"/>
          <a:ext cx="1339448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8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Tests de suivi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6760023-1D80-B25B-D3BB-7E2EF4554A3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1459363" y="487502"/>
            <a:ext cx="1849217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41217437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8C583-B13E-F014-1340-FA3E6D63B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B7212AD-1190-004E-58B9-7B01FED291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4" y="1485905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51B2AB-48E9-668D-A737-54D9462114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5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A0BBB0-7A31-8C65-A3B0-CBB0B55DB7D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8330" y="270442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E2CE2F-1BD4-0667-E262-42F8B19061E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2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1CDAAB2-B831-8317-C2C7-5700A1F0405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1" y="1106534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4893B1-968A-4F2A-D8DB-051E2DBAC44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7" y="558935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A47ACF9-6A6A-BC3D-23F0-AD7A5D53529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1"/>
            <a:ext cx="11529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D005739-E19B-ED4E-62D1-FB73316FDD0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95088" y="1923585"/>
            <a:ext cx="13078010" cy="7423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endParaRPr lang="fr-FR" sz="5400" b="1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piège   quête   se baigner  assiette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tiède   bête   aime   pierre  reine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esquimau  effrayer  payer  beige</a:t>
            </a:r>
          </a:p>
          <a:p>
            <a:pPr algn="ctr" defTabSz="1028804">
              <a:lnSpc>
                <a:spcPct val="150000"/>
              </a:lnSpc>
              <a:spcAft>
                <a:spcPts val="1350"/>
              </a:spcAft>
              <a:defRPr/>
            </a:pPr>
            <a:endParaRPr lang="fr-FR" sz="600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BC9F10E-E3F8-1F09-2ADA-9D669C62554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1269161" y="930021"/>
            <a:ext cx="115293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100" i="1" dirty="0">
                <a:solidFill>
                  <a:prstClr val="white">
                    <a:lumMod val="65000"/>
                  </a:prstClr>
                </a:solidFill>
                <a:latin typeface="+mj-lt"/>
              </a:rPr>
              <a:t>L’enseignant(e) fait passer le maximum, chacun lit une ligne.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F302174-62FA-28E4-47C5-7790DECEEE4C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</p:nvPr>
        </p:nvGraphicFramePr>
        <p:xfrm>
          <a:off x="-42800" y="-42914"/>
          <a:ext cx="1339448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8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3754739-177E-D74D-5C61-320933BCB0A9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1459363" y="487502"/>
            <a:ext cx="1849217" cy="1142676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24560918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457200" y="1257300"/>
            <a:ext cx="128016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1600201" y="1919326"/>
            <a:ext cx="11049000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     </a:t>
            </a:r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lecture: révision autonome</a:t>
            </a:r>
            <a:endParaRPr lang="fr-FR" sz="5400" b="1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419598" y="4064606"/>
            <a:ext cx="8683610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endParaRPr lang="fr-FR" sz="36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/>
            <a:endParaRPr lang="fr-FR" sz="36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30 seront proposées aux élèves, à réaliser en binôme ou seuls.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Pendant la révision autonome, l’enseignant(e) fait passer le test de suivi individuellement.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F6B5A1-A33E-4F9E-AC3F-7F0436C512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799" y="3161974"/>
            <a:ext cx="3505200" cy="538018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30. Ecrivez la date.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22170564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72C3A747-98FC-5D0C-5405-245E5EA1B8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1400" y="1676352"/>
            <a:ext cx="4953000" cy="760243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49DFD6E-AA07-1E98-159C-57FFAA6A86D8}"/>
              </a:ext>
            </a:extLst>
          </p:cNvPr>
          <p:cNvSpPr/>
          <p:nvPr/>
        </p:nvSpPr>
        <p:spPr>
          <a:xfrm>
            <a:off x="7086600" y="2019300"/>
            <a:ext cx="4343400" cy="533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A837F-2D06-7373-C814-D34B3FF4C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8004DD-9E75-3C20-583B-00FD9676882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FAE58A5-39EE-6149-5639-8504FE1EB6E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487CDC9-13FB-F10B-A2F1-EC54CD1726D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8A8B843-84BC-6C2F-C689-70EAA1C93BB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395D39-2FAF-1759-BCDA-FB7198103D49}"/>
              </a:ext>
            </a:extLst>
          </p:cNvPr>
          <p:cNvSpPr txBox="1"/>
          <p:nvPr/>
        </p:nvSpPr>
        <p:spPr>
          <a:xfrm>
            <a:off x="1197721" y="542518"/>
            <a:ext cx="113205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les activités 1 et 2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DD76B7-64D9-EC96-4CEA-DE8B1EBB3C4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77504C-2A5D-C932-4B9F-63CD3A129E2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85170094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78619D5B-B8BC-F4A6-7F11-9DD030415AE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0480A3B-C93C-2345-397A-A0CB58C2E7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8600" y="1561000"/>
            <a:ext cx="5257800" cy="80702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3045FEC-6753-4379-7618-62D70DAD5CCF}"/>
              </a:ext>
            </a:extLst>
          </p:cNvPr>
          <p:cNvSpPr/>
          <p:nvPr/>
        </p:nvSpPr>
        <p:spPr>
          <a:xfrm>
            <a:off x="2362200" y="2933700"/>
            <a:ext cx="9067800" cy="3276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493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09342" y="1712990"/>
            <a:ext cx="9854060" cy="5424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de </a:t>
            </a:r>
            <a:r>
              <a:rPr lang="en-US" sz="3600" dirty="0" err="1">
                <a:solidFill>
                  <a:srgbClr val="1F497D"/>
                </a:solidFill>
                <a:latin typeface="Carelia"/>
              </a:rPr>
              <a:t>rebrassage</a:t>
            </a:r>
            <a:r>
              <a:rPr lang="en-US" sz="3600" dirty="0">
                <a:solidFill>
                  <a:srgbClr val="1F497D"/>
                </a:solidFill>
                <a:latin typeface="Carelia"/>
              </a:rPr>
              <a:t>- </a:t>
            </a:r>
            <a:r>
              <a:rPr lang="en-US" sz="3600" dirty="0" err="1">
                <a:solidFill>
                  <a:srgbClr val="1F497D"/>
                </a:solidFill>
                <a:latin typeface="Carelia"/>
              </a:rPr>
              <a:t>suivi</a:t>
            </a:r>
            <a:r>
              <a:rPr lang="en-US" sz="3600" dirty="0">
                <a:solidFill>
                  <a:srgbClr val="1F497D"/>
                </a:solidFill>
                <a:latin typeface="Carelia"/>
              </a:rPr>
              <a:t> 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1752599" y="2784238"/>
            <a:ext cx="11232097" cy="5613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</a:t>
            </a:r>
          </a:p>
          <a:p>
            <a:pPr marL="457200" indent="-457200" defTabSz="6858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3200" dirty="0" err="1">
                <a:solidFill>
                  <a:srgbClr val="106585"/>
                </a:solidFill>
                <a:latin typeface="Carelia"/>
              </a:rPr>
              <a:t>Rituel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dictée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  <a:p>
            <a:pPr marL="457200" indent="-457200" defTabSz="6858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  <a:p>
            <a:pPr marL="457200" indent="-457200" defTabSz="6858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lecture:</a:t>
            </a:r>
          </a:p>
          <a:p>
            <a:pPr marL="2286000" lvl="4" indent="-457200" defTabSz="6858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Révision collective guidée</a:t>
            </a:r>
          </a:p>
          <a:p>
            <a:pPr marL="2286000" lvl="4" indent="-457200" defTabSz="685800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Révision autonome</a:t>
            </a:r>
          </a:p>
          <a:p>
            <a:pPr marL="457200" indent="-457200" defTabSz="6858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Passation du test. </a:t>
            </a:r>
            <a:r>
              <a:rPr lang="fr-MA" sz="2800" dirty="0">
                <a:solidFill>
                  <a:srgbClr val="106585"/>
                </a:solidFill>
                <a:latin typeface="Carelia"/>
              </a:rPr>
              <a:t>(en parallèle à la révision autonome)</a:t>
            </a:r>
            <a:endParaRPr lang="fr-MA" sz="3200" dirty="0">
              <a:solidFill>
                <a:srgbClr val="106585"/>
              </a:solidFill>
              <a:latin typeface="Carelia"/>
            </a:endParaRPr>
          </a:p>
          <a:p>
            <a:pPr defTabSz="685800">
              <a:lnSpc>
                <a:spcPts val="3026"/>
              </a:lnSpc>
              <a:defRPr/>
            </a:pPr>
            <a:endParaRPr lang="fr-MA" sz="3200" dirty="0">
              <a:solidFill>
                <a:srgbClr val="106585"/>
              </a:solidFill>
              <a:latin typeface="Carelia"/>
            </a:endParaRPr>
          </a:p>
          <a:p>
            <a:pPr defTabSz="685800">
              <a:lnSpc>
                <a:spcPts val="3026"/>
              </a:lnSpc>
              <a:defRPr/>
            </a:pP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les activités 3 et 4 . Ensuite, échangez les rôles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79081630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1915EFA-8F51-C79E-B919-56711CA2E17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3F20490-DDF1-27E6-12FA-7773DF99C9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8600" y="1561000"/>
            <a:ext cx="5257800" cy="80702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2133601" y="6286500"/>
            <a:ext cx="9296400" cy="299952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Tests de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suivi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830997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suivi du vocabulaire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40934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dans le test sont: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jaune – chauffeur- vieux- voiture- fenêtre- coiffeur- poulet- policier- étagère- infirmière.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3200" b="1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Test de suivi du vocabulaire: Passation individuelle. </a:t>
            </a:r>
          </a:p>
          <a:p>
            <a:pPr algn="ctr" defTabSz="685818">
              <a:defRPr/>
            </a:pP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 pour chaque  élève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AC81628-BAA4-963B-8932-E12E5BD70B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1515" y="2713301"/>
            <a:ext cx="1640305" cy="152895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0717F8D-7BCD-B2F9-FF75-D1AF9A5D267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129" y="2675975"/>
            <a:ext cx="1640305" cy="155336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A7A50A2-6E49-69FC-7BFE-1CCD8D710A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90" y="2374605"/>
            <a:ext cx="2003004" cy="186216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6D24189-EF99-107A-43F9-4438C4365A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397" y="5445573"/>
            <a:ext cx="1758581" cy="214937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1302633-A53A-CC20-7FCF-9A9ADE6A39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93516" y="2380088"/>
            <a:ext cx="2042378" cy="18621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650514A-6864-866D-7FC0-F229CF1D40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12919" y="5743856"/>
            <a:ext cx="2337832" cy="21708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D2F6140-8124-7AF4-78EC-7B6827F1AC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95189" y="5105400"/>
            <a:ext cx="1189308" cy="2623225"/>
          </a:xfrm>
          <a:prstGeom prst="rect">
            <a:avLst/>
          </a:prstGeom>
        </p:spPr>
      </p:pic>
      <p:pic>
        <p:nvPicPr>
          <p:cNvPr id="15" name="Espace réservé du contenu 4">
            <a:extLst>
              <a:ext uri="{FF2B5EF4-FFF2-40B4-BE49-F238E27FC236}">
                <a16:creationId xmlns:a16="http://schemas.microsoft.com/office/drawing/2014/main" id="{850CA05E-8A7B-0E6D-CF2A-257F0C2CAB2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150" y="5797623"/>
            <a:ext cx="2264599" cy="185259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36D4B00-C8A9-616E-5CA9-BDD29C0ACF1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6882" y="5105400"/>
            <a:ext cx="1189308" cy="241723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E25E578-6BEC-2904-CD3B-B8ECAEFACD8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287" y="2603067"/>
            <a:ext cx="1929138" cy="163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3924A-DCBE-8459-C8F5-3E4916EFE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9BD9907-37C8-51A6-5628-2FB1FB17659A}"/>
              </a:ext>
            </a:extLst>
          </p:cNvPr>
          <p:cNvSpPr/>
          <p:nvPr/>
        </p:nvSpPr>
        <p:spPr>
          <a:xfrm>
            <a:off x="-76200" y="-1143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C4E30EC-230B-62BF-A153-BCEB4B88B109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E8FE819E-7352-2EDA-3CF1-79F5D0CA902C}"/>
              </a:ext>
            </a:extLst>
          </p:cNvPr>
          <p:cNvGrpSpPr/>
          <p:nvPr/>
        </p:nvGrpSpPr>
        <p:grpSpPr>
          <a:xfrm>
            <a:off x="895060" y="693025"/>
            <a:ext cx="12001500" cy="8946275"/>
            <a:chOff x="-8751" y="-47625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D2114144-FC54-460A-820D-658E4B547DD1}"/>
                </a:ext>
              </a:extLst>
            </p:cNvPr>
            <p:cNvSpPr/>
            <p:nvPr/>
          </p:nvSpPr>
          <p:spPr>
            <a:xfrm>
              <a:off x="-8751" y="-47625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66B26FBE-F688-A5C0-0DC8-7166645829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EE052901-C42B-A2FA-4CB7-04299D36C7B6}"/>
              </a:ext>
            </a:extLst>
          </p:cNvPr>
          <p:cNvSpPr/>
          <p:nvPr/>
        </p:nvSpPr>
        <p:spPr>
          <a:xfrm>
            <a:off x="1059312" y="-3720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81DF50-2FD1-1338-6438-5944DD253DA9}"/>
              </a:ext>
            </a:extLst>
          </p:cNvPr>
          <p:cNvSpPr txBox="1"/>
          <p:nvPr/>
        </p:nvSpPr>
        <p:spPr>
          <a:xfrm>
            <a:off x="2440262" y="1098662"/>
            <a:ext cx="8683076" cy="830997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suivi  de la lecture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043F0DC9-080D-D95F-C539-D3F5231EC066}"/>
              </a:ext>
            </a:extLst>
          </p:cNvPr>
          <p:cNvSpPr txBox="1"/>
          <p:nvPr/>
        </p:nvSpPr>
        <p:spPr>
          <a:xfrm>
            <a:off x="1205648" y="2660076"/>
            <a:ext cx="11486860" cy="67556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marR="0" lvl="0" indent="-514350" algn="just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L’objectif du test est de vérifier si les élèves sont capables de lire des mots contenant les graphèmes complexes présentés jusqu’à la séance 4 du palier.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Seuil de réussite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: lire 8 mots  sur 10.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Passation 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: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individuelle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 ) renseigne  </a:t>
            </a: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 grille de suivi</a:t>
            </a: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Il / elle peut recopier les mots sur une feuille ou les imprimer.</a:t>
            </a:r>
          </a:p>
          <a:p>
            <a:pPr marL="514350" marR="0" lvl="0" indent="-514350" algn="just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 Pendant la passation du test de la lecture, les élèves font les activités  de révision autonome. I ’enseignant(e) peut leur proposer une copie au besoin.</a:t>
            </a:r>
          </a:p>
          <a:p>
            <a:pPr marL="514350" marR="0" lvl="0" indent="-514350" algn="just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2700" b="1" dirty="0">
                <a:solidFill>
                  <a:srgbClr val="106585"/>
                </a:solidFill>
                <a:latin typeface="Dosis" pitchFamily="2" charset="0"/>
              </a:rPr>
              <a:t>Ce test de suivi vise uniquement à évaluer la progression des élèves et à recueillir des indications sur leurs acquis.  </a:t>
            </a:r>
          </a:p>
          <a:p>
            <a:pPr marL="514350" marR="0" lvl="0" indent="-514350" algn="just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suivi des résultats permet d’identifier les élèves dont les progrès demeurent insuffisants afin d’assurer leur prise en charge ciblée lors de la seconde moitié du palier4.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871975E-021B-427E-C501-F4570F7A862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155288" y="159625"/>
            <a:ext cx="3741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8657286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E298F-9858-067F-6B33-E8A3A420D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A09219-9CBA-52A2-A79C-34A3186B4C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1584988-D451-9480-AD5E-EBAA455A9FDF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C25F9BB-9E27-9488-84FA-61BF0E50B8F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572862F-65EC-DD30-3859-FF3F39470D9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861093C-16EA-DC1B-07B8-249D03005E00}"/>
              </a:ext>
            </a:extLst>
          </p:cNvPr>
          <p:cNvSpPr txBox="1"/>
          <p:nvPr/>
        </p:nvSpPr>
        <p:spPr>
          <a:xfrm>
            <a:off x="1340438" y="612899"/>
            <a:ext cx="11529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Test de suivi de la lecture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2">
            <a:extLst>
              <a:ext uri="{FF2B5EF4-FFF2-40B4-BE49-F238E27FC236}">
                <a16:creationId xmlns:a16="http://schemas.microsoft.com/office/drawing/2014/main" id="{0EC483C9-C5A6-6D8F-4B2E-2AF8A687592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57200" y="1425084"/>
            <a:ext cx="12698730" cy="790024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200000"/>
              </a:lnSpc>
            </a:pPr>
            <a:r>
              <a:rPr lang="fr-MA" sz="6600" b="1" dirty="0">
                <a:solidFill>
                  <a:srgbClr val="106585"/>
                </a:solidFill>
                <a:latin typeface="Dosis" panose="02010703020202060003" pitchFamily="2" charset="0"/>
              </a:rPr>
              <a:t>séchoir        chameau         téléphone       poignet            premier           facteur   </a:t>
            </a:r>
          </a:p>
          <a:p>
            <a:pPr algn="ctr">
              <a:lnSpc>
                <a:spcPct val="200000"/>
              </a:lnSpc>
            </a:pPr>
            <a:r>
              <a:rPr lang="fr-MA" sz="6600" b="1" dirty="0">
                <a:solidFill>
                  <a:srgbClr val="106585"/>
                </a:solidFill>
                <a:latin typeface="Dosis" panose="02010703020202060003" pitchFamily="2" charset="0"/>
              </a:rPr>
              <a:t> neige             fourchette  </a:t>
            </a:r>
          </a:p>
          <a:p>
            <a:pPr algn="ctr">
              <a:lnSpc>
                <a:spcPct val="200000"/>
              </a:lnSpc>
            </a:pPr>
            <a:r>
              <a:rPr lang="fr-MA" sz="6600" b="1" dirty="0">
                <a:solidFill>
                  <a:srgbClr val="106585"/>
                </a:solidFill>
                <a:latin typeface="Dosis" panose="02010703020202060003" pitchFamily="2" charset="0"/>
              </a:rPr>
              <a:t> boucher             cuire</a:t>
            </a:r>
          </a:p>
        </p:txBody>
      </p:sp>
    </p:spTree>
    <p:extLst>
      <p:ext uri="{BB962C8B-B14F-4D97-AF65-F5344CB8AC3E}">
        <p14:creationId xmlns:p14="http://schemas.microsoft.com/office/powerpoint/2010/main" val="8811584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AEED4-9D50-30E8-F0A8-7D8DF097D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CC2CCE-E1CF-66BC-EB1E-924A26F4C8E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EC81646-7D1B-573A-8348-62EB00D033D5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78E105B-1888-69E2-C908-CD4DF44B0761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65B288-20B2-696F-1C90-C6F0407A4CF1}"/>
              </a:ext>
            </a:extLst>
          </p:cNvPr>
          <p:cNvSpPr txBox="1"/>
          <p:nvPr/>
        </p:nvSpPr>
        <p:spPr>
          <a:xfrm>
            <a:off x="1245300" y="562111"/>
            <a:ext cx="1183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Devoir à la maison: lire les mots et les phrases de la page 30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35B3EC4-30B6-F2D8-D75E-36F6C564E61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EFE9A9A-E686-5CC2-F495-1B093037F6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A74B7B3-8553-5F1B-3F49-A1DD4D7F13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600" y="1561000"/>
            <a:ext cx="5257800" cy="807027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5FC3A26-D04C-AEB1-23A1-2C317343300C}"/>
              </a:ext>
            </a:extLst>
          </p:cNvPr>
          <p:cNvSpPr/>
          <p:nvPr/>
        </p:nvSpPr>
        <p:spPr>
          <a:xfrm>
            <a:off x="2133601" y="4610100"/>
            <a:ext cx="9296400" cy="48768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0741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765801796"/>
              </p:ext>
            </p:extLst>
          </p:nvPr>
        </p:nvGraphicFramePr>
        <p:xfrm>
          <a:off x="1" y="-64418"/>
          <a:ext cx="946387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D3EBE0B9-40BA-8C5E-306E-B67733AFD1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8576" y="4000500"/>
            <a:ext cx="1764781" cy="245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8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de mots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B0451-4E8A-5749-2FF6-727BA9AFC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A21E088-5E3F-928C-6A6C-78C99F7753D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6530BAA-5C32-456D-9D4E-A4A98218BE6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9BBC0A25-2CFA-6A0D-95D4-130427BE226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1858FA07-EC9A-B2D7-239F-F7DD9C283E1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9AB8F3A7-7FBC-BD28-3FC5-1815102D5B1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0FB7996-9DA7-4BB1-8F44-76A6F1303FB2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80F48D-09A9-9333-0963-35EE1B6A06AA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Dictée de mots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57A38247-1176-8DA6-3B04-BB3807F58D56}"/>
              </a:ext>
            </a:extLst>
          </p:cNvPr>
          <p:cNvSpPr txBox="1"/>
          <p:nvPr/>
        </p:nvSpPr>
        <p:spPr>
          <a:xfrm>
            <a:off x="1919782" y="2840483"/>
            <a:ext cx="10180653" cy="1369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images 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981875A5-E72F-E769-8827-9B5C52DD6A60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EA9863BE-9209-723D-401C-01A3943045F4}"/>
              </a:ext>
            </a:extLst>
          </p:cNvPr>
          <p:cNvSpPr txBox="1"/>
          <p:nvPr/>
        </p:nvSpPr>
        <p:spPr>
          <a:xfrm>
            <a:off x="1305381" y="5439424"/>
            <a:ext cx="11422041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C’est une activité d’encodage au service de la lecture- décodage et la lecture- compréhension. L’enseignant(e) présente l’image sans nommer le mot, et les élèves l’écrivent sur leur ardoise. 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La mise en commun et l’analyse des erreurs d’orthographe permettent de renforcer les compétences en lecture-décodage.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2DC9D1-2FC3-927C-CE6E-81CE7D40D5B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625391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montrer des images. Vous devez écrire les mots.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9" y="3924300"/>
            <a:ext cx="4024741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05200" y="3264645"/>
            <a:ext cx="8890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8693BC0-F33C-DD6D-D1CF-67A98AE30C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26551" y="5749053"/>
            <a:ext cx="1588801" cy="113829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015AA20-FFBA-A69D-998F-EA18E69E8F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1617" y="4018460"/>
            <a:ext cx="1333735" cy="97677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3818ED2-DEC0-F1F3-C2A5-09B5858C34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338" y="3705542"/>
            <a:ext cx="1573992" cy="128969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0CE173E-E87F-0A9F-931A-9E172B2D06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74257" y="3491575"/>
            <a:ext cx="1660359" cy="154176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868EB28-9649-99F8-57AA-FECF1C4A265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4678"/>
          <a:stretch>
            <a:fillRect/>
          </a:stretch>
        </p:blipFill>
        <p:spPr>
          <a:xfrm>
            <a:off x="6382957" y="5749053"/>
            <a:ext cx="1805541" cy="1305348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6751DA31-0EF3-8044-2229-4BB5BA33724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98094" y="5422954"/>
            <a:ext cx="1243200" cy="1669547"/>
          </a:xfrm>
          <a:prstGeom prst="roundRect">
            <a:avLst>
              <a:gd name="adj" fmla="val 34754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265A517-9CF6-F208-CE7C-9AEB7AA16BD0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674" y="3333137"/>
            <a:ext cx="2098861" cy="1785051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F8F12B8-2B33-F2F7-151C-91D4437582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252704"/>
            <a:ext cx="1588802" cy="2010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4124378"/>
              </p:ext>
            </p:extLst>
          </p:nvPr>
        </p:nvGraphicFramePr>
        <p:xfrm>
          <a:off x="2" y="-2"/>
          <a:ext cx="6710919" cy="7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20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6CD1731-38E8-170A-F072-C82DCAA8B4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674" y="3333137"/>
            <a:ext cx="3765326" cy="320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359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26352</TotalTime>
  <Words>1554</Words>
  <Application>Microsoft Office PowerPoint</Application>
  <PresentationFormat>Personnalisé</PresentationFormat>
  <Paragraphs>324</Paragraphs>
  <Slides>47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47</vt:i4>
      </vt:variant>
    </vt:vector>
  </HeadingPairs>
  <TitlesOfParts>
    <vt:vector size="56" baseType="lpstr">
      <vt:lpstr>Carelia</vt:lpstr>
      <vt:lpstr>Calibri</vt:lpstr>
      <vt:lpstr>Dosis</vt:lpstr>
      <vt:lpstr>Arial</vt:lpstr>
      <vt:lpstr>Microsoft Uighur</vt:lpstr>
      <vt:lpstr>Arimo Italics</vt:lpstr>
      <vt:lpstr>Wingdings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782</cp:revision>
  <dcterms:created xsi:type="dcterms:W3CDTF">2006-08-16T00:00:00Z</dcterms:created>
  <dcterms:modified xsi:type="dcterms:W3CDTF">2025-09-30T13:08:20Z</dcterms:modified>
  <dc:identifier>DAFtlvZnwz4</dc:identifier>
</cp:coreProperties>
</file>