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19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20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21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22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23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94"/>
  </p:notesMasterIdLst>
  <p:sldIdLst>
    <p:sldId id="2147482854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844" r:id="rId20"/>
    <p:sldId id="2147482846" r:id="rId21"/>
    <p:sldId id="2147482848" r:id="rId22"/>
    <p:sldId id="599" r:id="rId23"/>
    <p:sldId id="601" r:id="rId24"/>
    <p:sldId id="2147482463" r:id="rId25"/>
    <p:sldId id="2147482820" r:id="rId26"/>
    <p:sldId id="2147482813" r:id="rId27"/>
    <p:sldId id="2147482821" r:id="rId28"/>
    <p:sldId id="2147482815" r:id="rId29"/>
    <p:sldId id="2147482822" r:id="rId30"/>
    <p:sldId id="2147482816" r:id="rId31"/>
    <p:sldId id="2147482823" r:id="rId32"/>
    <p:sldId id="2147482814" r:id="rId33"/>
    <p:sldId id="2147482825" r:id="rId34"/>
    <p:sldId id="2147482818" r:id="rId35"/>
    <p:sldId id="2147482824" r:id="rId36"/>
    <p:sldId id="2147482817" r:id="rId37"/>
    <p:sldId id="2147482843" r:id="rId38"/>
    <p:sldId id="2147482819" r:id="rId39"/>
    <p:sldId id="2147482826" r:id="rId40"/>
    <p:sldId id="2147482756" r:id="rId41"/>
    <p:sldId id="610" r:id="rId42"/>
    <p:sldId id="2147482483" r:id="rId43"/>
    <p:sldId id="2147482760" r:id="rId44"/>
    <p:sldId id="612" r:id="rId45"/>
    <p:sldId id="2147482484" r:id="rId46"/>
    <p:sldId id="2147482485" r:id="rId47"/>
    <p:sldId id="615" r:id="rId48"/>
    <p:sldId id="2147482486" r:id="rId49"/>
    <p:sldId id="2147482761" r:id="rId50"/>
    <p:sldId id="2147482768" r:id="rId51"/>
    <p:sldId id="2147482478" r:id="rId52"/>
    <p:sldId id="620" r:id="rId53"/>
    <p:sldId id="2147482490" r:id="rId54"/>
    <p:sldId id="2147482604" r:id="rId55"/>
    <p:sldId id="2147482827" r:id="rId56"/>
    <p:sldId id="2147482828" r:id="rId57"/>
    <p:sldId id="2147482829" r:id="rId58"/>
    <p:sldId id="2147482831" r:id="rId59"/>
    <p:sldId id="2147482830" r:id="rId60"/>
    <p:sldId id="2147482622" r:id="rId61"/>
    <p:sldId id="2147482850" r:id="rId62"/>
    <p:sldId id="2147482857" r:id="rId63"/>
    <p:sldId id="2147482630" r:id="rId64"/>
    <p:sldId id="2147482623" r:id="rId65"/>
    <p:sldId id="2147482856" r:id="rId66"/>
    <p:sldId id="2147482643" r:id="rId67"/>
    <p:sldId id="2147482644" r:id="rId68"/>
    <p:sldId id="2147482853" r:id="rId69"/>
    <p:sldId id="2147482646" r:id="rId70"/>
    <p:sldId id="2147482647" r:id="rId71"/>
    <p:sldId id="2147482859" r:id="rId72"/>
    <p:sldId id="2147482860" r:id="rId73"/>
    <p:sldId id="2147482648" r:id="rId74"/>
    <p:sldId id="2147482861" r:id="rId75"/>
    <p:sldId id="2147482763" r:id="rId76"/>
    <p:sldId id="2147482840" r:id="rId77"/>
    <p:sldId id="2147482838" r:id="rId78"/>
    <p:sldId id="2147482764" r:id="rId79"/>
    <p:sldId id="2147482866" r:id="rId80"/>
    <p:sldId id="2147482867" r:id="rId81"/>
    <p:sldId id="2147482692" r:id="rId82"/>
    <p:sldId id="2147482693" r:id="rId83"/>
    <p:sldId id="2147482698" r:id="rId84"/>
    <p:sldId id="2147482858" r:id="rId85"/>
    <p:sldId id="2147482697" r:id="rId86"/>
    <p:sldId id="2147482580" r:id="rId87"/>
    <p:sldId id="2147482709" r:id="rId88"/>
    <p:sldId id="2147482581" r:id="rId89"/>
    <p:sldId id="2147482582" r:id="rId90"/>
    <p:sldId id="2147482584" r:id="rId91"/>
    <p:sldId id="700" r:id="rId92"/>
    <p:sldId id="701" r:id="rId93"/>
  </p:sldIdLst>
  <p:sldSz cx="13716000" cy="10287000"/>
  <p:notesSz cx="6858000" cy="9144000"/>
  <p:embeddedFontLst>
    <p:embeddedFont>
      <p:font typeface="Carelia" panose="020B0604020202020204" charset="0"/>
      <p:regular r:id="rId95"/>
    </p:embeddedFont>
    <p:embeddedFont>
      <p:font typeface="Dosis" pitchFamily="2" charset="0"/>
      <p:regular r:id="rId96"/>
      <p:bold r:id="rId97"/>
    </p:embeddedFont>
    <p:embeddedFont>
      <p:font typeface="Microsoft Uighur" panose="02000000000000000000" pitchFamily="2" charset="-78"/>
      <p:regular r:id="rId98"/>
      <p:bold r:id="rId9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215968"/>
    <a:srgbClr val="A1413E"/>
    <a:srgbClr val="106585"/>
    <a:srgbClr val="829D4A"/>
    <a:srgbClr val="CA7732"/>
    <a:srgbClr val="FCBF18"/>
    <a:srgbClr val="3D8FA5"/>
    <a:srgbClr val="00000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07" autoAdjust="0"/>
    <p:restoredTop sz="95226" autoAdjust="0"/>
  </p:normalViewPr>
  <p:slideViewPr>
    <p:cSldViewPr>
      <p:cViewPr varScale="1">
        <p:scale>
          <a:sx n="55" d="100"/>
          <a:sy n="55" d="100"/>
        </p:scale>
        <p:origin x="1397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theme" Target="theme/theme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font" Target="fonts/font1.fntdata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notesMaster" Target="notesMasters/notesMaster1.xml"/><Relationship Id="rId99" Type="http://schemas.openxmlformats.org/officeDocument/2006/relationships/font" Target="fonts/font5.fntdata"/><Relationship Id="rId10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font" Target="fonts/font3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font" Target="fonts/font4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6275-916D-DD35-CD22-A2F9B6B23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CE4500-7560-734C-E444-F79951340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220252-3CA6-DFCF-E4A2-6A6E29E45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43DC83-A521-6302-053B-26554D035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480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DBCC3-15C7-20E2-A0F2-EADACC5D3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7EDAAB9-F026-853D-481C-80E9A00B4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BB0211-8EC6-565B-95B9-C35F698CB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E7455A-08BE-E4CF-562D-06F5A46E9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9041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39E87-8A7D-DDB5-8C01-0DE6FEE4F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373202D-840A-10B0-647A-BDCC40094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3F9A689-BBB4-72C6-D582-78B2DC7A2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E2BDC-AC2E-9F86-9BE9-7D0C3B585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5968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53F44-89C0-B5F7-C2EF-3282C0B98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F499CC-C97F-080B-20C1-AA1B92813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13F9D9-D87C-0180-5CF3-0C6D3F331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92BF36-ED29-B60A-7F0A-030DB85029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8989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F4803-8C08-DA42-6AB0-F7B29D79E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890AA7B-3681-51D9-E4A0-9EA2BE075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AF31EF7-B258-1881-E985-3AD1EA2CFE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F54351-358A-FAE0-3424-8B0C00537B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54494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4AFE-F6D0-4C2F-2AAF-BC29496C9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0F6620-7B7A-17DD-62BC-610CEEAC8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332CE89-904B-DAF4-3CFA-A49445A7C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DBED08-A16C-1546-C155-9BFF54DC6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959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7.jpe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jpeg"/><Relationship Id="rId10" Type="http://schemas.openxmlformats.org/officeDocument/2006/relationships/image" Target="../media/image42.png"/><Relationship Id="rId4" Type="http://schemas.openxmlformats.org/officeDocument/2006/relationships/image" Target="../media/image32.svg"/><Relationship Id="rId9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2.png"/><Relationship Id="rId5" Type="http://schemas.openxmlformats.org/officeDocument/2006/relationships/image" Target="../media/image38.png"/><Relationship Id="rId4" Type="http://schemas.openxmlformats.org/officeDocument/2006/relationships/image" Target="../media/image3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22.png"/><Relationship Id="rId5" Type="http://schemas.openxmlformats.org/officeDocument/2006/relationships/image" Target="../media/image46.png"/><Relationship Id="rId4" Type="http://schemas.openxmlformats.org/officeDocument/2006/relationships/image" Target="../media/image3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22.png"/><Relationship Id="rId5" Type="http://schemas.openxmlformats.org/officeDocument/2006/relationships/image" Target="../media/image44.png"/><Relationship Id="rId4" Type="http://schemas.openxmlformats.org/officeDocument/2006/relationships/image" Target="../media/image32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22.png"/><Relationship Id="rId5" Type="http://schemas.openxmlformats.org/officeDocument/2006/relationships/image" Target="../media/image47.png"/><Relationship Id="rId4" Type="http://schemas.openxmlformats.org/officeDocument/2006/relationships/image" Target="../media/image32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2.png"/><Relationship Id="rId5" Type="http://schemas.openxmlformats.org/officeDocument/2006/relationships/image" Target="../media/image48.png"/><Relationship Id="rId4" Type="http://schemas.openxmlformats.org/officeDocument/2006/relationships/image" Target="../media/image32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22.png"/><Relationship Id="rId5" Type="http://schemas.openxmlformats.org/officeDocument/2006/relationships/image" Target="../media/image49.png"/><Relationship Id="rId4" Type="http://schemas.openxmlformats.org/officeDocument/2006/relationships/image" Target="../media/image32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22.png"/><Relationship Id="rId5" Type="http://schemas.openxmlformats.org/officeDocument/2006/relationships/image" Target="../media/image45.png"/><Relationship Id="rId4" Type="http://schemas.openxmlformats.org/officeDocument/2006/relationships/image" Target="../media/image32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1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48.png"/><Relationship Id="rId4" Type="http://schemas.openxmlformats.org/officeDocument/2006/relationships/image" Target="../media/image32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38.png"/><Relationship Id="rId4" Type="http://schemas.openxmlformats.org/officeDocument/2006/relationships/image" Target="../media/image32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openxmlformats.org/officeDocument/2006/relationships/image" Target="../media/image32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44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23.png"/><Relationship Id="rId11" Type="http://schemas.openxmlformats.org/officeDocument/2006/relationships/image" Target="../media/image56.png"/><Relationship Id="rId5" Type="http://schemas.openxmlformats.org/officeDocument/2006/relationships/image" Target="../media/image32.svg"/><Relationship Id="rId10" Type="http://schemas.openxmlformats.org/officeDocument/2006/relationships/image" Target="../media/image49.png"/><Relationship Id="rId4" Type="http://schemas.openxmlformats.org/officeDocument/2006/relationships/image" Target="../media/image31.png"/><Relationship Id="rId9" Type="http://schemas.openxmlformats.org/officeDocument/2006/relationships/image" Target="../media/image55.png"/><Relationship Id="rId14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1.png"/><Relationship Id="rId7" Type="http://schemas.openxmlformats.org/officeDocument/2006/relationships/image" Target="../media/image55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2.svg"/><Relationship Id="rId9" Type="http://schemas.openxmlformats.org/officeDocument/2006/relationships/image" Target="../media/image5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5.png"/><Relationship Id="rId5" Type="http://schemas.openxmlformats.org/officeDocument/2006/relationships/image" Target="../media/image58.png"/><Relationship Id="rId10" Type="http://schemas.openxmlformats.org/officeDocument/2006/relationships/image" Target="../media/image44.png"/><Relationship Id="rId4" Type="http://schemas.openxmlformats.org/officeDocument/2006/relationships/image" Target="../media/image32.svg"/><Relationship Id="rId9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1.png"/><Relationship Id="rId7" Type="http://schemas.openxmlformats.org/officeDocument/2006/relationships/image" Target="../media/image55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2.svg"/><Relationship Id="rId9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0.jpeg"/><Relationship Id="rId4" Type="http://schemas.openxmlformats.org/officeDocument/2006/relationships/image" Target="../media/image32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60.jpeg"/><Relationship Id="rId4" Type="http://schemas.openxmlformats.org/officeDocument/2006/relationships/image" Target="../media/image32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60.jpeg"/><Relationship Id="rId4" Type="http://schemas.openxmlformats.org/officeDocument/2006/relationships/image" Target="../media/image32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60.jpeg"/><Relationship Id="rId4" Type="http://schemas.openxmlformats.org/officeDocument/2006/relationships/image" Target="../media/image32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61.jpg"/><Relationship Id="rId5" Type="http://schemas.openxmlformats.org/officeDocument/2006/relationships/image" Target="../media/image60.jpeg"/><Relationship Id="rId4" Type="http://schemas.openxmlformats.org/officeDocument/2006/relationships/image" Target="../media/image32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60.jpeg"/><Relationship Id="rId4" Type="http://schemas.openxmlformats.org/officeDocument/2006/relationships/image" Target="../media/image32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62.png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6" Type="http://schemas.openxmlformats.org/officeDocument/2006/relationships/image" Target="../media/image63.png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32.sv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1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32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6" Type="http://schemas.openxmlformats.org/officeDocument/2006/relationships/image" Target="../media/image27.jpeg"/><Relationship Id="rId5" Type="http://schemas.openxmlformats.org/officeDocument/2006/relationships/image" Target="../media/image68.png"/><Relationship Id="rId4" Type="http://schemas.openxmlformats.org/officeDocument/2006/relationships/image" Target="../media/image32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6" Type="http://schemas.openxmlformats.org/officeDocument/2006/relationships/image" Target="../media/image27.jpeg"/><Relationship Id="rId5" Type="http://schemas.openxmlformats.org/officeDocument/2006/relationships/image" Target="../media/image68.png"/><Relationship Id="rId4" Type="http://schemas.openxmlformats.org/officeDocument/2006/relationships/image" Target="../media/image32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6" Type="http://schemas.openxmlformats.org/officeDocument/2006/relationships/image" Target="../media/image27.jpeg"/><Relationship Id="rId5" Type="http://schemas.openxmlformats.org/officeDocument/2006/relationships/image" Target="../media/image68.png"/><Relationship Id="rId4" Type="http://schemas.openxmlformats.org/officeDocument/2006/relationships/image" Target="../media/image32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68.png"/><Relationship Id="rId4" Type="http://schemas.openxmlformats.org/officeDocument/2006/relationships/image" Target="../media/image32.sv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73.svg"/><Relationship Id="rId4" Type="http://schemas.openxmlformats.org/officeDocument/2006/relationships/image" Target="../media/image13.svg"/><Relationship Id="rId9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</a:t>
            </a:r>
            <a:r>
              <a:rPr lang="fr-FR" sz="4200" b="1">
                <a:solidFill>
                  <a:schemeClr val="bg1"/>
                </a:solidFill>
              </a:rPr>
              <a:t>: </a:t>
            </a:r>
            <a:r>
              <a:rPr lang="fr-FR" sz="5400" b="1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3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Séance : </a:t>
            </a:r>
            <a:r>
              <a:rPr lang="fr-FR" sz="5400" b="1" dirty="0">
                <a:solidFill>
                  <a:schemeClr val="bg1"/>
                </a:solidFill>
              </a:rPr>
              <a:t>3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3" y="5031113"/>
            <a:ext cx="26772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3C88ACB-15BF-2D39-A4DF-0D965D1AF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9043" y="7009425"/>
            <a:ext cx="2967135" cy="22468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71059" y="605597"/>
            <a:ext cx="12978987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Brocoli – prune - qui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et observez bien , soyez attentifs.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2930708" y="2037069"/>
            <a:ext cx="9708326" cy="589402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05" y="4623919"/>
            <a:ext cx="4654805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/r/o/ « bro » k/o « Ko » /l/i  « li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ensemble:  brocoli.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brocoli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«brocoli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brocoli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96111" y="514571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p/r/u/n , 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«prune».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prun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«prune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prune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E1008-A265-FE7B-E897-37CBD0BFF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42DD14-6962-35A5-4BC0-E8C20C3489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3AB521-0872-549E-CF47-80CD5BDAEA9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BA09AF9-E38E-38BB-BCDD-E2BD2C53767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FFAB74-8BDE-C67C-03C8-7B12D2E9B1E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F118B58-5934-AFFD-6842-E25289BE8E7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44C5441-9D34-B876-0E03-5847DAC059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2542D26-2B95-CAFB-3D44-83045EA6C89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FE8E743-FA0B-4D06-FD49-050E171BFF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1EA35B7-2FDA-BD50-430C-B883279B582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4C0E62-486F-0A6F-6BDE-366BEC86879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CADFD9-589C-5C82-65AC-D8FFACF5BF64}"/>
              </a:ext>
            </a:extLst>
          </p:cNvPr>
          <p:cNvSpPr txBox="1"/>
          <p:nvPr/>
        </p:nvSpPr>
        <p:spPr>
          <a:xfrm>
            <a:off x="1537374" y="939030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 »/ qui s’écrit avec q et u, « e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:que.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9316F2DE-C55D-EFCF-5367-B84D8422E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DD52074-0478-92C8-15B3-EB86EC18B4E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que</a:t>
            </a:r>
          </a:p>
        </p:txBody>
      </p:sp>
    </p:spTree>
    <p:extLst>
      <p:ext uri="{BB962C8B-B14F-4D97-AF65-F5344CB8AC3E}">
        <p14:creationId xmlns:p14="http://schemas.microsoft.com/office/powerpoint/2010/main" val="432185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B15B9-2898-1255-A5D5-69F2FCB35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4C6F1A-DD6C-84D0-DE79-50F6D756C8B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FDEC110-C7A9-F1DB-E5EF-68D9423A9B05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C7F61A2-1FCA-E78C-2456-D701E55E353A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C77BE7-D1EB-EE4F-AD14-182D363C46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CCB9091-E616-A9A7-5BC8-07C34F2E97D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CD95F0C-FB19-5311-6BD7-6D06BDF527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A348D48-3DEB-5F81-5B85-24013C7B41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F4E3F2F-5268-6346-D978-3C46FDCB42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099E97-D0B6-0732-500E-F29C93A1C9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91DCA5-B003-7FA3-BE93-BBDC1F98325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4FBC0A-D65D-EDDE-3191-AEE81B6BEA36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59EF05E-415D-D699-9C8A-5E771E5680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089483AF-26DC-A943-E9C4-DD466ABC8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9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10210800" y="334748"/>
            <a:ext cx="2668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l’enseignant(e)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A9141-DF33-171E-E730-D251871F2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321F75-2392-6FA4-9D7C-995A85903D3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FF7F87-28F0-FE5D-FD73-CD09DB95C52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9436DAD-5CEA-F2BA-3E25-07110DE6300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B92DC65-4CBE-0173-315E-6124C428CD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1DFAAFB-1D8E-E33A-7CA9-2223E525CE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841CC68-9524-C26F-0912-5560AD43BE9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759E4B4-44E3-5B23-783D-8ECEDF64BE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F5B4BD0-CB4E-69A0-92EE-0AD20C12142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3BB70E4-9967-436F-5A28-F834A3D79F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C3C5523-FDB2-BD4A-19DF-635922D1F672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BDBE15F-D81F-90FA-96DB-9669EA89ED0B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«que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77253C5-087F-D694-B4C6-0173F30EF67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AC9C88B-001C-A104-7476-50236CEF9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20FD631-A8A4-59E0-C9F7-10EA8DA3EE08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que</a:t>
            </a:r>
          </a:p>
        </p:txBody>
      </p:sp>
    </p:spTree>
    <p:extLst>
      <p:ext uri="{BB962C8B-B14F-4D97-AF65-F5344CB8AC3E}">
        <p14:creationId xmlns:p14="http://schemas.microsoft.com/office/powerpoint/2010/main" val="3034425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971550"/>
            <a:ext cx="13716000" cy="802957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2946400" y="-419100"/>
              <a:ext cx="123952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</a:t>
              </a:r>
              <a:r>
                <a:rPr lang="de-DE" sz="9600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r>
                <a:rPr lang="fr-FR" sz="5400" b="1" dirty="0">
                  <a:solidFill>
                    <a:srgbClr val="008EC0"/>
                  </a:solidFill>
                  <a:latin typeface="Dosis" pitchFamily="2" charset="0"/>
                </a:rPr>
                <a:t>placard – glace – flan – éplucher -froid – fruits – casserole - réfrigérateur </a:t>
              </a:r>
              <a:endParaRPr lang="fr-FR" sz="1035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462547" y="833351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74" y="3532681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C3E1206A-19EC-FC37-DC9F-D6D6E33E82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878" y="2128531"/>
            <a:ext cx="1729432" cy="1854794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683941B-CDDD-636C-8C00-64ABEDEDBF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264" y="2174403"/>
            <a:ext cx="1988001" cy="1683093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4825B1DA-EE95-7337-8F11-36717704B4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490" y="4960163"/>
            <a:ext cx="2173870" cy="1107263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98CAC25E-121F-46F7-62AA-CABD0A349A5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478" y="4267929"/>
            <a:ext cx="1270199" cy="2112005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66F37700-CB12-E705-52CE-EB04BCC9E8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703" y="4786032"/>
            <a:ext cx="2057401" cy="132156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0E364C9-C1C4-78EA-224F-6C6B88875E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56241" y="2306763"/>
            <a:ext cx="1913878" cy="156388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4F18E0A-78B2-6B7F-DE0E-277931B399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898679" y="2130386"/>
            <a:ext cx="1560483" cy="17513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0AFE89B-17C9-45BB-1331-2322EAD466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52800" y="4442248"/>
            <a:ext cx="1648139" cy="185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un placard. Le placard. Comment vous dites placard dans votre langue?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68927B8-06D1-11B2-3DCB-CDA37BD188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3077573"/>
            <a:ext cx="4174335" cy="341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BA5D0-D55B-000A-F111-B31AED754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8E4EB6E-123D-68F6-90E3-871B631AAF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B9F3F3D-CD71-07E9-F5C9-90B765B272F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9FD52-CAB6-35A9-2609-CB8721845C1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F5FFD45-2A05-9D12-E6BF-2E4900EB32A2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82944C7-ACFC-1070-F018-F015F08F1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00DBD44-A2C9-C041-45E3-F16E10AB2A4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B06217E-2343-296E-1C2D-8C830FF897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B308D98-1C74-2AD4-4A2E-4E2B62CB50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CB348-6BBF-F1D4-1455-84DB706A3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A3E03EA-AAD7-5B19-A1E7-1AFF5126B9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424A3D6-83AE-4CA9-FE96-454BEBC36EA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538F8F-7D58-E531-1111-8EE83127B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2B95D9-AC89-C140-2368-A038E84E9DC9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placard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placard . Répétons ensemble: le placard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CB13214-C4E6-81FA-0EDC-5FDB5ABD3C31}"/>
              </a:ext>
            </a:extLst>
          </p:cNvPr>
          <p:cNvSpPr txBox="1"/>
          <p:nvPr/>
        </p:nvSpPr>
        <p:spPr>
          <a:xfrm>
            <a:off x="3797023" y="2330731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placard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4A90236-9F68-E6B0-D4CE-AE43FDB262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181" y="3848100"/>
            <a:ext cx="4008263" cy="327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352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9487-58FD-3A73-DD1B-D14030AB0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F2D86E-4050-44F8-DA8E-850DA6F0FE0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3FA3B96-3FC5-0C5C-A890-085E5F042954}"/>
              </a:ext>
            </a:extLst>
          </p:cNvPr>
          <p:cNvGrpSpPr/>
          <p:nvPr/>
        </p:nvGrpSpPr>
        <p:grpSpPr>
          <a:xfrm>
            <a:off x="278931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337817-A64D-58C7-ADB3-4BB5BB930D2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7CCA16B-8C61-76CF-35D8-8909C9D7DE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79AF215-AB78-00F1-85FB-C2FB46615D7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A6067E-F5F6-D83C-D72D-1EEA39D3E87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0A1EBA0-C2BD-3EC5-37AE-ABC0938AF21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440B20-4809-C466-2CBD-C3A228F169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44E474B-EC59-3C3E-0AD7-6B5E5131C49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3A8961D-C6E6-FD72-B825-584959154B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EFCED81-F2D6-0433-29CD-17307C491A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99C2E7-5A1A-5128-64D5-B890C6FC1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CEA86DC-E615-0926-FEE9-F3572DCEFCB2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une glace. La glace. Comment vous dites glace dans votre langue?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1A18C3D-AAD4-E4D0-D61E-6CB989242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759" y="2691792"/>
            <a:ext cx="5177241" cy="55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386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BD7E9-E181-63B4-A768-26A4ACCEC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A21C65-52B2-A639-3953-B5D0399713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865B3A-10AB-77BA-74CA-0E86006BB2DC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72D03BB-C72C-A952-0A56-C1CD13510C9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7CA3284-E741-FD6F-758E-F4E3A1F1D2C1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A9523CD-D07C-48C9-77DC-FC65B84A51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791FF49-CD16-B441-E957-6DAB1C48578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3699682-B012-554E-FC13-F42DF88B07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D34B1E-88CE-4876-F7E0-3888C19E65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9376B42-509A-ABAC-FBAA-51780CC95FD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F69D6BB-FD77-A920-7726-D86AD849307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F74F98-1DFB-6F4D-FC25-17921ED03E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88696D4-50B6-1154-1452-FEF8A72A2B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E8C116B-3418-6A59-95AA-D5C0088C735E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glace. La glace.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Répétons ensemble la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glac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48DCDD-5D9E-8BF7-EA16-90A1760802EB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glace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EC95620-96A6-E0EC-401B-BE39F987D0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980" y="4152900"/>
            <a:ext cx="4720041" cy="50621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EF4C53F-5337-ED2A-BE52-585BEA2EB67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36789" y="427457"/>
            <a:ext cx="1585825" cy="133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98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4AF96-D147-D34A-9DC6-B1DCFED47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88D5431-C6E5-25CF-5526-F41E8017664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04E4226-9B8A-7B72-BDB5-38BA1FB7A88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7CDB582-D5A3-0EFA-EB62-F0B6C7C97E3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FF15A8F-61E6-5603-6B8A-B4A29430D65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FBE2FD3-AD1A-7E6B-78EC-E85078491F0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F845179-60B8-B78B-278C-D87B7178D2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ADBE696-C96E-37BB-F952-343E5379B1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2B109B-102D-3F5F-2798-8751DD3DAE7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6819580-FB1D-6268-C712-A133425533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48E88A7-307E-ED6A-5137-25F3267B2C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5F5C8E-0A43-2029-39F5-57BB0EAD22F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BF80077-560A-1040-D9B7-1EE9BB2CC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0000F65-F854-9341-39EA-D11C44DB01DE}"/>
              </a:ext>
            </a:extLst>
          </p:cNvPr>
          <p:cNvSpPr txBox="1"/>
          <p:nvPr/>
        </p:nvSpPr>
        <p:spPr>
          <a:xfrm>
            <a:off x="1462547" y="708466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un flan . Le flan. Comment vous dites flan dans votre langue? 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C5EFAA6-38E5-C111-9987-A545A6FBC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417" y="3079087"/>
            <a:ext cx="5543984" cy="469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97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ED14B-343D-4861-FE42-00217EE87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22F451-5F15-65AB-5B40-6520E3C27B1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BDF3765-94F2-F9C3-72C8-C065996012D9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E84EA6C-B53D-6D00-A417-1846CB96AA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49418A2-5BCF-C6A9-BE21-35F01726420C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F8C2BDD-2208-3F6E-3904-1E83255CC7C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565A73C-D89D-C575-7240-7742FEE86A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DCF8F5-E135-BFEC-28A0-732438F462E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B5EE06-8EA0-EFDE-508E-D098EB260E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C5EBA7-4AD8-53E7-3BE3-539BA7E33D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6AB4F5C-2B31-1EDD-C516-8B163D20353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1A62F24-3CC3-98CC-633E-92DBED930E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4DD5CE-2EBA-2E2F-D2A4-32CFC82D7D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CEC0DD-96A6-C25E-ADD3-5412111D37AD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flan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flan. Répétons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flan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BBD205-1905-5465-F234-0D4277A41E6F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flan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C70564D-5801-EDA1-1E58-4D8A17BD6E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838" y="4292903"/>
            <a:ext cx="4781984" cy="404855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3568946-DF66-4C46-1AC1-D7DF081105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36789" y="427457"/>
            <a:ext cx="1585825" cy="133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599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8FA30-D0D8-1AF5-508A-AF0CF55E9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7E56450-B0A1-BD8D-E6B1-BA237DB5CAF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128C0DB-9FEE-8FD2-3A4E-6537D7C3BB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DF35A9-B6CB-2CA4-43FC-85FEF472B4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91E4BFA-658B-9B19-C9BE-6D8B62E33D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5E8D12-21F6-FEC8-83DD-DC792016E9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55D64-540F-9A4C-7DF4-93882D1BB2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6FBAEB-3D02-6619-8733-A26A7809430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42FD71-97DB-0053-36F5-CD1AABAE38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529E216-F4F4-71BD-050C-8BA4AAB3B6A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59357A8-2DFE-E33E-8080-C25284965DC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2A30DD4-E4BE-3CEA-E982-A19297CBA0A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3AB76D7-9134-637A-2ED5-BFE6520BC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028910-30F0-6CE3-8103-2909850EFB32}"/>
              </a:ext>
            </a:extLst>
          </p:cNvPr>
          <p:cNvSpPr txBox="1"/>
          <p:nvPr/>
        </p:nvSpPr>
        <p:spPr>
          <a:xfrm>
            <a:off x="1462548" y="708466"/>
            <a:ext cx="12570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rgbClr val="A6A6A6"/>
                </a:solidFill>
              </a:rPr>
              <a:t>Il épluche une carotte. Eplucher. Comment vous dites éplucher dans votre langue?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3FBD8D5-900F-77E9-0CC5-F8FD7DAA6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1" y="2620646"/>
            <a:ext cx="4495800" cy="504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3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18865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50" y="4245118"/>
            <a:ext cx="12767898" cy="3646391"/>
            <a:chOff x="2853490" y="4071202"/>
            <a:chExt cx="12640422" cy="32856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1202"/>
              <a:ext cx="12640421" cy="1405138"/>
              <a:chOff x="1277380" y="1877897"/>
              <a:chExt cx="6755769" cy="750987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457200">
                  <a:defRPr/>
                </a:pPr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277380" y="1877897"/>
                <a:ext cx="6168632" cy="696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</a:t>
                </a:r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placard – glace – flan – éplucher – froid – fruits – casserole - réfrigérateur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avancées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et des mots avancés 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contenant pl – </a:t>
                </a:r>
                <a:r>
                  <a:rPr kumimoji="0" lang="fr-FR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gl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- </a:t>
                </a:r>
                <a:r>
                  <a:rPr kumimoji="0" lang="fr-FR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fl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9031D-DAA8-993D-19D9-24B75A4DF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3E66297-222A-4E0F-996A-CE24E195B34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CE63C23-39D0-298C-C0F9-7919A7D4F8DE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1A795E-CC4C-3E93-EA57-9C4541D910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7471CA-0EA0-32AB-9A2E-A17B65679D09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B42D636-5A36-E2EA-C11E-B11676ACB92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8797C4-B370-8FFD-3802-708B9A6BF8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92D5396-51DD-B5FB-8609-B02E4E43D2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84C23B-356C-A3BA-DC84-25D7BFC10DD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4C3EC1-D6F3-7417-ACDD-BE662A69521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DDAF549-15ED-80FB-C8A4-CD7AC0C190C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0BDBB6-D8E5-5555-C0D4-23B9D59BF0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A779AA-A123-30F9-30BE-4102D3A608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521A26-3652-A073-6209-F4F2320D3BC3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Eplucher . Répétons ensemble: éplucher 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E2AAC76-FF80-B267-DFAF-680D3B284AB7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Eplucher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9F5ECFA-694B-DA3E-9843-52B5230375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6913" y="4610100"/>
            <a:ext cx="3352800" cy="37629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F0008B2-FDB5-83F2-589D-604A420AA48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36789" y="427457"/>
            <a:ext cx="1585825" cy="133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9569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9B2C5-0DAA-68D4-7B00-C8BF2EC58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43DC90E-069B-26C6-E7D8-53F391296C2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60C2EF2-1FCF-A83F-53E2-D824E74D295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64E660C-CABA-8AA0-5CF4-89471CCB05C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82F2787-FD65-3F1B-B365-1B01BB0D348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F3D5FFD-3B41-27C4-1EA4-04276659DE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C1CAADC-2AFC-EFE3-7510-4F951222D6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D1ED3A-E334-935D-5BD0-42B6FD9D7C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79E2122-BD1E-5E59-58F3-CD3C18531FD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F9A14-EF4E-AAA6-B907-6F7890508E4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4062E84-2CAF-6BA7-F71B-BBBF1BCF1FF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09004B5-421C-B270-D958-CF9839AEA5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D3DBB-4969-02AF-3CCE-9497D681C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DD05C39-F7D6-28FE-3097-B8E6D3C64D3F}"/>
              </a:ext>
            </a:extLst>
          </p:cNvPr>
          <p:cNvSpPr txBox="1"/>
          <p:nvPr/>
        </p:nvSpPr>
        <p:spPr>
          <a:xfrm>
            <a:off x="1462547" y="708466"/>
            <a:ext cx="115676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rgbClr val="A6A6A6"/>
                </a:solidFill>
              </a:rPr>
              <a:t>C’est une casserole. La casserole. Comment vous dites casserole dans votre langue?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D6E2002-5BE7-5636-22EC-94C9893C94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283" y="2938154"/>
            <a:ext cx="8659433" cy="44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2383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8A96C-BC5C-6F8B-DA64-F677D4B63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7940844-9E8E-3D09-2DD0-896EEA02B7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DF32C3E-6F65-F821-CE47-0DD0692E371C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CEB1D7-24F1-0C94-F581-89E257D9707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A7FF474-6B0A-E275-445E-DF0E9A6BE012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B38A4EC-326D-AE2D-93AB-0D53B3448D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C16DF14-F506-ED28-66B8-B3E99F4A51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D51006B-309F-9FC0-AFF6-0D5B40D8C0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040C14-9F24-9044-9411-034C03465E6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CC9FDA1-0135-9F18-C5EC-321D79999C5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9B0B55-6995-E116-92BA-EDCBB2561D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D8F5FE1-C1CE-132F-EFEA-A96E7BE993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335293B-4FF1-B239-2612-683803FDC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78E276B-80B0-72DE-7754-53A7A4CC06C1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casserole . La casserole. Répétons ensemble la casserole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5D0E95E-2597-FDA6-F247-ECE82CCB814F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casserole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B7E189B-74BC-6BAC-60BF-A744D12D45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11" y="4914900"/>
            <a:ext cx="8039604" cy="409498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65EDF27-B559-E60A-F5B4-A2C2DD7CB93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36789" y="427457"/>
            <a:ext cx="1585825" cy="133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601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9775D-407C-4E08-F35B-4EBF14CD4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09B7B3-8F97-E66D-D2BC-29FF0D4CE8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E2B52C-25F5-850C-DCAD-7FF4BE01391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99BBA2-5491-55DF-11C7-22F441676E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DCB9B29-AC33-D841-9D31-876B6361D29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624345-90C3-030F-EAF3-0F1C81FBC07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219D775-A3AE-BD99-6E4B-C84786BD9A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6306594-49B7-2A7F-A7A2-C5B3161ECC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809BC26-F67D-0C60-DC78-4E2363B31F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64B0278-303B-18F1-B2DD-A8E4D7A4CD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B854B26-3683-690D-83FB-4D5CC0F52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C9FAC3D-72C6-867C-EA36-42BF82D88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68DDB6F-7E92-276D-D573-A909D9BA4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323039F-3BA2-9CF3-152C-E9DE74C88B3A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Ce sont des fruits. Les fruits. Comment vous dites fruits dans votre langue?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759833-D727-4AA4-8247-1C0D9E9B1F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994" y="2585680"/>
            <a:ext cx="7964011" cy="511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485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549A0-36F5-BF32-A60A-EF5022B52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E84E5A2-D2FE-D278-078C-E4254628A7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F53D58-C9D2-2B1B-B53A-D53FA0FAD483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9F5335-56F8-7A38-3319-C0C4BBEB350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035E58C-2390-FECA-AD66-05A402B8F258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C8A42D-E50D-47D4-A542-F121A722075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C916FA0-3234-64F6-EB74-CCE86073E86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89FA2-76BB-D106-6A01-99C695DCA3A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073EBC-1157-1A70-814B-710693B907D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F65DBF-78B7-7286-B78E-190C6EDC7A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F9ABB6D-E954-8BBA-0656-E7DE15496F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43108D7-8D44-DB34-9DB3-6DA730EB4D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93F128-BCDF-816E-2748-7379287B7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9CA5839-D9E4-5C16-1FBC-70CD0FC05842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Des fruits . Les fruits. 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ensemble les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fruits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E7B3EDC-E2AF-8425-529D-A1EC05384EA5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Les fruits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22E501C-0DCE-5C6C-C1A7-2CBD49C852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12" y="4152900"/>
            <a:ext cx="7392176" cy="47483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CBD48E2-7625-092C-CE96-BA1B64C86E2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24776" y="486000"/>
            <a:ext cx="1585825" cy="133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94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A47B3-2A3B-133C-F065-CD1E128DB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238BB0D-8E67-AA08-8CA1-4757C9A08E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C89E430-D026-6C45-A870-AC9ACB10ECE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B651A4A-F834-8783-6667-D614B00F48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7807AC-BC50-5FE4-27FE-2215FAB88F9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9650730-6810-B121-DCA0-BE3BCE6FE29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9B29FBC-4EC8-F71A-929D-ACB2A966B4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37BBB5B-E704-6006-3E37-780D5F6006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07C48E-0ED4-99E1-4A0F-6AB0721763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1595FE-4517-A536-F346-9A6C28FAD1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46661D0-3FEF-58F4-EEF2-9C596F250C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74214E-318A-3075-13CF-FCD5FE1EE0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80B41F-68C4-6A12-EF92-9A3BFF401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0E2B8B-8E28-9BC3-E8DE-7FA41BFF8B03}"/>
              </a:ext>
            </a:extLst>
          </p:cNvPr>
          <p:cNvSpPr txBox="1"/>
          <p:nvPr/>
        </p:nvSpPr>
        <p:spPr>
          <a:xfrm>
            <a:off x="1462547" y="708466"/>
            <a:ext cx="11491453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rgbClr val="A6A6A6"/>
                </a:solidFill>
              </a:rPr>
              <a:t>C’est un réfrigérateur. Le réfrigérateur. Comment dites vous réfrigérateur dans votre langue? </a:t>
            </a: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58CE20-8191-36E3-1B91-A9283D177B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418" y="3242993"/>
            <a:ext cx="3162582" cy="525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5951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83054-5B8A-82E0-DAD2-4376DFA61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102DBE1-5F1A-38C3-C4AE-F1676D3698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62408F-CAF1-DC74-2B5B-250ED2C97EF8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7BABE6E-6645-3B5C-51E7-957458F14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A864A2-332B-FD00-2C3A-9289ECDB85D3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5D04E4-E829-023D-3DB1-CD4A3F30D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C987872-B676-A2D4-0D66-7BD9F8E093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D1623B-9BA7-2836-C897-A267DB2A02C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A6C0E6-2CFE-5992-4C3B-05D1C79B54F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1232C5-2554-299F-E002-A124C525BF1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4F73110-F683-0CE1-6563-E0BC56F34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ED5443-7836-0743-6A57-B018D81E9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4A60276-A202-DB92-D4A4-8982004549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4FA584-295B-D387-4A55-F1E36FA72A5E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réfrigérateur.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réfrigérateur. Répétons ensemble : le réfrigérateur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4339A0-E6E2-0A0B-5925-31AEE41FB3EA}"/>
              </a:ext>
            </a:extLst>
          </p:cNvPr>
          <p:cNvSpPr txBox="1"/>
          <p:nvPr/>
        </p:nvSpPr>
        <p:spPr>
          <a:xfrm>
            <a:off x="2848380" y="2552305"/>
            <a:ext cx="84521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réfrigérateur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9A82D95-2A28-186E-713B-18B21862AF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106911"/>
            <a:ext cx="2971800" cy="49413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D37CB62-255A-AA49-DDB6-E7840AA1222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36789" y="427457"/>
            <a:ext cx="1585825" cy="133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9275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DD25B-BEA9-9519-CCC8-83FC6095F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E29A8A-6C9A-797D-C7DD-905384165D5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11C8876-AF28-BBB6-3A15-A6F0EA9E847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BEEBD1-42DF-6356-86FC-CF60AFA1AB8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4E561A-2546-9DA1-859F-79009F2D9201}"/>
                </a:ext>
              </a:extLst>
            </p:cNvPr>
            <p:cNvSpPr/>
            <p:nvPr/>
          </p:nvSpPr>
          <p:spPr>
            <a:xfrm>
              <a:off x="333382" y="328799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44D4E6F-0C09-AE0F-DBD0-C1FE824454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3ABAB77-3222-66C9-15C1-868C7F27394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43B2B4-6299-E498-B257-2C4184DEC91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02D6640-66B0-CF81-7DFE-235DEC2C623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91DD51-F875-1D7D-8573-512C928B97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63CD4A-7D1B-9F74-F80D-A0E7DC7956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47FEEDA-82B2-B893-01A3-ACE8BAAF377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3010741-2AA6-E65A-B020-83D08DAB4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2945" y="916820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E7FA762-03C1-6A7E-0768-86080790DA41}"/>
              </a:ext>
            </a:extLst>
          </p:cNvPr>
          <p:cNvSpPr txBox="1"/>
          <p:nvPr/>
        </p:nvSpPr>
        <p:spPr>
          <a:xfrm>
            <a:off x="1188351" y="892864"/>
            <a:ext cx="117656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bol est froid. Froid. </a:t>
            </a:r>
            <a:r>
              <a:rPr lang="fr-FR" sz="2800" b="1" dirty="0">
                <a:solidFill>
                  <a:srgbClr val="A6A6A6"/>
                </a:solidFill>
              </a:rPr>
              <a:t>Comment vous dites froid dans votre langue?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8C25478-8265-84BD-CD5B-B58232AD68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6526" y="2373390"/>
            <a:ext cx="4922947" cy="554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705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7A7B2-960A-8D34-0787-8C8CB2420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8DA6625-E8B2-6445-8E20-53BC366DF86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E7870C-81B7-159D-1366-C857AAA2D74E}"/>
              </a:ext>
            </a:extLst>
          </p:cNvPr>
          <p:cNvGrpSpPr/>
          <p:nvPr/>
        </p:nvGrpSpPr>
        <p:grpSpPr>
          <a:xfrm>
            <a:off x="474829" y="5334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1C6989-E0E1-6177-BCF5-5DBCF7516A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D20D4-532C-EE3C-8544-2A0DD5BA82C6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DF86506-6E85-A451-20AA-5AA339AA08A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7749DF8-3B4E-D2DD-8BA6-5F541C3CA00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293DC93-84AD-5CB2-6E04-53976F38136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D216D1B-B5E5-F25C-E5BE-EF3FF9014A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9E5857D-E040-CFB7-210B-9FD52E065B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C96175-5562-DD48-F00C-B7D89AD8E8D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AFEFB9D-DCF4-24CC-137F-125DA9BD5D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A9A397-2E34-2EE0-2278-7E9965832E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223D4F3-F4F7-7DA0-DA29-AD8B8063CEFC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bol est  froid.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Froid. Répétons ensemble froid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AAEDC44-C437-04E2-29E6-11ED968E36B4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froid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513A68-29D9-C5D2-C1BC-F274F0DD27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2858" y="4044967"/>
            <a:ext cx="4442673" cy="499972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FD89E8B-2F60-42EA-29AE-1A5B0FA7F8A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36789" y="427457"/>
            <a:ext cx="1585825" cy="133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274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DD93-8F4E-0957-11D3-38FAB9798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B6B09935-E5F4-143D-5591-FD6F12EA40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23C6FB-EE50-D4CD-3882-0DE9D478DA0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8BC03CC-2262-A176-8CAA-C9CDB982B9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EDDF596-22CD-C50D-991B-915703BA6A08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5A331E2-1858-DF7C-D260-B7B5B92C12D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8A3D02B-B5A5-564D-93FD-3479AE41A7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21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B8EF52-0157-B24E-C0FA-9168F5894AB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34600" y="5618849"/>
            <a:ext cx="1477458" cy="19018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8E73455-3307-0CEE-98CA-A4B8D704DE94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C5AFE306-CBA0-61F1-419E-B52251FBB6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065" y="3669016"/>
            <a:ext cx="3753406" cy="241098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7EF236E-40C8-E529-FE00-A4B715250F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875" y="4501615"/>
            <a:ext cx="3415316" cy="173959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F377598-4AAC-8C66-265A-CA46D6DD4F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735" y="3397175"/>
            <a:ext cx="1698785" cy="282463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B78C98E-EACB-5511-CCB4-B96A12613F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6785" y="3154492"/>
            <a:ext cx="3292125" cy="26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6F7ED-5892-B3AB-5A4A-BF710A1A8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328326-9774-63C3-4A3D-CA61A7B8F6F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88BF9A3-92CB-BF26-1090-C6F91159F44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3AC25D6-E412-C70D-6A20-881B56AC0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1B091C8-CF5F-82A6-7B2E-0AC475EF39F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1DC76D5-BFCB-6254-CFC9-C2E6C275E68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2A2CCF-EE20-88D0-8DDA-5388A9C4E1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654B1B-5C31-2511-9D03-5B51774E281C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952BE3A-28AC-85E3-CFB6-5B65AD8F7A1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B0DC6CFF-B8F2-A339-5312-620AB6EA6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8956F374-051A-9C16-FDCB-0BBE31A9D9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2F0360C-7967-EAE6-896A-B9F27B51DF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F041AF9B-0E2F-78AD-973F-7AF963E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37AD3BA-993F-0D95-551B-7D6D832AB70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9C44700-C694-5882-31B0-6AF6D1ED7BA6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8E4C9AF-B97A-93F0-0C02-64AE58941367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48D629-E78B-38B5-9938-D818A222ED1B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277D9DC-396A-261F-97A4-6B25E91C26B6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4DE7BFC5-193A-23F4-7F8F-7BAE5EA7DD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789" y="3591053"/>
            <a:ext cx="2775107" cy="297626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9BF71477-7F3A-5155-DED6-E95721F9C8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896" y="3873667"/>
            <a:ext cx="2893830" cy="244999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56E4E40-0B68-0F51-677B-EAF6ACBE95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5973" y="3790027"/>
            <a:ext cx="2332026" cy="261726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B2C87C8-072D-9CA7-D5F5-065F11F1F6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2852" y="3595896"/>
            <a:ext cx="2501241" cy="281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363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352172" y="501948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1EDFEE-39E5-C7DF-875A-17769B27FE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153" y="2544257"/>
            <a:ext cx="2057401" cy="220653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077A929-47A2-1125-8E9A-97E5F489E5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758" y="2661362"/>
            <a:ext cx="2490430" cy="210846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9AD0BB3-3E91-24A9-02FA-22CC4620514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65" y="6134101"/>
            <a:ext cx="3157692" cy="160837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01699B4-AD5A-8183-A550-9E9985C3345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029" y="4946398"/>
            <a:ext cx="1731647" cy="287927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9D1021D-4E16-CD41-A1DA-0C61F172A1D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099" y="5934932"/>
            <a:ext cx="2439783" cy="156718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159DA7A-7B18-140C-E836-5114439BD0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2029" y="2400644"/>
            <a:ext cx="3292125" cy="269009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813E0E-A2AF-B369-EB29-94F787873BA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06001" y="2526231"/>
            <a:ext cx="2332026" cy="261726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16BB531-3D05-1AAA-CE71-2196C056156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83245" y="5541270"/>
            <a:ext cx="2242783" cy="270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EC9A24-3FAE-51E3-0319-40D73097AE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153" y="2544257"/>
            <a:ext cx="2057401" cy="220653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A23B080-F855-C4CE-33E2-7B6E492A25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758" y="2661362"/>
            <a:ext cx="2490430" cy="210846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D14BAF3-6722-1A1E-886A-144AEC94F5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65" y="6134101"/>
            <a:ext cx="3157692" cy="160837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09EB8D5-3A86-B7D4-256C-B9D9A7A571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029" y="4946398"/>
            <a:ext cx="1731647" cy="287927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6570C9C-1812-EB35-B207-7FABAD64EDD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744" y="6116783"/>
            <a:ext cx="2439783" cy="156718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DCC60AE-2726-E7D6-1691-B03303C3F5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9738" y="2370546"/>
            <a:ext cx="3292125" cy="269009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75AEFFD-B080-2F54-3105-B62C667585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84971" y="2501203"/>
            <a:ext cx="2332026" cy="261726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DD176D9-C898-E32C-BDD3-8936849E0A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29611" y="5752593"/>
            <a:ext cx="2501241" cy="281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FE74-9556-EB37-8035-DE04A9BB8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7BDB17-122B-F098-B250-07592A3FFC50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1D21E32-BDB4-9B96-B238-5CA96E7D4A49}"/>
              </a:ext>
            </a:extLst>
          </p:cNvPr>
          <p:cNvGrpSpPr/>
          <p:nvPr/>
        </p:nvGrpSpPr>
        <p:grpSpPr>
          <a:xfrm>
            <a:off x="248123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125F6F4C-4E35-93BE-E5B8-3BBD4F93BE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87051E2-D40E-8723-9CD6-2278AC4874E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D8903CD-8349-3968-BFEA-B5831EE05782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Quels sont les mots qui manquent.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393CA07-F2DB-3279-CA90-20F7AEE446A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C5387AE-12FA-9528-0242-63D9578A4D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17E50D5-46A2-10A4-A9A8-140657DE71CB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E120B17-DD09-ED0E-6DFC-54D72AD37ED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AD21C500-BAE2-5E4D-DF78-35E81F1BC4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C3082E1-59FC-F317-0F24-A727C99953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98A44CA-D00B-1A92-D42A-9CD7CE70E5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9DAE0294-3DD9-1E04-984A-8379932E7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16BAF84-DB9E-AB6A-7C12-21B02E8A1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723" y="2206659"/>
            <a:ext cx="2934993" cy="309468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CD50A41-F040-83ED-1068-5EE18245DA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663" y="2370876"/>
            <a:ext cx="2798107" cy="309468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7829907-5BB7-6D37-B660-C15A8D99F8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153" y="2544257"/>
            <a:ext cx="2057401" cy="220653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D5FF1E8-9920-7DDA-6FF3-8306B79C04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65" y="6134101"/>
            <a:ext cx="3157692" cy="160837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860ED7C-B47B-93E1-C0BA-A4FFA788F8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029" y="4946398"/>
            <a:ext cx="1731647" cy="287927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15E4CA3-1759-77F7-E207-1B7100059E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099" y="5934932"/>
            <a:ext cx="2439783" cy="156718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866277F-0A30-8D93-75FE-2BBC44C55F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50093" y="2487494"/>
            <a:ext cx="2332026" cy="261726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5B739A2-D8E8-8FF5-155E-2D7DCD8964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3648" y="5666510"/>
            <a:ext cx="2111888" cy="237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2645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186EF-DA62-229B-165C-FD4A68525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FC58CA-D2E7-1A14-0C2D-B32C39D89C3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CC2826F-968F-300B-D85E-4E1D4565CC7C}"/>
              </a:ext>
            </a:extLst>
          </p:cNvPr>
          <p:cNvGrpSpPr/>
          <p:nvPr/>
        </p:nvGrpSpPr>
        <p:grpSpPr>
          <a:xfrm>
            <a:off x="271217" y="810760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00E56A81-B49D-0C48-0EA8-0130EE619E5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EEDF3F7-DCAA-09BC-7507-69B6BD10AE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6465849-B7CA-A94B-FDF7-BCF9E4A78A8C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mots qui manquaient sont: placard - flan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BF0F13DA-B311-0827-91B7-7E589EFE2D27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2CF4867-14EB-B04C-6341-D37F64F5CB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D06841F9-B1AF-F623-DE24-B569EB360D9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371B7B2-22F8-A9E4-D2D2-54A3B5CF728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5B082E-D3A8-C2E2-D9DE-1D77E8B3CC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E97D3658-2485-5312-C6F4-A71443823F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FFE383D-67AE-8BD5-7156-630DFA5A7DE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D1C79E62-4AFF-840A-3C03-B7190DB77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21203D38-E08A-BB76-DF1B-492D1D2598AE}"/>
              </a:ext>
            </a:extLst>
          </p:cNvPr>
          <p:cNvCxnSpPr>
            <a:cxnSpLocks/>
          </p:cNvCxnSpPr>
          <p:nvPr/>
        </p:nvCxnSpPr>
        <p:spPr>
          <a:xfrm>
            <a:off x="918104" y="1494443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2A1161DD-D42A-7E4A-BAF5-EE0B9298A1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153" y="2544257"/>
            <a:ext cx="2057401" cy="220653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44AD537-7F11-D383-4FE2-8615E2A18E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758" y="2661362"/>
            <a:ext cx="2490430" cy="210846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C690A00-066E-8B17-097D-A0E2BFF084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65" y="6134101"/>
            <a:ext cx="3157692" cy="160837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EDBBEC8-9C64-A493-1A9C-CAE4F0C243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029" y="4946398"/>
            <a:ext cx="1731647" cy="28792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70A2D80-8E32-0679-6955-3767FF4063D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099" y="5934932"/>
            <a:ext cx="2439783" cy="1567181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FC9DB23-5A29-0DE7-93A0-95307E6A7381}"/>
              </a:ext>
            </a:extLst>
          </p:cNvPr>
          <p:cNvCxnSpPr>
            <a:cxnSpLocks/>
          </p:cNvCxnSpPr>
          <p:nvPr/>
        </p:nvCxnSpPr>
        <p:spPr>
          <a:xfrm>
            <a:off x="6617046" y="2041821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5C27EDA3-D0A3-AEC9-16F2-E34FF5377E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8720" y="2800556"/>
            <a:ext cx="3292125" cy="269009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3622621-0173-9CCF-3B21-2DA229E7FF4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95140" y="2238491"/>
            <a:ext cx="2332026" cy="26172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08D025F-90A1-B75D-7732-BE36BE3417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86047" y="5382230"/>
            <a:ext cx="2141120" cy="266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80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 chercher et écrire les mots du vocabulaire que nous avons vus. Exemple: casserole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6" name="Ellipse 5">
            <a:extLst>
              <a:ext uri="{FF2B5EF4-FFF2-40B4-BE49-F238E27FC236}">
                <a16:creationId xmlns:a16="http://schemas.microsoft.com/office/drawing/2014/main" id="{D0F7F2DE-879C-A7E7-E1B7-2B9CB1D28F92}"/>
              </a:ext>
            </a:extLst>
          </p:cNvPr>
          <p:cNvSpPr/>
          <p:nvPr/>
        </p:nvSpPr>
        <p:spPr>
          <a:xfrm>
            <a:off x="4814241" y="7555077"/>
            <a:ext cx="1447800" cy="8382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F42BF00-D9CB-6C0B-5081-356909DF81BC}"/>
              </a:ext>
            </a:extLst>
          </p:cNvPr>
          <p:cNvSpPr/>
          <p:nvPr/>
        </p:nvSpPr>
        <p:spPr>
          <a:xfrm>
            <a:off x="8049309" y="3619500"/>
            <a:ext cx="713692" cy="4572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C43EA8-F79A-7DBD-B164-C427F7EC1A6D}"/>
              </a:ext>
            </a:extLst>
          </p:cNvPr>
          <p:cNvSpPr/>
          <p:nvPr/>
        </p:nvSpPr>
        <p:spPr>
          <a:xfrm>
            <a:off x="609600" y="4240860"/>
            <a:ext cx="2037300" cy="990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1"/>
                </a:solidFill>
              </a:rPr>
              <a:t>casserole</a:t>
            </a:r>
            <a:endParaRPr lang="fr-MA" sz="3200" b="1" dirty="0">
              <a:solidFill>
                <a:schemeClr val="accent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450C845-CF33-C2CC-C78E-F06E8D479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783" y="1646431"/>
            <a:ext cx="6112122" cy="777419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BF4A0B8-0E23-816F-BBB2-6B358BED7D98}"/>
              </a:ext>
            </a:extLst>
          </p:cNvPr>
          <p:cNvCxnSpPr>
            <a:cxnSpLocks/>
          </p:cNvCxnSpPr>
          <p:nvPr/>
        </p:nvCxnSpPr>
        <p:spPr>
          <a:xfrm>
            <a:off x="2772882" y="4813825"/>
            <a:ext cx="4313718" cy="1010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ACD04225-FFCC-D0D6-C88E-5183DF4F6B4D}"/>
              </a:ext>
            </a:extLst>
          </p:cNvPr>
          <p:cNvCxnSpPr>
            <a:cxnSpLocks/>
          </p:cNvCxnSpPr>
          <p:nvPr/>
        </p:nvCxnSpPr>
        <p:spPr>
          <a:xfrm flipV="1">
            <a:off x="2646900" y="3439371"/>
            <a:ext cx="5759255" cy="8147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>
            <a:extLst>
              <a:ext uri="{FF2B5EF4-FFF2-40B4-BE49-F238E27FC236}">
                <a16:creationId xmlns:a16="http://schemas.microsoft.com/office/drawing/2014/main" id="{35E61DC4-0D5D-D888-204A-39E7BF1D784A}"/>
              </a:ext>
            </a:extLst>
          </p:cNvPr>
          <p:cNvSpPr/>
          <p:nvPr/>
        </p:nvSpPr>
        <p:spPr>
          <a:xfrm>
            <a:off x="8313838" y="3067050"/>
            <a:ext cx="856218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avancées avec pl –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gl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-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fl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345740" y="807691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b="1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C6930C73-6ECB-445A-DA6A-E7B8174AC8A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946190"/>
            <a:ext cx="9859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Aujourd’hui, vous allez apprendre à lire des syllabes avancées</a:t>
            </a:r>
            <a:r>
              <a:rPr lang="pt-BR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Regardez comment je fais</a:t>
            </a:r>
            <a:r>
              <a:rPr lang="pt-B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C20C46E-8C6F-B4A0-F331-5E54D903D58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260615" y="4073604"/>
            <a:ext cx="666445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3800" b="1" dirty="0">
                <a:solidFill>
                  <a:srgbClr val="106585"/>
                </a:solidFill>
                <a:latin typeface="Dosis" pitchFamily="2" charset="0"/>
              </a:rPr>
              <a:t>placard</a:t>
            </a:r>
            <a:endParaRPr lang="pt-BR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83617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1219200" y="3070331"/>
            <a:ext cx="110489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placar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93CD0DE-239C-D22A-F445-04073CC22C2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11559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</a:rPr>
              <a:t> p/l/a/”pla” k/a/r “kar”. Pla- card – placard. La lettre d est muette. Lisons ensemble.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68C5161-2A7C-3BC7-F4EA-6C14325FE2D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8158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 et non pas leur nom.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27894791-5824-E76A-EFE6-95DB71E4C1A9}"/>
              </a:ext>
            </a:extLst>
          </p:cNvPr>
          <p:cNvSpPr/>
          <p:nvPr/>
        </p:nvSpPr>
        <p:spPr>
          <a:xfrm rot="5400000">
            <a:off x="7480729" y="4925891"/>
            <a:ext cx="490440" cy="3902900"/>
          </a:xfrm>
          <a:prstGeom prst="rightBracket">
            <a:avLst>
              <a:gd name="adj" fmla="val 20553"/>
            </a:avLst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" name="Parenthèse fermante 8">
            <a:extLst>
              <a:ext uri="{FF2B5EF4-FFF2-40B4-BE49-F238E27FC236}">
                <a16:creationId xmlns:a16="http://schemas.microsoft.com/office/drawing/2014/main" id="{9BC4F2F5-82D9-0B0A-38C2-502E4CC4182C}"/>
              </a:ext>
            </a:extLst>
          </p:cNvPr>
          <p:cNvSpPr/>
          <p:nvPr/>
        </p:nvSpPr>
        <p:spPr>
          <a:xfrm rot="5400000">
            <a:off x="3216269" y="4912002"/>
            <a:ext cx="490439" cy="4053872"/>
          </a:xfrm>
          <a:prstGeom prst="rightBracket">
            <a:avLst>
              <a:gd name="adj" fmla="val 20553"/>
            </a:avLst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9B33-D7BC-A3CE-5C44-8426203D7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4167DA-8F3D-8E04-072A-1AEDE5794D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B3C6248-E67E-51C4-8C81-4FD085C6C45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6C06BD9-5335-13FA-BFA7-DF51CFD4348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54AA7C-64E8-ADB9-CDA7-509921AAEC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013909E-4893-0C6C-29CD-DBC24D5ACC4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8F7C76-0CA3-BC91-2631-50D7CA24474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C2BDD71-A091-A025-A1FF-3247E53660C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F4D95-F924-3DEE-1989-DD73E9077A6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46D1E-5041-78EC-BA5C-EAE98AF50B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5BAF5C1-1FEC-802F-106A-AC0AC23DD6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04F7E9-73B7-FD86-F091-16296A58061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B2FB12F-26B2-F440-3897-223493280A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9ACD96-1959-C14B-A995-4A351056A20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226749-3258-E6A3-F2C8-B5042106C5B5}"/>
              </a:ext>
            </a:extLst>
          </p:cNvPr>
          <p:cNvSpPr txBox="1"/>
          <p:nvPr/>
        </p:nvSpPr>
        <p:spPr>
          <a:xfrm>
            <a:off x="1554435" y="3088410"/>
            <a:ext cx="1063756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placar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A76E093-7A4E-BA2A-7E49-ACB87EA2F18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moi?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F29F219-F7A8-55C4-1759-1DBF8AF68A1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7078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72FE1-7230-96C8-3541-9B421D812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E51B4C-FB05-BCCD-67DF-00CE2149E34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580535-299D-597E-16E1-078F9D16F867}"/>
              </a:ext>
            </a:extLst>
          </p:cNvPr>
          <p:cNvGrpSpPr/>
          <p:nvPr/>
        </p:nvGrpSpPr>
        <p:grpSpPr>
          <a:xfrm>
            <a:off x="483617" y="55195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8ECB3C7-273C-A455-AF6F-D56BE21DE8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22328-69F7-6A07-5035-2AF2A2F658F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B6FBD1-BA7A-1DBF-8D0F-196C678C22B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49E15DD-0EFF-FFE2-3483-36694B9303C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9B267A-3530-45D6-0C97-299534FF04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9581EE-CAF7-C947-CB4C-668F000C81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984FB63-0D2D-542D-D6B4-526127DEA48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1D77D7-8A8F-B16A-34A7-E74E003690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515EF0-C519-21AE-AF19-98023BD2E22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5BF7083-9CEF-2242-11A9-CE5F0288AC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8E7646-E303-D866-BC51-C910BC5197D5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A0EFE7-0DE6-13BE-35B2-4DFB1E47E11E}"/>
              </a:ext>
            </a:extLst>
          </p:cNvPr>
          <p:cNvSpPr txBox="1"/>
          <p:nvPr/>
        </p:nvSpPr>
        <p:spPr>
          <a:xfrm>
            <a:off x="3769966" y="3070331"/>
            <a:ext cx="872683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glac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D2ADFBE-B519-F609-CCD6-2BF633E5574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g/l/a/s . “Glas” . lisons ensemble. Glace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00BE64-B50F-EB4D-BFB6-09BDFC74B24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FC2DC6E9-F8B8-79CB-58B6-C9D28F899806}"/>
              </a:ext>
            </a:extLst>
          </p:cNvPr>
          <p:cNvSpPr/>
          <p:nvPr/>
        </p:nvSpPr>
        <p:spPr>
          <a:xfrm rot="5400000">
            <a:off x="6554925" y="4417876"/>
            <a:ext cx="263248" cy="5372100"/>
          </a:xfrm>
          <a:prstGeom prst="rightBracket">
            <a:avLst>
              <a:gd name="adj" fmla="val 0"/>
            </a:avLst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84290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01716-EE13-823B-57B6-600362C31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9D76C0-2EDE-CF31-9EDA-5445ADBA5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87EA0F2-1D50-0200-DCF2-E1AF4CEFFA9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C366EC-D9E2-5C25-E1D1-84FB8EA703C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EFB174-CCB5-7C50-0B8D-1512BAE1527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4A816AD-2434-CAE4-4FE9-62A24A60DE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C365235-A0BC-F0C0-B486-6881459853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F7C37F-82C3-5A9C-4A9F-0376133C4D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AF216C9-DB44-ABB0-1EB6-9CC6C986CAD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17EB01-DD85-4F5E-B7B5-442DBB18D1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E673504-F7F6-047E-672B-8E5DAD0531E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2FA512-DDEA-088F-5EE1-344621C5DC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93D477-F48A-5A45-E4E2-DA6A46FBF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A3A9423-2E13-05EE-177B-776EB372408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772B7F-B3C1-3BED-B4B6-98DCA74EF6D6}"/>
              </a:ext>
            </a:extLst>
          </p:cNvPr>
          <p:cNvSpPr txBox="1"/>
          <p:nvPr/>
        </p:nvSpPr>
        <p:spPr>
          <a:xfrm>
            <a:off x="2006143" y="3070331"/>
            <a:ext cx="854562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glac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D7B1145-C2C3-3CC4-90E4-3B657E38D3C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moi?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7DBEDE-C11B-3889-06DA-853722DC369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2925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8FA2C-4FDB-B2CD-FA9D-2402A0FB9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3BBAE4-B676-D31E-D4E4-C32F2A81861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A1BD25-E3EF-99AE-0B4F-9D559AECB4ED}"/>
              </a:ext>
            </a:extLst>
          </p:cNvPr>
          <p:cNvGrpSpPr/>
          <p:nvPr/>
        </p:nvGrpSpPr>
        <p:grpSpPr>
          <a:xfrm>
            <a:off x="483617" y="55195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3DC1C29-1285-64A9-4BC8-D8378C82648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B4C6AE-959C-ED64-EC24-BA2184F9D2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187ADFC-A3DA-E982-CCD5-B786CB4AB35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BB39B9D-DD1B-F376-4C57-890151638E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463C3B-86F9-4CEE-FAF0-818A0AC2A6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21F7DD8-2CA1-F24F-AC2C-52E8FE99593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04114C-FC73-749D-8B8C-ACAF9CB809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A9B97A-5830-BB28-F15A-AE1ADA8D270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54A2800-C29C-9D05-4E62-348894BB282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BCB0E49-3F3B-7F50-D294-A91480A8F6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A3E0C6F-6824-6C30-5E15-6F179FCE3CB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C8FA1B0-B144-05AA-CE12-38573E4EDC11}"/>
              </a:ext>
            </a:extLst>
          </p:cNvPr>
          <p:cNvSpPr txBox="1"/>
          <p:nvPr/>
        </p:nvSpPr>
        <p:spPr>
          <a:xfrm>
            <a:off x="908910" y="2933700"/>
            <a:ext cx="1207134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flamme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3206D4-2F71-DF4E-C0A5-26259CEA8F2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f/l/a/ m -  double m se lit “m” -  “flam”  lisons ensemble.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81FB67-91CF-0109-D00B-4304E124CB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1157078A-2DC2-9E67-4FB4-AC84A413977A}"/>
              </a:ext>
            </a:extLst>
          </p:cNvPr>
          <p:cNvSpPr/>
          <p:nvPr/>
        </p:nvSpPr>
        <p:spPr>
          <a:xfrm rot="5400000">
            <a:off x="5120311" y="2546670"/>
            <a:ext cx="617880" cy="8572502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93232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0F954-AB69-5B87-6BD1-1FACE3D04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4DDA98-83A8-F56D-25F3-4FAA21B6534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5CB5E0-0A99-4019-B453-DF03643A68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38881FD-4662-B779-E750-EA23841E25E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302F23-63FC-45DE-8074-16704E08A0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847F28F-77E7-51D2-BCDA-EB3C1C4BEE3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1FAC31-47B3-34FE-35E1-B56FDA301D5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AB91F33-B0AA-0F67-2FBE-CB8D070AC2F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2640B3A-FDD3-E913-E084-17420382D30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B7E9EC3-856A-1FC6-0744-F25EF48DC7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E9D62E2-97E7-9B79-4BB2-F06A54A248A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E639A7-1F08-8D13-2E4C-E205742D3E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8F0C1D6-201F-0745-4F58-8DEA3F549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FB9D573-5772-3DE5-8526-DF2C87B4731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12EE1A-3313-2B28-EBE0-2E1BF6868B7B}"/>
              </a:ext>
            </a:extLst>
          </p:cNvPr>
          <p:cNvSpPr txBox="1"/>
          <p:nvPr/>
        </p:nvSpPr>
        <p:spPr>
          <a:xfrm>
            <a:off x="1219200" y="3106857"/>
            <a:ext cx="11125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flamme</a:t>
            </a:r>
            <a:endParaRPr lang="fr-FR" sz="25800" kern="0" spc="48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2D8D853-EB46-AA6B-EFEC-B2ADA4BBA16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moi?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41826D5-4380-0B94-AA87-E576934D467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6459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1219200" y="1409700"/>
            <a:ext cx="11876750" cy="7607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3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 </a:t>
            </a:r>
            <a:r>
              <a:rPr lang="fr-FR" sz="3200" dirty="0">
                <a:latin typeface="Dosis" pitchFamily="2" charset="0"/>
              </a:rPr>
              <a:t> placard – glace – flan – éplucher – froid – fruits – casserole - réfrigérateur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avancés avec </a:t>
            </a:r>
            <a:r>
              <a:rPr lang="fr-FR" sz="3200" dirty="0">
                <a:latin typeface="Dosis" pitchFamily="2" charset="0"/>
              </a:rPr>
              <a:t>pl – </a:t>
            </a:r>
            <a:r>
              <a:rPr lang="fr-FR" sz="3200" dirty="0" err="1">
                <a:latin typeface="Dosis" pitchFamily="2" charset="0"/>
              </a:rPr>
              <a:t>gl</a:t>
            </a:r>
            <a:r>
              <a:rPr lang="fr-FR" sz="3200" dirty="0">
                <a:latin typeface="Dosis" pitchFamily="2" charset="0"/>
              </a:rPr>
              <a:t> - </a:t>
            </a:r>
            <a:r>
              <a:rPr lang="fr-FR" sz="3200" dirty="0" err="1">
                <a:latin typeface="Dosis" pitchFamily="2" charset="0"/>
              </a:rPr>
              <a:t>fl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mots avancés et phrases avec pl – </a:t>
            </a:r>
            <a:r>
              <a:rPr lang="fr-MA" sz="3200" dirty="0" err="1">
                <a:latin typeface="Dosis" pitchFamily="2" charset="0"/>
              </a:rPr>
              <a:t>gl</a:t>
            </a:r>
            <a:r>
              <a:rPr lang="fr-MA" sz="3200" dirty="0">
                <a:latin typeface="Dosis" pitchFamily="2" charset="0"/>
              </a:rPr>
              <a:t> - </a:t>
            </a:r>
            <a:r>
              <a:rPr lang="fr-MA" sz="3200" dirty="0" err="1">
                <a:latin typeface="Dosis" pitchFamily="2" charset="0"/>
              </a:rPr>
              <a:t>fl</a:t>
            </a:r>
            <a:endParaRPr lang="fr-MA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1769948" y="3359766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1499791" y="5069820"/>
            <a:ext cx="1172173" cy="418206"/>
            <a:chOff x="3409614" y="4049374"/>
            <a:chExt cx="1172173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07434" y="4107177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9614" y="4049374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833600" y="4093277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727242" y="6034032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1753408" y="7828183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1709776" y="8597077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744655" y="6972300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A473A-6325-9DEE-E1CB-E12F17F01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C890F9-E3C9-4E6C-9E75-BA813503F13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6F3C201-5DC1-4F13-4E26-FF722CF385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F24A1D-32F6-F04A-1FF0-363056655B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C5439B-26FB-0E34-FF96-8BB842CA185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11550D-F339-DF51-48CE-B062B74D6E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DF7595-EEB0-BB90-3F2C-BCB44ADC70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6F48A8-8BB6-5703-B8F4-629A2620EBA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CF9340-DA49-6657-E06C-5E0BB548BB3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D375004-E62E-0134-73E2-37DAB66B85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15D765-53E9-1EC6-948C-75A71AA25DC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8B27FE3-2A0B-C5D0-BC8B-226C4319D6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B6ABFC-722A-33B7-E3BA-9375BCF2D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772BC4F-72D0-6886-1E62-165F094A5EF5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lire les syllabes.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A118A0B2-119F-C626-4FFB-FE118F6DFE8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0A32FB6D-D7C4-FFC8-D07C-C08136762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36B364C-356F-DEA4-3D89-98F1CCF37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01470F4-9C8A-9E30-10FB-C650C45BDC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404371"/>
              </p:ext>
            </p:extLst>
          </p:nvPr>
        </p:nvGraphicFramePr>
        <p:xfrm>
          <a:off x="579120" y="3360260"/>
          <a:ext cx="12146278" cy="4503612"/>
        </p:xfrm>
        <a:graphic>
          <a:graphicData uri="http://schemas.openxmlformats.org/drawingml/2006/table">
            <a:tbl>
              <a:tblPr/>
              <a:tblGrid>
                <a:gridCol w="1526404">
                  <a:extLst>
                    <a:ext uri="{9D8B030D-6E8A-4147-A177-3AD203B41FA5}">
                      <a16:colId xmlns:a16="http://schemas.microsoft.com/office/drawing/2014/main" val="3434430523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2249661064"/>
                    </a:ext>
                  </a:extLst>
                </a:gridCol>
                <a:gridCol w="1493927">
                  <a:extLst>
                    <a:ext uri="{9D8B030D-6E8A-4147-A177-3AD203B41FA5}">
                      <a16:colId xmlns:a16="http://schemas.microsoft.com/office/drawing/2014/main" val="528027743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710892522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1241873039"/>
                    </a:ext>
                  </a:extLst>
                </a:gridCol>
                <a:gridCol w="1493927">
                  <a:extLst>
                    <a:ext uri="{9D8B030D-6E8A-4147-A177-3AD203B41FA5}">
                      <a16:colId xmlns:a16="http://schemas.microsoft.com/office/drawing/2014/main" val="2138411034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3448628979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3585900888"/>
                    </a:ext>
                  </a:extLst>
                </a:gridCol>
              </a:tblGrid>
              <a:tr h="34040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bli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oub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blou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4080163"/>
                  </a:ext>
                </a:extLst>
              </a:tr>
              <a:tr h="34040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fli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apl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413152"/>
                  </a:ext>
                </a:extLst>
              </a:tr>
              <a:tr h="34040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flo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abl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afl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1018605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C5C9D3E5-EB3A-EA28-254A-D395719AA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3659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4732E-9C2D-2755-6D34-9ABB8E840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894AFC-6132-424D-028C-EFB12FC6CB9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A79DA6-5CB3-5891-074C-FCB3F4636C1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B1413B0-66BC-CE9F-A0EC-47E16830FB8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C4B20C7-7FAF-CC04-61B6-A243B61E2FF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9A1DB56-8074-9D78-DCFF-DC8FE6854A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C9CD119-04F6-D129-213B-E3E8A6E6266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BC7B1C-1D2E-4D95-B980-53E0FC5CD7B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BAC49F9-B4EB-273F-AF3D-20FEA0F396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A319FBB-069F-8AAB-FEFF-9028EC8C7F5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E74E4CB-5E86-A0D4-1E64-A12DCDF7F7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C6CF598-1C05-5DD4-CB71-2CB6F45E89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BF47D48-93C7-E906-E2E0-15D1D686F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CBED9F-9B04-6996-AFA1-966E7D06ECAF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A92B3029-F387-0C17-8DAD-97A97250841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23E73F65-458B-C4AF-A8ED-0CA818D9E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1306AD1-28D7-8396-B71E-D24D33A4A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79DAA8A-C05A-00C6-2611-FA792ADDDFB4}"/>
              </a:ext>
            </a:extLst>
          </p:cNvPr>
          <p:cNvGraphicFramePr>
            <a:graphicFrameLocks noGrp="1"/>
          </p:cNvGraphicFramePr>
          <p:nvPr/>
        </p:nvGraphicFramePr>
        <p:xfrm>
          <a:off x="579120" y="3360260"/>
          <a:ext cx="12146278" cy="4503612"/>
        </p:xfrm>
        <a:graphic>
          <a:graphicData uri="http://schemas.openxmlformats.org/drawingml/2006/table">
            <a:tbl>
              <a:tblPr/>
              <a:tblGrid>
                <a:gridCol w="1526404">
                  <a:extLst>
                    <a:ext uri="{9D8B030D-6E8A-4147-A177-3AD203B41FA5}">
                      <a16:colId xmlns:a16="http://schemas.microsoft.com/office/drawing/2014/main" val="3434430523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2249661064"/>
                    </a:ext>
                  </a:extLst>
                </a:gridCol>
                <a:gridCol w="1493927">
                  <a:extLst>
                    <a:ext uri="{9D8B030D-6E8A-4147-A177-3AD203B41FA5}">
                      <a16:colId xmlns:a16="http://schemas.microsoft.com/office/drawing/2014/main" val="528027743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710892522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1241873039"/>
                    </a:ext>
                  </a:extLst>
                </a:gridCol>
                <a:gridCol w="1493927">
                  <a:extLst>
                    <a:ext uri="{9D8B030D-6E8A-4147-A177-3AD203B41FA5}">
                      <a16:colId xmlns:a16="http://schemas.microsoft.com/office/drawing/2014/main" val="2138411034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3448628979"/>
                    </a:ext>
                  </a:extLst>
                </a:gridCol>
                <a:gridCol w="1526404">
                  <a:extLst>
                    <a:ext uri="{9D8B030D-6E8A-4147-A177-3AD203B41FA5}">
                      <a16:colId xmlns:a16="http://schemas.microsoft.com/office/drawing/2014/main" val="3585900888"/>
                    </a:ext>
                  </a:extLst>
                </a:gridCol>
              </a:tblGrid>
              <a:tr h="34040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bli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oub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blou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4080163"/>
                  </a:ext>
                </a:extLst>
              </a:tr>
              <a:tr h="34040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fli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pli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ple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apl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flu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7413152"/>
                  </a:ext>
                </a:extLst>
              </a:tr>
              <a:tr h="340402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flo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flé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abl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flou </a:t>
                      </a:r>
                      <a:endParaRPr lang="fr-MA" sz="4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afl</a:t>
                      </a: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1018605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BD12EF48-6A35-139B-07C8-F2B24D0BD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438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88586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lire les mots.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A3B4E067-48DA-CD12-C078-0BBE07050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0D175D7-545E-CE8F-23FF-FE443727C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D4DE8BD-5630-BC96-868C-0A358ACCF5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318385"/>
              </p:ext>
            </p:extLst>
          </p:nvPr>
        </p:nvGraphicFramePr>
        <p:xfrm>
          <a:off x="625475" y="2154427"/>
          <a:ext cx="12192000" cy="5678805"/>
        </p:xfrm>
        <a:graphic>
          <a:graphicData uri="http://schemas.openxmlformats.org/drawingml/2006/table">
            <a:tbl>
              <a:tblPr/>
              <a:tblGrid>
                <a:gridCol w="2042984">
                  <a:extLst>
                    <a:ext uri="{9D8B030D-6E8A-4147-A177-3AD203B41FA5}">
                      <a16:colId xmlns:a16="http://schemas.microsoft.com/office/drawing/2014/main" val="362229892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3680083142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1023467033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2694224438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2728065376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1078716688"/>
                    </a:ext>
                  </a:extLst>
                </a:gridCol>
              </a:tblGrid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parl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plac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cartabl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plum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réclam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273264"/>
                  </a:ext>
                </a:extLst>
              </a:tr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flaqu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aplati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clôtur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brocoli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sablé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0250"/>
                  </a:ext>
                </a:extLst>
              </a:tr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Plissé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glac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obligé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oubli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plag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3049885"/>
                  </a:ext>
                </a:extLst>
              </a:tr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parl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flût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t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flou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placar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d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flamm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0025198"/>
                  </a:ext>
                </a:extLst>
              </a:tr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tabl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palm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capabl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slalome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plaqu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clou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387517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18FF4B9A-D2F0-DB8F-D77A-16E46A9B0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0241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3C8B0-74E2-4F6B-536F-50FC380BB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92DA8D-52DD-B858-9E85-B546EFB21D6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5BB62B-89FF-8087-E156-F30336EC898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413732-01AF-31C7-2E3C-5B621EBDE5E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7E5C39D-5178-B5AC-7141-153095A789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F260AFF-7DD4-EB56-6A69-B84F6AE3601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50A6D5B-7B21-A447-2CBB-A37835FDA2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D36AEB4-A98B-0124-EBBC-7246E564452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8C2540-62FC-6414-CDC0-D2D08B227D6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41F4A90-B974-B238-B83D-FB1E14C845A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56F786-9485-9A49-2961-9E357657A2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5F32FD7-2943-9830-C02D-40A213AB24A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6A2E8E8-16C3-A473-F631-DEA767517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3BDBE6-9C5E-16B5-3C10-BD7E21ADA38B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lire?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2C604EDF-C967-D08C-D4A6-23730AE643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D3211000-D7A4-3B09-64E5-D433CD882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A025393-23CB-65D9-F81E-BD2E20371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45839F1-7C3A-2CBF-DC92-F6F4B8E66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226035"/>
              </p:ext>
            </p:extLst>
          </p:nvPr>
        </p:nvGraphicFramePr>
        <p:xfrm>
          <a:off x="625475" y="2154427"/>
          <a:ext cx="12192000" cy="5678805"/>
        </p:xfrm>
        <a:graphic>
          <a:graphicData uri="http://schemas.openxmlformats.org/drawingml/2006/table">
            <a:tbl>
              <a:tblPr/>
              <a:tblGrid>
                <a:gridCol w="2042984">
                  <a:extLst>
                    <a:ext uri="{9D8B030D-6E8A-4147-A177-3AD203B41FA5}">
                      <a16:colId xmlns:a16="http://schemas.microsoft.com/office/drawing/2014/main" val="362229892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3680083142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1023467033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2694224438"/>
                    </a:ext>
                  </a:extLst>
                </a:gridCol>
                <a:gridCol w="2010032">
                  <a:extLst>
                    <a:ext uri="{9D8B030D-6E8A-4147-A177-3AD203B41FA5}">
                      <a16:colId xmlns:a16="http://schemas.microsoft.com/office/drawing/2014/main" val="2728065376"/>
                    </a:ext>
                  </a:extLst>
                </a:gridCol>
                <a:gridCol w="2042984">
                  <a:extLst>
                    <a:ext uri="{9D8B030D-6E8A-4147-A177-3AD203B41FA5}">
                      <a16:colId xmlns:a16="http://schemas.microsoft.com/office/drawing/2014/main" val="1078716688"/>
                    </a:ext>
                  </a:extLst>
                </a:gridCol>
              </a:tblGrid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parl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plac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cartabl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plum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réclam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273264"/>
                  </a:ext>
                </a:extLst>
              </a:tr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flaqu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aplati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clôtur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brocoli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sablé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0250"/>
                  </a:ext>
                </a:extLst>
              </a:tr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Plissé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glac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obligé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oubli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plag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3049885"/>
                  </a:ext>
                </a:extLst>
              </a:tr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parl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flût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t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flou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placar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d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flamm</a:t>
                      </a:r>
                      <a:r>
                        <a:rPr lang="fr-MA" sz="40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0025198"/>
                  </a:ext>
                </a:extLst>
              </a:tr>
              <a:tr h="36273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tabl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palm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capabl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slalome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plaqu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clou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5387517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6D3478DA-1B96-6DDE-29D8-400E36E21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0241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9422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248" y="2515573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0D67B-D6E3-9D69-06C4-892B8E1F1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CDA4B6C-F5DA-571A-955A-5805602F08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595D0FD-C21A-B362-C139-0D4F2CB3CDA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99908-21D0-DC1D-737F-581766ADE81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9EE252-D2FB-86C8-678A-A8B01881953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CD3840-A882-6167-CB70-F6EE84C71F9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034E830-5F4E-E443-32FB-5811F1BDDE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EF2FA5F-F883-5D07-49B8-52444588AF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3D92FFF-E22B-62F0-D2D1-E8F42AB680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2F04311-409C-D485-D5B3-2A2A7AE997F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3471CEA-29C8-A867-CE3C-EE5B2197C5B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F53D13-8F1E-F560-BCF5-B63096D07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4B34C15-4302-E049-6431-72AE01266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0007BF6-30D0-F916-9371-D822CE7A723D}"/>
              </a:ext>
            </a:extLst>
          </p:cNvPr>
          <p:cNvSpPr txBox="1"/>
          <p:nvPr/>
        </p:nvSpPr>
        <p:spPr>
          <a:xfrm>
            <a:off x="1172612" y="664616"/>
            <a:ext cx="1295066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lvl="0"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plus de lectures correctes.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7EB7C245-EB84-C171-C920-C7A5427428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8F53B89D-3054-0D68-2CEE-66E4C2239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B6870004-D5E4-F641-116B-62FB64C0F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9750770-32B3-9E38-D91A-B6DDDA3B65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563373"/>
              </p:ext>
            </p:extLst>
          </p:nvPr>
        </p:nvGraphicFramePr>
        <p:xfrm>
          <a:off x="609600" y="3024981"/>
          <a:ext cx="12344400" cy="5678805"/>
        </p:xfrm>
        <a:graphic>
          <a:graphicData uri="http://schemas.openxmlformats.org/drawingml/2006/table">
            <a:tbl>
              <a:tblPr/>
              <a:tblGrid>
                <a:gridCol w="2068521">
                  <a:extLst>
                    <a:ext uri="{9D8B030D-6E8A-4147-A177-3AD203B41FA5}">
                      <a16:colId xmlns:a16="http://schemas.microsoft.com/office/drawing/2014/main" val="3458139662"/>
                    </a:ext>
                  </a:extLst>
                </a:gridCol>
                <a:gridCol w="2035158">
                  <a:extLst>
                    <a:ext uri="{9D8B030D-6E8A-4147-A177-3AD203B41FA5}">
                      <a16:colId xmlns:a16="http://schemas.microsoft.com/office/drawing/2014/main" val="771464400"/>
                    </a:ext>
                  </a:extLst>
                </a:gridCol>
                <a:gridCol w="2068521">
                  <a:extLst>
                    <a:ext uri="{9D8B030D-6E8A-4147-A177-3AD203B41FA5}">
                      <a16:colId xmlns:a16="http://schemas.microsoft.com/office/drawing/2014/main" val="3602423836"/>
                    </a:ext>
                  </a:extLst>
                </a:gridCol>
                <a:gridCol w="2068521">
                  <a:extLst>
                    <a:ext uri="{9D8B030D-6E8A-4147-A177-3AD203B41FA5}">
                      <a16:colId xmlns:a16="http://schemas.microsoft.com/office/drawing/2014/main" val="1087109378"/>
                    </a:ext>
                  </a:extLst>
                </a:gridCol>
                <a:gridCol w="2035158">
                  <a:extLst>
                    <a:ext uri="{9D8B030D-6E8A-4147-A177-3AD203B41FA5}">
                      <a16:colId xmlns:a16="http://schemas.microsoft.com/office/drawing/2014/main" val="21679297"/>
                    </a:ext>
                  </a:extLst>
                </a:gridCol>
                <a:gridCol w="2068521">
                  <a:extLst>
                    <a:ext uri="{9D8B030D-6E8A-4147-A177-3AD203B41FA5}">
                      <a16:colId xmlns:a16="http://schemas.microsoft.com/office/drawing/2014/main" val="3732732406"/>
                    </a:ext>
                  </a:extLst>
                </a:gridCol>
              </a:tblGrid>
              <a:tr h="24782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parl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plac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cartabl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plum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réclam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flach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3696168"/>
                  </a:ext>
                </a:extLst>
              </a:tr>
              <a:tr h="24782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flaqu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aplati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clôtur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brocoli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sablé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211777"/>
                  </a:ext>
                </a:extLst>
              </a:tr>
              <a:tr h="24782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blé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Plissé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glac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obligé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oubli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plag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0885930"/>
                  </a:ext>
                </a:extLst>
              </a:tr>
              <a:tr h="24782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parl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flût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t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flou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placar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d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flamm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4487856"/>
                  </a:ext>
                </a:extLst>
              </a:tr>
              <a:tr h="24782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tabl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palm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capabl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slalom</a:t>
                      </a:r>
                      <a:r>
                        <a:rPr lang="fr-MA" sz="40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-SemiBold"/>
                        </a:rPr>
                        <a:t>e</a:t>
                      </a: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 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plaqu</a:t>
                      </a:r>
                      <a:r>
                        <a:rPr lang="fr-MA" sz="40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32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buNone/>
                      </a:pPr>
                      <a:r>
                        <a:rPr lang="fr-MA" sz="40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clou</a:t>
                      </a:r>
                      <a:endParaRPr lang="fr-MA" sz="32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9285348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A629CE56-FCDB-555C-2B14-DD6E935FE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0241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5307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6" y="4218"/>
              <a:ext cx="10637127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mots-outils: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Chez - que - qui - à côté -peu - beaucoup- nous vous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2232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Chez – que – qui – à côté</a:t>
            </a:r>
          </a:p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peu- vous- nous- beaucoup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réviser les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de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C23A5-028B-96E8-2BAF-03A7BF4C6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4C4B1C-EF44-A161-35DD-E31DCD4A78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D25FA5-B538-F2FB-9EBD-A39DF58B448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C06399-4A57-7DED-1AFB-D03ED1F2099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/>
                <a:t>dd</a:t>
              </a: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9AAF545-4746-DF56-AF1C-BD24B9BD58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E99B40-3656-2676-A15F-442D385CC47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4D94643-8111-98C2-5E36-2254D30BA2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E2385C-3107-1DF2-54E0-7ADEF85A69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E488F10-808C-4B3C-93C5-8F95183D82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628A2D0-B9C4-5834-61E4-79B99F0D1D7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C6A9C-B165-BBC7-182A-568C6947DB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33BE54-FD52-5CFB-AE6E-7C9230F31CF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A90399-C030-FA0D-F429-D9AB2E63DF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B8A709F-4DB7-2A81-9243-3A9983510555}"/>
              </a:ext>
            </a:extLst>
          </p:cNvPr>
          <p:cNvSpPr txBox="1"/>
          <p:nvPr/>
        </p:nvSpPr>
        <p:spPr>
          <a:xfrm>
            <a:off x="1507626" y="778630"/>
            <a:ext cx="11487782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y a peu de pommes - beaucoup de pommes. Répétons ensemble: peu- beaucoup.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Montrer les deux quantités  pour faire comparer.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3A3C489-2287-4DB6-57BF-B6016A5C6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9076B0-2003-0D91-586E-D75B4F8958A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17882" y="633290"/>
            <a:ext cx="1843445" cy="154751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6A9661A-BF62-E0E6-1D01-5A028A1B48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5315" y="3089307"/>
            <a:ext cx="7573504" cy="463336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6589023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2E677-CEAD-213A-5DE5-82BA6373D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1BE1CD-67C2-20A2-FDC7-4CDDFF97762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09113C0-0200-4F61-3D8E-5BA87A5BD729}"/>
              </a:ext>
            </a:extLst>
          </p:cNvPr>
          <p:cNvGrpSpPr/>
          <p:nvPr/>
        </p:nvGrpSpPr>
        <p:grpSpPr>
          <a:xfrm>
            <a:off x="407418" y="76600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6C0236-D120-7D10-E56D-CD298C443F1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FA28F8B-592E-696F-0A9B-E24723F5F1B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5EC845F-75A7-6F85-A337-2E0B697EEA7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DC4718D-A7E3-E626-8834-7A9BCB059CC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6F7E47D-02B9-A8E8-D345-678940AED3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9D0511-2724-101D-8FC6-09D69901EF8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4D36D7-5DC0-5127-2FCE-33D9E27A37A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14ADAC-2256-A1F2-3FA1-220BC530FB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E32249-6F69-C752-946B-2B3770BDBC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698222-03F5-2E45-2F7E-A40FAC838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749DDA0-575A-EAD2-206F-4C0BF8A94BE1}"/>
              </a:ext>
            </a:extLst>
          </p:cNvPr>
          <p:cNvSpPr txBox="1"/>
          <p:nvPr/>
        </p:nvSpPr>
        <p:spPr>
          <a:xfrm>
            <a:off x="1507626" y="778630"/>
            <a:ext cx="11487782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 réfrigérateur il y a peu de gâteaux et  beaucoup de légumes. Répétons ensemble: peu- beaucoup.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B216A59-81EF-B026-1A6C-EC2B5518C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32FB1D4-33DA-8B01-738E-EFC947CFA2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00246" y="1154181"/>
            <a:ext cx="1261282" cy="105880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563D600-F98B-7C17-987B-7C7BA2082F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2987" y="2079255"/>
            <a:ext cx="6705600" cy="58836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386442E-0BF5-C357-7B70-E8E3519702A5}"/>
              </a:ext>
            </a:extLst>
          </p:cNvPr>
          <p:cNvSpPr/>
          <p:nvPr/>
        </p:nvSpPr>
        <p:spPr>
          <a:xfrm>
            <a:off x="9815899" y="4538974"/>
            <a:ext cx="3340283" cy="6096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000" dirty="0">
                <a:solidFill>
                  <a:schemeClr val="accent5">
                    <a:lumMod val="75000"/>
                  </a:schemeClr>
                </a:solidFill>
              </a:rPr>
              <a:t>beaucoup</a:t>
            </a:r>
            <a:endParaRPr lang="fr-MA" sz="6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BAA679-929C-FE03-B447-B7354A302DBB}"/>
              </a:ext>
            </a:extLst>
          </p:cNvPr>
          <p:cNvSpPr/>
          <p:nvPr/>
        </p:nvSpPr>
        <p:spPr>
          <a:xfrm>
            <a:off x="1322574" y="4777965"/>
            <a:ext cx="1436272" cy="6096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000" dirty="0">
                <a:solidFill>
                  <a:schemeClr val="accent5">
                    <a:lumMod val="75000"/>
                  </a:schemeClr>
                </a:solidFill>
              </a:rPr>
              <a:t>peu</a:t>
            </a:r>
            <a:endParaRPr lang="fr-MA" sz="48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5384E68-8C35-11BD-3FF8-A7D527FC4697}"/>
              </a:ext>
            </a:extLst>
          </p:cNvPr>
          <p:cNvCxnSpPr/>
          <p:nvPr/>
        </p:nvCxnSpPr>
        <p:spPr>
          <a:xfrm flipH="1" flipV="1">
            <a:off x="9538587" y="3543300"/>
            <a:ext cx="1510413" cy="9144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8E7E2CE-37AC-9207-EA2B-2399B00E6F3C}"/>
              </a:ext>
            </a:extLst>
          </p:cNvPr>
          <p:cNvCxnSpPr/>
          <p:nvPr/>
        </p:nvCxnSpPr>
        <p:spPr>
          <a:xfrm flipH="1">
            <a:off x="9538587" y="5143500"/>
            <a:ext cx="1662813" cy="16002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9023B8E-7BA4-60F2-A0B8-7F01F58113C5}"/>
              </a:ext>
            </a:extLst>
          </p:cNvPr>
          <p:cNvCxnSpPr/>
          <p:nvPr/>
        </p:nvCxnSpPr>
        <p:spPr>
          <a:xfrm>
            <a:off x="2832987" y="5143500"/>
            <a:ext cx="1436273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89A12ED3-7801-DD57-7C6D-B2968093971C}"/>
              </a:ext>
            </a:extLst>
          </p:cNvPr>
          <p:cNvSpPr/>
          <p:nvPr/>
        </p:nvSpPr>
        <p:spPr>
          <a:xfrm>
            <a:off x="4269261" y="4200272"/>
            <a:ext cx="4265140" cy="17052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544475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171874" y="1640404"/>
            <a:ext cx="1095805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14376">
              <a:lnSpc>
                <a:spcPct val="150000"/>
              </a:lnSpc>
            </a:pPr>
            <a:r>
              <a: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que            qui        chez          </a:t>
            </a:r>
          </a:p>
          <a:p>
            <a:pPr algn="ctr" defTabSz="514376">
              <a:lnSpc>
                <a:spcPct val="150000"/>
              </a:lnSpc>
            </a:pPr>
            <a:r>
              <a: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à côté        nous       vous</a:t>
            </a:r>
          </a:p>
          <a:p>
            <a:pPr algn="ctr" defTabSz="514376">
              <a:lnSpc>
                <a:spcPct val="150000"/>
              </a:lnSpc>
            </a:pPr>
            <a:r>
              <a: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peu         beaucoup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</a:t>
            </a: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en-US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lire?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8802D2D-B60F-C823-55F6-3FF7964F0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3D50ED0-7BDB-3B10-44EF-595AA75C288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48937" y="574016"/>
            <a:ext cx="1843445" cy="154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5F686-6FBE-130D-712D-FC07B3C89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724FCE2-11BF-5B09-A0ED-45A6DB94F7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DFE3FD-9150-1469-703A-603A0967A04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131BDF-BF7E-77EF-20F0-4E4463B96C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51AA59-4456-FAF9-313B-08A704A591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1AAC63-DF58-54F7-0A4E-64B051260A9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F132FCB-A27B-CF9F-0CF2-5B4E4C8E61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BC4C351-1EA2-C890-1509-8B030ABA72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A7DC1B4-68FB-1776-410C-7A7F1A921D0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8EE77C-200C-0330-9683-C8A9FD68DB9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16FE96-BB83-3DA4-A6C5-7FA41DC5B62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9B5104D-1FF1-ED11-D00B-DC3EA7F4BDD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FF86DC-7F59-E228-4244-EADD0D388B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A82B6BD-6A9C-242F-1934-26C26D4C0385}"/>
              </a:ext>
            </a:extLst>
          </p:cNvPr>
          <p:cNvSpPr txBox="1"/>
          <p:nvPr/>
        </p:nvSpPr>
        <p:spPr>
          <a:xfrm>
            <a:off x="1171874" y="1640404"/>
            <a:ext cx="1095805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14376">
              <a:lnSpc>
                <a:spcPct val="150000"/>
              </a:lnSpc>
            </a:pPr>
            <a:r>
              <a: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que            qui        chez          </a:t>
            </a:r>
          </a:p>
          <a:p>
            <a:pPr algn="ctr" defTabSz="514376">
              <a:lnSpc>
                <a:spcPct val="150000"/>
              </a:lnSpc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à côté        nous       vous</a:t>
            </a:r>
          </a:p>
          <a:p>
            <a:pPr algn="ctr" defTabSz="514376">
              <a:lnSpc>
                <a:spcPct val="150000"/>
              </a:lnSpc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peu         beaucoup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BFFCA49-96A1-E426-DFB1-3830DB54929D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</a:t>
            </a: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en-US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lire?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77B1427-AC78-820B-2A52-CAD7CB042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77B304C-4D13-C318-8EAD-FC78FEE7126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48937" y="574016"/>
            <a:ext cx="1843445" cy="154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0883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31611-3F36-3DD6-159B-98C3C82C9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110BC7-C138-77ED-2FDB-595B25B965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F310A44-4067-E1F6-4A8B-E1BC70E6A4C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77F7582-03A1-4D04-0138-FEC95D68086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8BA849-2859-4A5C-EB25-21A3BF1BD65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9A5BB6C-4AFD-62EB-BFAD-D09573FCDC9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phrases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591892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6416C-54A9-EBB7-0BCC-C4D5ABE1A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77742F-5D87-8C44-F4F5-2CADD2A987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981F849-03F8-B1A9-B954-5E46C215C5CB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918C8D-F2B4-1BC7-A4D2-4BCCE16477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2E5B49D-79AB-ACE0-92F9-85F15A2DD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A9A75BA-E6B3-B0AB-D237-23F223DDB5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BBA5DD7-545D-15BD-0460-80CBC0932E8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668D89F-30F1-4B23-6400-66B674A73D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</a:t>
              </a:r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25024E7-631E-8CED-88D8-4F0C0DE3D10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56AFABE-9C44-63F8-D76B-8299616E5E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8D13FC-18E8-158E-6459-1811DC214D0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06684DB-48FE-B05A-61AA-C5510AA0E8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F97C10-A6D6-8D39-48A7-498D3F9A31A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E7800CE-E042-8A27-1F14-3DC47AB5FEB0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lire  les phrases. Lisons ensemble.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F33E85DC-29E8-4190-1A26-49EF77773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4FB462C-118A-8EDF-1B7A-D5B7A140DCAF}"/>
              </a:ext>
            </a:extLst>
          </p:cNvPr>
          <p:cNvSpPr txBox="1"/>
          <p:nvPr/>
        </p:nvSpPr>
        <p:spPr>
          <a:xfrm>
            <a:off x="493794" y="2044212"/>
            <a:ext cx="12623718" cy="13557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Elle a épluché les </a:t>
            </a:r>
          </a:p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légumes crus.</a:t>
            </a:r>
          </a:p>
          <a:p>
            <a:pPr defTabSz="1028752">
              <a:defRPr/>
            </a:pPr>
            <a:endParaRPr lang="fr-FR" sz="72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72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Le brocoli est un </a:t>
            </a:r>
          </a:p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légume vert.</a:t>
            </a:r>
          </a:p>
          <a:p>
            <a:pPr defTabSz="1028752">
              <a:defRPr/>
            </a:pPr>
            <a:endParaRPr lang="fr-FR" sz="72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72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0C5D76-E47B-7543-31F5-61D81D1A7E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4480" y="1831442"/>
            <a:ext cx="3301584" cy="335676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1A7F02D-ED30-919E-8406-559FB49B56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0774" y="5726922"/>
            <a:ext cx="3335290" cy="33306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1195FDD-D13F-422B-2B40-577437164C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226" y="50814"/>
            <a:ext cx="1036814" cy="87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89524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09D86-4E57-C8CB-9321-E2CC87BC5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6D1F99-2E09-78AD-EA78-13E5009F6F7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B218F2-D262-040D-31A3-17E5B23A1A77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AC84A5D-68DD-9256-3DC3-507DD5A52D5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89BC06-C33E-66B6-B6E6-0B9A37D7CE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697775-9B86-B440-5CE8-CD6EF4C9C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6838458A-00B6-E674-00CE-DB25FAE0E9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442C4C5-467E-8CB2-829B-B57D3FE0E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A53ACFA-CE83-51D9-B9C1-339952C524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C34E7F2-97E6-933B-8C38-DC815A0839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7BD6BC5-9CC3-BC28-5585-5140104D414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9E24643-FDF8-D8F2-68E4-57A1DA37EAE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A0B27F4-9FB3-A5FE-7E8E-B2FD42C3FD3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EEBF01C8-57A3-C677-02CA-8B411AD729C7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defTabSz="685818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DCF3AF41-72F5-1F51-D97C-4E6C51538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1C58D4-B6C8-1100-8F56-868E571DA775}"/>
              </a:ext>
            </a:extLst>
          </p:cNvPr>
          <p:cNvSpPr txBox="1"/>
          <p:nvPr/>
        </p:nvSpPr>
        <p:spPr>
          <a:xfrm>
            <a:off x="493794" y="2044212"/>
            <a:ext cx="12623718" cy="11803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Il a mis la glace sur</a:t>
            </a:r>
          </a:p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la table.</a:t>
            </a: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Le four est près du </a:t>
            </a:r>
          </a:p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placard.</a:t>
            </a: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36BF8F6-DB04-4EF7-E825-F6819ED0F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5414" y="5340449"/>
            <a:ext cx="2824986" cy="368923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1A805BB-23FD-0D86-1800-682A9AE30B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7990" y="1780006"/>
            <a:ext cx="2824986" cy="307328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8DCC81D-64AA-9CBF-0902-C186DF2389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17688" y="191418"/>
            <a:ext cx="946043" cy="79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58839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1A8F-FA75-DD34-CF0A-65C4A1B5E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96F0A6-4E53-E3C3-44CF-EA023A8B097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5D0146-9AF2-876A-E6C2-2833418FBDAA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926EAEA-ED06-DEE4-6592-75FBBE48205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805BC8-4D6A-CB48-9532-36F32B2FC43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5345BD-433F-8F11-54FF-4703E4144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0E0F892-9B45-B559-BED8-D9A9A0F56A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FD889F1-9454-898B-C3A3-DEC8995F29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E586B2D-126D-1C14-E2F6-9FC64EFE5F2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E3464B8-C784-BD43-D0B5-FF43A64608A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541AF18-A911-081C-98C4-6AE7BB8C55B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249D7D6-0083-79F4-6F05-33CD9539814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7DF72B7-0147-7492-A363-CD2670C1D1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9BB91D2-6D75-CD56-8642-65413762A86A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lire?</a:t>
            </a:r>
            <a:endParaRPr lang="fr-FR" sz="26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9AA132D3-01EB-911F-E8DC-033445DB7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4017B9-43DE-E673-4098-BD33E8595779}"/>
              </a:ext>
            </a:extLst>
          </p:cNvPr>
          <p:cNvSpPr txBox="1"/>
          <p:nvPr/>
        </p:nvSpPr>
        <p:spPr>
          <a:xfrm>
            <a:off x="493794" y="2044212"/>
            <a:ext cx="12623718" cy="1429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lnSpc>
                <a:spcPct val="20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Elle a épluché les légumes crus.</a:t>
            </a:r>
          </a:p>
          <a:p>
            <a:pPr defTabSz="1028752">
              <a:lnSpc>
                <a:spcPct val="20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Le brocoli est un légume vert.</a:t>
            </a:r>
          </a:p>
          <a:p>
            <a:pPr defTabSz="1028752">
              <a:lnSpc>
                <a:spcPct val="20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Il a mis la glace sur la table.</a:t>
            </a:r>
          </a:p>
          <a:p>
            <a:pPr defTabSz="1028752">
              <a:lnSpc>
                <a:spcPct val="20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Le four est près du placard.</a:t>
            </a:r>
          </a:p>
          <a:p>
            <a:pPr defTabSz="1028752">
              <a:defRPr/>
            </a:pPr>
            <a:endParaRPr lang="fr-FR" sz="72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72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29533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40789-A313-3AD5-575B-16A46F391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6F88625-15D8-EB27-012C-F2ABB61173B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C23417E-51B1-B7F5-3D2B-A720DE4B685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24BA07BB-E4F4-4A66-1670-F1EC3B4181A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F69083E-CFCE-28F0-4F91-CF4BA532B94A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FAD2A67-6534-3926-90B5-C6CAC4BC802C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Ecriture- copie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J’écris des phrases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28677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9946D-D1D6-6ECA-C2CB-86237A9C2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2BCD7E-F0CE-1B2D-8669-06FF58EA71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F2F5C40-E2A3-07B5-A5F3-1FC72E157764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B43553A-7A2F-617D-973D-CC416698757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67B136-CE7E-7224-AFDA-FD75D5C68B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B59E0DC-50CF-3081-017C-1FCA9C735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BD9327D-ECBB-ADDA-3522-27B47C298D25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recopier les phrases de  l’activité5, page 22 dans vos cahiers.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6BB554E-DDE7-317C-24B2-CAE993D859E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84D104D-AB8F-8A04-DD74-5EE6F6AADA7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84DEE2D-16EC-B925-7249-FBF037D3E2B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B5E58B4-DF10-C4EF-4685-694B1B6E28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062438D-B16D-28DB-0A3E-D20B383652A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BE7F1FE-FB22-A115-CED2-4AB3664E9D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C48C8DD-AAFB-73A7-EBE0-DA8BE3C405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1458D059-99FA-DFB4-172F-68CDD5F90D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1681900"/>
            <a:ext cx="6191732" cy="78337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B31126B-244A-9D91-43EE-142C5303959D}"/>
              </a:ext>
            </a:extLst>
          </p:cNvPr>
          <p:cNvSpPr/>
          <p:nvPr/>
        </p:nvSpPr>
        <p:spPr>
          <a:xfrm>
            <a:off x="2669815" y="8115300"/>
            <a:ext cx="7966996" cy="135315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125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de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AD66017-EF3F-9D73-B92D-029F2994F6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0596" y="3398041"/>
            <a:ext cx="1703250" cy="21485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dans mon livret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83617" y="486000"/>
            <a:ext cx="12748764" cy="9636178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156765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et 2 page 22. Lisez  à votre voisin à voix basse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4EF7C2AE-77A2-F9F1-96BD-7EDFBC7B12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4797" y="1854694"/>
            <a:ext cx="6454555" cy="816625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343675" y="3009900"/>
            <a:ext cx="7248126" cy="28935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Image 8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B3B27AE-FF51-CE37-DC39-485758A98B5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1016" y="536533"/>
            <a:ext cx="1407394" cy="87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3, page 22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Lisez  à votre voisin à voix basse . Ensuite, échangez les rôles.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EF05B387-FD48-1D30-7194-792D359F90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6200" y="1681900"/>
            <a:ext cx="6191732" cy="78337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3333487" y="5676899"/>
            <a:ext cx="7867913" cy="6858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 1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99DBE69-CBD7-1A17-7389-43FDEF98839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1016" y="536533"/>
            <a:ext cx="1407394" cy="87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1DC54-47EF-C565-13C0-BDCFEAF22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4D64AE-212D-2260-B1B2-641902F1A6F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4087902-FA77-AF06-A9C0-B5985B5EAAB8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ED4946F-41F5-EA04-782F-404D64FB340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2F962D-8609-B665-6622-0A82C63F1C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24CAB6D-A4E9-05AF-2DF6-611DAF7C02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1028BE-745E-3537-70B3-D264A7E03571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5, page 22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Lisez  à votre voisin à voix basse . Ensuite, échangez les rôles.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D97BD18-6B72-F75A-9F59-3A1D598488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3221416-7C1F-3E2A-EBB9-66CEEECD11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13C15D-C2D7-5339-1FAE-5CBF82A9DAA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1FA13E7-5D78-1EAC-BF6E-68C3E65065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CEA5FF4-AE3C-6EFE-4575-57884F02E7C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5D4B02-26A6-AFF1-C1A7-71C4AA72F3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5D8DFC-03B2-7869-A852-D480CA5127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5C4246D-64D6-D8AF-1714-1F157A8D9C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6200" y="1681900"/>
            <a:ext cx="6191732" cy="78337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F79C88B-91DE-FC0B-D1BA-95B39171BA3E}"/>
              </a:ext>
            </a:extLst>
          </p:cNvPr>
          <p:cNvSpPr/>
          <p:nvPr/>
        </p:nvSpPr>
        <p:spPr>
          <a:xfrm>
            <a:off x="3333487" y="7918874"/>
            <a:ext cx="7867913" cy="141562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 1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D3AB3311-4E72-2276-3EB5-0A052D2F747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1016" y="536533"/>
            <a:ext cx="1407394" cy="87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09389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2547" y="942745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la page 22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858982" y="3051139"/>
            <a:ext cx="5181600" cy="5476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lis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1, 2 , 3et 5.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recopie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5.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 err="1">
                <a:solidFill>
                  <a:srgbClr val="215968"/>
                </a:solidFill>
                <a:latin typeface="Carelia"/>
              </a:rPr>
              <a:t>J’écris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 les mots, Act4.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D9516C0-9CF8-CBD3-5794-E116A0D751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3313" y="1803104"/>
            <a:ext cx="6115532" cy="773733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6328405" y="3051139"/>
            <a:ext cx="6553200" cy="62373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 du panier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9827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Lire des syllabes  avancées.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syllabes /mots,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 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syllabes  et les présente l’une après l’autre aux apprenants en prononçant syllabe/ mot.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ou restent à leur place selon les possibilités offertes par l’espace classe,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pioche une seule carte, il lit la </a:t>
            </a:r>
            <a:r>
              <a:rPr lang="fr-MA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la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syllabe/ le mot et la présente à ses camarades. Après validation ils répètent à haute voix;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une phrase avec le mot 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syllabes / nouveaux mots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du panier. 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</a:t>
                </a:r>
                <a:r>
                  <a:rPr lang="fr-FR" sz="3000" b="1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syllabes avancées et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 avancés.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745933" y="6468973"/>
            <a:ext cx="100556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1102424" y="6799869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23880</TotalTime>
  <Words>3725</Words>
  <Application>Microsoft Office PowerPoint</Application>
  <PresentationFormat>Personnalisé</PresentationFormat>
  <Paragraphs>901</Paragraphs>
  <Slides>91</Slides>
  <Notes>29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91</vt:i4>
      </vt:variant>
    </vt:vector>
  </HeadingPairs>
  <TitlesOfParts>
    <vt:vector size="103" baseType="lpstr">
      <vt:lpstr>Carelia</vt:lpstr>
      <vt:lpstr>Symbol</vt:lpstr>
      <vt:lpstr>Calibri</vt:lpstr>
      <vt:lpstr>Arial</vt:lpstr>
      <vt:lpstr>Microsoft Uighur</vt:lpstr>
      <vt:lpstr>Dosis</vt:lpstr>
      <vt:lpstr>Aptos</vt:lpstr>
      <vt:lpstr>Dosis-SemiBold</vt:lpstr>
      <vt:lpstr>Wingdings</vt:lpstr>
      <vt:lpstr>Times New Roman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200</cp:revision>
  <dcterms:created xsi:type="dcterms:W3CDTF">2006-08-16T00:00:00Z</dcterms:created>
  <dcterms:modified xsi:type="dcterms:W3CDTF">2025-09-26T10:21:40Z</dcterms:modified>
  <dc:identifier>DAFtlvZnwz4</dc:identifier>
</cp:coreProperties>
</file>