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7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1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22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38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12"/>
  </p:notesMasterIdLst>
  <p:sldIdLst>
    <p:sldId id="2147482765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3" r:id="rId25"/>
    <p:sldId id="2147482466" r:id="rId26"/>
    <p:sldId id="2147482772" r:id="rId27"/>
    <p:sldId id="2147482464" r:id="rId28"/>
    <p:sldId id="2147482465" r:id="rId29"/>
    <p:sldId id="2147482771" r:id="rId30"/>
    <p:sldId id="2147482746" r:id="rId31"/>
    <p:sldId id="2147482462" r:id="rId32"/>
    <p:sldId id="2147482749" r:id="rId33"/>
    <p:sldId id="2147482747" r:id="rId34"/>
    <p:sldId id="2147482753" r:id="rId35"/>
    <p:sldId id="2147482750" r:id="rId36"/>
    <p:sldId id="2147482751" r:id="rId37"/>
    <p:sldId id="2147482470" r:id="rId38"/>
    <p:sldId id="2147482471" r:id="rId39"/>
    <p:sldId id="2147482754" r:id="rId40"/>
    <p:sldId id="2147482755" r:id="rId41"/>
    <p:sldId id="2147482757" r:id="rId42"/>
    <p:sldId id="2147482758" r:id="rId43"/>
    <p:sldId id="2147482759" r:id="rId44"/>
    <p:sldId id="2147482756" r:id="rId45"/>
    <p:sldId id="610" r:id="rId46"/>
    <p:sldId id="2147482483" r:id="rId47"/>
    <p:sldId id="2147482760" r:id="rId48"/>
    <p:sldId id="612" r:id="rId49"/>
    <p:sldId id="2147482484" r:id="rId50"/>
    <p:sldId id="2147482485" r:id="rId51"/>
    <p:sldId id="615" r:id="rId52"/>
    <p:sldId id="2147482486" r:id="rId53"/>
    <p:sldId id="2147482761" r:id="rId54"/>
    <p:sldId id="2147482768" r:id="rId55"/>
    <p:sldId id="2147482478" r:id="rId56"/>
    <p:sldId id="620" r:id="rId57"/>
    <p:sldId id="2147482494" r:id="rId58"/>
    <p:sldId id="2147482490" r:id="rId59"/>
    <p:sldId id="2147482495" r:id="rId60"/>
    <p:sldId id="2147482729" r:id="rId61"/>
    <p:sldId id="2147482731" r:id="rId62"/>
    <p:sldId id="2147482732" r:id="rId63"/>
    <p:sldId id="2147482766" r:id="rId64"/>
    <p:sldId id="2147482767" r:id="rId65"/>
    <p:sldId id="2147482604" r:id="rId66"/>
    <p:sldId id="2147482605" r:id="rId67"/>
    <p:sldId id="2147482491" r:id="rId68"/>
    <p:sldId id="2147482599" r:id="rId69"/>
    <p:sldId id="2147482602" r:id="rId70"/>
    <p:sldId id="2147482603" r:id="rId71"/>
    <p:sldId id="2147482606" r:id="rId72"/>
    <p:sldId id="2147482607" r:id="rId73"/>
    <p:sldId id="2147482608" r:id="rId74"/>
    <p:sldId id="2147482609" r:id="rId75"/>
    <p:sldId id="2147482610" r:id="rId76"/>
    <p:sldId id="2147482611" r:id="rId77"/>
    <p:sldId id="2147482719" r:id="rId78"/>
    <p:sldId id="2147482720" r:id="rId79"/>
    <p:sldId id="2147482622" r:id="rId80"/>
    <p:sldId id="2147482623" r:id="rId81"/>
    <p:sldId id="2147482769" r:id="rId82"/>
    <p:sldId id="2147482770" r:id="rId83"/>
    <p:sldId id="2147482630" r:id="rId84"/>
    <p:sldId id="2147482631" r:id="rId85"/>
    <p:sldId id="2147482632" r:id="rId86"/>
    <p:sldId id="2147482639" r:id="rId87"/>
    <p:sldId id="2147482633" r:id="rId88"/>
    <p:sldId id="2147482774" r:id="rId89"/>
    <p:sldId id="2147482773" r:id="rId90"/>
    <p:sldId id="2147482643" r:id="rId91"/>
    <p:sldId id="2147482644" r:id="rId92"/>
    <p:sldId id="2147482645" r:id="rId93"/>
    <p:sldId id="2147482646" r:id="rId94"/>
    <p:sldId id="2147482647" r:id="rId95"/>
    <p:sldId id="2147482648" r:id="rId96"/>
    <p:sldId id="2147482763" r:id="rId97"/>
    <p:sldId id="2147482764" r:id="rId98"/>
    <p:sldId id="2147482671" r:id="rId99"/>
    <p:sldId id="2147482775" r:id="rId100"/>
    <p:sldId id="2147482692" r:id="rId101"/>
    <p:sldId id="2147482693" r:id="rId102"/>
    <p:sldId id="2147482698" r:id="rId103"/>
    <p:sldId id="2147482697" r:id="rId104"/>
    <p:sldId id="2147482580" r:id="rId105"/>
    <p:sldId id="2147482709" r:id="rId106"/>
    <p:sldId id="2147482581" r:id="rId107"/>
    <p:sldId id="2147482582" r:id="rId108"/>
    <p:sldId id="2147482584" r:id="rId109"/>
    <p:sldId id="700" r:id="rId110"/>
    <p:sldId id="701" r:id="rId111"/>
  </p:sldIdLst>
  <p:sldSz cx="13716000" cy="10287000"/>
  <p:notesSz cx="6858000" cy="9144000"/>
  <p:embeddedFontLst>
    <p:embeddedFont>
      <p:font typeface="Carelia" panose="020B0604020202020204" charset="0"/>
      <p:regular r:id="rId113"/>
    </p:embeddedFont>
    <p:embeddedFont>
      <p:font typeface="Dosis" pitchFamily="2" charset="0"/>
      <p:regular r:id="rId114"/>
      <p:bold r:id="rId115"/>
    </p:embeddedFont>
    <p:embeddedFont>
      <p:font typeface="Microsoft Uighur" panose="02000000000000000000" pitchFamily="2" charset="-78"/>
      <p:regular r:id="rId116"/>
      <p:bold r:id="rId1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7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font" Target="fonts/font5.fntdata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font" Target="fonts/font1.fntdata"/><Relationship Id="rId118" Type="http://schemas.openxmlformats.org/officeDocument/2006/relationships/presProps" Target="presProps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font" Target="fonts/font2.fntdata"/><Relationship Id="rId119" Type="http://schemas.openxmlformats.org/officeDocument/2006/relationships/viewProps" Target="viewProps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font" Target="fonts/font3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tableStyles" Target="tableStyles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font" Target="fonts/font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19/09/2025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BCC3-15C7-20E2-A0F2-EADACC5D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EDAAB9-F026-853D-481C-80E9A00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BB0211-8EC6-565B-95B9-C35F698CB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7455A-08BE-E4CF-562D-06F5A46E9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904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39E87-8A7D-DDB5-8C01-0DE6FEE4F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373202D-840A-10B0-647A-BDCC40094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F9A689-BBB4-72C6-D582-78B2DC7A2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E2BDC-AC2E-9F86-9BE9-7D0C3B585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5968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3F44-89C0-B5F7-C2EF-3282C0B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499CC-C97F-080B-20C1-AA1B92813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13F9D9-D87C-0180-5CF3-0C6D3F331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2BF36-ED29-B60A-7F0A-030DB8502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8989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D5AB4-4838-494A-D778-33E5E0C11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B679E9-54DF-FD41-54D8-0442CEBDC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629F522-69D4-2CAB-397C-56C4B7AA47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FDB28B-31D2-C23C-F893-7F45C96392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794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7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3.png"/><Relationship Id="rId4" Type="http://schemas.openxmlformats.org/officeDocument/2006/relationships/image" Target="../media/image32.sv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67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5.svg"/><Relationship Id="rId4" Type="http://schemas.openxmlformats.org/officeDocument/2006/relationships/image" Target="../media/image9.svg"/><Relationship Id="rId9" Type="http://schemas.openxmlformats.org/officeDocument/2006/relationships/image" Target="../media/image4.png"/><Relationship Id="rId14" Type="http://schemas.openxmlformats.org/officeDocument/2006/relationships/image" Target="../media/image6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image" Target="../media/image32.svg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4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32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50.png"/><Relationship Id="rId4" Type="http://schemas.openxmlformats.org/officeDocument/2006/relationships/image" Target="../media/image32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32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4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5.png"/><Relationship Id="rId5" Type="http://schemas.openxmlformats.org/officeDocument/2006/relationships/image" Target="../media/image56.png"/><Relationship Id="rId10" Type="http://schemas.openxmlformats.org/officeDocument/2006/relationships/image" Target="../media/image44.png"/><Relationship Id="rId4" Type="http://schemas.openxmlformats.org/officeDocument/2006/relationships/image" Target="../media/image32.svg"/><Relationship Id="rId9" Type="http://schemas.openxmlformats.org/officeDocument/2006/relationships/image" Target="../media/image4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4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59.jpg"/><Relationship Id="rId5" Type="http://schemas.openxmlformats.org/officeDocument/2006/relationships/image" Target="../media/image58.jpeg"/><Relationship Id="rId4" Type="http://schemas.openxmlformats.org/officeDocument/2006/relationships/image" Target="../media/image32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7" Type="http://schemas.openxmlformats.org/officeDocument/2006/relationships/image" Target="../media/image3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6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</a:t>
            </a:r>
            <a:r>
              <a:rPr lang="fr-FR" sz="5400" b="1" dirty="0">
                <a:solidFill>
                  <a:schemeClr val="bg1"/>
                </a:solidFill>
              </a:rPr>
              <a:t>4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759E94-E00A-01C3-4221-D42D55F10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145" y="7544150"/>
            <a:ext cx="2780123" cy="20777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nid- pyjama- 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c’est- un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et observez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7" y="486000"/>
            <a:ext cx="12748764" cy="9636178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156765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 page 14. Lisez  à votre voisin à voix basse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F210ABA4-D27C-C5E1-A86B-869DA79AA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7111" y="2122432"/>
            <a:ext cx="5510038" cy="75603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64215" y="3125240"/>
            <a:ext cx="7805397" cy="24754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et 4 , page 14.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0EBD082-CC3A-D7A3-25A8-BFB3F23451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7111" y="2122432"/>
            <a:ext cx="5510038" cy="75603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3333487" y="5600699"/>
            <a:ext cx="7805397" cy="20139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la page 14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858982" y="3051139"/>
            <a:ext cx="5181600" cy="5476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2 et 3.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recopie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4.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 err="1">
                <a:solidFill>
                  <a:srgbClr val="215968"/>
                </a:solidFill>
                <a:latin typeface="Carelia"/>
              </a:rPr>
              <a:t>J’écris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les mots, Act5.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ED2E779-5DB5-AD7C-B158-98D0C144B9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6181" y="1702065"/>
            <a:ext cx="5510038" cy="75603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324600" y="4046517"/>
            <a:ext cx="6553200" cy="49831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«n»- «i» - «ni» , «d» muette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nid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«nid».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ni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«nid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«nid»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nid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p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«y»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py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«j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«m » « a » « ma » -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py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 ma » « p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yjama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py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 ma » «pyjama».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pyjama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«pyjama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«pyjama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pyjama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577640"/>
            <a:ext cx="1218931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«c» «est» «c’est» - Lisons ensemble  « c’est »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«c’est»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10210800" y="334748"/>
            <a:ext cx="2335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c’est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C’est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sous –sur - arbre– table- souris- assis– cheval- rapide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0017F3-1D32-E16D-4E87-9A1A4320F4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628900"/>
            <a:ext cx="2100521" cy="128365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C86A576-F334-2335-3299-7F6ACD0E6A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11" y="2651099"/>
            <a:ext cx="2083425" cy="132217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65BBA39-E935-C531-D402-8B7E1D5D9D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725" y="2252160"/>
            <a:ext cx="1727206" cy="172111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10E8DCC-2843-3F21-CCF5-8A740F80A4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45" y="4417519"/>
            <a:ext cx="2205625" cy="214833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1D0D5BE-5553-59D0-36B6-0AB95116693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701" y="4438015"/>
            <a:ext cx="1587299" cy="204409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C80898F-6E7C-DFED-A92F-EBEFACD43BC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318" y="4335634"/>
            <a:ext cx="2198019" cy="223375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7B342E8-0528-A26F-654D-DA0E2FF8F57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0988" y="4162921"/>
            <a:ext cx="1910913" cy="243455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5B2785B-58AF-676E-0619-19CACD4FAA8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10894712" y="2280820"/>
            <a:ext cx="1464544" cy="132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fille est sous la table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« 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sous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CFA4E7F-FDE1-4FB2-E81B-02F9D5E70B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205" y="3309681"/>
            <a:ext cx="6866213" cy="419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Sous . Répétons ensemble “ sous”.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sous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8194EB-AB5A-2B22-7955-888F79BD0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036" y="4906907"/>
            <a:ext cx="6001588" cy="366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88BA1-05EB-17DC-96E2-84A0222BB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74D5266-9E32-FF41-8AFB-176162F5D10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A71DDB9-1F5A-4C94-C49C-253686F72159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D022B3-0949-00DE-CA4F-8734C2344B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5C38D71-95DD-3D33-803E-D55FBBA171D0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D98F586-C532-C792-E968-14EC95473AF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92E614-1F76-43BD-40CC-F3726C6641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EE76078-C024-CB80-76AE-EF13BDB74D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70D9F8-25E3-5E96-486A-820380259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8AE7B8-2089-BFF5-45F4-94BD8BE142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A3336C-EA10-61E3-8FC0-C8096830EDF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45C8223-21F6-CC46-C450-4CC45AEEBDE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677A36E-7C97-7568-0971-0364E6538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FACA353-9AE9-C823-DBF2-0F847EA520F1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Sous . Répétons ensemble “ La fille est sous la table”.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9A4A96-3C09-0E6F-A882-B8936C918DD7}"/>
              </a:ext>
            </a:extLst>
          </p:cNvPr>
          <p:cNvSpPr txBox="1"/>
          <p:nvPr/>
        </p:nvSpPr>
        <p:spPr>
          <a:xfrm>
            <a:off x="1066802" y="2636029"/>
            <a:ext cx="11810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fille est 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sous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table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12BA42-4423-1886-01AC-F441DC5159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036" y="4906907"/>
            <a:ext cx="6001588" cy="366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41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15676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fille est sur la table. Sur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« sur » dans votre langue?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5836095-DFC7-6A2E-523F-87A403A2B1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773974"/>
            <a:ext cx="6706015" cy="425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8BF0BAE-556D-18D1-61D7-2BD8F2FC68D2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sur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272AD2-5840-4DFA-EC7F-3C39D58F13E0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Sur. Répétons ensemble “ sur”.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1662FF4-9B9E-3666-2F67-25EC761D28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629" y="4346786"/>
            <a:ext cx="5944430" cy="377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44FAD-FE56-507D-C5F0-F0D31A799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601B4C1-27B5-F76B-9B90-03DB88B1E9C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7E06657-A351-E782-AFC4-6404B5968F0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3963B32-1143-D744-83B7-69F83B60D9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1DCB66E-4093-83F1-3B40-EB558E3AFC4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E7926E-CD98-D6D3-6158-0682AB2F56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130551E-995F-3B61-64F0-1A410149AE0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60A62DE-0240-923F-294B-791E944A7C8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01C701C-7CC4-895D-9287-7118D31F44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B37BEF5-F6A5-8D34-4A06-766CC7A491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94D236F-10EE-D4BD-EDCF-DC41466583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3A806A3-AF0B-9925-24F1-BC1D2F4BFC2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A71CC9-F311-3FEA-2310-1B28A1251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10D7BE1-7610-2F7A-2375-16A720350C5A}"/>
              </a:ext>
            </a:extLst>
          </p:cNvPr>
          <p:cNvSpPr txBox="1"/>
          <p:nvPr/>
        </p:nvSpPr>
        <p:spPr>
          <a:xfrm>
            <a:off x="762000" y="2603405"/>
            <a:ext cx="10287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fille est 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sur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table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2F8294-DD6F-4D45-E30F-79C93BCE49B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Sur. Répétons ensemble “ La fille est sur la table”.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7135C55-6F62-52E0-B8A5-8B52BAEE8D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629" y="4346786"/>
            <a:ext cx="5944430" cy="377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912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24CA8-4A53-E801-393F-05DD554DB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6C2078-B42C-DEC8-C238-1072E48493D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ED5DEF-6C25-9152-52FB-7FA19B8C428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B9071D-F03E-D2F8-9266-51C1E892BD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ABEB1-C06D-3DCF-5C2F-48A72DB2EE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B1C863-94B5-6F31-3A30-D0766FD532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6F790-BEEB-776F-F6F5-D7B434574C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4C19F48-DAB7-D6F0-3CC8-6116EF2EFF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8CA64B4-8A9C-8937-5879-7C3A5621CF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1FE62-5A50-7C62-8CB8-5C2A1FA9A3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39B640-AB20-621C-B9D4-4DC640ACE23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B6AC3FA-70FD-936A-4345-28CB20DC9C3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5CAF43-BEE7-31CA-2403-09AA0721B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338DB8C-773B-037B-93B3-EB928EA755B0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arbre. Comment vous dites arbre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D9110D5-684E-0564-D4C6-DFA84AAAC9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285" y="2452312"/>
            <a:ext cx="5401429" cy="538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1886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2086810"/>
              <a:chOff x="1309128" y="1880836"/>
              <a:chExt cx="6724021" cy="1115312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74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defTabSz="914445">
                  <a:spcAft>
                    <a:spcPts val="1800"/>
                  </a:spcAft>
                  <a:defRPr/>
                </a:pP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</a:t>
                </a:r>
                <a:r>
                  <a:rPr lang="fr-FR" sz="3600" dirty="0">
                    <a:latin typeface="Dosis" pitchFamily="2" charset="0"/>
                  </a:rPr>
                  <a:t>Sous- sur- arbre- table- souris- assis- cheval- rapide- 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simples,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des pseudo-mots et des mots simples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contenants les lettre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s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</a:t>
                </a:r>
                <a:r>
                  <a:rPr lang="fr-MA" sz="2800" dirty="0">
                    <a:latin typeface="Dosis" pitchFamily="2" charset="0"/>
                  </a:rPr>
                  <a:t>s– </a:t>
                </a:r>
                <a:r>
                  <a:rPr lang="fr-MA" sz="2800" dirty="0" err="1">
                    <a:latin typeface="Dosis" pitchFamily="2" charset="0"/>
                  </a:rPr>
                  <a:t>ch</a:t>
                </a:r>
                <a:r>
                  <a:rPr lang="fr-MA" sz="2800" dirty="0">
                    <a:latin typeface="Dosis" pitchFamily="2" charset="0"/>
                  </a:rPr>
                  <a:t>-b-d-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L’arbre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arbre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L’arbre. Répétons ensemble “un arbre”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1BA12B8-4F61-6904-B622-10607AE826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821" y="3893137"/>
            <a:ext cx="5124492" cy="510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C656F-C612-4577-C5E6-95B96AA84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159178-F8A8-0FBE-BB47-67108DC9C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E00FBC-F186-0C53-5A2C-8538445C3A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66CE595-00CB-E51B-40A2-61607A169E3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ED28AD-CB35-B268-B13F-A4DE66EBBB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2EC1437-48F5-C6C3-7797-7E89A98FA7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62DE3C3-A84C-8520-0F4F-288A1E7342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8D5F26-AC34-88A8-0463-2AB200960A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275913E-11DF-CC7A-CF8A-92A5A53BCD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2A4A402-AF69-42E7-04B9-8D8A4098E34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982E259-EE55-AE95-4F14-6E414D8C74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672E801-B709-17B7-43E3-98B1C88525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78EAD8A-AE3A-598E-6F0C-E8A94DEF7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6805B71-A205-812C-33A5-29DB6102E1DB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table. Table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table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C8948DD-613E-B95E-61FD-0B04F6B87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0548" y="3601619"/>
            <a:ext cx="6294904" cy="308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34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B1CFD-95A1-A717-867C-0ED1EC2C5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44253C2-5344-C885-E35C-3A6ADB6C95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CE5286-DC44-F1F3-9BCB-10349427B9F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169BF1E-CF40-FC0D-D508-E4AA94EEE3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9F55272-912B-9318-67C4-22230E71BA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D159B2-8302-9F6C-2711-04D7817EDB4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140BD1-1990-8564-1AC4-878F3010AC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644809-96F4-71A7-3B17-7361AAC7B4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610F0C-9577-7541-8F2B-220B094436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7631366-54E4-2BB7-981B-84EEF02097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618DDC-60D7-502E-FC17-DC4FF304FF7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ECD0A7-227D-48A6-1C30-8C8338692E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4F6762-E51F-F9BE-4A65-CD9569567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31E4CC2-5AD2-3BCA-66DB-88AE5D95037E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table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F9D0554-6B8E-37F7-EB13-3261D08B665E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table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une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table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“la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table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F5CE03-F9A2-5CED-D41D-F96C0C2EA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4635" y="5181600"/>
            <a:ext cx="6016416" cy="294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432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B68EA-EFE5-7673-6A9B-B51E46D79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9E1F4-4646-3387-998A-42CADF3DFFA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46250BB-F56D-268F-EDD2-8FC3778388B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8F6575-5E76-4A8D-E209-E281C450F3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AF289F-60DB-AC36-0F77-23A1408D01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067EF87-D2AE-89BA-7249-965FF4D05D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4D9186E-6649-48BF-AA48-7089B5D9549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78FDE8-8DE5-EF61-1FDE-321ACE8813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BFEE00-1884-E36E-6CE3-CEEDFA454FB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63593F-C22D-0F9C-0A99-80F9B08FAA2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94FB83-63B8-C0EA-B0A4-5D1E18AE2B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88CDEE-CAE2-E41C-D6F7-32B724BEEBF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045FAF-0667-D9F8-FAB7-78497054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243CBC-4C3E-109A-C6BD-E8DDE258119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C426AF-E7B5-3C03-2B71-E913F4E14B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92" y="4756833"/>
            <a:ext cx="3095323" cy="18915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DD43FAC-8D0B-B5D3-DDA5-DC399A034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461" y="4059586"/>
            <a:ext cx="4039350" cy="2563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8212FA2-DCDC-1595-16DA-64883E5E11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752" y="4271616"/>
            <a:ext cx="2547775" cy="25387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F0B2B06-85E7-0ECE-4077-3D56BE60D9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727456" y="4993130"/>
            <a:ext cx="1464544" cy="132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608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D39AB-D502-ABE8-C0AB-CCB7F1BF9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6C11A47-679E-7BE8-C849-15997C83FE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CD8842-5722-501E-073B-317373E4ED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270B598-D9E2-7D8B-5E53-55300C0627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A2ECFA7-BA87-9AEA-275B-604973F0E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8C8FBEB-85BD-E2D5-7361-1764319721D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577C134-6F8C-7988-8F04-3D1F12A94E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18BBC63-8BD0-5755-DADF-B3311A630DD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980EF2E-EB13-ED1B-949B-FDBA3B6AA19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07BA0C4-8229-AA96-EA87-8E35621FE5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3DAF57-BDBE-D346-B126-D9EF3D4494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1A6A35-478A-6FEF-D56E-A4D8F207DA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DC843B-813C-6ABC-FC7E-C3FD9310A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8D933E2-CF50-B90D-EE4D-F54C94FA6308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souris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souris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DA8C80-7440-C7A8-700E-E6357C613C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27" y="2857500"/>
            <a:ext cx="5359303" cy="522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710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B7EBF-9C98-CCED-173A-55631EFE6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3FC93-23A4-A4BB-1134-92D635BD9C3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898808-5388-2F52-CE29-26EEBEBD2D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9DB90-0CD1-F1E9-77C2-A9FE738634B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A616A05-9A34-FB40-2C44-6FB4DD0490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E32760D-A992-5ED4-4936-055124B3D5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E5FE5E-661A-F282-B967-1324C1E2F8B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823C5B-2E50-D98A-3D6A-092560977E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66AB5EF-3F2C-EF8B-F6A6-8824004011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91CAEDD-B735-28B4-B043-4028CE4074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8879F1-1BE3-F687-22EB-A773A2356D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1E5CE5-C3C7-7E01-8495-646F2F4019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06AE8E3-807F-AFD0-A824-68D68F3FB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981DD79-CE96-DA18-EA50-AC596D1A228C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souris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5A6067-185F-74E5-8D16-0526C80ACB72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une souris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souris. Répétons ensemble “la souris”.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6303DE-9233-F63E-60F3-B96510E0F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27" y="3978636"/>
            <a:ext cx="4672473" cy="455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440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est assis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assis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8B1529-BD36-FA39-1117-C3845BB3A9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391" y="2180811"/>
            <a:ext cx="4601217" cy="592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3181159" y="215082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assis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0" y="685010"/>
            <a:ext cx="123908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Assis.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assis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061BF6E-F99C-FE5D-87F9-174B32EB1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821" y="3848100"/>
            <a:ext cx="3824609" cy="492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7D95-9BE7-06A8-896F-0DB90683D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B926EC-B611-F785-C50F-ACBBCD4010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BAB683B-17D0-9729-664E-F44EC4E7A99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9E68A90-043A-CE71-44B5-A6C1AC0585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897FA61-2F56-34F3-88EA-18EB8F535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9B5694-2FFF-9C05-305A-44D4B72505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6EF80C-0B76-4E4E-AC97-3198106F2D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569CFF-0933-720A-A563-58126E9E19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1B4F36D-5D14-ED40-25BB-63E185130E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C57FCE3-4967-DAC2-5821-AD31763074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6A14071-C17D-4AF0-685F-BA832E5ABE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D45E3EF-BA65-9E75-474B-8EB00D446DB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AD16A9-C76D-FC5E-825C-284DC2888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6E5CB0-16D1-B58A-A0B8-134EADD5429E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cheval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43DC5E8-469D-222C-9A08-6556DA8734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505421"/>
            <a:ext cx="6106016" cy="620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084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6E2B3-4A68-18E3-2572-75A09EE5C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BCE62FC-F362-394E-505A-3EFF1AA55D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5D425A-56A6-C946-8601-9DE8FA674649}"/>
              </a:ext>
            </a:extLst>
          </p:cNvPr>
          <p:cNvGrpSpPr/>
          <p:nvPr/>
        </p:nvGrpSpPr>
        <p:grpSpPr>
          <a:xfrm>
            <a:off x="467685" y="571500"/>
            <a:ext cx="12854057" cy="9220200"/>
            <a:chOff x="312517" y="308344"/>
            <a:chExt cx="8589326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00DB0F5-8453-4436-4B0C-66065D7BB8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9EC6C-685B-EB6F-E4F2-431832B5FBB7}"/>
                </a:ext>
              </a:extLst>
            </p:cNvPr>
            <p:cNvSpPr/>
            <p:nvPr/>
          </p:nvSpPr>
          <p:spPr>
            <a:xfrm>
              <a:off x="405843" y="308344"/>
              <a:ext cx="8496000" cy="558775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2BBE4F-6539-B50F-AD72-518F1DDEEA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AB2626C-6B23-5AF6-7438-E662E53356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C97B4-9425-9B92-04BA-5FEBA77AB1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D19361-7D59-B8EE-2C45-D9353856A3F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C4CD48-8A29-66E1-CD0E-7B0261F871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823734-D94C-FBDC-CAAE-92448A6C4E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E60CD43-882F-A0FD-964F-1CCB4E5003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2A478A4-FB81-6AA2-726A-23D78EA7D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5F10BE3-3C7E-91B8-C0C5-D5DC62DFC9C7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cheval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1604BB-F0B4-BC98-D8B0-7E2A41615B55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cheval. Répétons ensemble “le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E62F85-6330-898E-4D0E-9209FA594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037" y="3754812"/>
            <a:ext cx="4810616" cy="488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79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B8EF52-0157-B24E-C0FA-9168F5894A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4600" y="5618849"/>
            <a:ext cx="1477458" cy="19018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8C72C-3221-F687-2F79-2092FD267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E59C567-BB4A-BF84-D9E2-F92C79797B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09739F6-DCB2-0A4D-2FBE-F8644A5FDAF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B596F27-3193-23AE-6AE7-3F6145A09A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AA4B7A-563C-3B37-74D9-4C5E755E9DD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B486192-BE9B-0D09-F9B6-78B6AAA73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106918-0726-2133-4259-C3831E764C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9BE43-0566-C8E5-1779-DF2244D19F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519CD9-D0DB-2216-91A5-1ABD97706D0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9C6ABB-7125-20E5-28F2-F0DECF4A18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96A9BB1-1AC7-A411-F81F-0F06479AD5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7B15A50-A0AF-5B3E-EF8B-722EAC30B8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7AAE4-92F9-01F6-161C-D92A30E8B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08E8FD-8676-3545-699F-5D9A091C6F36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Elle est rapide. Comment vous dites rapide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7D6E66-588E-EB71-3F28-28A068B6D7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812" y="2176048"/>
            <a:ext cx="4658375" cy="593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5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8798F-B150-968C-A91C-66F87D504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4978E0-50FF-517E-F3D9-A74C1D11200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144A88-B3B8-69BA-4269-D7C5041136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AEB07E4-E318-302E-2177-10CAD7EA2F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AA46D6B-1DD2-5071-DB71-38A68FCDC4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4A533-B845-BB3D-F795-DB07CBE871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312FBDD-37C8-0E00-6D77-04A31AF08C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EA2ACA-AD0F-51FE-B80A-6D41468B1F2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5A96A3-B089-36EB-3F1C-E55D7357FF4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D0D4C4-D288-8415-329F-55524638ED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8EB8BB1-B878-7CA3-C337-3F52F9A520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7A0B2C8-A6B6-3F28-2929-FDC024018C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DB39A9-7504-C602-C5EA-FE70B3BBC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60BB016-7FC3-F425-1DBA-320E7CCF4B6B}"/>
              </a:ext>
            </a:extLst>
          </p:cNvPr>
          <p:cNvSpPr txBox="1"/>
          <p:nvPr/>
        </p:nvSpPr>
        <p:spPr>
          <a:xfrm>
            <a:off x="2690683" y="2515178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Rapide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A475E1B-8CC5-2780-1C79-A30AF7EBD20D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Rapide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Rapide.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rapide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9A0E69-C318-AE51-617E-EA0A5A1F9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961728"/>
            <a:ext cx="3405772" cy="433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629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098F7-AEED-04D1-67E5-A53432A21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2D8ABB53-5E56-E400-6ED4-5F36E5FED2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35017BD-2D05-043B-5124-F4F8EDEA9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30B6B1F-841C-249F-1BBB-C85B359EA1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85EFD7A-D7E9-2CBC-0414-2AC6715DB9A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0A3D2FCF-287F-3C81-6E59-B182103CE906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7BD433D-D3CC-29ED-833B-66C6823848E1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192B1467-4F81-3DA5-3A6B-440A4D499D1A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910D210-FEA7-24A7-8762-F0984458DDE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355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8E73455-3307-0CEE-98CA-A4B8D704DE94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CFF3A05-4396-84DC-F0B3-443C867E6F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65" y="4010260"/>
            <a:ext cx="3564395" cy="226202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006FD27-3207-89B0-E007-FA343FC413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460" y="3065258"/>
            <a:ext cx="3236003" cy="322458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A07AC31-7805-A1BC-9C44-E0F4D6EDE0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783" y="3429837"/>
            <a:ext cx="2326831" cy="299645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280C189-EB52-7A45-A7C7-A0C81B42E0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8761765" y="4132651"/>
            <a:ext cx="1464544" cy="132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277D9DC-396A-261F-97A4-6B25E91C26B6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E64D69D-D332-4C32-E818-9FD59CF639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31" y="3289809"/>
            <a:ext cx="3443083" cy="349906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3BED7D7-2813-3035-1FEB-134190E1B4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69" y="3923691"/>
            <a:ext cx="2504675" cy="243961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EF07299-56C9-1182-C07A-DC820E1582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854" y="4314932"/>
            <a:ext cx="2711677" cy="165713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CEC8A2B-DB94-BE30-EB4A-3C61D15B17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457" y="3197559"/>
            <a:ext cx="2388998" cy="304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ACA1001-F21D-10C3-EA32-2B6C7AE710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0200" y="2341296"/>
            <a:ext cx="10360652" cy="645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403CDD2-41C6-7218-0616-CCB12365CE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12" y="2861951"/>
            <a:ext cx="2100521" cy="12836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543403D-2F3A-3066-55BF-F33B872E9C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685" y="2782815"/>
            <a:ext cx="2083425" cy="132217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367E8A7-3FB2-CA8B-4EC8-49B6B2EF41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121" y="2556278"/>
            <a:ext cx="1727206" cy="17211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99E709-6858-2027-6B09-C6CA8280AB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19" y="5753100"/>
            <a:ext cx="2205625" cy="214833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B619D30-FBBB-6CFE-91CB-9E7DF01A9E4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566" y="5575428"/>
            <a:ext cx="1587299" cy="20440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2843287-68FE-4C2B-5958-178683318B6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689" y="5452935"/>
            <a:ext cx="2198019" cy="223375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3436747-1454-E174-013E-49D23FD1AD6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095" y="5541963"/>
            <a:ext cx="1910913" cy="243455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0030994-18DE-F826-4AD5-0ABB29D938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1242739" y="2755116"/>
            <a:ext cx="1464544" cy="132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FE74-9556-EB37-8035-DE04A9BB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BDB17-122B-F098-B250-07592A3FFC5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D21E32-BDB4-9B96-B238-5CA96E7D4A49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25F6F4C-4E35-93BE-E5B8-3BBD4F93BE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7051E2-D40E-8723-9CD6-2278AC4874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8903CD-8349-3968-BFEA-B5831EE05782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393CA07-F2DB-3279-CA90-20F7AEE446A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5387AE-12FA-9528-0242-63D9578A4D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17E50D5-46A2-10A4-A9A8-140657DE71C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E120B17-DD09-ED0E-6DFC-54D72AD37ED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D21C500-BAE2-5E4D-DF78-35E81F1BC4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C3082E1-59FC-F317-0F24-A727C9995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98A44CA-D00B-1A92-D42A-9CD7CE70E5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DAE0294-3DD9-1E04-984A-8379932E7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32A18D1-769A-47CE-D1EA-A8E358CBBF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280" y="5968080"/>
            <a:ext cx="2067213" cy="2286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09F22A2-3D41-6BF5-CA4E-5C82A29120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83" y="3516574"/>
            <a:ext cx="2333200" cy="14258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118588-6080-E92B-FBD9-DC047F76D9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165" y="2743319"/>
            <a:ext cx="1727206" cy="21817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D05E3F8-3D59-5C77-153B-A68A49D0F4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035" y="6210300"/>
            <a:ext cx="1587299" cy="204409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6795DF1-99BA-4371-5128-DC62FEEE43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207" y="6210300"/>
            <a:ext cx="2198019" cy="223375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5256A39-EB25-EC62-B884-45F6BFEB07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630" y="5727496"/>
            <a:ext cx="1910913" cy="243455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0CA5D85-9C1D-60F9-34D6-7A6FFE09586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0925150" y="3416227"/>
            <a:ext cx="1464544" cy="132343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D50A41-F040-83ED-1068-5EE18245DA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173" y="2954692"/>
            <a:ext cx="2067213" cy="228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645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186EF-DA62-229B-165C-FD4A68525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FC58CA-D2E7-1A14-0C2D-B32C39D89C3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CC2826F-968F-300B-D85E-4E1D4565CC7C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00E56A81-B49D-0C48-0EA8-0130EE619E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EEDF3F7-DCAA-09BC-7507-69B6BD10AE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6465849-B7CA-A94B-FDF7-BCF9E4A78A8C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sur, une souris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F0F13DA-B311-0827-91B7-7E589EFE2D27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2CF4867-14EB-B04C-6341-D37F64F5CB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06841F9-B1AF-F623-DE24-B569EB360D9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371B7B2-22F8-A9E4-D2D2-54A3B5CF728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5B082E-D3A8-C2E2-D9DE-1D77E8B3CC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E97D3658-2485-5312-C6F4-A71443823F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FFE383D-67AE-8BD5-7156-630DFA5A7DE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D1C79E62-4AFF-840A-3C03-B7190DB7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98761C8-8813-782F-DFDB-734C1E07A6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12" y="2861951"/>
            <a:ext cx="2100521" cy="12836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EE96033-6621-9538-A7E3-33883362F2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685" y="2782815"/>
            <a:ext cx="2083425" cy="132217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FED4BE9-1B57-383D-3048-0D9B06693C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121" y="2556278"/>
            <a:ext cx="1727206" cy="17211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90D4CB5-89B9-BAC1-13C6-86BF2E1EB2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19" y="5753100"/>
            <a:ext cx="2205625" cy="214833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E9BA527-3972-7F07-F5DB-3EA7BCEE0E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566" y="5575428"/>
            <a:ext cx="1587299" cy="20440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720B231-E4AA-4DB4-A881-623F5A26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689" y="5452935"/>
            <a:ext cx="2198019" cy="223375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DA49530-5719-59BB-5D57-E8AD5ED22EF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095" y="5541963"/>
            <a:ext cx="1910913" cy="243455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1435B75-FBEB-A745-91FB-3BAC870553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11242739" y="2755116"/>
            <a:ext cx="1464544" cy="1323439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1203D38-E08A-BB76-DF1B-492D1D2598AE}"/>
              </a:ext>
            </a:extLst>
          </p:cNvPr>
          <p:cNvCxnSpPr>
            <a:cxnSpLocks/>
          </p:cNvCxnSpPr>
          <p:nvPr/>
        </p:nvCxnSpPr>
        <p:spPr>
          <a:xfrm>
            <a:off x="4384216" y="1697644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FC9DB23-5A29-0DE7-93A0-95307E6A7381}"/>
              </a:ext>
            </a:extLst>
          </p:cNvPr>
          <p:cNvCxnSpPr>
            <a:cxnSpLocks/>
          </p:cNvCxnSpPr>
          <p:nvPr/>
        </p:nvCxnSpPr>
        <p:spPr>
          <a:xfrm>
            <a:off x="950077" y="4625386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7801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vu. Exemple: assis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EA059CA-C883-B6A6-0A5C-F4375C6DC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292" y="1926908"/>
            <a:ext cx="6153498" cy="75977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4814241" y="7555077"/>
            <a:ext cx="1447800" cy="8382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8049309" y="3619500"/>
            <a:ext cx="713692" cy="4572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>
            <a:cxnSpLocks/>
          </p:cNvCxnSpPr>
          <p:nvPr/>
        </p:nvCxnSpPr>
        <p:spPr>
          <a:xfrm>
            <a:off x="1839972" y="5257800"/>
            <a:ext cx="2974269" cy="24003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C43EA8-F79A-7DBD-B164-C427F7EC1A6D}"/>
              </a:ext>
            </a:extLst>
          </p:cNvPr>
          <p:cNvSpPr/>
          <p:nvPr/>
        </p:nvSpPr>
        <p:spPr>
          <a:xfrm>
            <a:off x="841546" y="4240860"/>
            <a:ext cx="1805354" cy="990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1"/>
                </a:solidFill>
              </a:rPr>
              <a:t>Assis</a:t>
            </a:r>
            <a:endParaRPr lang="fr-MA" sz="3200" b="1" dirty="0">
              <a:solidFill>
                <a:schemeClr val="accent1"/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CD04225-FFCC-D0D6-C88E-5183DF4F6B4D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2286000" y="3686455"/>
            <a:ext cx="5867827" cy="4712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s-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b- d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«s»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  «b» et « d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s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 err="1">
                <a:solidFill>
                  <a:srgbClr val="FCBF18"/>
                </a:solidFill>
                <a:latin typeface="Dosis" pitchFamily="2" charset="0"/>
              </a:rPr>
              <a:t>ch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b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d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" y="2740311"/>
            <a:ext cx="4334153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minuscule . Elle fait le son «s ». Lisons ensemble. s, « s »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majuscule . Elle fait le son « s». Lisons ensemble. s, « s 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lettres c et h . Elles font le son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». Lisons ensemble. C-h,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4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Sous- sur- arbre- table- souris- assis- cheval- rapide-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s– </a:t>
            </a:r>
            <a:r>
              <a:rPr lang="fr-MA" sz="3200" dirty="0" err="1">
                <a:latin typeface="Dosis" pitchFamily="2" charset="0"/>
              </a:rPr>
              <a:t>ch</a:t>
            </a:r>
            <a:r>
              <a:rPr lang="fr-MA" sz="3200" dirty="0">
                <a:latin typeface="Dosis" pitchFamily="2" charset="0"/>
              </a:rPr>
              <a:t>-b-d-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s– </a:t>
            </a:r>
            <a:r>
              <a:rPr lang="fr-MA" sz="3200" dirty="0" err="1">
                <a:latin typeface="Dosis" pitchFamily="2" charset="0"/>
              </a:rPr>
              <a:t>ch</a:t>
            </a:r>
            <a:r>
              <a:rPr lang="fr-MA" sz="3200" dirty="0">
                <a:latin typeface="Dosis" pitchFamily="2" charset="0"/>
              </a:rPr>
              <a:t>-b-d-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1769948" y="3359766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1753408" y="4517658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8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727242" y="603403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1753408" y="7828183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1709776" y="8597077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744655" y="697230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33E940F-F3BE-B0E1-64D9-3E869CF82F8E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minuscule . Elle fait le son «b». Lisons ensemble.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7AD9DF-78EC-4268-D0EC-69C9EC6CFB71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8A90-A665-08A8-4084-80E302A6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488E8E-6E7A-6487-3A62-5B056CF92C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1B4121-1AFE-94C4-8B2D-CC8EAB6890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1BBDEA8-B0FD-0DCA-F4F7-B2FE57F0BD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02DC7A2-7239-BBAF-2D0A-13767F3405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3F3DF-29BB-9F0D-2DC2-01D341241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4AD77A-4453-21F6-FCA4-C5A8C88224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706653-5898-D3A1-4DF9-261CAEF743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C3A5EA-9CE4-5AAD-D782-B7A04ADDF0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242C10B-2C9F-4471-3BB3-3295E60C49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F7494-7F32-A219-ABDE-C184BDCB1C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D12B3AD-C32B-B98E-8DF3-B295F630A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5DA56AF-62DC-2D57-400C-8994E7E7F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144813-E6E8-58F2-980C-69DC52321962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majuscule . Elle fait le son «b». Lisons ensemble.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67C64-8BA4-2B55-8B98-5C8BFD09AEDD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604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13E3B-7159-3558-3D37-C6C064F2D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2A3B04-93FD-3255-2B6F-951E1F0DB3F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BABFF2A-F4AD-DDE5-8065-CB137641CE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9C9D4D-CB09-3412-2F30-65EB121949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E12B8B-E344-ADB0-ED57-6CD3B489A66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E976D997-0ED6-9C65-6BC7-30CE04B827EA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d minuscule . Elle fait le son «d». Lisons ensemble.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6AEF7D9-EEEC-981F-EEE1-7391806E93C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02CB3E-3A54-B626-E950-53CE811CC4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11EE08-DBCA-5F78-BEBD-59B8CECBA43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631B114-CEF0-83C8-9F87-5CA6CBB0CF9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E5A3208-B6A2-41EF-86EF-FADD50D193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5711E43-9DEA-1CB8-0E4A-BAA78538CF8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470D515-E115-5F12-D914-01026603B2A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BDE151-137B-BF7F-3C51-520C752E8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8C71D7E-166D-2B9D-0885-1249EFB3D94C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232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561AB-3E1D-0EC8-DB5E-5DB9CF24D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9433C1-FD8D-0017-3823-65FF255E69F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E48680-484B-B7D1-6081-6AC32E4877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6E952A-7BED-5A28-5D48-A13F3AE1DB9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AD78-6242-28B7-3B58-C18D35AC05B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057417-709D-E567-9B34-52958EAEF3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3AA232A-1F86-0CF2-46A4-50A9ED13FD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D41D37E-7D89-2696-064A-C011621DFD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163807-114B-094E-F00D-9E04AFC3AA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FF7773A-8601-E3E8-EB16-50D08546777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2EA88FD-59D1-81F4-9383-7FDB2CF215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2244DD-3379-AFF0-4041-A6ED4F90843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C7211B4-E862-C3C2-F9F1-3DB353B50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69D8E52-1175-26E1-8557-3A853AF2BA0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D majuscule . Elle fait le son «d». Lisons ensemble.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5581B9-BC94-1F61-EDF7-DCD0B69B849B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3176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sa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  est à côté de la lettre  a , ça fait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sa ». « s»  « a » « sa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«s» « a » «sa».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2291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62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o » .Lisons ensemble.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694406"/>
            <a:ext cx="12182174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les lettres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sont à côté de la lettre  o, ça fait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 o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o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  <a:endParaRPr lang="fr-FR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bi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b est à côté de la lettre  i . ça fait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bi ». «b»  « i » «bi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b» « i » « bi ». Qui veut lire «b» « i » « bi 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d» « e »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ensemble. 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4" y="3130725"/>
            <a:ext cx="4448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de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d  est à côté de la lettre  e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de ». « d»  « e » « de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d» « e » « de ».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s» « é »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3733800" y="3130725"/>
            <a:ext cx="4752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16119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 est à côté de la lettre  é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s»  « é » 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«s» « é 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sé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3735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6019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847452" y="64647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«chu»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les lettre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sont à côté de la lettre u,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«chu». 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«u» «chu».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 u » « chu ».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«b» « ou » qui veut lire ?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b est à côté de ou , ça fait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».«b» «ou » 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«ou»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bou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syllabes.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92A6A58-EA0D-2188-8282-C7C527BB8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526962"/>
              </p:ext>
            </p:extLst>
          </p:nvPr>
        </p:nvGraphicFramePr>
        <p:xfrm>
          <a:off x="1172612" y="2509283"/>
          <a:ext cx="12503784" cy="5257800"/>
        </p:xfrm>
        <a:graphic>
          <a:graphicData uri="http://schemas.openxmlformats.org/drawingml/2006/table">
            <a:tbl>
              <a:tblPr/>
              <a:tblGrid>
                <a:gridCol w="1383685">
                  <a:extLst>
                    <a:ext uri="{9D8B030D-6E8A-4147-A177-3AD203B41FA5}">
                      <a16:colId xmlns:a16="http://schemas.microsoft.com/office/drawing/2014/main" val="245704310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1329778018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384116777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106710871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1394118411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1856167305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268278409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2422473270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2875332240"/>
                    </a:ext>
                  </a:extLst>
                </a:gridCol>
              </a:tblGrid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ad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080085"/>
                  </a:ext>
                </a:extLst>
              </a:tr>
              <a:tr h="25614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ché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cho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5137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3B4E067-48DA-CD12-C078-0BBE07050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AEA25-AD2E-B946-047B-FB60778F5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473928-76FA-AD1C-504D-E97F143B1F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7D2F6B-1F64-0A0C-10C0-7BF824A1C34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0A187C0-156D-1CBC-89D9-04FEBABF75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809BFA-3F2F-0EED-6BA7-F9735A3BFE2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0DDDA68-4408-58D4-958B-A6F9A8C379A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0EA8D48-036F-2D3A-CF73-EC3DBBA7093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30D23-0302-D17E-3DA9-AFB76C8F29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1775135-70E1-A349-CF0B-B781A731D8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276731-567C-20AF-6422-08A28F4AFC4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46362E-4167-E270-7D3C-411E4FEA8B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F237485-355D-C931-64C3-30A55F7919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4B6EAAF-DA4D-CAA1-5B33-55CF505EB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A958AC7-4BE2-6B01-1E5C-79C457656858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CDFFE221-2B8B-6704-F51E-B24643C463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213F50F-B5FE-39CF-FC37-51F78F345C6B}"/>
              </a:ext>
            </a:extLst>
          </p:cNvPr>
          <p:cNvGraphicFramePr>
            <a:graphicFrameLocks noGrp="1"/>
          </p:cNvGraphicFramePr>
          <p:nvPr/>
        </p:nvGraphicFramePr>
        <p:xfrm>
          <a:off x="1172612" y="2509283"/>
          <a:ext cx="12503784" cy="5257800"/>
        </p:xfrm>
        <a:graphic>
          <a:graphicData uri="http://schemas.openxmlformats.org/drawingml/2006/table">
            <a:tbl>
              <a:tblPr/>
              <a:tblGrid>
                <a:gridCol w="1383685">
                  <a:extLst>
                    <a:ext uri="{9D8B030D-6E8A-4147-A177-3AD203B41FA5}">
                      <a16:colId xmlns:a16="http://schemas.microsoft.com/office/drawing/2014/main" val="245704310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1329778018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384116777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106710871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1394118411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1856167305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268278409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2422473270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2875332240"/>
                    </a:ext>
                  </a:extLst>
                </a:gridCol>
              </a:tblGrid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ad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080085"/>
                  </a:ext>
                </a:extLst>
              </a:tr>
              <a:tr h="25614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ché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cho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5137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E13969B1-C621-18C8-8A9B-77219B975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00412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BE5C8-6404-7992-E71B-4C512DA62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16358E-62AE-667F-B8CA-F71670907C2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2C60CDF-E1CC-56B2-CC22-24D81BE90C2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A10906-9918-9DAB-89A6-2AECD835106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EB988F-8F7F-13E6-A6D4-0C6D3C5B1B0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BAEE8B-EBA1-3A19-4796-095B9C48E4A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C090A90-4FEB-01E5-F0CD-133866DB4FA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9A6679E-C2CC-96CC-2535-2B3F757334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4221DB3-8E83-9BC0-73E5-6766910C0C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C7DE5AB-CDEF-EDB3-6FAA-A058C3EEE7A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EDBF53-7801-FB69-2540-ECFCC499A1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4D6AD0B-EF6A-BCAF-56B0-14A350B7EC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AFA7A6-84B1-848A-D4BD-B4B2BB154B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275708-5F9B-230D-E032-EAE9CDC5A6F5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(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Faire lire tous les élèves. Une ligne pour chacun)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FBB5A710-EA86-E160-376C-0A6186F5A0B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F0B500F-133E-B937-7B52-BC4B1F437D45}"/>
              </a:ext>
            </a:extLst>
          </p:cNvPr>
          <p:cNvGraphicFramePr>
            <a:graphicFrameLocks noGrp="1"/>
          </p:cNvGraphicFramePr>
          <p:nvPr/>
        </p:nvGraphicFramePr>
        <p:xfrm>
          <a:off x="1172612" y="2509283"/>
          <a:ext cx="12503784" cy="5257800"/>
        </p:xfrm>
        <a:graphic>
          <a:graphicData uri="http://schemas.openxmlformats.org/drawingml/2006/table">
            <a:tbl>
              <a:tblPr/>
              <a:tblGrid>
                <a:gridCol w="1383685">
                  <a:extLst>
                    <a:ext uri="{9D8B030D-6E8A-4147-A177-3AD203B41FA5}">
                      <a16:colId xmlns:a16="http://schemas.microsoft.com/office/drawing/2014/main" val="245704310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1329778018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384116777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106710871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1394118411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1856167305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2682784098"/>
                    </a:ext>
                  </a:extLst>
                </a:gridCol>
                <a:gridCol w="1400558">
                  <a:extLst>
                    <a:ext uri="{9D8B030D-6E8A-4147-A177-3AD203B41FA5}">
                      <a16:colId xmlns:a16="http://schemas.microsoft.com/office/drawing/2014/main" val="2422473270"/>
                    </a:ext>
                  </a:extLst>
                </a:gridCol>
                <a:gridCol w="1383685">
                  <a:extLst>
                    <a:ext uri="{9D8B030D-6E8A-4147-A177-3AD203B41FA5}">
                      <a16:colId xmlns:a16="http://schemas.microsoft.com/office/drawing/2014/main" val="2875332240"/>
                    </a:ext>
                  </a:extLst>
                </a:gridCol>
              </a:tblGrid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ad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080085"/>
                  </a:ext>
                </a:extLst>
              </a:tr>
              <a:tr h="25614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ché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cho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5137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E1AA371-857E-0054-4BF7-8D9852368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65557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nora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120" y="576262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095750" y="3354474"/>
            <a:ext cx="626745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cha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747397" y="705979"/>
            <a:ext cx="125236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«r»  «a»  «ra». 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«ra»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«racha».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«r»  «a»  «ra».   «ch»  «a»  «cha». «ra»  «cha » . «racha».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929970" y="5089537"/>
            <a:ext cx="342900" cy="223143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8124939" y="4738293"/>
            <a:ext cx="266474" cy="283844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19" y="594150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038600" y="2530332"/>
            <a:ext cx="629549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3900" b="1" kern="0" spc="623" dirty="0">
                <a:solidFill>
                  <a:srgbClr val="106585"/>
                </a:solidFill>
                <a:latin typeface="Dosis" pitchFamily="2" charset="0"/>
              </a:rPr>
              <a:t>cha</a:t>
            </a:r>
            <a:r>
              <a:rPr lang="fr-FR" sz="239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3973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376433" y="4087323"/>
            <a:ext cx="505934" cy="4267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948592" y="764017"/>
            <a:ext cx="1181881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, «a»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Je lis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sans prononcer le t qui est une lettre muette.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chat».    Qui veut lire?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plusieurs élèves élèves pour lire.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667000" y="3859334"/>
            <a:ext cx="670559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sa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bo</a:t>
            </a:r>
            <a:r>
              <a:rPr lang="fr-FR" sz="17925" b="1" kern="0" spc="623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902209" y="4942861"/>
            <a:ext cx="353523" cy="299513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763699" y="5464463"/>
            <a:ext cx="342907" cy="19625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«s»  «a»  «sa».   «b» 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«sa» 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.«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«s»  «a»  «sa».   «b» 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«sa» 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.«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sabo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B26B6-AB88-B8E3-2E43-6280D7DD5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C4A862-F45E-A953-4BDF-982F80196F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267C0-BB57-217D-3861-AB5D5F015881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76E285-3B15-2273-0242-A68374D7F5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6BBEA6F-2944-C90D-FC95-3946260184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7C9393-D676-2819-A84B-ADA5019F7A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DEFC90B-29FE-5157-04A1-C6D805020C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F82A4-6B92-8148-79FA-A9F8B73849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1A29C9-FA2A-0130-0022-5349733E31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00722C-4B82-D138-004B-7F4E69D8D7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CAB5A4-3787-C738-9B86-1CE01D5526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96C084F-7B75-3E53-AD09-54E6FADAA91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A630597-8F21-A65C-4DF5-449EE7072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7D9A2E-8392-0449-F94E-ADFD99974AAB}"/>
              </a:ext>
            </a:extLst>
          </p:cNvPr>
          <p:cNvSpPr txBox="1"/>
          <p:nvPr/>
        </p:nvSpPr>
        <p:spPr>
          <a:xfrm>
            <a:off x="1118287" y="779861"/>
            <a:ext cx="11950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lisons ensemble.  </a:t>
            </a:r>
            <a:r>
              <a:rPr kumimoji="0" lang="fr-MA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FF756F7-4956-8307-09A7-BC05C9C8B4EF}"/>
              </a:ext>
            </a:extLst>
          </p:cNvPr>
          <p:cNvGraphicFramePr>
            <a:graphicFrameLocks noGrp="1"/>
          </p:cNvGraphicFramePr>
          <p:nvPr/>
        </p:nvGraphicFramePr>
        <p:xfrm>
          <a:off x="632460" y="3192619"/>
          <a:ext cx="12169141" cy="4084474"/>
        </p:xfrm>
        <a:graphic>
          <a:graphicData uri="http://schemas.openxmlformats.org/drawingml/2006/table">
            <a:tbl>
              <a:tblPr/>
              <a:tblGrid>
                <a:gridCol w="2022664">
                  <a:extLst>
                    <a:ext uri="{9D8B030D-6E8A-4147-A177-3AD203B41FA5}">
                      <a16:colId xmlns:a16="http://schemas.microsoft.com/office/drawing/2014/main" val="2851867366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2645088400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164469771"/>
                    </a:ext>
                  </a:extLst>
                </a:gridCol>
                <a:gridCol w="2055821">
                  <a:extLst>
                    <a:ext uri="{9D8B030D-6E8A-4147-A177-3AD203B41FA5}">
                      <a16:colId xmlns:a16="http://schemas.microsoft.com/office/drawing/2014/main" val="1848128869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449979178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439705688"/>
                    </a:ext>
                  </a:extLst>
                </a:gridCol>
              </a:tblGrid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solid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adossé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chou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86437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cha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doré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sabo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lavabo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balad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308390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soda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siro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p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bobin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séché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bovidé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77123"/>
                  </a:ext>
                </a:extLst>
              </a:tr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dun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lavabo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dor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7691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40CB777B-1AD3-92DF-45C3-F2AA1637C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30972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1057B-62A0-7780-F08A-BD90657F8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B58FF1-BEC0-177E-7A55-505DF814BE8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CA2734D-DE5E-3029-DD79-BCD303642B5D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56DF16-DF60-669A-E256-8211372CCC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DA179CB-2F14-CD93-46AD-3601545F01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AEED81-F240-F346-26FD-AE87B19D5A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01F68F6-26ED-034B-3B70-EC9D66DF5D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5C793B2-69F5-A44E-2644-3571A9B6C7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278B8-7ECB-B340-17E1-3CEE5A7C72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87C124-E347-8738-494E-4C9C45F6F65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3B644CE-0456-72D6-8C18-208986D60D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B64F74-3212-6CD0-1998-22FAEED0D42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C3EF43-032C-4C9D-3AC9-7D39FD8C7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B2349D5-276C-C949-34D7-B07955711ABF}"/>
              </a:ext>
            </a:extLst>
          </p:cNvPr>
          <p:cNvSpPr txBox="1"/>
          <p:nvPr/>
        </p:nvSpPr>
        <p:spPr>
          <a:xfrm>
            <a:off x="1118287" y="779861"/>
            <a:ext cx="11950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qui veut lire les mots. 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Faire passer toute la classe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r>
              <a:rPr kumimoji="0" lang="fr-MA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BCEF5ED-1BF4-DDA1-D05F-AD6D4EFFFDF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9A5BACE-1BBF-0AF2-9A71-EF0934716A87}"/>
              </a:ext>
            </a:extLst>
          </p:cNvPr>
          <p:cNvGraphicFramePr>
            <a:graphicFrameLocks noGrp="1"/>
          </p:cNvGraphicFramePr>
          <p:nvPr/>
        </p:nvGraphicFramePr>
        <p:xfrm>
          <a:off x="632460" y="3192619"/>
          <a:ext cx="12169141" cy="4084474"/>
        </p:xfrm>
        <a:graphic>
          <a:graphicData uri="http://schemas.openxmlformats.org/drawingml/2006/table">
            <a:tbl>
              <a:tblPr/>
              <a:tblGrid>
                <a:gridCol w="2022664">
                  <a:extLst>
                    <a:ext uri="{9D8B030D-6E8A-4147-A177-3AD203B41FA5}">
                      <a16:colId xmlns:a16="http://schemas.microsoft.com/office/drawing/2014/main" val="2851867366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2645088400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164469771"/>
                    </a:ext>
                  </a:extLst>
                </a:gridCol>
                <a:gridCol w="2055821">
                  <a:extLst>
                    <a:ext uri="{9D8B030D-6E8A-4147-A177-3AD203B41FA5}">
                      <a16:colId xmlns:a16="http://schemas.microsoft.com/office/drawing/2014/main" val="1848128869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449979178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439705688"/>
                    </a:ext>
                  </a:extLst>
                </a:gridCol>
              </a:tblGrid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solid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adossé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chou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86437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cha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doré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sabo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lavabo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balad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308390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soda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siro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p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bobin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séché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bovidé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77123"/>
                  </a:ext>
                </a:extLst>
              </a:tr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dun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lavabo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dor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7691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E01031D-547D-215A-CD7D-0A11E53E3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50356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8A5AC5-1845-0EFF-1D5E-FF7F47DE75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275635"/>
              </p:ext>
            </p:extLst>
          </p:nvPr>
        </p:nvGraphicFramePr>
        <p:xfrm>
          <a:off x="632460" y="3192619"/>
          <a:ext cx="12169141" cy="4084474"/>
        </p:xfrm>
        <a:graphic>
          <a:graphicData uri="http://schemas.openxmlformats.org/drawingml/2006/table">
            <a:tbl>
              <a:tblPr/>
              <a:tblGrid>
                <a:gridCol w="2022664">
                  <a:extLst>
                    <a:ext uri="{9D8B030D-6E8A-4147-A177-3AD203B41FA5}">
                      <a16:colId xmlns:a16="http://schemas.microsoft.com/office/drawing/2014/main" val="2851867366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2645088400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164469771"/>
                    </a:ext>
                  </a:extLst>
                </a:gridCol>
                <a:gridCol w="2055821">
                  <a:extLst>
                    <a:ext uri="{9D8B030D-6E8A-4147-A177-3AD203B41FA5}">
                      <a16:colId xmlns:a16="http://schemas.microsoft.com/office/drawing/2014/main" val="1848128869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449979178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439705688"/>
                    </a:ext>
                  </a:extLst>
                </a:gridCol>
              </a:tblGrid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solid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adossé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chou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86437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cha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doré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sabo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lavabo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balad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308390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soda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siro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p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bobin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séché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bovidé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77123"/>
                  </a:ext>
                </a:extLst>
              </a:tr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douch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dun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boul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lavabo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dor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EAD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7691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1FB5C360-C0C5-D217-7E27-AC7B3B336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sous – sur – dans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sous – sur - dans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507626" y="3112175"/>
            <a:ext cx="109129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sous     sur    dans </a:t>
            </a:r>
          </a:p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au   pour   elle   voici   avec</a:t>
            </a:r>
            <a:endParaRPr lang="fr-FR" sz="96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  ensemble.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lire?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8802D2D-B60F-C823-55F6-3FF7964F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1611-3F36-3DD6-159B-98C3C82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110BC7-C138-77ED-2FDB-595B25B965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310A44-4067-E1F6-4A8B-E1BC70E6A4C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77F7582-03A1-4D04-0138-FEC95D68086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8BA849-2859-4A5C-EB25-21A3BF1BD65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A5BB6C-4AFD-62EB-BFAD-D09573FCDC9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8A9487-B7FB-29AF-BBEB-86C7D4CE324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DB8690FF-E641-983F-2D85-14D0E0904821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91892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1A8F-FA75-DD34-CF0A-65C4A1B5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96F0A6-4E53-E3C3-44CF-EA023A8B09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5D0146-9AF2-876A-E6C2-2833418FBDAA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26EAEA-ED06-DEE4-6592-75FBBE48205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805BC8-4D6A-CB48-9532-36F32B2FC4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5345BD-433F-8F11-54FF-4703E414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0E0F892-9B45-B559-BED8-D9A9A0F56A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D889F1-9454-898B-C3A3-DEC8995F29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E586B2D-126D-1C14-E2F6-9FC64EFE5F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3464B8-C784-BD43-D0B5-FF43A64608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541AF18-A911-081C-98C4-6AE7BB8C55B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49D7D6-0083-79F4-6F05-33CD9539814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DF72B7-0147-7492-A363-CD2670C1D1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9BB91D2-6D75-CD56-8642-65413762A86A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AA132D3-01EB-911F-E8DC-033445DB7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017B9-43DE-E673-4098-BD33E8595779}"/>
              </a:ext>
            </a:extLst>
          </p:cNvPr>
          <p:cNvSpPr txBox="1"/>
          <p:nvPr/>
        </p:nvSpPr>
        <p:spPr>
          <a:xfrm>
            <a:off x="493794" y="2044212"/>
            <a:ext cx="12623718" cy="9125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Salima a un joli châl</a:t>
            </a:r>
            <a:r>
              <a:rPr lang="fr-FR" sz="72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La dame a acheté des bijou</a:t>
            </a:r>
            <a:r>
              <a:rPr lang="fr-FR" sz="72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x</a:t>
            </a: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.</a:t>
            </a:r>
            <a:r>
              <a:rPr lang="fr-FR" sz="7200" b="1" kern="0" spc="623" dirty="0">
                <a:solidFill>
                  <a:srgbClr val="FF0000"/>
                </a:solidFill>
                <a:latin typeface="Dosis" pitchFamily="2" charset="0"/>
              </a:rPr>
              <a:t> </a:t>
            </a:r>
          </a:p>
          <a:p>
            <a:pPr defTabSz="1028752">
              <a:defRPr/>
            </a:pPr>
            <a:r>
              <a:rPr lang="fr-FR" sz="7200" b="1" kern="0" spc="623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L’animal est dan</a:t>
            </a:r>
            <a:r>
              <a:rPr lang="fr-FR" sz="72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7200" b="1" kern="0" spc="623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 sa nich</a:t>
            </a:r>
            <a:r>
              <a:rPr lang="fr-FR" sz="72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29533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Des mots et des phrases avec: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«s-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-b- d»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8EC1A-CC0B-71E6-BA97-406115E28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CC7A7E-C410-2AAA-9C63-429ECFA569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70379EC-5857-BC73-6168-CED4FDAB3BA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21042B8-7F8A-5CBC-1C05-3A9DDB22EAB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EC1626F-2732-72A0-DFB6-15505ED9F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8084E72-F52B-3BDF-A8CC-79F40B950F8A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E2FE8E1-8F3C-2431-B1CA-ADB8FB5BE2A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4B25357-E91F-71F5-2127-A9AD89C478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D598266-F4A9-B275-39F6-5BFF5D84691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606AE28-DEAF-E513-EA0B-F4B335DD47A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748E21E-9A6B-0422-A855-530B3836BF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867B5E3-8BF4-37ED-C87B-5E293576BD1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D139FBB-BD19-929C-0493-A179548A0D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735A99A-925F-1FC4-2C0A-9657677360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768725F-8FCC-E021-CEEB-52A406F756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0766CB-F7F8-E195-74A9-764F594DB2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A779728-C08C-0A52-E5D8-15B33CBC3D7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A5B13988-B7D1-E9ED-2CEA-51789B508B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05BEEDB-6E25-9B82-9C61-2DE45DEEDC83}"/>
              </a:ext>
            </a:extLst>
          </p:cNvPr>
          <p:cNvSpPr txBox="1"/>
          <p:nvPr/>
        </p:nvSpPr>
        <p:spPr>
          <a:xfrm>
            <a:off x="1443497" y="977502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vais écrire au tableau la phrase: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bébé se cache sous le lit. Observez bien.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recopiez la phrase.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9589B8-2931-FD38-9B7D-A7F0DD0B3FC3}"/>
              </a:ext>
            </a:extLst>
          </p:cNvPr>
          <p:cNvSpPr/>
          <p:nvPr/>
        </p:nvSpPr>
        <p:spPr>
          <a:xfrm>
            <a:off x="881201" y="3924300"/>
            <a:ext cx="11920399" cy="2667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0" b="1" dirty="0"/>
              <a:t>Le bébé se cache sous le lit.</a:t>
            </a:r>
            <a:endParaRPr lang="fr-MA" sz="8000" b="1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829A00B-7AF9-34F0-29E2-A0EBB4F377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79607" y="547254"/>
            <a:ext cx="2190227" cy="169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1824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 mon livret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21086</TotalTime>
  <Words>4849</Words>
  <Application>Microsoft Office PowerPoint</Application>
  <PresentationFormat>Personnalisé</PresentationFormat>
  <Paragraphs>1052</Paragraphs>
  <Slides>109</Slides>
  <Notes>30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109</vt:i4>
      </vt:variant>
    </vt:vector>
  </HeadingPairs>
  <TitlesOfParts>
    <vt:vector size="121" baseType="lpstr">
      <vt:lpstr>Times New Roman</vt:lpstr>
      <vt:lpstr>Calibri</vt:lpstr>
      <vt:lpstr>Symbol</vt:lpstr>
      <vt:lpstr>Carelia</vt:lpstr>
      <vt:lpstr>Dosis-SemiBold</vt:lpstr>
      <vt:lpstr>Arial</vt:lpstr>
      <vt:lpstr>Dosis</vt:lpstr>
      <vt:lpstr>Microsoft Uighur</vt:lpstr>
      <vt:lpstr>Aptos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182</cp:revision>
  <dcterms:created xsi:type="dcterms:W3CDTF">2006-08-16T00:00:00Z</dcterms:created>
  <dcterms:modified xsi:type="dcterms:W3CDTF">2025-09-19T11:12:48Z</dcterms:modified>
  <dc:identifier>DAFtlvZnwz4</dc:identifier>
</cp:coreProperties>
</file>