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9.xml" ContentType="application/vnd.openxmlformats-officedocument.presentationml.notesSlide+xml"/>
  <Override PartName="/ppt/tags/tag45.xml" ContentType="application/vnd.openxmlformats-officedocument.presentationml.tags+xml"/>
  <Override PartName="/ppt/notesSlides/notesSlide20.xml" ContentType="application/vnd.openxmlformats-officedocument.presentationml.notesSlide+xml"/>
  <Override PartName="/ppt/tags/tag46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3"/>
  </p:notesMasterIdLst>
  <p:sldIdLst>
    <p:sldId id="2147482679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68" r:id="rId22"/>
    <p:sldId id="2147482463" r:id="rId23"/>
    <p:sldId id="2147482464" r:id="rId24"/>
    <p:sldId id="2147482465" r:id="rId25"/>
    <p:sldId id="2147482466" r:id="rId26"/>
    <p:sldId id="2147482470" r:id="rId27"/>
    <p:sldId id="2147482471" r:id="rId28"/>
    <p:sldId id="2147482467" r:id="rId29"/>
    <p:sldId id="2147482603" r:id="rId30"/>
    <p:sldId id="2147482604" r:id="rId31"/>
    <p:sldId id="2147482605" r:id="rId32"/>
    <p:sldId id="2147482606" r:id="rId33"/>
    <p:sldId id="2147482607" r:id="rId34"/>
    <p:sldId id="2147482608" r:id="rId35"/>
    <p:sldId id="2147482609" r:id="rId36"/>
    <p:sldId id="2147482610" r:id="rId37"/>
    <p:sldId id="609" r:id="rId38"/>
    <p:sldId id="610" r:id="rId39"/>
    <p:sldId id="2147482483" r:id="rId40"/>
    <p:sldId id="2147482611" r:id="rId41"/>
    <p:sldId id="612" r:id="rId42"/>
    <p:sldId id="2147482484" r:id="rId43"/>
    <p:sldId id="2147482485" r:id="rId44"/>
    <p:sldId id="615" r:id="rId45"/>
    <p:sldId id="2147482486" r:id="rId46"/>
    <p:sldId id="2147482612" r:id="rId47"/>
    <p:sldId id="2147482613" r:id="rId48"/>
    <p:sldId id="2147482478" r:id="rId49"/>
    <p:sldId id="620" r:id="rId50"/>
    <p:sldId id="2147482494" r:id="rId51"/>
    <p:sldId id="2147482490" r:id="rId52"/>
    <p:sldId id="2147482495" r:id="rId53"/>
    <p:sldId id="2147482491" r:id="rId54"/>
    <p:sldId id="2147482496" r:id="rId55"/>
    <p:sldId id="2147482497" r:id="rId56"/>
    <p:sldId id="2147482501" r:id="rId57"/>
    <p:sldId id="2147482502" r:id="rId58"/>
    <p:sldId id="2147482503" r:id="rId59"/>
    <p:sldId id="2147482504" r:id="rId60"/>
    <p:sldId id="2147482618" r:id="rId61"/>
    <p:sldId id="2147482529" r:id="rId62"/>
    <p:sldId id="2147482530" r:id="rId63"/>
    <p:sldId id="2147482531" r:id="rId64"/>
    <p:sldId id="2147482532" r:id="rId65"/>
    <p:sldId id="2147482506" r:id="rId66"/>
    <p:sldId id="2147482507" r:id="rId67"/>
    <p:sldId id="2147482508" r:id="rId68"/>
    <p:sldId id="2147482509" r:id="rId69"/>
    <p:sldId id="2147482510" r:id="rId70"/>
    <p:sldId id="2147482514" r:id="rId71"/>
    <p:sldId id="2147482534" r:id="rId72"/>
    <p:sldId id="2147482585" r:id="rId73"/>
    <p:sldId id="2147482535" r:id="rId74"/>
    <p:sldId id="2147482536" r:id="rId75"/>
    <p:sldId id="2147482518" r:id="rId76"/>
    <p:sldId id="2147482519" r:id="rId77"/>
    <p:sldId id="2147482520" r:id="rId78"/>
    <p:sldId id="2147482524" r:id="rId79"/>
    <p:sldId id="2147482528" r:id="rId80"/>
    <p:sldId id="2147482527" r:id="rId81"/>
    <p:sldId id="2147482586" r:id="rId82"/>
    <p:sldId id="2147482587" r:id="rId83"/>
    <p:sldId id="2147482588" r:id="rId84"/>
    <p:sldId id="2147482589" r:id="rId85"/>
    <p:sldId id="2147482590" r:id="rId86"/>
    <p:sldId id="2147482591" r:id="rId87"/>
    <p:sldId id="2147482592" r:id="rId88"/>
    <p:sldId id="2147482593" r:id="rId89"/>
    <p:sldId id="2147482594" r:id="rId90"/>
    <p:sldId id="2147482619" r:id="rId91"/>
    <p:sldId id="631" r:id="rId92"/>
    <p:sldId id="2147482537" r:id="rId93"/>
    <p:sldId id="2147482553" r:id="rId94"/>
    <p:sldId id="2147482680" r:id="rId95"/>
    <p:sldId id="2147482538" r:id="rId96"/>
    <p:sldId id="2147482539" r:id="rId97"/>
    <p:sldId id="2147482541" r:id="rId98"/>
    <p:sldId id="2147482681" r:id="rId99"/>
    <p:sldId id="644" r:id="rId100"/>
    <p:sldId id="2147482554" r:id="rId101"/>
    <p:sldId id="2147482555" r:id="rId102"/>
    <p:sldId id="683" r:id="rId103"/>
    <p:sldId id="2147482566" r:id="rId104"/>
    <p:sldId id="2147482574" r:id="rId105"/>
    <p:sldId id="2147482575" r:id="rId106"/>
    <p:sldId id="2147482580" r:id="rId107"/>
    <p:sldId id="2147482581" r:id="rId108"/>
    <p:sldId id="2147482582" r:id="rId109"/>
    <p:sldId id="2147482584" r:id="rId110"/>
    <p:sldId id="700" r:id="rId111"/>
    <p:sldId id="701" r:id="rId112"/>
  </p:sldIdLst>
  <p:sldSz cx="13716000" cy="10287000"/>
  <p:notesSz cx="6858000" cy="9144000"/>
  <p:embeddedFontLst>
    <p:embeddedFont>
      <p:font typeface="Abadi" panose="020B0604020104020204" pitchFamily="34" charset="0"/>
      <p:regular r:id="rId114"/>
    </p:embeddedFont>
    <p:embeddedFont>
      <p:font typeface="Amasis MT Pro" panose="02040504050005020304" pitchFamily="18" charset="0"/>
      <p:regular r:id="rId115"/>
      <p:bold r:id="rId116"/>
      <p:italic r:id="rId117"/>
      <p:boldItalic r:id="rId118"/>
    </p:embeddedFont>
    <p:embeddedFont>
      <p:font typeface="Carelia" panose="020B0604020202020204" charset="0"/>
      <p:regular r:id="rId119"/>
    </p:embeddedFont>
    <p:embeddedFont>
      <p:font typeface="Dosis" pitchFamily="2" charset="0"/>
      <p:regular r:id="rId120"/>
      <p:bold r:id="rId121"/>
    </p:embeddedFont>
    <p:embeddedFont>
      <p:font typeface="Microsoft Uighur" panose="02000000000000000000" pitchFamily="2" charset="-78"/>
      <p:regular r:id="rId122"/>
      <p:bold r:id="rId1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215968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70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font" Target="fonts/font4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10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notesMaster" Target="notesMasters/notesMaster1.xml"/><Relationship Id="rId118" Type="http://schemas.openxmlformats.org/officeDocument/2006/relationships/font" Target="fonts/font5.fntdata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presProps" Target="presProps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font" Target="fonts/font1.fntdata"/><Relationship Id="rId119" Type="http://schemas.openxmlformats.org/officeDocument/2006/relationships/font" Target="fonts/font6.fntdata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7.fntdata"/><Relationship Id="rId125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font" Target="fonts/font2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8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E9793-6A1B-998D-9636-5B16501A3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0ECC95E-6896-F955-3B1F-0F2E8CC8D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D6083A-6568-3E14-C695-032C34CC5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AE5BE2-88DE-A47D-4EDD-9C2BFEBD27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219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B0984-2C4E-2604-4C3D-F918694F5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40C9943-10FE-90A6-17E2-739D67112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F2890E-058C-E2D8-A3F1-CF539ABD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1F2A0F-5F20-45BE-AD9E-3D568FEAC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819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0E112-BC83-4162-59D3-FC80872F6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63565CB-FD57-1270-D900-EF2772DA0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346A874-F739-80D9-70B0-E66BBF77E2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1DDFB6-07B0-BFBC-BAFF-B285760974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087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71.png"/><Relationship Id="rId4" Type="http://schemas.openxmlformats.org/officeDocument/2006/relationships/image" Target="../media/image32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71.png"/><Relationship Id="rId4" Type="http://schemas.openxmlformats.org/officeDocument/2006/relationships/image" Target="../media/image32.sv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1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73.svg"/><Relationship Id="rId4" Type="http://schemas.openxmlformats.org/officeDocument/2006/relationships/image" Target="../media/image13.svg"/><Relationship Id="rId9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3.pn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3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3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0.jpeg"/><Relationship Id="rId10" Type="http://schemas.openxmlformats.org/officeDocument/2006/relationships/image" Target="../media/image50.png"/><Relationship Id="rId4" Type="http://schemas.openxmlformats.org/officeDocument/2006/relationships/image" Target="../media/image32.sv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4.png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4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8.png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2.png"/><Relationship Id="rId4" Type="http://schemas.openxmlformats.org/officeDocument/2006/relationships/image" Target="../media/image32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1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1.png"/><Relationship Id="rId4" Type="http://schemas.openxmlformats.org/officeDocument/2006/relationships/image" Target="../media/image3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32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32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59.png"/><Relationship Id="rId4" Type="http://schemas.openxmlformats.org/officeDocument/2006/relationships/image" Target="../media/image32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32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46.png"/><Relationship Id="rId4" Type="http://schemas.openxmlformats.org/officeDocument/2006/relationships/image" Target="../media/image32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65.png"/><Relationship Id="rId4" Type="http://schemas.openxmlformats.org/officeDocument/2006/relationships/image" Target="../media/image32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65.png"/><Relationship Id="rId4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47.png"/><Relationship Id="rId4" Type="http://schemas.openxmlformats.org/officeDocument/2006/relationships/image" Target="../media/image32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5.png"/><Relationship Id="rId4" Type="http://schemas.openxmlformats.org/officeDocument/2006/relationships/image" Target="../media/image32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5.png"/><Relationship Id="rId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48.png"/><Relationship Id="rId4" Type="http://schemas.openxmlformats.org/officeDocument/2006/relationships/image" Target="../media/image32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5.png"/><Relationship Id="rId4" Type="http://schemas.openxmlformats.org/officeDocument/2006/relationships/image" Target="../media/image32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5.png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5.pn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5.png"/><Relationship Id="rId4" Type="http://schemas.openxmlformats.org/officeDocument/2006/relationships/image" Target="../media/image32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5.png"/><Relationship Id="rId4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1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66.png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46F4288-D974-15D8-2FF2-4694AE065875}"/>
              </a:ext>
            </a:extLst>
          </p:cNvPr>
          <p:cNvSpPr txBox="1"/>
          <p:nvPr/>
        </p:nvSpPr>
        <p:spPr>
          <a:xfrm>
            <a:off x="1356851" y="5435851"/>
            <a:ext cx="26772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Séance : 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64D160-6A64-9D63-E464-5B457FFC2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6912" y="7734300"/>
            <a:ext cx="2806922" cy="2415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55846"/>
              </p:ext>
            </p:extLst>
          </p:nvPr>
        </p:nvGraphicFramePr>
        <p:xfrm>
          <a:off x="1259530" y="2213436"/>
          <a:ext cx="10566599" cy="58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+mj-lt"/>
                          <a:ea typeface="+mn-ea"/>
                          <a:cs typeface="Courier New" panose="02070309020205020404" pitchFamily="49" charset="0"/>
                        </a:rPr>
                        <a:t>q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     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h     r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t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     p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77653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7E10AA-D0AC-572C-9E62-5CE544559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111" y="1917497"/>
            <a:ext cx="6008089" cy="749320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93714" y="5514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 Lisez  à votre voisin à voix basse . Ensuite, échangez les rôles.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</a:t>
            </a:r>
            <a:endParaRPr lang="fr-FR" sz="20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F0C6F6D-37C5-21FF-9B5C-8782CF8A7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111" y="2236608"/>
            <a:ext cx="5017489" cy="70216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2971800" y="6286500"/>
            <a:ext cx="69342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327178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702403" y="1968030"/>
            <a:ext cx="5350453" cy="460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  <a:p>
            <a:pPr defTabSz="457246">
              <a:lnSpc>
                <a:spcPts val="7400"/>
              </a:lnSpc>
              <a:defRPr/>
            </a:pPr>
            <a:r>
              <a:rPr lang="en-US" sz="2800" b="1" dirty="0">
                <a:solidFill>
                  <a:srgbClr val="215968"/>
                </a:solidFill>
                <a:latin typeface="Aptos" panose="020B0004020202020204" pitchFamily="34" charset="0"/>
              </a:rPr>
              <a:t>- Je </a:t>
            </a:r>
            <a:r>
              <a:rPr lang="en-US" sz="2800" b="1" dirty="0" err="1">
                <a:solidFill>
                  <a:srgbClr val="215968"/>
                </a:solidFill>
                <a:latin typeface="Aptos" panose="020B0004020202020204" pitchFamily="34" charset="0"/>
              </a:rPr>
              <a:t>lis</a:t>
            </a:r>
            <a:r>
              <a:rPr lang="en-US" sz="2800" b="1" dirty="0">
                <a:solidFill>
                  <a:srgbClr val="215968"/>
                </a:solidFill>
                <a:latin typeface="Aptos" panose="020B0004020202020204" pitchFamily="34" charset="0"/>
              </a:rPr>
              <a:t>, act 2.</a:t>
            </a:r>
          </a:p>
          <a:p>
            <a:pPr defTabSz="457246">
              <a:lnSpc>
                <a:spcPts val="7400"/>
              </a:lnSpc>
              <a:defRPr/>
            </a:pPr>
            <a:r>
              <a:rPr lang="en-US" sz="2800" b="1" dirty="0">
                <a:solidFill>
                  <a:srgbClr val="215968"/>
                </a:solidFill>
                <a:latin typeface="Aptos" panose="020B0004020202020204" pitchFamily="34" charset="0"/>
              </a:rPr>
              <a:t>- Je </a:t>
            </a:r>
            <a:r>
              <a:rPr lang="en-US" sz="2800" b="1" dirty="0" err="1">
                <a:solidFill>
                  <a:srgbClr val="215968"/>
                </a:solidFill>
                <a:latin typeface="Aptos" panose="020B0004020202020204" pitchFamily="34" charset="0"/>
              </a:rPr>
              <a:t>relie</a:t>
            </a:r>
            <a:r>
              <a:rPr lang="en-US" sz="2800" b="1" dirty="0">
                <a:solidFill>
                  <a:srgbClr val="215968"/>
                </a:solidFill>
                <a:latin typeface="Aptos" panose="020B0004020202020204" pitchFamily="34" charset="0"/>
              </a:rPr>
              <a:t> act 3.</a:t>
            </a:r>
          </a:p>
          <a:p>
            <a:pPr defTabSz="457246">
              <a:lnSpc>
                <a:spcPts val="7400"/>
              </a:lnSpc>
              <a:defRPr/>
            </a:pPr>
            <a:r>
              <a:rPr lang="en-US" sz="2800" b="1" dirty="0">
                <a:solidFill>
                  <a:srgbClr val="215968"/>
                </a:solidFill>
                <a:latin typeface="Aptos" panose="020B0004020202020204" pitchFamily="34" charset="0"/>
              </a:rPr>
              <a:t>- </a:t>
            </a:r>
            <a:r>
              <a:rPr lang="en-US" sz="2800" b="1" dirty="0" err="1">
                <a:solidFill>
                  <a:srgbClr val="215968"/>
                </a:solidFill>
                <a:latin typeface="Aptos" panose="020B0004020202020204" pitchFamily="34" charset="0"/>
              </a:rPr>
              <a:t>J’écris</a:t>
            </a:r>
            <a:r>
              <a:rPr lang="en-US" sz="2800" b="1" dirty="0">
                <a:solidFill>
                  <a:srgbClr val="215968"/>
                </a:solidFill>
                <a:latin typeface="Aptos" panose="020B0004020202020204" pitchFamily="34" charset="0"/>
              </a:rPr>
              <a:t> les </a:t>
            </a:r>
            <a:r>
              <a:rPr lang="en-US" sz="2800" b="1" dirty="0" err="1">
                <a:solidFill>
                  <a:srgbClr val="215968"/>
                </a:solidFill>
                <a:latin typeface="Aptos" panose="020B0004020202020204" pitchFamily="34" charset="0"/>
              </a:rPr>
              <a:t>lettres</a:t>
            </a:r>
            <a:r>
              <a:rPr lang="en-US" sz="2800" b="1" dirty="0">
                <a:solidFill>
                  <a:srgbClr val="215968"/>
                </a:solidFill>
                <a:latin typeface="Aptos" panose="020B0004020202020204" pitchFamily="34" charset="0"/>
              </a:rPr>
              <a:t> act 4. dans </a:t>
            </a:r>
            <a:r>
              <a:rPr lang="en-US" sz="2800" b="1" dirty="0" err="1">
                <a:solidFill>
                  <a:srgbClr val="215968"/>
                </a:solidFill>
                <a:latin typeface="Aptos" panose="020B0004020202020204" pitchFamily="34" charset="0"/>
              </a:rPr>
              <a:t>mon</a:t>
            </a:r>
            <a:r>
              <a:rPr lang="en-US" sz="2800" b="1" dirty="0">
                <a:solidFill>
                  <a:srgbClr val="215968"/>
                </a:solidFill>
                <a:latin typeface="Aptos" panose="020B0004020202020204" pitchFamily="34" charset="0"/>
              </a:rPr>
              <a:t> cahier.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9F37F2B-D35E-3B35-E183-D1B424101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968" y="1150808"/>
            <a:ext cx="6008089" cy="749320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248400" y="5676901"/>
            <a:ext cx="6705600" cy="30416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91293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2496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robe- stylo -trousse –usine- quatre – karaté - pomme- homme.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57200" y="604735"/>
            <a:ext cx="12748764" cy="9393953"/>
            <a:chOff x="306943" y="330438"/>
            <a:chExt cx="8518967" cy="6244874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06943" y="344633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532" y="626089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733272" y="698282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3" y="3069280"/>
            <a:ext cx="2746453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2972439" y="3424536"/>
            <a:ext cx="976637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155D370-2EC2-445E-39FA-C3BB00C56E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752" y="3704622"/>
            <a:ext cx="1343399" cy="223400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4778613-C7D9-4E33-88BB-CA00E0E5C7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151" y="3996364"/>
            <a:ext cx="2284634" cy="18195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0715346-3F7A-32FB-E8A9-5CBD5CDC51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44" y="4120064"/>
            <a:ext cx="2964485" cy="159540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4FFB51A-9F1D-29CC-6838-1C4C3F0F87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03" y="4120064"/>
            <a:ext cx="2460720" cy="169374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8A6A3DD-3947-BB08-0628-3DC05358F0B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048" y="6003228"/>
            <a:ext cx="1789653" cy="2234009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1EAFDE6-414F-B5B2-F982-A4AF317A18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143" y="5715469"/>
            <a:ext cx="1740319" cy="243404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024CBFD4-3D6A-F248-CDC8-B2E72629FB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590" y="5714947"/>
            <a:ext cx="2200947" cy="243404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489AB87-CF21-A246-5B80-C8C59483C20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895" y="5801365"/>
            <a:ext cx="1299176" cy="262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54864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rob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404DBE-2B67-90E3-6542-488DBF947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24" y="2299890"/>
            <a:ext cx="3771971" cy="627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r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obe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 la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305FEDE-2759-BBAC-C9AB-803F764EC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104" y="4132931"/>
            <a:ext cx="3118096" cy="518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met une jupe , répétons ensemble: La fille met une robe.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fille met une robe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727882C-580B-D75D-F5C7-2832479F58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6438" y="4039774"/>
            <a:ext cx="2110923" cy="435901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768804A-BF17-CDEA-EC91-1147CA52636C}"/>
              </a:ext>
            </a:extLst>
          </p:cNvPr>
          <p:cNvCxnSpPr>
            <a:cxnSpLocks/>
          </p:cNvCxnSpPr>
          <p:nvPr/>
        </p:nvCxnSpPr>
        <p:spPr>
          <a:xfrm>
            <a:off x="4594834" y="4991100"/>
            <a:ext cx="2275038" cy="10668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8" y="708466"/>
            <a:ext cx="11372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stylo.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stylo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C77F1-E24A-6D7B-C5DA-E989055F6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90" y="2590443"/>
            <a:ext cx="6411220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41535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stylo , le stylo. Répétons ensemble “un stylo”</a:t>
            </a:r>
            <a:endParaRPr lang="fr-FR" sz="20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lvl="0" defTabSz="457200"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269260" y="2895219"/>
            <a:ext cx="439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s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tylo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5109EC-68A6-7274-1461-DD1607009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850" y="4686300"/>
            <a:ext cx="4886926" cy="38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369" y="591006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17455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trousse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86034C-C2D7-5A3A-7196-A618E3603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231" y="3095339"/>
            <a:ext cx="7611537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06084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  <a:endParaRPr lang="fr-FR" sz="20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lvl="0" defTabSz="457200"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trousse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D661A1A-D850-26DD-1592-EDE02FE8C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096" y="4272783"/>
            <a:ext cx="7611537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16438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usine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usine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53A6F-ABBF-B576-FD5F-20B0E060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599" y="2366575"/>
            <a:ext cx="8068801" cy="555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197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usine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075061" y="685010"/>
            <a:ext cx="118789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usine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l’usine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usine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</a:t>
            </a:r>
            <a:endParaRPr kumimoji="0" lang="fr-FR" sz="2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43462A-C00D-34D5-ACAC-15B8B4C77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99" y="3918582"/>
            <a:ext cx="6625201" cy="45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26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8" y="708466"/>
            <a:ext cx="113722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CB0C428-18B0-8367-BE27-1BE7B9C108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3912070"/>
            <a:ext cx="2928579" cy="2015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9ECC615-16A4-5316-8C59-EF109FE57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752" y="4377111"/>
            <a:ext cx="3341648" cy="1798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43C8006-39F9-1B94-9491-24FD5242AF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439" y="4377111"/>
            <a:ext cx="2535874" cy="201965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005EA9-FA76-2737-04A8-92A8420E6A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98" y="3785983"/>
            <a:ext cx="1924911" cy="320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972D9-5C09-B61F-9755-DEDB7B3E0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862628-C487-85C3-F6E2-0335501B86D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9580F57-54A9-1CA4-1802-9CA52C87BBF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E0DA05-D92B-420D-0DBF-2F1E563CD9E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A46815-4F3F-B82E-2D05-E9B63CD713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EFDBFCF-2C01-3419-84C8-AABFE206908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02AA3E-55E8-8ADC-DFD8-723A53B07A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339FA74-B43C-1B52-5105-340A709D88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44A160A-1057-9DB3-6089-849ADE8BD2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33FC42-1206-F5E1-3260-1CF3FC4531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DB5616A-35AC-488E-75AD-D785E0FCA68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C51212-BF79-24E4-D965-018AA12F2B8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904AE63-E50B-A369-3E56-406AA8610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49F8445-3901-60DE-0FA0-7D641706EDCD}"/>
              </a:ext>
            </a:extLst>
          </p:cNvPr>
          <p:cNvSpPr txBox="1"/>
          <p:nvPr/>
        </p:nvSpPr>
        <p:spPr>
          <a:xfrm>
            <a:off x="1462548" y="708466"/>
            <a:ext cx="11372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pomme.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Pomme.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pomme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3FD48C-7AF8-6425-453F-3B0FD5638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286" y="2557101"/>
            <a:ext cx="4677428" cy="517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28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10371-9EE8-880B-A606-78F1F21FC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04B6A11-3ACE-9875-B87D-2781369EC30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9C5F281-DFA3-B8CD-EE5B-C5CAEAD3BE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55ADE0-A280-7358-2132-AA84B5A6FEF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2655FC-BDEE-AF13-11EE-36508C0B5C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049261-A790-305D-6F0D-EC36F6E5F2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EEF8B48-2F7A-62DA-5ABF-EAC6E6CED4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8FFBB0-A9AA-B241-BA9F-ED8B40168D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BB9036E-A3D3-0F88-78EC-9F66B25258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F12ECAF-2843-4BE2-2D20-B64BAF7BC1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B41BE0-5FE7-BABC-93A0-5F825E66E6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8980338-D856-B359-A44F-230D5FD5F2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BEEC53-ED17-1B51-0CC2-48EB0E1D9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F7F362-0216-8606-D83B-C18451AD3CE1}"/>
              </a:ext>
            </a:extLst>
          </p:cNvPr>
          <p:cNvSpPr txBox="1"/>
          <p:nvPr/>
        </p:nvSpPr>
        <p:spPr>
          <a:xfrm>
            <a:off x="858661" y="646910"/>
            <a:ext cx="125525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pomme , la pomme. Répétons ensemble “une pomme »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B2A46A7-530F-4D69-DC1D-A0BDCC933936}"/>
              </a:ext>
            </a:extLst>
          </p:cNvPr>
          <p:cNvSpPr txBox="1"/>
          <p:nvPr/>
        </p:nvSpPr>
        <p:spPr>
          <a:xfrm>
            <a:off x="2362200" y="2895219"/>
            <a:ext cx="906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p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omme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DCC94-5CDD-7C85-EAE4-0C08BB2A2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439968"/>
            <a:ext cx="4243715" cy="469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2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9" cy="3562413"/>
            <a:chOff x="2853490" y="4076700"/>
            <a:chExt cx="12609208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Jupe – fleur – vélo –lire – lune – fille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j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, f ,v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et l.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56F37-3461-E527-4D99-969C4694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3F64AF-3FC4-4656-B370-CE7D6C2D1EC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0FCFFB-180E-4744-94A9-CD9B8813800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17D9DD-9D5B-61E7-00DD-9E675184E5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4C12399-13B3-D4CD-8E26-609AC8710B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AFE8476-707C-BBB5-3821-1BFA7DA093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2F3BFF-0F23-3AD2-4D3C-23A54D1EDB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A6314CF-42F8-C343-1C89-37761D70BB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96CB02D-0D82-74C5-C2A0-9B143CA78D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96B8CB-6A42-897E-0AD9-3845601CB30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661132-0663-F8C7-46A8-64B62282D2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1B515D-8264-E51B-FB7F-3A4D08C415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100098-2A5C-889F-4A47-07E3662BD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369" y="591006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F106D8-83D2-4639-6A4A-73F2940BDAB7}"/>
              </a:ext>
            </a:extLst>
          </p:cNvPr>
          <p:cNvSpPr txBox="1"/>
          <p:nvPr/>
        </p:nvSpPr>
        <p:spPr>
          <a:xfrm>
            <a:off x="1462547" y="708466"/>
            <a:ext cx="117455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chiffre quatre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. « Q</a:t>
            </a:r>
            <a:r>
              <a:rPr lang="fr-FR" sz="20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uatre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« quatre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608B8C-EBF1-3958-8062-FEF31CCE6B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970" y="2533285"/>
            <a:ext cx="4182059" cy="52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65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7FEAF-1A5E-D9CD-9E30-9F0B4ABDD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278121-CFA6-6CBD-47D2-094984920F4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166F8F-2C3B-D153-37D3-47BB47FCB205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5B93B17-6C07-BE68-0145-ACA9047178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16FAEE2-3BD4-CC89-068F-E063E7DC84E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E17C0B-7DC3-7111-42F3-24CA576A25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329CCE-964C-BDDE-E194-4C21BB7B58F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2EF0F51-BAEC-949B-FC13-E3D5B004927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A058EB-BAE6-4397-437D-A665756524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64FB54-8AE9-F23F-8A8D-EA7E9CE521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01501C8-D340-0C14-E8D3-75F43549A9A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7059BD4-6B3C-7FDE-9642-1D6E92C9CD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DA8D34-035E-4683-9615-B111616CE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F6A621-B27C-6438-C8EF-DE6030B86F06}"/>
              </a:ext>
            </a:extLst>
          </p:cNvPr>
          <p:cNvSpPr txBox="1"/>
          <p:nvPr/>
        </p:nvSpPr>
        <p:spPr>
          <a:xfrm>
            <a:off x="1066801" y="739550"/>
            <a:ext cx="12060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, 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“quatre”</a:t>
            </a:r>
            <a:endParaRPr kumimoji="0" lang="fr-FR" sz="2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E9D8C8-F2C3-C301-59C4-55CEF61E603C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8000" b="1" dirty="0">
                <a:solidFill>
                  <a:srgbClr val="FF0000"/>
                </a:solidFill>
                <a:latin typeface="Dosis" pitchFamily="2" charset="0"/>
              </a:rPr>
              <a:t>q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uatre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AC9321-F2EA-555A-B9F7-4474703E2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371" y="4076700"/>
            <a:ext cx="4182059" cy="52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53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E2C0-AC64-9061-CACA-8FB64E15C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F8C065-F09C-C4DD-BB0D-B5ECF8A766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A159D8A-F85E-5E30-485F-7F0BAB2B4D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28E9F55-08C3-ED3D-0D9D-47D11E8DEB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D8C45E2-51B3-CA2D-392C-AD2E349287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D32FF35-D423-6DA8-2CEF-65C2F5BB10B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9781BA-3500-8D26-5566-32706CA8662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876ACC-F6C5-BFC8-1E0B-48D5AE167F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AC297E-3AE0-B435-4FCE-EDE06EF9396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6C186C-737D-B255-DB0B-A5C654EB74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A93BD42-5F4A-475A-4DB2-AF0CD66EB9D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B24F4F-A8A4-DA70-09A4-0BA65BF75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712617-8FA9-5B77-F396-6321A9AEC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73BA656-7AEF-0330-411D-7D3F907A8D48}"/>
              </a:ext>
            </a:extLst>
          </p:cNvPr>
          <p:cNvSpPr txBox="1"/>
          <p:nvPr/>
        </p:nvSpPr>
        <p:spPr>
          <a:xfrm>
            <a:off x="1462548" y="708466"/>
            <a:ext cx="11372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du karaté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Karaté.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« 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karaté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DCCBA1-F628-AD3B-18DA-4DDA17EBC9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786" y="2252259"/>
            <a:ext cx="4134427" cy="578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193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80B4E-3C5B-A63E-5E8D-82017F6EA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B9FF7D5-E4F6-087E-B2BC-D59AFFFC38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2EE891-F01C-2E1F-4216-25DAEFEA40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7EC41-A99C-036E-7421-429F91DFB5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31E346-8AA4-4CB3-E953-6108197ACD7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340415-E66E-7F8A-DD2A-1617C3D4639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7F31D3-CD33-0A2B-D936-A4DB0EA94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83D7680-3A2D-93B9-99AC-313B1F024B3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52C9E8-F639-B5A5-6253-86CD478F5CD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3FA6F3-4CD5-B949-0F38-BCB22049D1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566D8B3-BFD8-37A2-A60B-6CC138A469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36B4351-8638-0B3B-11F2-4DE9DF3FC63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60F3A2-4E4A-36A7-F65E-21ACF2F09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54FD92-C3FF-6A28-C896-761853BD1EC6}"/>
              </a:ext>
            </a:extLst>
          </p:cNvPr>
          <p:cNvSpPr txBox="1"/>
          <p:nvPr/>
        </p:nvSpPr>
        <p:spPr>
          <a:xfrm>
            <a:off x="858661" y="646910"/>
            <a:ext cx="123494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Karaté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karaté. Répétons ensemble “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karaté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  <a:endParaRPr kumimoji="0" lang="fr-FR" sz="2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9C9B44-5BB7-9E45-EE11-06B5086F080E}"/>
              </a:ext>
            </a:extLst>
          </p:cNvPr>
          <p:cNvSpPr txBox="1"/>
          <p:nvPr/>
        </p:nvSpPr>
        <p:spPr>
          <a:xfrm>
            <a:off x="2362200" y="2895219"/>
            <a:ext cx="906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k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araté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302391-8274-213E-060D-1733C82EC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171" y="4427268"/>
            <a:ext cx="3556160" cy="497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292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C2E16-6073-7BFE-14BB-9A0DB929E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71AAD7-B0B2-4925-A2CD-DF7C634E69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7AAA191-ED84-21FA-71D9-FAB94039F42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5EEBDD-B0BD-DA70-051F-5A62CC06CE0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DA29F8C-CF3F-6560-4707-B62ED929ACE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68BD80E-5C92-68B8-668E-0035871445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3D32C6-8133-467D-7C12-74BE5ECC2D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19D3DE-7BCF-4327-65AF-F425E8142AE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684E1-3F11-935C-A72D-032B4688CA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E15C9B-CFDC-8FB6-DA74-32AD8C2A665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18DCA4-D333-BD23-CE10-B1578D8F186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D59FA7-E4F1-887B-3397-2D7CFC134E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C78592-D5FA-9096-6728-ACF2E482A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369" y="591006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4C0A0F-A106-A388-BF6B-D32110F8A5A9}"/>
              </a:ext>
            </a:extLst>
          </p:cNvPr>
          <p:cNvSpPr txBox="1"/>
          <p:nvPr/>
        </p:nvSpPr>
        <p:spPr>
          <a:xfrm>
            <a:off x="1462547" y="708466"/>
            <a:ext cx="117455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homme . « homme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« 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homme »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2571C9-D963-18C3-ECFE-F61169927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366" y="2123653"/>
            <a:ext cx="2991267" cy="603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26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6ACC5-E4B1-5C37-5CC5-4AC4F37EE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C20A6BC-14DD-8CFC-8123-E8FBE0A451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AB6EF0-D7D8-05F7-57A9-E53AF99F9BE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B04EB80-89B1-FEE4-F776-03C23C4AAC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FF757-2AEE-9A6D-3A87-87AC202E34F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38AA57-DE4C-13CB-6E7B-D4486EFBE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71C8591-377A-CD80-9D50-EAE4325721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AB2415A-555F-84C3-0299-BDBA412BA3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B8E182C-B2FC-64F7-66E1-58C307AA570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B296B2-140E-4E2C-1315-A0E62CE921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77D3A3E-4958-8FEC-896A-F0D14EFA22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72CEAC7-2221-59AC-D19B-20D0BE9DC3D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1EFF767-98B4-84D9-D801-DC6D29745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885B3A-C16B-159A-35DE-310478F11946}"/>
              </a:ext>
            </a:extLst>
          </p:cNvPr>
          <p:cNvSpPr txBox="1"/>
          <p:nvPr/>
        </p:nvSpPr>
        <p:spPr>
          <a:xfrm>
            <a:off x="1066801" y="739550"/>
            <a:ext cx="12060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homme. L’ homme . Répétons ensemble “un homme ”. </a:t>
            </a:r>
            <a:endParaRPr kumimoji="0" lang="fr-FR" sz="2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1BC1FF4-E5A0-D305-B800-28C0B9FCE58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8000" b="1" dirty="0">
                <a:solidFill>
                  <a:srgbClr val="FF0000"/>
                </a:solidFill>
                <a:latin typeface="Dosis" pitchFamily="2" charset="0"/>
              </a:rPr>
              <a:t>h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omme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3E993F-27B1-1FD3-A02B-E0475413CA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734" y="3821698"/>
            <a:ext cx="2740167" cy="553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31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1491063" y="680431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133150" y="67991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1123718" y="6809509"/>
            <a:ext cx="701353" cy="827809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5873DF2-FB0E-8069-7847-E962B4E774AC}"/>
              </a:ext>
            </a:extLst>
          </p:cNvPr>
          <p:cNvSpPr/>
          <p:nvPr/>
        </p:nvSpPr>
        <p:spPr>
          <a:xfrm>
            <a:off x="8182985" y="683029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34B2C1B-44AF-33B7-43F4-CF49327742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81" y="3289868"/>
            <a:ext cx="2545422" cy="281499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9228E82-C221-7D30-A79C-2847373C1F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24" y="4000499"/>
            <a:ext cx="2997721" cy="238748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F05ADD8-76E4-DA3C-B645-2A4C8572A0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361" y="3007455"/>
            <a:ext cx="2214019" cy="36818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88ADBF5-61A8-642A-B47C-22F9D5F2D7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594" y="4412865"/>
            <a:ext cx="2954085" cy="158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B75AC-F044-3EB2-A635-BF84429AF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89D2CD6-084F-F0B5-EFD0-F100F10834C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B5FC1D4-2843-649C-CF24-6F5A937518F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1EC4945-EAB5-59E1-511A-B37D6AE580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330BF2B6-0AFB-8C71-E42D-EB7AB0B7A8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C76B7A4-7E8A-E90E-4B99-78B5CEE07411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AF8D10-3246-092B-796E-2B7CAFED12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F04C503B-1596-257C-7CEE-57FFC6B730CE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A0A30BB-523A-02C8-C744-ECC6DF6AEF5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A46184C-DCFB-AD14-C74D-5BB04A53D3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4EE023A-6A46-C53C-24AD-4FB7D9B1862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415C61A5-4617-F682-24A8-CB50445147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64FD1E4B-DB7D-82EF-812A-F33BC1512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FF0799E-2538-CBA6-295C-0DC87BAD9D01}"/>
              </a:ext>
            </a:extLst>
          </p:cNvPr>
          <p:cNvSpPr/>
          <p:nvPr/>
        </p:nvSpPr>
        <p:spPr>
          <a:xfrm>
            <a:off x="1491063" y="680431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B51DBE7-5E82-3A59-609E-D6C060D8C2A6}"/>
              </a:ext>
            </a:extLst>
          </p:cNvPr>
          <p:cNvSpPr/>
          <p:nvPr/>
        </p:nvSpPr>
        <p:spPr>
          <a:xfrm>
            <a:off x="5133150" y="67991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5223DB9-0A7A-892B-0D04-5731115F5591}"/>
              </a:ext>
            </a:extLst>
          </p:cNvPr>
          <p:cNvSpPr/>
          <p:nvPr/>
        </p:nvSpPr>
        <p:spPr>
          <a:xfrm>
            <a:off x="11123718" y="6809509"/>
            <a:ext cx="701353" cy="827809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A6FEF59-C7BB-F530-7DFB-84DC423F2DDE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D5230EEC-B355-1917-DB29-F6A636372EC8}"/>
              </a:ext>
            </a:extLst>
          </p:cNvPr>
          <p:cNvSpPr/>
          <p:nvPr/>
        </p:nvSpPr>
        <p:spPr>
          <a:xfrm>
            <a:off x="8182985" y="683029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8795282-111E-A890-410E-3095E0215E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171405"/>
            <a:ext cx="2067214" cy="28912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A13F3B8-9816-7CF2-827B-998EFC15D9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03" y="3699118"/>
            <a:ext cx="3386466" cy="233094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9EAD354-FD9B-F899-3977-4413314000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699118"/>
            <a:ext cx="2213116" cy="276261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63AB61B-4FAE-6A9F-6A3E-42501CC81F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931" y="2723800"/>
            <a:ext cx="1952834" cy="394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9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F4391D-E0AC-F715-2A6D-97023020B00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78845" y="5655650"/>
            <a:ext cx="1828800" cy="196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19D79D7-AF76-ADA5-3FB2-A2926262E2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49" y="2857500"/>
            <a:ext cx="10881017" cy="550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949245C-90CE-F16A-4C80-EA85F8C4B5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492" y="2533285"/>
            <a:ext cx="11031609" cy="55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2A58F-9BA7-081D-DB6A-ECFC6D89F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1DA92C-42CC-2BF2-ED4E-FE94C32E8636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556B743-54DB-7747-66F9-2C51F38D5746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51FCC769-C4A3-E134-7E13-5DDA041C64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49921A9-696F-3A65-130C-BCFBFCF9615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440B00A4-0AC6-5A10-9D15-74C71DC79B3F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6F91059E-1A57-C9D5-0FE2-4AC6796846A6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6E610DF-1D98-0242-C1F6-F4D9034F9C9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6DCE3BF-CBED-0C04-AAC8-3FCBF8A3E65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8A3E93C7-C183-3D44-821C-F552A6B8431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548FF9DC-AECE-6341-8C02-370B80493AE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AE6A44D-CF9B-6C02-3301-5E0CC3F5E8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ED74655C-447C-A49B-730D-A26E90A8DCE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4D5E925F-1723-AE23-2941-B3522AC5E3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AA2D7DE-25E3-9693-D697-912B5509FE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36" y="2511594"/>
            <a:ext cx="11294424" cy="5715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8EE2AB4-A657-67AA-8272-02D3A3DEC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541068"/>
            <a:ext cx="2690329" cy="237415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403650D-215D-3ABC-47FD-7833C9648F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013712"/>
            <a:ext cx="2698106" cy="29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114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BE00A-263D-F9C3-4987-22F343FAC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A4F854-A98A-EEC8-4444-5F1B6B1E9D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B4CD848-DB51-FE36-F664-BDD6E84FF3DD}"/>
              </a:ext>
            </a:extLst>
          </p:cNvPr>
          <p:cNvGrpSpPr/>
          <p:nvPr/>
        </p:nvGrpSpPr>
        <p:grpSpPr>
          <a:xfrm>
            <a:off x="418780" y="600568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72762701-9D8C-0040-E9B6-11CD8BA307E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837A6F6-C513-E7D8-7AFA-BD4F6F3863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96ACCFA-B9C9-E4C5-11BA-739F5BAA7F27}"/>
              </a:ext>
            </a:extLst>
          </p:cNvPr>
          <p:cNvSpPr txBox="1"/>
          <p:nvPr/>
        </p:nvSpPr>
        <p:spPr>
          <a:xfrm>
            <a:off x="1550426" y="929438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qui manquaient sont: stylo et pomme. 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B0B2088-6499-A802-80E0-D5431D20654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C38632D-5137-08B9-1DCC-15AEAAF6C2F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71F4791C-6A52-E4DA-3B7D-04E0FAABD52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8C73B620-D759-1753-6C39-249047450E1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1A91EA25-2D6D-880C-8CB0-CD67B1DCF7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054CD328-9731-0AD1-4E00-494E81F840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FBED8CA5-7053-D5A8-6F15-531CE80738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3DA49B5-C007-577D-466A-DDF07E7FC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964C61B-51A5-A3C6-2EF8-414077CEE2FC}"/>
              </a:ext>
            </a:extLst>
          </p:cNvPr>
          <p:cNvCxnSpPr>
            <a:cxnSpLocks/>
          </p:cNvCxnSpPr>
          <p:nvPr/>
        </p:nvCxnSpPr>
        <p:spPr>
          <a:xfrm>
            <a:off x="2880492" y="1776873"/>
            <a:ext cx="1077895" cy="10158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262C3590-D29D-D752-6D10-0D3F8B74BD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44" y="2857500"/>
            <a:ext cx="11182202" cy="5658215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B029B59-C814-DF85-1708-099909CF5A05}"/>
              </a:ext>
            </a:extLst>
          </p:cNvPr>
          <p:cNvCxnSpPr>
            <a:cxnSpLocks/>
          </p:cNvCxnSpPr>
          <p:nvPr/>
        </p:nvCxnSpPr>
        <p:spPr>
          <a:xfrm>
            <a:off x="5851816" y="4699302"/>
            <a:ext cx="1102827" cy="8883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3088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584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 dans la page 4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36" y="1219558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7086600" y="5240015"/>
            <a:ext cx="990600" cy="100697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627B5C8-8B81-2D70-54F2-79AC8D44AFC2}"/>
              </a:ext>
            </a:extLst>
          </p:cNvPr>
          <p:cNvSpPr/>
          <p:nvPr/>
        </p:nvSpPr>
        <p:spPr>
          <a:xfrm>
            <a:off x="7091822" y="409829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6547DCB-1462-514D-D4C4-0AA16731E260}"/>
              </a:ext>
            </a:extLst>
          </p:cNvPr>
          <p:cNvSpPr/>
          <p:nvPr/>
        </p:nvSpPr>
        <p:spPr>
          <a:xfrm>
            <a:off x="8763001" y="624699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A816FD-1AB5-10FA-ECAB-83F5B489FA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4848" y="2291285"/>
            <a:ext cx="5723992" cy="733722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100076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 – s – t – u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 – q– k– h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r», « s», « t », « u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2" y="3489321"/>
            <a:ext cx="5562600" cy="529237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3A011DF-4892-5DAA-ECC2-CC9BF3D77EE1}"/>
              </a:ext>
            </a:extLst>
          </p:cNvPr>
          <p:cNvSpPr txBox="1"/>
          <p:nvPr/>
        </p:nvSpPr>
        <p:spPr>
          <a:xfrm>
            <a:off x="4329727" y="4559819"/>
            <a:ext cx="7015162" cy="1156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76" rtl="0" eaLnBrk="1" fontAlgn="auto" latinLnBrk="0" hangingPunct="1">
              <a:lnSpc>
                <a:spcPts val="8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6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 </a:t>
            </a:r>
            <a:r>
              <a:rPr lang="fr-FR" sz="66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</a:t>
            </a:r>
            <a:r>
              <a:rPr lang="fr-FR" sz="6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 </a:t>
            </a:r>
            <a:r>
              <a:rPr lang="fr-FR" sz="66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</a:t>
            </a:r>
            <a:r>
              <a:rPr lang="fr-FR" sz="6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– T </a:t>
            </a:r>
            <a:r>
              <a:rPr kumimoji="0" lang="fr-FR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t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</a:t>
            </a:r>
            <a:r>
              <a:rPr lang="fr-FR" sz="6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U </a:t>
            </a:r>
            <a:r>
              <a:rPr lang="fr-FR" sz="66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u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20455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minuscule . Elle fait le son « r». lisez: r « r» . 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r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majuscule . Elle fait le son « r». lisez: r « r» . 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R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 majuscule r minuscule . Elles font le son « r ». Qui veut lire r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3056688" y="2566528"/>
            <a:ext cx="8373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R – r 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robe », je vois la lettre r et j’entends le son «r»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ro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«robe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23723" y="3687783"/>
            <a:ext cx="7010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r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obe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8EFA40-262D-E3CB-870F-38DBE45D63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728" y="2722028"/>
            <a:ext cx="3419952" cy="568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r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542353" y="3393853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41529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84733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383547" y="3783034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r</a:t>
            </a:r>
            <a:endParaRPr lang="fr-MA" sz="16600" dirty="0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C68077F-0DB7-3D94-F7DC-FA1457E29823}"/>
              </a:ext>
            </a:extLst>
          </p:cNvPr>
          <p:cNvCxnSpPr>
            <a:cxnSpLocks/>
          </p:cNvCxnSpPr>
          <p:nvPr/>
        </p:nvCxnSpPr>
        <p:spPr>
          <a:xfrm>
            <a:off x="5228140" y="6667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8A21D1E-44CC-1F44-CC1A-639B9EBA5FBA}"/>
              </a:ext>
            </a:extLst>
          </p:cNvPr>
          <p:cNvCxnSpPr>
            <a:cxnSpLocks/>
          </p:cNvCxnSpPr>
          <p:nvPr/>
        </p:nvCxnSpPr>
        <p:spPr>
          <a:xfrm>
            <a:off x="5219700" y="75057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r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écrire la lettre R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514600" y="359341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  <a:latin typeface="Amasis MT Pro" panose="02040504050005020304" pitchFamily="18" charset="0"/>
              </a:rPr>
              <a:t>R</a:t>
            </a:r>
            <a:endParaRPr lang="fr-MA" sz="239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R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295E9-A26D-0B22-C682-74F02518D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1A58A72-5B22-C431-3AF7-14A9C82CB68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1E3364-EE08-1C66-3260-B67289D3A8A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C2DA4A-23EC-ECE9-2CD4-2E94993A5B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9C5B2CE-91FC-FD49-225E-83CFDB8CE6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0FAB6C3-499C-C27F-066B-BC7C6182207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58AEA16-D059-122F-D9E5-DC614F9B03A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3DA964D-1CE2-581B-D94F-7834D8CDC1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0A9594-75E0-9A38-3D8D-CED23FBFBD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6FDEC7-78B4-0BED-397F-1EDC65696A6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38EA6C-7361-A70A-298A-9DD9E74FDF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F5AFDAF-48BA-1BCB-A6FB-4BCB038D10F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59EF1BE-98FC-6227-760A-5FC520823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BE9C90-F208-6104-A0AC-28C4E9F17F3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C0EAEE-58FD-24AE-E4E1-94F34C17E153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86B9147-0B63-6FEC-B382-BC608636BAE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1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robe- stylo -trousse –usine- quatre – karaté - pomme- homme.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r , s ,t , u, k , q , p ,h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r , s ,t , u, k , q , p ,h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minuscule . Elle fait le son « s». lisez: s « s» . 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s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minuscule . Elle fait le son « s». lisez: s « s»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S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 majuscule s minuscule . Elles font le son « s 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S- s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stylo », je vois la lettre s et j’entends le son « s»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stylo » ,qui veut répéter?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64156" y="3087669"/>
            <a:ext cx="65192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s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tylo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555B0D-71F0-FCA6-5CA4-4B1F75D2A4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435" y="2807869"/>
            <a:ext cx="6411220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s en minuscule.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Regardez comment je fais.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524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428495" y="4464538"/>
            <a:ext cx="425529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s</a:t>
            </a:r>
            <a:endParaRPr lang="fr-MA" sz="166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s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S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S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S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minuscule . Elle fait le son « t ». Lisons: t « t ».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t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474655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 majuscule . Elle fait le son « t ». Lison: t « t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4384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T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165933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7619-4848-6712-C650-E6776FEF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E89EE6-FD5A-A7D0-25E2-78AAF88E75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5615B-BC8D-49F1-5DD7-F85C6E4AA2B0}"/>
              </a:ext>
            </a:extLst>
          </p:cNvPr>
          <p:cNvGrpSpPr/>
          <p:nvPr/>
        </p:nvGrpSpPr>
        <p:grpSpPr>
          <a:xfrm>
            <a:off x="467684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CF283B1-FA8D-940A-1BDB-84C141408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F31E49-6A83-7FA5-3B7D-77F00AD0689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F9A1362-230C-6C19-246B-BF6366CB574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45676F-CB03-63DA-DB76-EC67D91B226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5C095F7-A8FD-C403-05A9-73BD6863F2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75453CE-3E61-DEEE-20CB-C36A9FDE64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B246C81-DD41-5BC4-8BE3-28A274987BD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BAA833-1BCC-1B98-E21B-248C409DA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57B266-BA65-84BB-F6F0-054666A54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1AA605-B103-BDC0-D729-06F84A1B7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9C081-6B68-3F9C-08E1-EE4424407D78}"/>
              </a:ext>
            </a:extLst>
          </p:cNvPr>
          <p:cNvSpPr txBox="1"/>
          <p:nvPr/>
        </p:nvSpPr>
        <p:spPr>
          <a:xfrm>
            <a:off x="1534493" y="68197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majuscule t minuscule . Elles font le son « t ». Qui veut lire « t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9CE64AE-5C3A-3903-817E-D73EC6078FFB}"/>
              </a:ext>
            </a:extLst>
          </p:cNvPr>
          <p:cNvSpPr txBox="1"/>
          <p:nvPr/>
        </p:nvSpPr>
        <p:spPr>
          <a:xfrm>
            <a:off x="2590800" y="3858161"/>
            <a:ext cx="70723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T -  t 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8771916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83617" y="79779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trousse », je vois la lettre t et j’entends le son « t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trou-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sse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«  trousse 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50152" y="4152900"/>
            <a:ext cx="6313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t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rousse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50AACD8-B815-0151-C453-3DE9E8C49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151" y="4650014"/>
            <a:ext cx="4811742" cy="258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293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t 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t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7787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t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29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56927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T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93528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T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3458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T 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177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1058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D243423A-76D2-870B-843E-F63E1010F6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55279" y="3164135"/>
            <a:ext cx="1879522" cy="234433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141E0-3B1F-0EC6-651F-3C1B51E16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9817D5-F392-5BD7-4B78-1E25ABECC6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5C0529E-B289-1B58-35A9-A6118E5C5C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1DDB8E-AFFC-08A1-FBC7-9F0A69992CE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6299D1-12EF-8186-3DF9-FC979B13CC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9D8E313B-CCEE-61C4-AAE5-199C53C85142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u minuscule . Elle fait le son « u ».lisons: u « u ».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490C08-B720-696A-E341-D5F3B5231A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8D6A44-6CD3-3009-677A-B8B140D93E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C3A741-810A-38DD-951F-6E1C602A1C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C66FDD3-BFDD-1F43-17D4-885F2AAEFA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7FFF13-AC41-59E7-C8DD-56012E5381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9125CA-C027-1EFA-2276-12F2A0EE96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90D603-62A8-E447-0CB4-CE65B9B806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1091CD-97B8-F6FE-14B5-C473D1688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B1CA59-15B2-0086-B6A3-F0568BFAE003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u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305523868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BA595-D68A-9F8C-A40C-D1B7A6D9B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00825E-729C-8FA6-7199-1EDC2741906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5E6961F-8BDC-62F6-8B55-3A692094B4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53BEB7-0231-856E-19D0-93F532B166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BE35EC-F0FB-3939-8DD0-09E27E2879F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E2B945-6A7A-0891-CEBF-289FAB4A925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711AD9-1648-F2E0-DF68-05C3335EF6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777AD3-1B9F-8B8B-B4D2-C831D7AA8D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EDF777-D709-A41F-B177-95A9C8A18B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E93664-44DA-E8D3-6F62-8F556F3FB4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154724-542A-0E75-CB02-E7013F6871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2E06A46-E4AA-CBAB-0084-BB41FDF993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F9B1C21-B6D4-B68F-DD94-F6E31BF62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27A4228-3D58-D7F6-D9DA-0AF3FF63E00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U majuscule . Elle fait le son « u ». Lisons: u, « u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02BA1C-A659-D389-6EA9-98E90E814B1A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U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605121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E8897-B409-E47A-7131-59E6CBF15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82A5ED-FFE9-D27E-B013-A602F08D33E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928AD1-1CDC-34CA-0365-9518C028396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F8F7C-18F1-810D-A801-DC8B59D8A96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D2F87-F3A8-D523-12C8-D2824030825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FEE0A0-AEB4-98EF-9E9E-1C6BB32229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8B68E14-46E5-0937-5F49-DADF186CCDA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D152874-F771-B8C6-6605-F1C34B0D2C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72A8137-F344-299A-BA28-8ECE00AFA4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63F73F-82A8-DC8B-4034-BFB2F1A17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5F2D87-D717-52B1-4CE8-B2DD5A33487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5F1470-2D66-6E41-C933-C2C0E3653CF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0C8776-8D91-B642-FBB0-905C301D7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4662A1-45B5-6AE0-0690-32AEAC34A548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majuscule u minuscule . Elles font le son « u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CDC1695-A459-E98A-092E-31358963BC1F}"/>
              </a:ext>
            </a:extLst>
          </p:cNvPr>
          <p:cNvSpPr txBox="1"/>
          <p:nvPr/>
        </p:nvSpPr>
        <p:spPr>
          <a:xfrm>
            <a:off x="3056688" y="2566528"/>
            <a:ext cx="8373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U – u 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9259996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ACD6D-F81A-CEC2-9A87-38A67FF0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2C6011-E43D-FF3E-7FF5-0B91E3C449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8A42F1-9342-BD20-057C-5F5F8A340D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12D528-C798-F448-50A7-950171C70D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DEF87F-B953-DEB1-ED19-8D6AD0528C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8E60BD-A0D0-F910-80BC-338158E0EDF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FD2EE88-EB62-E0DF-8F43-3F9242C582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4D9CD4-42B6-154E-4A0D-3F51092FDD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93A64B-2821-C941-089E-08C2815B69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0351BF-C983-AFAB-FD55-D32414F685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469470-259B-16D5-5F58-5583E23279A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000084-4FFE-3204-81FC-2E3DA8B305E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BA7CB7-12B9-1495-A21E-4D4CAC613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54AEFD4-F28D-3261-DDD8-C6AF14AF47FD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usine », je vois la lettre u et j’entends le son « u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u 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zi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ne» «usine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14CE939-BB30-193C-E742-8EC9E8A95A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23723" y="3687783"/>
            <a:ext cx="7010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u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sine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676D0B3-DB4F-7B70-7E06-AAC76ADE6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320" y="3897793"/>
            <a:ext cx="4034401" cy="27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1513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7EF9B-2251-7C74-6B4B-DCA4E0391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73A3A87-3F88-B804-2E6A-726C20BDCCC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2980AE5-AF0A-8C45-1572-73F52B5684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EE730D-ED05-6DAE-7A0A-42D2476CB76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B00DB5-0085-0202-7700-A63FC26BB84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7B2957-83AD-3137-153F-94268AB2DFB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F617FB-2687-DCB7-11DE-1D0F2682E8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FEB5F8F-5562-D177-6DA1-4019D99913C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4031C6-2D7A-3E9A-DE18-64EE4D8471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2CE64A-C047-E928-0FC2-32C1CE55A3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BEA732-9EDA-9CB3-42C2-037B480B73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326140-A62D-CB48-32E6-4515C0C123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42CB9E9-FF24-FB9E-F14C-1643FDA33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44B04C-4421-1399-B2C2-C2D691487038}"/>
              </a:ext>
            </a:extLst>
          </p:cNvPr>
          <p:cNvSpPr txBox="1"/>
          <p:nvPr/>
        </p:nvSpPr>
        <p:spPr>
          <a:xfrm>
            <a:off x="1462547" y="737437"/>
            <a:ext cx="11262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u  minuscule 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2F78DC5F-6E64-CF12-2DF6-72091D8824ED}"/>
              </a:ext>
            </a:extLst>
          </p:cNvPr>
          <p:cNvSpPr/>
          <p:nvPr/>
        </p:nvSpPr>
        <p:spPr>
          <a:xfrm>
            <a:off x="3868664" y="3314700"/>
            <a:ext cx="7045471" cy="3918010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u</a:t>
            </a:r>
            <a:endParaRPr lang="fr-MA" sz="19900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A154429-79F4-E012-E258-1768AB2289D1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606F6EC-A7B6-D25A-7EC9-9080DBF45CC1}"/>
              </a:ext>
            </a:extLst>
          </p:cNvPr>
          <p:cNvCxnSpPr>
            <a:cxnSpLocks/>
          </p:cNvCxnSpPr>
          <p:nvPr/>
        </p:nvCxnSpPr>
        <p:spPr>
          <a:xfrm>
            <a:off x="5181599" y="42291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3D3B362-C941-7262-B829-7F57F882C112}"/>
              </a:ext>
            </a:extLst>
          </p:cNvPr>
          <p:cNvCxnSpPr>
            <a:cxnSpLocks/>
          </p:cNvCxnSpPr>
          <p:nvPr/>
        </p:nvCxnSpPr>
        <p:spPr>
          <a:xfrm>
            <a:off x="5228140" y="5019139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721160B-826C-A918-CF00-970D4C20728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140676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1B348-312B-302A-711E-CE22869DB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F148578-D77D-3076-E26D-BD01ECCECD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4DDADED-32E3-A38E-5DF9-456CC1015F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7545EA-2A7F-4AFA-6933-E0396528D9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DCFEC8F-BFB0-3021-1B8B-96190C41C6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1CF640-A467-1464-AEE0-761F02A2446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39F96-F71D-DBEA-EB28-FB36D29901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FF9657-4C7F-887E-294E-2122C2F2B62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79923D-A104-0F9E-5548-62EE09A874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EE70DBF-C1F4-70BC-E0BB-22D855C2F8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39E6CEE-C26B-9F78-5012-B8EFBED6DF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EE93E0-40BF-F14C-3A97-D15F426F48E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3C1C8E-9DB3-B3E9-8928-F76152AE4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FBC748-AFF2-7644-540A-DB4C19FE30B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u 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20533B-334F-44A0-B263-B37645FE70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2481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9B1B0-F208-7AA7-4CA6-1235C20CA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0A4DDBF-78AF-2AD7-30C2-694C1DD148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9A5FC8-5A1B-BA17-86CA-453DA65006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0F59DEA-FF0D-E99F-C309-F920CA5287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39C6B8-D551-0BAF-D503-9691E893CD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772C6A8-7B05-227D-8E5A-64718CE75FB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4E9C7D-11A6-CF00-1DA4-C619B5E6A91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743DDC7-A23A-CDF4-F691-71BFE0E11F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630502-B3D1-5CC2-09B6-CF093AE73D2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C48A9A9-AA10-176C-653E-95E80BA059E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70ACD8F-BDA6-F47F-B6AF-15E7F95F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891DEF-2330-D759-B454-4C4ACF16F2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7A3DDC-9AB3-19B2-1E52-58DAA422C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16C399F-597B-A0BF-CEAE-AB53C928564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CC58EEA-0ADA-A142-EA9F-AA4813D73095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7E73404-EFCD-1F80-A2F5-2D52A1BAFA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1978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B8F24-4C65-CEAC-D6AF-FCF1F3FA2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5597CFF-DFB5-9759-81C6-F025CCC581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5238233-13C4-038D-7FB5-AEB3C847FC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F608AE-AC22-36B0-AB8E-4B4DEAAE258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8C05E8-193C-6887-3C57-4CA86FA5BB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756F01B-A3D7-F49A-EF5B-11F89B7E6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568510-982C-E448-1E4F-288AE5C425CE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U 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E3A0D8-9B2C-C315-E8BF-C20400CF9D49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B9B3D82-62F9-7894-4F8C-15DDBD96D800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7F4C9D8-3641-FB03-2A60-F34265AE6185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2333995-8C27-3CBF-26EE-5BBA4D907AFE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A232190-C20A-1B6E-E1BD-180C1CC9586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353CCDF-D525-6C1F-696B-7FF2E17E029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6D1864B-0B76-337A-7E56-5742EFD2580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035713D-8518-8AF9-E335-6A64FE7041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552E1C51-3BDE-99C5-410D-89F9B21A40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47F73F93-053B-5D07-7B62-A44F0AB153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2FA4102-E775-C596-3B78-D4718454285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0D1DCF27-A189-0B63-74DF-9B2BE0C93BD9}"/>
              </a:ext>
            </a:extLst>
          </p:cNvPr>
          <p:cNvSpPr txBox="1"/>
          <p:nvPr/>
        </p:nvSpPr>
        <p:spPr>
          <a:xfrm>
            <a:off x="2514600" y="359341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  <a:latin typeface="Amasis MT Pro" panose="02040504050005020304" pitchFamily="18" charset="0"/>
              </a:rPr>
              <a:t>U</a:t>
            </a:r>
            <a:endParaRPr lang="fr-MA" sz="239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6046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D6457-70CE-9D53-CF75-96B61D06F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6B5150-8C7E-DAFD-9A8E-AB711B78D7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D6F542C-42DD-B7D3-B9F4-4C22FD3E328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4EC391-726B-212F-3EAC-C45B6F97CC9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664C3D-A253-46FF-CCB9-1DBB478E74D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49D991-38EB-12C0-7296-C51D21D7159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9EE95C-CAB8-2179-F067-26D528BC46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E5C7D8D-757D-BFB2-0D65-44CBABA6E7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AC1C17-90BE-2133-9D54-9FF3AB3A99A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4191CE5-9C9F-866E-E5EF-54E2A1103AB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89AA474-202F-A233-53BA-C98AC72DE6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B55D646-620F-8D95-46DA-3EE19F177BC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19EE22D-1706-BC84-93AC-12F6D55C5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9A2BC78-4D79-13B5-F66C-10B04EB2F2E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U 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096F77-29CF-F025-50D6-86873A9F0D9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0703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1C6B2-A661-4BDF-53AB-120950DDF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FA25DCB-EFC2-BC41-94F4-F0337FD7F7E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0E87B7-BCC8-31BF-C67B-38EA019EFE7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82551CD-016B-2AE5-8A13-5724C4E6E24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82A383-BEF2-0D20-D18B-3E64794E471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EB48DF-0566-D88E-A660-1846879EB08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EE2DDE2-D509-2446-B74B-49C1441778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1DFCDF4-E1D3-C3F8-4F9B-1219B48FAD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86E2F0F-3155-952B-330C-4B13D6F801B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AEC4609-6942-1577-B2D1-BC7819D276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AB84D4F-AC73-8762-48DD-4B83E51C63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56FB0A7-4D0C-8785-CEF7-7AE1EEA8C5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81B612F-6A7A-E974-A289-3E3081C607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2C2E1E4-DA90-BEA3-C38D-67B0BC0A1C3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19AC3DB-4DB3-845F-E55A-81AC64A61B6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D618CE-58F4-B7AC-488A-CB0CE15CE05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18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167338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B24C1-B5F3-A26E-9380-24E0479FE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5DC42A-C29D-7D6F-624E-03D01D690F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7579997-7791-D89D-1035-3CAA6C108BD8}"/>
              </a:ext>
            </a:extLst>
          </p:cNvPr>
          <p:cNvGrpSpPr/>
          <p:nvPr/>
        </p:nvGrpSpPr>
        <p:grpSpPr>
          <a:xfrm>
            <a:off x="421766" y="76022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2F8708F-87D6-18C9-3134-5CBB5564B2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BC6CB7F-3634-BA79-F4DA-D1D5B65BD66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A481B1-0F22-C919-C926-94D6A611A9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177FC12-7829-0495-A2B6-A87791DEFC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3CA5324-DA28-548E-0AFE-3FEF6C1BA6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83AB4B1-6073-C4A8-26A7-2CE49BABA02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940CF9-1234-EB03-B391-E65F263289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3D8F2E-E2E0-7E6E-FE71-A7762CD0472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948AB-11E0-A37D-7B21-D1574DD0D8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B2DFC9-F4E2-7241-F277-3095CAE5B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7A057-FE40-A507-12EE-CA4CB034146D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 . Je vais entourer la lettre « r » dans le mot robe. Observez bien.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312F55-644E-F0B0-A2B8-5DB8E40028EE}"/>
              </a:ext>
            </a:extLst>
          </p:cNvPr>
          <p:cNvSpPr txBox="1"/>
          <p:nvPr/>
        </p:nvSpPr>
        <p:spPr>
          <a:xfrm>
            <a:off x="4647168" y="3771900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robe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8439ADA-4452-171F-F62C-6EBA311A6B4B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</p:spTree>
    <p:extLst>
      <p:ext uri="{BB962C8B-B14F-4D97-AF65-F5344CB8AC3E}">
        <p14:creationId xmlns:p14="http://schemas.microsoft.com/office/powerpoint/2010/main" val="371565631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76022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Observez bien. J’entoure « r »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4647168" y="3771900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robe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 au  tableau latéral et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4655416" y="4024458"/>
            <a:ext cx="83098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votre livret p 7.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1 et entourez les lettres de chaque ligne.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853598"/>
              </p:ext>
            </p:extLst>
          </p:nvPr>
        </p:nvGraphicFramePr>
        <p:xfrm>
          <a:off x="619411" y="4731553"/>
          <a:ext cx="12067804" cy="2678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319456C-6F76-FE25-31E0-CC8377F90D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4111" y="2236608"/>
            <a:ext cx="5017489" cy="70216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AD9BD59-D756-5AA3-26C8-751225A0F3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918187">
            <a:off x="2504751" y="4681707"/>
            <a:ext cx="1725020" cy="22639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F54A40E-90DE-F8DD-FB91-1C709CC8FE37}"/>
              </a:ext>
            </a:extLst>
          </p:cNvPr>
          <p:cNvSpPr/>
          <p:nvPr/>
        </p:nvSpPr>
        <p:spPr>
          <a:xfrm>
            <a:off x="3505200" y="5295900"/>
            <a:ext cx="6172200" cy="1143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 la première partie.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888128" y="2054416"/>
            <a:ext cx="11837272" cy="53860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7200" b="1" dirty="0">
                <a:solidFill>
                  <a:srgbClr val="00B050"/>
                </a:solidFill>
                <a:latin typeface="Dosis" pitchFamily="2" charset="0"/>
              </a:rPr>
              <a:t>r</a:t>
            </a:r>
            <a:r>
              <a:rPr lang="fr-FR" sz="7200" b="1" dirty="0">
                <a:solidFill>
                  <a:srgbClr val="106585"/>
                </a:solidFill>
                <a:latin typeface="Dosis" pitchFamily="2" charset="0"/>
              </a:rPr>
              <a:t> – robe    renard    rire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7200" b="1" dirty="0">
                <a:solidFill>
                  <a:srgbClr val="00B050"/>
                </a:solidFill>
                <a:latin typeface="Dosis" pitchFamily="2" charset="0"/>
              </a:rPr>
              <a:t>s</a:t>
            </a:r>
            <a:r>
              <a:rPr lang="fr-FR" sz="7200" b="1" dirty="0">
                <a:solidFill>
                  <a:srgbClr val="106585"/>
                </a:solidFill>
                <a:latin typeface="Dosis" pitchFamily="2" charset="0"/>
              </a:rPr>
              <a:t> - stylo     Salma     sol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7200" b="1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7200" b="1" dirty="0">
                <a:solidFill>
                  <a:srgbClr val="106585"/>
                </a:solidFill>
                <a:latin typeface="Dosis" pitchFamily="2" charset="0"/>
              </a:rPr>
              <a:t>- trousse    tapis    livre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7200" b="1" dirty="0">
                <a:solidFill>
                  <a:srgbClr val="00B050"/>
                </a:solidFill>
                <a:latin typeface="Dosis" pitchFamily="2" charset="0"/>
              </a:rPr>
              <a:t>u</a:t>
            </a:r>
            <a:r>
              <a:rPr lang="fr-FR" sz="7200" b="1" dirty="0">
                <a:solidFill>
                  <a:srgbClr val="106585"/>
                </a:solidFill>
                <a:latin typeface="Dosis" pitchFamily="2" charset="0"/>
              </a:rPr>
              <a:t>- usine    uniforme   tulle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FE844D7-E84D-9EA4-ACCC-10C731CC152F}"/>
              </a:ext>
            </a:extLst>
          </p:cNvPr>
          <p:cNvSpPr/>
          <p:nvPr/>
        </p:nvSpPr>
        <p:spPr>
          <a:xfrm>
            <a:off x="2015783" y="2124741"/>
            <a:ext cx="471765" cy="114459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482B441-8BAE-EF0A-61ED-8AD604ADD6A6}"/>
              </a:ext>
            </a:extLst>
          </p:cNvPr>
          <p:cNvSpPr/>
          <p:nvPr/>
        </p:nvSpPr>
        <p:spPr>
          <a:xfrm>
            <a:off x="2051221" y="3539497"/>
            <a:ext cx="471765" cy="1250011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E618D9E-AB44-1E00-1AB8-E3E8F6EBE9DE}"/>
              </a:ext>
            </a:extLst>
          </p:cNvPr>
          <p:cNvSpPr/>
          <p:nvPr/>
        </p:nvSpPr>
        <p:spPr>
          <a:xfrm>
            <a:off x="4828388" y="3508517"/>
            <a:ext cx="471765" cy="11383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380B09E-1E8D-B79C-9EEC-EE26C4FE8214}"/>
              </a:ext>
            </a:extLst>
          </p:cNvPr>
          <p:cNvSpPr/>
          <p:nvPr/>
        </p:nvSpPr>
        <p:spPr>
          <a:xfrm>
            <a:off x="8002569" y="3508517"/>
            <a:ext cx="471765" cy="1246953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2663A90-4857-51D6-A843-3E9C9792FF2A}"/>
              </a:ext>
            </a:extLst>
          </p:cNvPr>
          <p:cNvSpPr/>
          <p:nvPr/>
        </p:nvSpPr>
        <p:spPr>
          <a:xfrm>
            <a:off x="9067800" y="6324740"/>
            <a:ext cx="471765" cy="11157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42EED58-2439-58B3-703B-93117DB2DCC2}"/>
              </a:ext>
            </a:extLst>
          </p:cNvPr>
          <p:cNvSpPr/>
          <p:nvPr/>
        </p:nvSpPr>
        <p:spPr>
          <a:xfrm>
            <a:off x="4734353" y="6438900"/>
            <a:ext cx="471765" cy="1138364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11815A6-61F5-4254-9EF6-4E5B2AC2A29B}"/>
              </a:ext>
            </a:extLst>
          </p:cNvPr>
          <p:cNvSpPr/>
          <p:nvPr/>
        </p:nvSpPr>
        <p:spPr>
          <a:xfrm>
            <a:off x="2002731" y="6278198"/>
            <a:ext cx="471765" cy="1247807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85D1A93-EE58-094B-F036-9C39D370DE43}"/>
              </a:ext>
            </a:extLst>
          </p:cNvPr>
          <p:cNvSpPr/>
          <p:nvPr/>
        </p:nvSpPr>
        <p:spPr>
          <a:xfrm>
            <a:off x="5225402" y="5076933"/>
            <a:ext cx="471765" cy="926344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33AFBDEE-2693-047A-41A3-EFFA0B730F57}"/>
              </a:ext>
            </a:extLst>
          </p:cNvPr>
          <p:cNvSpPr/>
          <p:nvPr/>
        </p:nvSpPr>
        <p:spPr>
          <a:xfrm>
            <a:off x="1707380" y="4755470"/>
            <a:ext cx="471765" cy="1247807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5BD76C1-9088-9B7B-3FDE-DC3DCA49BDDC}"/>
              </a:ext>
            </a:extLst>
          </p:cNvPr>
          <p:cNvSpPr/>
          <p:nvPr/>
        </p:nvSpPr>
        <p:spPr>
          <a:xfrm>
            <a:off x="4498470" y="2233394"/>
            <a:ext cx="471765" cy="11383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3D3B3F74-42DB-9CF5-CF18-992A4F77EA65}"/>
              </a:ext>
            </a:extLst>
          </p:cNvPr>
          <p:cNvSpPr/>
          <p:nvPr/>
        </p:nvSpPr>
        <p:spPr>
          <a:xfrm>
            <a:off x="7674446" y="2256455"/>
            <a:ext cx="471765" cy="11383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D8E0BD2-B461-79D4-B6CA-343866A8F950}"/>
              </a:ext>
            </a:extLst>
          </p:cNvPr>
          <p:cNvSpPr/>
          <p:nvPr/>
        </p:nvSpPr>
        <p:spPr>
          <a:xfrm>
            <a:off x="8291236" y="2212284"/>
            <a:ext cx="471765" cy="11383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C253E4CC-E4D1-96CD-0A6D-DDA023E10682}"/>
              </a:ext>
            </a:extLst>
          </p:cNvPr>
          <p:cNvSpPr/>
          <p:nvPr/>
        </p:nvSpPr>
        <p:spPr>
          <a:xfrm>
            <a:off x="6243787" y="2208119"/>
            <a:ext cx="349057" cy="11383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1DA16-884B-BB0B-5EA4-B601DFEA2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E4AA0D-7DD4-4730-C4D2-152126B9A15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E86A69-49BA-FF84-A0F4-427BB0189A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EF0E0D-BC15-B702-0BF5-E9DAC97042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AA12DA8-B5A5-9E8A-6AD2-6C279BEEF7F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B405E8-3DB0-1CE5-D6E4-A78767997A6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6FDE77-F2A5-A553-8248-DB078D09A44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B2D710-FE0C-64F8-BFCB-222AD51435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AF37F7-E4F8-7BDF-A1CB-990520B2D8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5F15924-FA5F-7C28-7580-6B40EC7943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A4253BF-A2A7-5579-214D-CB3D293F1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C17ED52-DDEB-EC44-6D6C-04F634E0E3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BF2915-BE7A-110E-C161-04E171F3B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892EE6-B1AA-19AF-DE68-A4DCF4DA839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 la deuxième partie.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4461C7-EF85-35FB-8989-75923637A9F4}"/>
              </a:ext>
            </a:extLst>
          </p:cNvPr>
          <p:cNvSpPr txBox="1"/>
          <p:nvPr/>
        </p:nvSpPr>
        <p:spPr>
          <a:xfrm>
            <a:off x="888128" y="2054416"/>
            <a:ext cx="11837272" cy="53860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7200" b="1" dirty="0">
                <a:solidFill>
                  <a:srgbClr val="00B050"/>
                </a:solidFill>
                <a:latin typeface="Dosis" pitchFamily="2" charset="0"/>
              </a:rPr>
              <a:t>p</a:t>
            </a:r>
            <a:r>
              <a:rPr lang="fr-FR" sz="7200" b="1" dirty="0">
                <a:solidFill>
                  <a:srgbClr val="106585"/>
                </a:solidFill>
                <a:latin typeface="Dosis" pitchFamily="2" charset="0"/>
              </a:rPr>
              <a:t> – pomme    Paris      pompe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7200" b="1" dirty="0">
                <a:solidFill>
                  <a:srgbClr val="00B050"/>
                </a:solidFill>
                <a:latin typeface="Dosis" pitchFamily="2" charset="0"/>
              </a:rPr>
              <a:t>q</a:t>
            </a:r>
            <a:r>
              <a:rPr lang="fr-FR" sz="7200" b="1" dirty="0">
                <a:solidFill>
                  <a:srgbClr val="106585"/>
                </a:solidFill>
                <a:latin typeface="Dosis" pitchFamily="2" charset="0"/>
              </a:rPr>
              <a:t> – quatre      quille       queue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7200" b="1" dirty="0">
                <a:solidFill>
                  <a:srgbClr val="00B050"/>
                </a:solidFill>
                <a:latin typeface="Dosis" pitchFamily="2" charset="0"/>
              </a:rPr>
              <a:t>k</a:t>
            </a:r>
            <a:r>
              <a:rPr lang="fr-FR" sz="7200" b="1" dirty="0">
                <a:solidFill>
                  <a:srgbClr val="106585"/>
                </a:solidFill>
                <a:latin typeface="Dosis" pitchFamily="2" charset="0"/>
              </a:rPr>
              <a:t>- kiwi     kraft       Kamal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7200" b="1" dirty="0">
                <a:solidFill>
                  <a:srgbClr val="00B050"/>
                </a:solidFill>
                <a:latin typeface="Dosis" pitchFamily="2" charset="0"/>
              </a:rPr>
              <a:t>h</a:t>
            </a:r>
            <a:r>
              <a:rPr lang="fr-FR" sz="7200" b="1" dirty="0">
                <a:solidFill>
                  <a:srgbClr val="106585"/>
                </a:solidFill>
                <a:latin typeface="Dosis" pitchFamily="2" charset="0"/>
              </a:rPr>
              <a:t>- homme     </a:t>
            </a:r>
            <a:r>
              <a:rPr lang="fr-FR" sz="7200" b="1" dirty="0" err="1">
                <a:solidFill>
                  <a:srgbClr val="106585"/>
                </a:solidFill>
                <a:latin typeface="Dosis" pitchFamily="2" charset="0"/>
              </a:rPr>
              <a:t>Hiba</a:t>
            </a:r>
            <a:r>
              <a:rPr lang="fr-FR" sz="7200" b="1" dirty="0">
                <a:solidFill>
                  <a:srgbClr val="106585"/>
                </a:solidFill>
                <a:latin typeface="Dosis" pitchFamily="2" charset="0"/>
              </a:rPr>
              <a:t>    habite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C34495B-F695-6CA7-AD88-7FF3462602A6}"/>
              </a:ext>
            </a:extLst>
          </p:cNvPr>
          <p:cNvSpPr/>
          <p:nvPr/>
        </p:nvSpPr>
        <p:spPr>
          <a:xfrm>
            <a:off x="2238613" y="2309403"/>
            <a:ext cx="471765" cy="114459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8D45B50-A69B-E6A9-CC3D-945F798C6EA8}"/>
              </a:ext>
            </a:extLst>
          </p:cNvPr>
          <p:cNvSpPr/>
          <p:nvPr/>
        </p:nvSpPr>
        <p:spPr>
          <a:xfrm>
            <a:off x="2260704" y="3631344"/>
            <a:ext cx="471765" cy="1250011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EA82B5B-58C5-A395-7C3B-29018762D9CA}"/>
              </a:ext>
            </a:extLst>
          </p:cNvPr>
          <p:cNvSpPr/>
          <p:nvPr/>
        </p:nvSpPr>
        <p:spPr>
          <a:xfrm>
            <a:off x="5883522" y="3631344"/>
            <a:ext cx="471765" cy="1246953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637594E-BA23-7A2B-8139-990A1CA091E9}"/>
              </a:ext>
            </a:extLst>
          </p:cNvPr>
          <p:cNvSpPr/>
          <p:nvPr/>
        </p:nvSpPr>
        <p:spPr>
          <a:xfrm>
            <a:off x="7528206" y="4885214"/>
            <a:ext cx="471765" cy="1247807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D1D5E0CD-7977-C2DF-DE8D-8171317A778A}"/>
              </a:ext>
            </a:extLst>
          </p:cNvPr>
          <p:cNvSpPr/>
          <p:nvPr/>
        </p:nvSpPr>
        <p:spPr>
          <a:xfrm>
            <a:off x="5562600" y="6293567"/>
            <a:ext cx="792687" cy="1138364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0A22C6A-3F9E-36E5-FACE-249CE3631530}"/>
              </a:ext>
            </a:extLst>
          </p:cNvPr>
          <p:cNvSpPr/>
          <p:nvPr/>
        </p:nvSpPr>
        <p:spPr>
          <a:xfrm>
            <a:off x="2002731" y="6278198"/>
            <a:ext cx="471765" cy="1247807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46A43D6-A57A-070B-C274-01CE9AFA70D1}"/>
              </a:ext>
            </a:extLst>
          </p:cNvPr>
          <p:cNvSpPr/>
          <p:nvPr/>
        </p:nvSpPr>
        <p:spPr>
          <a:xfrm>
            <a:off x="4364522" y="5017256"/>
            <a:ext cx="471765" cy="926344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361BD04-F852-11CB-5499-26DC6E11C068}"/>
              </a:ext>
            </a:extLst>
          </p:cNvPr>
          <p:cNvSpPr/>
          <p:nvPr/>
        </p:nvSpPr>
        <p:spPr>
          <a:xfrm>
            <a:off x="1970858" y="4809144"/>
            <a:ext cx="471765" cy="1247807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5130C38-FADF-E4D6-6719-AED3E8492742}"/>
              </a:ext>
            </a:extLst>
          </p:cNvPr>
          <p:cNvSpPr/>
          <p:nvPr/>
        </p:nvSpPr>
        <p:spPr>
          <a:xfrm>
            <a:off x="10533858" y="2321624"/>
            <a:ext cx="471765" cy="11383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9A5DE1C-DADA-E8B8-DB83-5ABF5DBFD5B5}"/>
              </a:ext>
            </a:extLst>
          </p:cNvPr>
          <p:cNvSpPr/>
          <p:nvPr/>
        </p:nvSpPr>
        <p:spPr>
          <a:xfrm>
            <a:off x="9225175" y="3739932"/>
            <a:ext cx="471765" cy="11383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E060130F-A8C6-5A81-2B82-9D342FDF8DF9}"/>
              </a:ext>
            </a:extLst>
          </p:cNvPr>
          <p:cNvSpPr/>
          <p:nvPr/>
        </p:nvSpPr>
        <p:spPr>
          <a:xfrm>
            <a:off x="8770217" y="2316089"/>
            <a:ext cx="471765" cy="11383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06B9AA20-22C6-9068-AFD9-C5BCB77C43B4}"/>
              </a:ext>
            </a:extLst>
          </p:cNvPr>
          <p:cNvSpPr/>
          <p:nvPr/>
        </p:nvSpPr>
        <p:spPr>
          <a:xfrm>
            <a:off x="5692498" y="2054416"/>
            <a:ext cx="349057" cy="11383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1F81CA0-6591-4D82-8305-BE3D427AB1CE}"/>
              </a:ext>
            </a:extLst>
          </p:cNvPr>
          <p:cNvSpPr/>
          <p:nvPr/>
        </p:nvSpPr>
        <p:spPr>
          <a:xfrm>
            <a:off x="8153400" y="6316166"/>
            <a:ext cx="471765" cy="11157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674878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20061</TotalTime>
  <Words>4302</Words>
  <Application>Microsoft Office PowerPoint</Application>
  <PresentationFormat>Personnalisé</PresentationFormat>
  <Paragraphs>904</Paragraphs>
  <Slides>110</Slides>
  <Notes>25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110</vt:i4>
      </vt:variant>
    </vt:vector>
  </HeadingPairs>
  <TitlesOfParts>
    <vt:vector size="121" baseType="lpstr">
      <vt:lpstr>Carelia</vt:lpstr>
      <vt:lpstr>Aptos</vt:lpstr>
      <vt:lpstr>Abadi</vt:lpstr>
      <vt:lpstr>Times New Roman</vt:lpstr>
      <vt:lpstr>Dosis</vt:lpstr>
      <vt:lpstr>Calibri</vt:lpstr>
      <vt:lpstr>Arial</vt:lpstr>
      <vt:lpstr>Microsoft Uighur</vt:lpstr>
      <vt:lpstr>Amasis MT Pro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161</cp:revision>
  <dcterms:created xsi:type="dcterms:W3CDTF">2006-08-16T00:00:00Z</dcterms:created>
  <dcterms:modified xsi:type="dcterms:W3CDTF">2025-09-16T02:06:46Z</dcterms:modified>
  <dc:identifier>DAFtlvZnwz4</dc:identifier>
</cp:coreProperties>
</file>