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9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20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1.xml" ContentType="application/vnd.openxmlformats-officedocument.presentationml.notesSlide+xml"/>
  <Override PartName="/ppt/tags/tag40.xml" ContentType="application/vnd.openxmlformats-officedocument.presentationml.tags+xml"/>
  <Override PartName="/ppt/notesSlides/notesSlide22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9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599" r:id="rId20"/>
    <p:sldId id="601" r:id="rId21"/>
    <p:sldId id="2147482465" r:id="rId22"/>
    <p:sldId id="2147482748" r:id="rId23"/>
    <p:sldId id="2147482751" r:id="rId24"/>
    <p:sldId id="2147482752" r:id="rId25"/>
    <p:sldId id="2147482759" r:id="rId26"/>
    <p:sldId id="2147482463" r:id="rId27"/>
    <p:sldId id="2147482466" r:id="rId28"/>
    <p:sldId id="2147482760" r:id="rId29"/>
    <p:sldId id="2147482755" r:id="rId30"/>
    <p:sldId id="2147482753" r:id="rId31"/>
    <p:sldId id="2147482754" r:id="rId32"/>
    <p:sldId id="2147482761" r:id="rId33"/>
    <p:sldId id="2147482762" r:id="rId34"/>
    <p:sldId id="2147482750" r:id="rId35"/>
    <p:sldId id="2147482462" r:id="rId36"/>
    <p:sldId id="2147482469" r:id="rId37"/>
    <p:sldId id="2147482467" r:id="rId38"/>
    <p:sldId id="609" r:id="rId39"/>
    <p:sldId id="610" r:id="rId40"/>
    <p:sldId id="2147482483" r:id="rId41"/>
    <p:sldId id="2147482757" r:id="rId42"/>
    <p:sldId id="612" r:id="rId43"/>
    <p:sldId id="2147482484" r:id="rId44"/>
    <p:sldId id="2147482485" r:id="rId45"/>
    <p:sldId id="615" r:id="rId46"/>
    <p:sldId id="2147482486" r:id="rId47"/>
    <p:sldId id="2147482481" r:id="rId48"/>
    <p:sldId id="2147482479" r:id="rId49"/>
    <p:sldId id="2147482478" r:id="rId50"/>
    <p:sldId id="2147482728" r:id="rId51"/>
    <p:sldId id="620" r:id="rId52"/>
    <p:sldId id="2147482494" r:id="rId53"/>
    <p:sldId id="2147482490" r:id="rId54"/>
    <p:sldId id="2147482763" r:id="rId55"/>
    <p:sldId id="2147482604" r:id="rId56"/>
    <p:sldId id="2147482605" r:id="rId57"/>
    <p:sldId id="2147482491" r:id="rId58"/>
    <p:sldId id="2147482599" r:id="rId59"/>
    <p:sldId id="2147482602" r:id="rId60"/>
    <p:sldId id="2147482603" r:id="rId61"/>
    <p:sldId id="2147482606" r:id="rId62"/>
    <p:sldId id="2147482607" r:id="rId63"/>
    <p:sldId id="2147482608" r:id="rId64"/>
    <p:sldId id="2147482609" r:id="rId65"/>
    <p:sldId id="2147482719" r:id="rId66"/>
    <p:sldId id="2147482720" r:id="rId67"/>
    <p:sldId id="2147482733" r:id="rId68"/>
    <p:sldId id="2147482734" r:id="rId69"/>
    <p:sldId id="2147482622" r:id="rId70"/>
    <p:sldId id="2147482623" r:id="rId71"/>
    <p:sldId id="2147482624" r:id="rId72"/>
    <p:sldId id="2147482625" r:id="rId73"/>
    <p:sldId id="2147482630" r:id="rId74"/>
    <p:sldId id="2147482632" r:id="rId75"/>
    <p:sldId id="2147482633" r:id="rId76"/>
    <p:sldId id="2147482643" r:id="rId77"/>
    <p:sldId id="2147482644" r:id="rId78"/>
    <p:sldId id="2147482645" r:id="rId79"/>
    <p:sldId id="2147482646" r:id="rId80"/>
    <p:sldId id="2147482647" r:id="rId81"/>
    <p:sldId id="2147482758" r:id="rId82"/>
    <p:sldId id="2147482648" r:id="rId83"/>
    <p:sldId id="2147482650" r:id="rId84"/>
    <p:sldId id="2147482651" r:id="rId85"/>
    <p:sldId id="2147482701" r:id="rId86"/>
    <p:sldId id="2147482652" r:id="rId87"/>
    <p:sldId id="2147482653" r:id="rId88"/>
    <p:sldId id="2147482654" r:id="rId89"/>
    <p:sldId id="2147482656" r:id="rId90"/>
    <p:sldId id="2147482662" r:id="rId91"/>
    <p:sldId id="2134805257" r:id="rId92"/>
    <p:sldId id="2147482657" r:id="rId93"/>
    <p:sldId id="2147482742" r:id="rId94"/>
    <p:sldId id="2147482743" r:id="rId95"/>
    <p:sldId id="2147482671" r:id="rId96"/>
    <p:sldId id="2147482497" r:id="rId97"/>
    <p:sldId id="2147482680" r:id="rId98"/>
    <p:sldId id="2147482745" r:id="rId99"/>
    <p:sldId id="2147482685" r:id="rId100"/>
    <p:sldId id="2147482692" r:id="rId101"/>
    <p:sldId id="2147482693" r:id="rId102"/>
    <p:sldId id="2147482694" r:id="rId103"/>
    <p:sldId id="2147482698" r:id="rId104"/>
    <p:sldId id="2147482695" r:id="rId105"/>
    <p:sldId id="2147482699" r:id="rId106"/>
    <p:sldId id="2147482696" r:id="rId107"/>
    <p:sldId id="2147482697" r:id="rId108"/>
    <p:sldId id="2147482566" r:id="rId109"/>
    <p:sldId id="2147482577" r:id="rId110"/>
    <p:sldId id="2147482580" r:id="rId111"/>
    <p:sldId id="2147482581" r:id="rId112"/>
    <p:sldId id="2147482582" r:id="rId113"/>
    <p:sldId id="2147482709" r:id="rId114"/>
    <p:sldId id="2147482583" r:id="rId115"/>
    <p:sldId id="2147482584" r:id="rId116"/>
    <p:sldId id="700" r:id="rId117"/>
    <p:sldId id="701" r:id="rId118"/>
  </p:sldIdLst>
  <p:sldSz cx="13716000" cy="10287000"/>
  <p:notesSz cx="6858000" cy="9144000"/>
  <p:embeddedFontLst>
    <p:embeddedFont>
      <p:font typeface="Amasis MT Pro" panose="02040504050005020304" pitchFamily="18" charset="0"/>
      <p:regular r:id="rId120"/>
      <p:bold r:id="rId121"/>
      <p:italic r:id="rId122"/>
      <p:boldItalic r:id="rId123"/>
    </p:embeddedFont>
    <p:embeddedFont>
      <p:font typeface="Carelia" panose="020B0604020202020204" charset="0"/>
      <p:regular r:id="rId124"/>
    </p:embeddedFont>
    <p:embeddedFont>
      <p:font typeface="Dosis" pitchFamily="2" charset="0"/>
      <p:regular r:id="rId125"/>
      <p:bold r:id="rId126"/>
    </p:embeddedFont>
    <p:embeddedFont>
      <p:font typeface="Microsoft Uighur" panose="02000000000000000000" pitchFamily="2" charset="-78"/>
      <p:regular r:id="rId127"/>
      <p:bold r:id="rId1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4.fntdata"/><Relationship Id="rId128" Type="http://schemas.openxmlformats.org/officeDocument/2006/relationships/font" Target="fonts/font9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5.fntdata"/><Relationship Id="rId12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notesMaster" Target="notesMasters/notesMaster1.xml"/><Relationship Id="rId127" Type="http://schemas.openxmlformats.org/officeDocument/2006/relationships/font" Target="fonts/font8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3.fntdata"/><Relationship Id="rId13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1.fntdata"/><Relationship Id="rId125" Type="http://schemas.openxmlformats.org/officeDocument/2006/relationships/font" Target="fonts/font6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FD568-D6C4-ECAA-9641-4C213D3A7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7EDD622-784F-E8F7-19F0-724E73B31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6B34CB-803B-E633-C570-9EFA021E0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E9B488-6728-1477-D8EE-E6D4BD2C8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168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7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5.png"/><Relationship Id="rId4" Type="http://schemas.openxmlformats.org/officeDocument/2006/relationships/image" Target="../media/image35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9.pn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75.pn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4.png"/><Relationship Id="rId11" Type="http://schemas.openxmlformats.org/officeDocument/2006/relationships/image" Target="../media/image41.png"/><Relationship Id="rId5" Type="http://schemas.openxmlformats.org/officeDocument/2006/relationships/image" Target="../media/image35.sv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3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4.jp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56.png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2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Relationship Id="rId9" Type="http://schemas.openxmlformats.org/officeDocument/2006/relationships/image" Target="../media/image6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6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kilo-boxe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21.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231A2A7-16C5-56AD-5220-EE198439A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46" y="1842790"/>
            <a:ext cx="6262154" cy="794890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3080023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A29D564-0A75-3F8F-C7E7-8E2A8BEE3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95" y="2933701"/>
            <a:ext cx="1217920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5B3C039-55AC-26E8-9F19-27660DD84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46" y="1842790"/>
            <a:ext cx="6262154" cy="79489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457700"/>
            <a:ext cx="7805397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5667F6-ECF1-7A2C-9370-43BA905779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121" y="3314700"/>
            <a:ext cx="1259448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825445-CDA3-3505-A849-B34BEF781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46" y="1842790"/>
            <a:ext cx="6262154" cy="79489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0579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803919-73F2-EC0F-BDA8-FE6A0C29B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451497"/>
            <a:ext cx="11971118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21.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03C594-5F9A-731A-B73B-7BE940FEA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5352" y="1814934"/>
            <a:ext cx="6262154" cy="79489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6743700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176B39-AE41-C539-3046-4E76E6E472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879" y="3086100"/>
            <a:ext cx="11967321" cy="28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8A5BF32-701E-2212-4135-176354179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805" y="3467100"/>
            <a:ext cx="11837684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21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15E963A-F82B-D408-01BA-56E409FA0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6811" y="2881622"/>
            <a:ext cx="6262154" cy="695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«lo» «kilo»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«kilo».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kilo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kilo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«kilo»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«kilo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kilo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777805" y="698759"/>
            <a:ext cx="12719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xe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boxe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«boxe».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«boxe»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boxe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«boxe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«boxe»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boxe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cage- école-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guitard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girafe-garage.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63CB77-C229-0ED3-AB7F-6A8180B944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622" y="2092429"/>
            <a:ext cx="1292229" cy="193834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11568C1-1351-A94C-6D3E-C3EB3C62D9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8955" y="2229368"/>
            <a:ext cx="3438253" cy="193834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E0E6C16-6C57-79BB-8D14-1A4E8CC75A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09632" y="3479528"/>
            <a:ext cx="1722164" cy="232231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A781CD4-06E7-574C-21AA-CA9AA27115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3379" y="4201049"/>
            <a:ext cx="1787329" cy="232231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663918C-7D26-A788-019D-A835632804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7856" y="4172474"/>
            <a:ext cx="2347163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903E7F-A13D-D4CC-4309-47A081168AC1}"/>
              </a:ext>
            </a:extLst>
          </p:cNvPr>
          <p:cNvSpPr txBox="1"/>
          <p:nvPr/>
        </p:nvSpPr>
        <p:spPr>
          <a:xfrm>
            <a:off x="1462548" y="708466"/>
            <a:ext cx="113722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école. Comment vous dites école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8C5BD1F-463F-2C0E-151A-33E69A608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162300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56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346-4019-EE1D-78DD-9333AB46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2B26BE-776B-A04C-296E-3CA6958C9D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620F5F4-A5FB-76F9-C3D4-5D30FC6DB50F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D376E2-C983-597A-C550-3F1DCEA8DB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ED8AB9-8D89-1BFA-C2E5-50310B8542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87F1EB-6A33-3A16-B046-3136180081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1DD80D-BBC2-1AE0-A22D-1D12135B13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7F1119-097C-1F5C-5124-CD34BABFC07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BA7C9F-BE82-4CAC-D8B1-4FC93CA5B3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A584016-4E5C-0F76-7D43-B89167C3A8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ED8C1F0-07BE-7186-6FF0-DB87B01629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1518CD-703E-93AB-E66F-9DAA94F4C1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502E5-632A-3D68-33EC-E81E119C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5A2F217-9590-BE63-FDB0-FC0A75576D6D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école, l’école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une école”.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école”?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A73A2F-2A59-50C3-8BCB-21F98165688C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école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D5AA69-CE7E-8A75-B682-6A02B511A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861" y="4187539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23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940B5-797E-1F86-E043-102479853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1154D6-EABA-89FB-4291-4F93BA50CF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51F0A30-2734-8379-4450-8D59D38D009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5B9BF3-AD37-D851-B877-A6DA13C381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1F176C-47A9-5519-446C-2F2520C56A6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14A4094-B01F-D25E-B9AC-8EAF5501FF3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EA27F90-C9A4-6C23-647C-BCCE885F8E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22BE12-02CD-1824-749A-8B3CE4BA4A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D8DD2C0-6270-68FF-7947-E669E84458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BF7A122-F99C-437E-FED4-C871AA567A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D80E439-46FB-DBCD-92D8-0D9F76679D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5713DCF-EAE7-82CC-9E8C-CD7D3CDDD11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24403F-E04D-8931-7C8B-2D762F946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AA06391-1F1D-A397-2F5A-65C3FC9BCA8C}"/>
              </a:ext>
            </a:extLst>
          </p:cNvPr>
          <p:cNvSpPr txBox="1"/>
          <p:nvPr/>
        </p:nvSpPr>
        <p:spPr>
          <a:xfrm>
            <a:off x="1167941" y="708466"/>
            <a:ext cx="121496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cage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B06CF6-64DB-B0F9-223F-8ACD4CD76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1576" y="3009900"/>
            <a:ext cx="2592847" cy="388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7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3800E-7CEB-04A0-69D8-78DC55DD4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64B2EE-1D44-8831-A59A-BBA3892425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A4244CC-6A71-16D5-E52E-32D625282F0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D15113-E8C0-24D0-72EB-D36DA0BB52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C5B8A34-D373-F9AA-EEF6-3862B087999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58C99-E330-D3AF-DAF7-9440EA14B33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5F0F36-5F30-479F-5AD6-08BF47DC33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19BD45-C22E-580D-015F-551C9AF3D0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271E87-D5CD-D4D9-4764-C83F79CC0B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9CF2F82-A68B-BE7C-31FF-107EA0F8F3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32CB13-6B7C-325B-D924-E439C24F09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050AA23-201B-AA46-05C1-C2204EEFA5A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76406DD-2281-0FBD-2CE7-AAB49023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EA8C9A8-E93E-752C-781D-754905DA73D7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cage , la cage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cage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cage”?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4AA5E2-4BCB-E17B-1BC8-315671241C2A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cage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158060-E19F-36DB-BDD8-CDA111759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406" y="4522222"/>
            <a:ext cx="2592847" cy="388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7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70117-D85F-D85C-3F1C-E54FDB8C3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2F8205-F62A-1177-ECE5-6E1C31F45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2EB4D0-31E5-F0D9-4E2C-4BFA67BCFB63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4B6F2E-B8AE-4FFA-4355-348C9866F34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330A04-CDB6-DDBE-FD17-9AF7CD669F5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3C4ADCF-EF76-8A17-EF4E-C1F5917FF3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BF38466-5664-E4F5-79AB-A63945D1C78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A0CCA90-2EA2-91A6-153C-D3D9BBFBBF7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45E39A4-662F-529F-FA2C-6CF6087D95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D9A4361-51C9-5E77-872F-0BF401A2FB5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AABA89-63A8-ECA2-13B9-5786F7A4DB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CFA52DC-DF74-C812-5974-09118394E0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32E7CD0-BE85-DA85-556C-60591AD8D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14F7CD-6583-B0ED-658E-9F8C9AB84698}"/>
              </a:ext>
            </a:extLst>
          </p:cNvPr>
          <p:cNvSpPr txBox="1"/>
          <p:nvPr/>
        </p:nvSpPr>
        <p:spPr>
          <a:xfrm>
            <a:off x="1066801" y="739550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L’oiseau est dans la  cage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“L’oiseau est dans la  cage.”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7C4F61-E92A-9BB2-A716-1ABDA4273EB2}"/>
              </a:ext>
            </a:extLst>
          </p:cNvPr>
          <p:cNvSpPr txBox="1"/>
          <p:nvPr/>
        </p:nvSpPr>
        <p:spPr>
          <a:xfrm>
            <a:off x="2035521" y="2634183"/>
            <a:ext cx="10628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6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L’oiseau est dans la  cage.</a:t>
            </a:r>
            <a:endParaRPr lang="fr-FR" sz="6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bâtiment, cage, oiseau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9EF93923-A9A5-E27B-0550-BB018F1332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980553"/>
            <a:ext cx="2667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3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8" y="708466"/>
            <a:ext cx="113722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16DE64-582A-79E6-D341-ABB6B1A58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090" y="3619500"/>
            <a:ext cx="4563819" cy="408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95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« un garage ».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garage”?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691282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garage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0FBD3-B496-4139-89FA-56BC092B4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4227452"/>
            <a:ext cx="4563819" cy="408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12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441CE-D63B-A10C-1EC0-DFE104E7B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969198-537C-6EBF-E70C-E91B14E1995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E2FCC3-B9ED-CE18-80E8-92269124A53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3736A7-9B7E-B917-6B4C-9F3107057D7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1DC4505-0E72-CF9E-0B7E-F9FFEFF5B13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0117BE-4D98-39F8-0CE1-5C20A99D01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928A3FB-862C-4748-1447-AD9403ECA44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7D0B211-4A71-49EE-DD8A-1C44750949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048E60-DDD2-307C-8AA9-288CD4E989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820A7E-9C72-6255-DBBA-2D490D2EFC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EFADE1-182C-F56E-9618-49EA05AC945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0739AE-58FF-3FB7-BA2C-21C0B2CC00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38D29E-98B5-2159-43F4-9B49CBDF8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78DAE0-9AFF-EEAF-3CA7-ADD060C64957}"/>
              </a:ext>
            </a:extLst>
          </p:cNvPr>
          <p:cNvSpPr txBox="1"/>
          <p:nvPr/>
        </p:nvSpPr>
        <p:spPr>
          <a:xfrm>
            <a:off x="1113036" y="868639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voiture est dans le  garage. Répétons ensemble “La voiture est dans le  garage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34C001C-1397-ACB7-7E29-D4BEAE6E6970}"/>
              </a:ext>
            </a:extLst>
          </p:cNvPr>
          <p:cNvSpPr txBox="1"/>
          <p:nvPr/>
        </p:nvSpPr>
        <p:spPr>
          <a:xfrm>
            <a:off x="1524000" y="2691282"/>
            <a:ext cx="1013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6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voiture est dans le  garage.</a:t>
            </a:r>
            <a:endParaRPr lang="fr-FR" sz="6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85FB30-E74C-A419-B1F4-37CF4C286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4227452"/>
            <a:ext cx="4563819" cy="408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46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02E62-3AB5-2AC3-A79E-5810E8876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22281E-EF4D-4FB9-4813-DCEF59B224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59F180-401F-B47C-8ADA-A0690604888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BD17BB-72D0-01C9-4086-A31BE9C35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D0CBD92-C270-5DC2-E354-17886099246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9D89FE2-3051-9942-316D-385CDB860FD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BEB7B7-C472-5F35-6807-055AE02B34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CFB8A4-0565-9C4C-08B6-C2755F4F33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CF06-BDFA-C09D-576F-1E1703902D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57D4079-29CA-B111-3AE8-984B2DF0F09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7BE2169-F1B6-0EDB-6BDD-DFC0E1E088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42FF8B-1317-1050-31FC-94951856F9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DC5729B-1917-579C-3AED-9911E96EC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103622F-287A-29AE-2E88-DCA099E03B5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E2A9BC-1477-114F-082F-1A9B27F47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870" y="4565119"/>
            <a:ext cx="3497019" cy="313369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6D68E17-EF16-6896-2143-18C366233C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1025" y="4381500"/>
            <a:ext cx="1624576" cy="24368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72D1F6A-1BAA-D1D2-E667-BD7942A0A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4036" y="3957794"/>
            <a:ext cx="5304279" cy="362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0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A7B9-B27A-97FC-CA6C-0ACE5E83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79939F-D104-F328-3949-C02DED5482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B83D36-FB7F-689F-952C-E023F7EE3694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65E51C-6463-4214-4ED8-ACF1B8370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190E1-7C20-4AF1-1FC9-3A9CBBA86E2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103E59-4DE2-0C61-5A9F-16BA4216BEA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6EADDE-0D3B-D0D5-9221-AA57C87B5B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75FF09-1D83-DFB5-F64F-CECD324B6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24E636-7DF8-3B87-7D10-7CF1796E3F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F821C2C-3B81-DEA1-442C-31FF8A16FE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B9DCAA4-2324-2253-9CBB-A50D9BE86E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A3F5290-7A53-E4CC-8D57-20B91D1085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0F49E3-4B55-9870-F10D-53637B876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2A085A-EA8A-634E-4924-CA425E2B4703}"/>
              </a:ext>
            </a:extLst>
          </p:cNvPr>
          <p:cNvSpPr txBox="1"/>
          <p:nvPr/>
        </p:nvSpPr>
        <p:spPr>
          <a:xfrm>
            <a:off x="1169704" y="897421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guitare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guitare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3B24FE-268E-4201-DD18-A7DBBBBE6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619" y="3162300"/>
            <a:ext cx="2719388" cy="36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1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886006" cy="3640289"/>
            <a:chOff x="2853490" y="4076701"/>
            <a:chExt cx="12757351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878818"/>
              <a:chOff x="1309128" y="1880836"/>
              <a:chExt cx="6724021" cy="1004149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963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cage- école- </a:t>
                </a:r>
                <a:r>
                  <a:rPr lang="fr-MA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guitard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 – girafe- garage ,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85552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 lettres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c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 « g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C717-24B1-0123-AD3F-FB58B1EC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851505-7C9F-C62E-C4F2-E6F84D4D07D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236C57-C393-EF6C-67B3-8E95F36BA5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429ED92-1BD8-14CB-FF5D-AF560FBEEB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90241F-75B3-352B-4623-93436B0C48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72B73EB-F864-0780-AF06-86C66E89779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F46D4DC-9B8F-6945-14AC-530E5784AE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C8606A6-C394-4F7E-C894-2F297DD89D9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DAA83B0-F921-2172-538B-A654219454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8EC28A-64F1-B96D-B283-12150F1FC0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1AE773B-D83C-C06D-3829-00249858B6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3901325-2004-481A-77A4-6A0CE45C2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2ACF732-DB19-F794-F7CD-8090F2311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4BD78C8-4C17-BAC8-1ADA-69256C871F42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guitare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7086395-6D88-9048-8F59-4C08F296BAE5}"/>
              </a:ext>
            </a:extLst>
          </p:cNvPr>
          <p:cNvSpPr txBox="1"/>
          <p:nvPr/>
        </p:nvSpPr>
        <p:spPr>
          <a:xfrm>
            <a:off x="1223331" y="884273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guitare , une guitare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7A2812-4562-4A1E-E837-6B5D593D7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619" y="4228263"/>
            <a:ext cx="2719388" cy="36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45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AB519-6580-2A49-1087-9182DCF7E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3C4BD11-5ABF-6FF9-7296-FBCE19C0332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9AD9D2-7982-DBBF-C5E6-B38D205748D6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893DCEA-7D5D-E404-8DF7-F0C4E5D6808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60F2E7-17E1-16A8-5465-CFFC0FB3936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C3787D-B159-74A2-9DE0-AF074EAF13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9D1780-ACB5-338F-28BE-77E8332AB1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AA4A7A3-2659-D810-58FE-AA68832D176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6D12E2-2748-DC14-364A-5D3EDF11C1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2B5B1B1-936B-9F5B-660F-095D2055C2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0DFD3B-4716-3C14-99C7-9FEC0778974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ADFFB51-A1B6-015C-A26D-C92BBE4819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E7D2828-F1DC-945E-05DA-1A9A803C7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EFC8014-9AF3-0452-3D47-D4933C4B8277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chiffre 5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cinq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533204D-780A-8618-39B5-8D7CCA15F2F6}"/>
              </a:ext>
            </a:extLst>
          </p:cNvPr>
          <p:cNvSpPr txBox="1"/>
          <p:nvPr/>
        </p:nvSpPr>
        <p:spPr>
          <a:xfrm>
            <a:off x="6426713" y="3258368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96337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04709-9B2F-3A43-334A-13B6D68F1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B111473-3868-A839-55AB-C6B40254DE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8E31B8-CCA5-3BE4-BD50-01020C553F9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6C785F-7FE9-D393-EA97-CCB1D36AB3F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CE95382-2970-448A-ED12-536C794AC0D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E5B3C8B-6FDA-B5B3-842C-C71CADB179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19B124A-75F8-0391-C9A5-E4BC9964B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53EA344-584E-550B-BD47-6AA4D32FC2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111C84-5BB9-527E-0EA9-21E243D29AF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D48C20-77B8-9DDA-DE7B-3634A55F76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950DF7E-31E7-2415-7A0D-8E7D12CAFE5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D02756F-E877-8C6B-09A5-FA6B1FF9BF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8AB082-9741-908F-1001-0B1D7F493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2DED7DC-14A4-DBAC-6BC2-C3F9A6E268B0}"/>
              </a:ext>
            </a:extLst>
          </p:cNvPr>
          <p:cNvSpPr txBox="1"/>
          <p:nvPr/>
        </p:nvSpPr>
        <p:spPr>
          <a:xfrm>
            <a:off x="3137701" y="2353235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cinq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6D6286-44F3-D241-5DB6-51CE31E3E33A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Cinq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cinq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D65B14-8A1C-0AB9-DCB3-5E82756D68C9}"/>
              </a:ext>
            </a:extLst>
          </p:cNvPr>
          <p:cNvSpPr txBox="1"/>
          <p:nvPr/>
        </p:nvSpPr>
        <p:spPr>
          <a:xfrm>
            <a:off x="6426713" y="3258368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19630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E0F53-911F-1680-D220-B7F5FE79C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CDF6E75-7020-8877-5EA6-B3BCA1E8AB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4B2ABF-FB6F-0EE3-69DF-23048524B8C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4759DC6-FCBB-2E6E-9E7E-2FE2DDA78D3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8055BD7-4517-5765-B0FA-7696BDDE34F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838DA-522D-5D92-27EA-551CB239EFD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6DEAA7B-1F97-6A47-1A38-062D581BCC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B166F-660E-D599-4592-22B2E3EDE6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7B43A-2CC5-C131-1ECF-232E781BB28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7137FE-7894-440D-27F0-AA04DD4C36A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9C2E021-8828-7676-A8EA-1F159D3A31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F90B540-C144-D39A-4EB9-AED2B2CC68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44C966-B33E-C8A0-577C-E240B4159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28B888-8C3D-BD4E-1BFF-FAAE0D020B12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girafe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girafe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AB7BF26-9677-7F75-B91D-4023EC14B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086100"/>
            <a:ext cx="2953892" cy="383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168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girafe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girafe, une girafe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la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9588472-D1D4-6C1D-66C9-0F65BA5FE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930" y="3978636"/>
            <a:ext cx="3424765" cy="444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Cinq girafes.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089238" y="632393"/>
            <a:ext cx="110144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Cinq girafes, répétons ensemble :cinq girafes.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F93D712-2B33-D0AB-4009-310B156235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8819" y="4505325"/>
            <a:ext cx="2466927" cy="320532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324768-2B99-03AE-B31F-AC63ABBFB3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9567" y="4533900"/>
            <a:ext cx="2052590" cy="320532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EF39BC8-9C85-2193-3912-9E60BE66A2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6977" y="4533900"/>
            <a:ext cx="2052590" cy="320532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284FE17-0A49-0E5C-B0BD-E87647E049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4696" y="4505325"/>
            <a:ext cx="2466927" cy="320532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5649E19-5BCB-A94F-29B3-5CB1742EB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1623" y="4505325"/>
            <a:ext cx="2466927" cy="320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4D2D56-89C9-1960-9877-5F7297F57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774" y="3992922"/>
            <a:ext cx="3500003" cy="45476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3FE7C34-F8F7-4164-6527-D3B93158D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924" y="3992922"/>
            <a:ext cx="3372394" cy="454762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0427672-B980-7ACA-6C2C-7445B9861D6C}"/>
              </a:ext>
            </a:extLst>
          </p:cNvPr>
          <p:cNvSpPr txBox="1"/>
          <p:nvPr/>
        </p:nvSpPr>
        <p:spPr>
          <a:xfrm>
            <a:off x="9448800" y="4383956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577002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758740" y="666923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guitare- girafe -cinq.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6E84F5-6983-C792-839F-5A3239CAF1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3999" y="2807596"/>
            <a:ext cx="2446419" cy="31786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44CEF0-428D-AFC7-2383-A60E0D7EEA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2806" y="2840934"/>
            <a:ext cx="2357224" cy="317868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4CD93CE-6CBC-A0B8-9B89-329D3983A391}"/>
              </a:ext>
            </a:extLst>
          </p:cNvPr>
          <p:cNvSpPr txBox="1"/>
          <p:nvPr/>
        </p:nvSpPr>
        <p:spPr>
          <a:xfrm>
            <a:off x="10253661" y="2400238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66D3-983F-98A8-F292-42794B8B3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BBA42F-3066-E0FB-AF3D-1695A09B0F36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A5566C9-F917-9C03-FB01-42172DEE43F0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CCCDCC8-3EB9-7912-F3F6-6007304734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7A5ED55-F809-0725-F793-5D833D98B6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F350A17-6377-10AE-9AFA-E4A88CEB774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813071-0585-EB19-DB74-565422D526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5682364-72D1-9FAF-022B-69556BEA7CF9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3526616B-5611-A1D9-047F-D4FB1B857A2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385D7D9-8FA9-8545-6DCF-24164BD00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9DFFD81-406C-86E9-DE36-10078E24F8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D26707D-D9CC-0FCA-755A-AF4D71C9C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3663296-1868-775E-20BD-811F21102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31128E0C-0671-3CF3-A37A-16D3E6C4E877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6866900-E803-67F4-67AF-7CE6BBD45D03}"/>
              </a:ext>
            </a:extLst>
          </p:cNvPr>
          <p:cNvSpPr/>
          <p:nvPr/>
        </p:nvSpPr>
        <p:spPr>
          <a:xfrm>
            <a:off x="6577002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CD8B743-CA23-95CE-3F38-DEF17573F956}"/>
              </a:ext>
            </a:extLst>
          </p:cNvPr>
          <p:cNvSpPr/>
          <p:nvPr/>
        </p:nvSpPr>
        <p:spPr>
          <a:xfrm>
            <a:off x="11487333" y="658557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E16D280-2841-60D8-4F81-AC8A2385402A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garage-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- cage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6F0C285-0DD7-821A-96A7-EEFEFF626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067017"/>
            <a:ext cx="3497019" cy="313369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CF6F2F-FD77-ED31-7B1A-9722E367EB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3555" y="2883398"/>
            <a:ext cx="1624576" cy="243686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C6F535D-23AD-24EC-820A-343E8B5482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9556" y="3040835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111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672F74B-10CD-3D35-4A55-A34CC77FFB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999" y="2807596"/>
            <a:ext cx="2446419" cy="317868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281471E-B3D6-2C83-1E94-F71D876D57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2806" y="2840934"/>
            <a:ext cx="2357224" cy="317868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7DEFC60-657B-478C-B4B7-89CF4D1C1033}"/>
              </a:ext>
            </a:extLst>
          </p:cNvPr>
          <p:cNvSpPr txBox="1"/>
          <p:nvPr/>
        </p:nvSpPr>
        <p:spPr>
          <a:xfrm>
            <a:off x="10253661" y="2400238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3931AF1-C149-5D15-A8C3-CE90A3BC19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8190" y="6203233"/>
            <a:ext cx="3497019" cy="313369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6ADEC00-6129-A15F-3890-FEEC279395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345" y="6019614"/>
            <a:ext cx="1624576" cy="243686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DED39F3-4EC8-EF10-675D-FAE3469BDD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11346" y="6177051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38F6A1-455F-9688-82E3-6EC01CD2F1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0426" y="6057900"/>
            <a:ext cx="3497019" cy="31336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E81BA01-FA1D-A283-DFD0-07BE0495B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581" y="5874281"/>
            <a:ext cx="1624576" cy="24368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E925892-2E5F-29F7-939B-9C254F9A00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3582" y="6031718"/>
            <a:ext cx="5304279" cy="29903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6C3923C-38CA-5538-1774-9FEC9FE1D0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3793" y="2223979"/>
            <a:ext cx="2446419" cy="317868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D17C16A-4023-0921-3E4A-F1F9334FF4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2600" y="2257317"/>
            <a:ext cx="2357224" cy="317868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4C1BC80-148E-620A-2461-E806E389261B}"/>
              </a:ext>
            </a:extLst>
          </p:cNvPr>
          <p:cNvSpPr txBox="1"/>
          <p:nvPr/>
        </p:nvSpPr>
        <p:spPr>
          <a:xfrm>
            <a:off x="10023455" y="1816621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790232" y="3042974"/>
            <a:ext cx="10037552" cy="4014496"/>
            <a:chOff x="1196778" y="1257018"/>
            <a:chExt cx="7718153" cy="308685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7543332" y="132824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1196778" y="125701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A96F29CA-AF0D-00FD-583C-1F63CBEBC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999" y="2807596"/>
            <a:ext cx="2446419" cy="31786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9D6A796-3A32-E60B-88D2-DAE5D3546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557" y="6429355"/>
            <a:ext cx="3497019" cy="313369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8B3E5CE-0122-C039-D7CE-400B925E1B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581" y="5874281"/>
            <a:ext cx="1624576" cy="24368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6EA88E-8706-46A6-8280-B5E8EB55BC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3582" y="6031718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guitare  et cinq.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2149639" y="2345578"/>
            <a:ext cx="915244" cy="119772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15E924AC-6A8C-3AD8-E58B-00CB8A3CF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426" y="6057900"/>
            <a:ext cx="3497019" cy="31336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9B43B6-ABFA-DA0D-4EAD-9A1243C7C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581" y="5874281"/>
            <a:ext cx="1624576" cy="24368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BB56AD9-C2F7-1452-A558-33B448141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3582" y="6031718"/>
            <a:ext cx="5304279" cy="299033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EC04297-6971-5678-C676-4FCA3B6BF8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3793" y="2223979"/>
            <a:ext cx="2446419" cy="31786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CAF8AA2-9F88-874B-C924-1625C7E58D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0" y="2257317"/>
            <a:ext cx="2357224" cy="317868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9DC63DF-2EAC-D53B-B33F-26C1767BDBAB}"/>
              </a:ext>
            </a:extLst>
          </p:cNvPr>
          <p:cNvSpPr txBox="1"/>
          <p:nvPr/>
        </p:nvSpPr>
        <p:spPr>
          <a:xfrm>
            <a:off x="10023455" y="1816621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1550426" y="1822935"/>
            <a:ext cx="2753419" cy="405134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9441334" y="1834861"/>
            <a:ext cx="2788817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871704" y="24003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1819970"/>
            <a:ext cx="6172200" cy="7961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839" y="1806881"/>
            <a:ext cx="6344768" cy="791402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1403341" y="486183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514600" y="599676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11403341" y="619882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4965985" y="71247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06822"/>
              </p:ext>
            </p:extLst>
          </p:nvPr>
        </p:nvGraphicFramePr>
        <p:xfrm>
          <a:off x="7039570" y="3258866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939092"/>
              </p:ext>
            </p:extLst>
          </p:nvPr>
        </p:nvGraphicFramePr>
        <p:xfrm>
          <a:off x="482501" y="3390900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c -g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«c» «g»,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c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g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6"/>
            <a:ext cx="8339647" cy="2862322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714979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en minuscule et en majuscule . Elles font le son « G» ou « J 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G» 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E4DB1-40DA-8D93-0D04-BFB36475B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31027F-563C-DA73-1F20-9FF65C55A4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03C340-DC8C-B863-6688-FD4B26F96933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27C677-8CB6-0A13-7AF7-EA712AA7DE9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707F5D-55F3-F850-EB9D-ECFCCD24C2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FEEA485-FA15-6278-7349-877656C0FDB4}"/>
              </a:ext>
            </a:extLst>
          </p:cNvPr>
          <p:cNvSpPr txBox="1"/>
          <p:nvPr/>
        </p:nvSpPr>
        <p:spPr>
          <a:xfrm>
            <a:off x="1462547" y="723586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en minuscule et en majuscule . Elles font le son « S» ou «K».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c » 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4BFAB71-2C8F-13D3-9FC6-797E80D04F7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040CDA-4EA1-565F-DABF-1BC6C91B65B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6FD32B7-E904-CB57-3E7E-291803FB02C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DF9318C-8DB8-CBE6-495C-FB8969ED53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10EC1F0-E06E-25A3-E5B1-C421E0B193C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758F21C-3EC6-2908-9AE6-449859825F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B705709-B2DD-A610-C6F8-01EE14DDCA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13B98-B304-F137-4BC8-A6B5C9D81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AEC1F22-7DE9-6505-9052-840D29635535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389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«c 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60545" y="623259"/>
            <a:ext cx="1295066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Quand la lettre c est suivi de a, o, u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elle fait le son « k »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« a » « ca » ,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«c» « a » ca». </a:t>
            </a:r>
            <a:endParaRPr lang="fr-MA" sz="32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«g»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8011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Quand la lettre g est suivi de o , a,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elle fait le son « g »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g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« o » « go » ,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«g» « o » go».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«c»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Quand la lettre c est suivi de e, i, y ,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elle fait le son « s »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«c»  « i » «ci ».     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c» « i » « ci ».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 - cage- école- </a:t>
            </a:r>
            <a:r>
              <a:rPr lang="fr-FR" sz="3200" dirty="0" err="1">
                <a:latin typeface="Dosis" pitchFamily="2" charset="0"/>
              </a:rPr>
              <a:t>guitard</a:t>
            </a:r>
            <a:r>
              <a:rPr lang="fr-FR" sz="3200" dirty="0">
                <a:latin typeface="Dosis" pitchFamily="2" charset="0"/>
              </a:rPr>
              <a:t> – girafe- garage.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avec: c-g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:c-g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284153" y="603891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366263" y="696565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1456998" y="3130725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g»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733800" y="3130725"/>
            <a:ext cx="5943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907883" y="63754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Quand la lettre g est suivi de a, o, u , elle fait le son /ʒ/ « j »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g »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.L 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isons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«g» « e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«c 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015116" y="82960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 » « é » « cé »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«c» « é » «cé ». Qui veut lire «p» « é » «cé».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«g»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887009" y="738122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g est à côté du graphème ou ,ça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».«g»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«g»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425227" y="3240080"/>
            <a:ext cx="29177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c»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26" y="7213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2743200" y="3150274"/>
            <a:ext cx="73516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25020" y="631473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cou»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c est à côté du graphème ou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».«c» «ou » «cou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«k»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«k»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4330C3-838D-73E6-BD80-6257DE26F9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21" y="314426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BAA4BC-D026-5630-7C16-7FFDA897D7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21" y="314426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5CF99B-AAA6-B6D6-58F7-B802D6797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16230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368279" y="56071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768" y="560717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957539" y="643926"/>
            <a:ext cx="115879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Ecoutez comment je lis le mot. « G » devant i se prononce comme le son  « j»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G » devant « o » se prononce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«g»,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"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gi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"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 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"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go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"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gigot »?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3983157" y="5013158"/>
            <a:ext cx="470463" cy="172959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gigo</a:t>
            </a:r>
            <a:r>
              <a:rPr lang="fr-FR" sz="149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4925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315959" y="4508367"/>
            <a:ext cx="470462" cy="273917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cag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045531" y="5127171"/>
            <a:ext cx="729340" cy="16763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243833" y="4980778"/>
            <a:ext cx="717326" cy="1981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 devant « a » se prononce « k» , g devant  e se prononce « j»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 ensemble  «ca»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 « cage».            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7E48AA-C84F-80D4-7BD7-39A62135D0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467100"/>
            <a:ext cx="12352325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Sur -sous </a:t>
              </a: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Sur -sous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035C2-16D2-42A5-DCBD-09EE1BE8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BD34DA-0601-7126-DF7F-3178D833B83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C342BB-1CC8-D7DA-D16B-E6A21926732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F66C94-FEB8-C09A-B62E-A0095CCC06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9D455D7-0F05-8DC4-87CB-E2CACEDE2A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6C41CA-D48B-591E-2E29-D8E0D0A8B7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BDD47C-0E21-7A66-41E3-8ED1C8509B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0A806F-0B37-FCCE-29FF-6BA6283D4D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229BE7-B33A-EDA4-377D-13AA7BB066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FD8DBD-D729-0190-C769-81DBD196DC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FEA772-D9DB-A96F-829B-0CC4E849917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036385-664B-8EFE-5704-726F54C74C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3DC254-B2A3-5EC6-6DA6-04E41088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F603A5-3D51-4E52-CEE3-3C91A6E92C9D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8B4CD4-C142-CD49-6C2B-998214BADBE7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sur”.  Lisons   ensemble ”sur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2006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205211" y="2783501"/>
            <a:ext cx="11125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La fourchette est </a:t>
            </a:r>
            <a:r>
              <a:rPr lang="fr-FR" sz="60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sur</a:t>
            </a: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 la table.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205211" y="778630"/>
            <a:ext cx="1200114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la fourchette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la table”. “sur”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”sur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 “?                        </a:t>
            </a:r>
          </a:p>
        </p:txBody>
      </p:sp>
      <p:pic>
        <p:nvPicPr>
          <p:cNvPr id="5" name="Image 4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5872E7A2-155F-1F3A-83FA-E6DBFF350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“sur”.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3029692" y="1645166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AE7D6220-33A9-446F-8EAB-80617E846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«sur»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sur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sous ”.  Lisons   ensemble ”sous”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952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1252744"/>
            <a:ext cx="1380500" cy="9207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3CB482-1CE2-1E02-5969-D2141236BB92}"/>
              </a:ext>
            </a:extLst>
          </p:cNvPr>
          <p:cNvSpPr txBox="1"/>
          <p:nvPr/>
        </p:nvSpPr>
        <p:spPr>
          <a:xfrm>
            <a:off x="2553452" y="2433882"/>
            <a:ext cx="94038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400" b="1" kern="0" spc="480" dirty="0">
                <a:solidFill>
                  <a:srgbClr val="106585"/>
                </a:solidFill>
                <a:latin typeface="Dosis" pitchFamily="2" charset="0"/>
              </a:rPr>
              <a:t>La fourchette est </a:t>
            </a:r>
            <a:r>
              <a:rPr lang="fr-FR" sz="44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sous</a:t>
            </a:r>
            <a:r>
              <a:rPr lang="fr-FR" sz="4400" b="1" kern="0" spc="480" dirty="0">
                <a:solidFill>
                  <a:srgbClr val="106585"/>
                </a:solidFill>
                <a:latin typeface="Dosis" pitchFamily="2" charset="0"/>
              </a:rPr>
              <a:t> la table.</a:t>
            </a:r>
            <a:endParaRPr lang="fr-FR" sz="4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1CE9C1-9D96-6F60-E2C5-02959EAA79DB}"/>
              </a:ext>
            </a:extLst>
          </p:cNvPr>
          <p:cNvSpPr txBox="1"/>
          <p:nvPr/>
        </p:nvSpPr>
        <p:spPr>
          <a:xfrm>
            <a:off x="1294659" y="835322"/>
            <a:ext cx="119213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fourchette est sous la table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”sous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 “?                      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9F24669-EA66-3A2D-9656-9FA4A151D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695" y="4135358"/>
            <a:ext cx="5710607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“sous”.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”sous”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“sous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«sous»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9355693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656687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sous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1253621" y="330438"/>
              <a:ext cx="7572288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63" y="4953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828293" y="818648"/>
            <a:ext cx="124200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Sur, sous, pour, voici, dans ,avec, répétons ensemble: Sur, sous, pour, voici, dans ,avec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F15B86-1929-BAA2-0848-EB2A2ECA1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4357766"/>
            <a:ext cx="12253142" cy="7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515334-7A35-5862-9A3B-B390AA6E7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4357766"/>
            <a:ext cx="12253142" cy="7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«k-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qu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-x-p»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cette phrase.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Un kilo de tomate.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3140184" y="4018195"/>
            <a:ext cx="13811" cy="9242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1239155" y="4154458"/>
            <a:ext cx="0" cy="70524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9BFEB9F-DA10-649E-F47C-1E3142492FA2}"/>
              </a:ext>
            </a:extLst>
          </p:cNvPr>
          <p:cNvCxnSpPr>
            <a:cxnSpLocks/>
          </p:cNvCxnSpPr>
          <p:nvPr/>
        </p:nvCxnSpPr>
        <p:spPr>
          <a:xfrm>
            <a:off x="3608105" y="4497310"/>
            <a:ext cx="235383" cy="4382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6040480-B2EA-E07C-0FCF-01CAFCAF5CFE}"/>
              </a:ext>
            </a:extLst>
          </p:cNvPr>
          <p:cNvSpPr/>
          <p:nvPr/>
        </p:nvSpPr>
        <p:spPr>
          <a:xfrm>
            <a:off x="1920239" y="50199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3630150" y="50937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685734-15FA-F55A-F7BA-69CCEA1AF8F1}"/>
              </a:ext>
            </a:extLst>
          </p:cNvPr>
          <p:cNvSpPr/>
          <p:nvPr/>
        </p:nvSpPr>
        <p:spPr>
          <a:xfrm>
            <a:off x="4112484" y="508840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4525282" y="50999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6206541" y="508840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5161754" y="5093169"/>
            <a:ext cx="554868" cy="1802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2769060" y="5081434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88F2FE-711D-743A-6652-D0512C3DCCBC}"/>
              </a:ext>
            </a:extLst>
          </p:cNvPr>
          <p:cNvSpPr/>
          <p:nvPr/>
        </p:nvSpPr>
        <p:spPr>
          <a:xfrm>
            <a:off x="7691433" y="507071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8367924" y="506538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>
            <a:off x="9468878" y="511938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10112349" y="512809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10632821" y="511025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6974462" y="5086868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640" y="3858275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86339" y="4359246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072487" y="374462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9600" b="1" dirty="0">
                <a:solidFill>
                  <a:srgbClr val="106585"/>
                </a:solidFill>
                <a:latin typeface="A Massir Ballpoint"/>
              </a:rPr>
              <a:t> Un kilo de tomate.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714632" y="660218"/>
            <a:ext cx="1327130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mouvements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6E70-E0F5-AF2D-BFC2-D2A5E8C9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11AF8D-E2A6-FE41-523A-3EA2123D6E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A8A23A-7938-E76F-76A1-FB8019FA4EE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A07B24-618F-0EE3-A2B1-872989A5DB7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5034F0-4883-3001-B205-8D118C38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BA9D8F-B7B7-8F72-B7F2-40AAAF58C76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D8E58-74F4-3AE6-4452-7C36FC3528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E9DA8E-730C-34B1-C645-4EFFD8E70456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C7C7B10-CBA7-FF7F-75B4-AEEA5314D7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EA0FB74-52A5-84C3-A212-2F86D54BD1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80B10D2-8379-D5D6-9AC4-6486A2318CB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BD061B-09AA-9760-81CE-F60B672F6C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8299AA5-4448-79C5-F019-A6EE86BE50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E66CB1E-8EFC-4D32-273E-B9A6C52002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27F1896-ACF6-0550-5C78-6BF9F4CAD1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E85BA80-C456-697E-D15C-628C2D2B31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21ABF23-1146-2634-D4EB-8F58BAD56C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DADAEE2-66CB-31D7-BA2B-92234C9EC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CB6D99A-88D8-FAD0-11C2-FA2CC551D3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062" y="623733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1A1FA00-B8FA-C260-1368-C64E0181AA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0625" y="3543301"/>
            <a:ext cx="1109617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9684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21550</TotalTime>
  <Words>5171</Words>
  <Application>Microsoft Office PowerPoint</Application>
  <PresentationFormat>Personnalisé</PresentationFormat>
  <Paragraphs>1050</Paragraphs>
  <Slides>116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116</vt:i4>
      </vt:variant>
    </vt:vector>
  </HeadingPairs>
  <TitlesOfParts>
    <vt:vector size="128" baseType="lpstr">
      <vt:lpstr>Dosis</vt:lpstr>
      <vt:lpstr>Wingdings</vt:lpstr>
      <vt:lpstr>Calibri</vt:lpstr>
      <vt:lpstr>Arial</vt:lpstr>
      <vt:lpstr>Carelia</vt:lpstr>
      <vt:lpstr>A Massir Ballpoint</vt:lpstr>
      <vt:lpstr>Symbol</vt:lpstr>
      <vt:lpstr>Microsoft Uighur</vt:lpstr>
      <vt:lpstr>Amasis MT Pro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179</cp:revision>
  <dcterms:created xsi:type="dcterms:W3CDTF">2006-08-16T00:00:00Z</dcterms:created>
  <dcterms:modified xsi:type="dcterms:W3CDTF">2025-09-16T16:43:23Z</dcterms:modified>
  <dc:identifier>DAFtlvZnwz4</dc:identifier>
</cp:coreProperties>
</file>