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9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0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1.xml" ContentType="application/vnd.openxmlformats-officedocument.presentationml.notesSlide+xml"/>
  <Override PartName="/ppt/tags/tag42.xml" ContentType="application/vnd.openxmlformats-officedocument.presentationml.tags+xml"/>
  <Override PartName="/ppt/notesSlides/notesSlide2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751" r:id="rId22"/>
    <p:sldId id="2147482752" r:id="rId23"/>
    <p:sldId id="2147482465" r:id="rId24"/>
    <p:sldId id="2147482748" r:id="rId25"/>
    <p:sldId id="2147482463" r:id="rId26"/>
    <p:sldId id="2147482466" r:id="rId27"/>
    <p:sldId id="2134809012" r:id="rId28"/>
    <p:sldId id="2147482755" r:id="rId29"/>
    <p:sldId id="2147482753" r:id="rId30"/>
    <p:sldId id="2147482754" r:id="rId31"/>
    <p:sldId id="2147482750" r:id="rId32"/>
    <p:sldId id="2147482462" r:id="rId33"/>
    <p:sldId id="2147482469" r:id="rId34"/>
    <p:sldId id="2147482467" r:id="rId35"/>
    <p:sldId id="609" r:id="rId36"/>
    <p:sldId id="610" r:id="rId37"/>
    <p:sldId id="2147482483" r:id="rId38"/>
    <p:sldId id="214748275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2147482728" r:id="rId48"/>
    <p:sldId id="620" r:id="rId49"/>
    <p:sldId id="2147482494" r:id="rId50"/>
    <p:sldId id="2147482490" r:id="rId51"/>
    <p:sldId id="2147482495" r:id="rId52"/>
    <p:sldId id="2147482729" r:id="rId53"/>
    <p:sldId id="2147482730" r:id="rId54"/>
    <p:sldId id="2147482604" r:id="rId55"/>
    <p:sldId id="2147482605" r:id="rId56"/>
    <p:sldId id="2147482602" r:id="rId57"/>
    <p:sldId id="2147482603" r:id="rId58"/>
    <p:sldId id="2147482606" r:id="rId59"/>
    <p:sldId id="2147482607" r:id="rId60"/>
    <p:sldId id="2147482608" r:id="rId61"/>
    <p:sldId id="2147482609" r:id="rId62"/>
    <p:sldId id="2147482719" r:id="rId63"/>
    <p:sldId id="2147482720" r:id="rId64"/>
    <p:sldId id="2147482733" r:id="rId65"/>
    <p:sldId id="2147482734" r:id="rId66"/>
    <p:sldId id="2147482735" r:id="rId67"/>
    <p:sldId id="2147482736" r:id="rId68"/>
    <p:sldId id="2147482622" r:id="rId69"/>
    <p:sldId id="2147482623" r:id="rId70"/>
    <p:sldId id="2147482624" r:id="rId71"/>
    <p:sldId id="2147482625" r:id="rId72"/>
    <p:sldId id="2147482630" r:id="rId73"/>
    <p:sldId id="2147482631" r:id="rId74"/>
    <p:sldId id="2147482632" r:id="rId75"/>
    <p:sldId id="2147482633" r:id="rId76"/>
    <p:sldId id="2147482634" r:id="rId77"/>
    <p:sldId id="2147482643" r:id="rId78"/>
    <p:sldId id="2147482644" r:id="rId79"/>
    <p:sldId id="2147482645" r:id="rId80"/>
    <p:sldId id="2147482646" r:id="rId81"/>
    <p:sldId id="2147482647" r:id="rId82"/>
    <p:sldId id="2147482758" r:id="rId83"/>
    <p:sldId id="2147482648" r:id="rId84"/>
    <p:sldId id="2147482650" r:id="rId85"/>
    <p:sldId id="2147482651" r:id="rId86"/>
    <p:sldId id="2147482701" r:id="rId87"/>
    <p:sldId id="2147482652" r:id="rId88"/>
    <p:sldId id="2147482653" r:id="rId89"/>
    <p:sldId id="2147482654" r:id="rId90"/>
    <p:sldId id="2147482656" r:id="rId91"/>
    <p:sldId id="2147482662" r:id="rId92"/>
    <p:sldId id="2134805257" r:id="rId93"/>
    <p:sldId id="2147482657" r:id="rId94"/>
    <p:sldId id="2147482742" r:id="rId95"/>
    <p:sldId id="2147482743" r:id="rId96"/>
    <p:sldId id="2147482671" r:id="rId97"/>
    <p:sldId id="2147482497" r:id="rId98"/>
    <p:sldId id="2147482680" r:id="rId99"/>
    <p:sldId id="2147482745" r:id="rId100"/>
    <p:sldId id="2147482685" r:id="rId101"/>
    <p:sldId id="2147482692" r:id="rId102"/>
    <p:sldId id="2147482693" r:id="rId103"/>
    <p:sldId id="2147482694" r:id="rId104"/>
    <p:sldId id="2147482698" r:id="rId105"/>
    <p:sldId id="2147482695" r:id="rId106"/>
    <p:sldId id="2147482699" r:id="rId107"/>
    <p:sldId id="2147482696" r:id="rId108"/>
    <p:sldId id="2147482697" r:id="rId109"/>
    <p:sldId id="2147482566" r:id="rId110"/>
    <p:sldId id="2147482577" r:id="rId111"/>
    <p:sldId id="2147482580" r:id="rId112"/>
    <p:sldId id="2147482581" r:id="rId113"/>
    <p:sldId id="2147482582" r:id="rId114"/>
    <p:sldId id="2147482709" r:id="rId115"/>
    <p:sldId id="2147482583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Amasis MT Pro" panose="02040504050005020304" pitchFamily="18" charset="0"/>
      <p:regular r:id="rId121"/>
      <p:bold r:id="rId122"/>
      <p:italic r:id="rId123"/>
      <p:boldItalic r:id="rId124"/>
    </p:embeddedFont>
    <p:embeddedFont>
      <p:font typeface="Carelia" panose="020B0604020202020204" charset="0"/>
      <p:regular r:id="rId125"/>
    </p:embeddedFont>
    <p:embeddedFont>
      <p:font typeface="Dosis" pitchFamily="2" charset="0"/>
      <p:regular r:id="rId126"/>
      <p:bold r:id="rId127"/>
    </p:embeddedFont>
    <p:embeddedFont>
      <p:font typeface="Microsoft Uighur" panose="02000000000000000000" pitchFamily="2" charset="-78"/>
      <p:regular r:id="rId128"/>
      <p:bold r:id="rId1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font" Target="fonts/font8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4.fntdata"/><Relationship Id="rId129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font" Target="fonts/font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13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FD568-D6C4-ECAA-9641-4C213D3A7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EDD622-784F-E8F7-19F0-724E73B31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B34CB-803B-E633-C570-9EFA021E0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E9B488-6728-1477-D8EE-E6D4BD2C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6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66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74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3.jp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2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2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60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4.png"/><Relationship Id="rId5" Type="http://schemas.openxmlformats.org/officeDocument/2006/relationships/image" Target="../media/image62.png"/><Relationship Id="rId4" Type="http://schemas.openxmlformats.org/officeDocument/2006/relationships/image" Target="../media/image61.svg"/><Relationship Id="rId9" Type="http://schemas.openxmlformats.org/officeDocument/2006/relationships/image" Target="../media/image6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3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5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chat-bouche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21.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31A2A7-16C5-56AD-5220-EE198439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3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29D564-0A75-3F8F-C7E7-8E2A8BEE3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95" y="2933701"/>
            <a:ext cx="1217920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5B3C039-55AC-26E8-9F19-27660DD84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457700"/>
            <a:ext cx="7805397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5667F6-ECF1-7A2C-9370-43BA905779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121" y="3314700"/>
            <a:ext cx="1259448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825445-CDA3-3505-A849-B34BEF781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057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803919-73F2-EC0F-BDA8-FE6A0C29B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451497"/>
            <a:ext cx="1197111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21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03C594-5F9A-731A-B73B-7BE940FEA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352" y="1814934"/>
            <a:ext cx="6262154" cy="79489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67437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176B39-AE41-C539-3046-4E76E6E47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879" y="3086100"/>
            <a:ext cx="11967321" cy="28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A5BF32-701E-2212-4135-176354179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05" y="3467100"/>
            <a:ext cx="1183768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15E963A-F82B-D408-01BA-56E409FA0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811" y="2881622"/>
            <a:ext cx="6262154" cy="69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,on entend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et on écrit « chat » avec un t lettre muette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«chat».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chat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chat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«chat»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«chat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chat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77805" y="698759"/>
            <a:ext cx="1271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«ou»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-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 bouche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 «bouche».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- «bouche»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bouche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«bouche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«bouche»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bouche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quatre- taxi – poule –Karaté – tapis.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B01E5F3-C590-5B66-BFA8-A17BA9289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6357" y="4374662"/>
            <a:ext cx="1292229" cy="16023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A90F3E-C165-BE49-F4D5-607148B355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5805" y="2132904"/>
            <a:ext cx="2909503" cy="193547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92AD85F-76FC-269B-5508-356E81CE06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1088" y="3840570"/>
            <a:ext cx="1546994" cy="18518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36A05E7-B548-4A20-5556-40D2ADDE19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5194" y="4132156"/>
            <a:ext cx="2038635" cy="24196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880DDDD-8CBC-DF40-F856-DDBC78402C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0967" y="2331049"/>
            <a:ext cx="3480995" cy="160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40B5-797E-1F86-E043-102479853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1154D6-EABA-89FB-4291-4F93BA50CF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1F0A30-2734-8379-4450-8D59D38D009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B9BF3-AD37-D851-B877-A6DA13C381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1F176C-47A9-5519-446C-2F2520C56A6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4A4094-B01F-D25E-B9AC-8EAF5501FF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A27F90-C9A4-6C23-647C-BCCE885F8E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22BE12-02CD-1824-749A-8B3CE4BA4A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D8DD2C0-6270-68FF-7947-E669E84458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BF7A122-F99C-437E-FED4-C871AA567A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D80E439-46FB-DBCD-92D8-0D9F76679D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713DCF-EAE7-82CC-9E8C-CD7D3CDDD1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4403F-E04D-8931-7C8B-2D762F94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A06391-1F1D-A397-2F5A-65C3FC9BCA8C}"/>
              </a:ext>
            </a:extLst>
          </p:cNvPr>
          <p:cNvSpPr txBox="1"/>
          <p:nvPr/>
        </p:nvSpPr>
        <p:spPr>
          <a:xfrm>
            <a:off x="1167941" y="708466"/>
            <a:ext cx="121496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fait du karaté , karaté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karaté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E00816-490D-8DB7-8156-EFFF919E5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237533"/>
            <a:ext cx="3211629" cy="38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800E-7CEB-04A0-69D8-78DC55DD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64B2EE-1D44-8831-A59A-BBA3892425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A4244CC-6A71-16D5-E52E-32D625282F0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D15113-E8C0-24D0-72EB-D36DA0BB52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5B8A34-D373-F9AA-EEF6-3862B087999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58C99-E330-D3AF-DAF7-9440EA14B3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5F0F36-5F30-479F-5AD6-08BF47DC33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19BD45-C22E-580D-015F-551C9AF3D0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271E87-D5CD-D4D9-4764-C83F79CC0B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9CF2F82-A68B-BE7C-31FF-107EA0F8F3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32CB13-6B7C-325B-D924-E439C24F09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050AA23-201B-AA46-05C1-C2204EEFA5A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76406DD-2281-0FBD-2CE7-AAB4902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8C9A8-E93E-752C-781D-754905DA73D7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 . Répétons ensemble “ karaté ”. Encore une fois “karaté”.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karaté”?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4AA5E2-4BCB-E17B-1BC8-315671241C2A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karaté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6DFD29-7DEA-0641-8FD3-28696B3A4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029" y="4560891"/>
            <a:ext cx="3211629" cy="38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7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9837E5-1316-1A4C-DBD5-6CD8394A3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929" y="3390900"/>
            <a:ext cx="2855830" cy="32356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903E7F-A13D-D4CC-4309-47A081168AC1}"/>
              </a:ext>
            </a:extLst>
          </p:cNvPr>
          <p:cNvSpPr txBox="1"/>
          <p:nvPr/>
        </p:nvSpPr>
        <p:spPr>
          <a:xfrm>
            <a:off x="1462548" y="70846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4423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quatre”?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quatre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534F53D-3A5C-8A2E-A498-F90A6D272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4185979"/>
            <a:ext cx="2855830" cy="32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56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taxi. Comment vous dites taxi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F21060-865C-9B8C-F7B2-442DBA172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914" y="3695700"/>
            <a:ext cx="4014568" cy="26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95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taxi, le taxi . Répétons ensemble “un taxi”. Encore une fois “un taxi”.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taxi”?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taxi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9501A-C011-E109-A0F1-331D0DC3D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685" y="4124032"/>
            <a:ext cx="4014568" cy="26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12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507893" y="604195"/>
            <a:ext cx="12748764" cy="9220200"/>
            <a:chOff x="339385" y="33043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39385" y="33043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68180" y="330438"/>
              <a:ext cx="845773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985" y="833143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D613B1-94A7-2F6D-CA72-68CA1554B3B4}"/>
              </a:ext>
            </a:extLst>
          </p:cNvPr>
          <p:cNvSpPr txBox="1"/>
          <p:nvPr/>
        </p:nvSpPr>
        <p:spPr>
          <a:xfrm>
            <a:off x="1086535" y="654751"/>
            <a:ext cx="121646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taxis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“Quatre taxis.”. Encore une fois “Quatre taxis.”.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Quatre taxis” 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A05C41-D75B-8BFA-B022-56074418E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111" y="5309156"/>
            <a:ext cx="2646246" cy="17603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114483-E122-A9E3-14F6-819336F95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370078" y="6177974"/>
            <a:ext cx="3410834" cy="22689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5A144D-ACC1-44F9-B192-9AE2FF6CC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432" y="7300384"/>
            <a:ext cx="2829761" cy="18824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36F363-09C5-CB85-0503-7DCF8940A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3778" y="5754973"/>
            <a:ext cx="2829761" cy="188243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586770-CAB1-12EE-195C-6C22011BD458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Quatre taxis.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2E62-3AB5-2AC3-A79E-5810E887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22281E-EF4D-4FB9-4813-DCEF59B224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59F180-401F-B47C-8ADA-A06906048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BD17BB-72D0-01C9-4086-A31BE9C35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D0CBD92-C270-5DC2-E354-1788609924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9D89FE2-3051-9942-316D-385CDB860F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BEB7B7-C472-5F35-6807-055AE02B34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CFB8A4-0565-9C4C-08B6-C2755F4F33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CF06-BDFA-C09D-576F-1E1703902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57D4079-29CA-B111-3AE8-984B2DF0F0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7BE2169-F1B6-0EDB-6BDD-DFC0E1E088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2FF8B-1317-1050-31FC-94951856F9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DC5729B-1917-579C-3AED-9911E96EC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03622F-287A-29AE-2E88-DCA099E03B5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9D4031E-9205-DF04-D8DD-E7A2D30AC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886" y="3466246"/>
            <a:ext cx="3211629" cy="38119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06832F0-804C-02E9-CBBE-021115540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228" y="4588932"/>
            <a:ext cx="3977202" cy="2645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D1E760B-6418-BC2A-71D5-BC5D2F626D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0112" y="4146364"/>
            <a:ext cx="2855830" cy="32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A7B9-B27A-97FC-CA6C-0ACE5E83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79939F-D104-F328-3949-C02DED5482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B83D36-FB7F-689F-952C-E023F7EE369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65E51C-6463-4214-4ED8-ACF1B8370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190E1-7C20-4AF1-1FC9-3A9CBBA86E2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103E59-4DE2-0C61-5A9F-16BA4216BEA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6EADDE-0D3B-D0D5-9221-AA57C87B5B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75FF09-1D83-DFB5-F64F-CECD324B6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24E636-7DF8-3B87-7D10-7CF1796E3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F821C2C-3B81-DEA1-442C-31FF8A16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B9DCAA4-2324-2253-9CBB-A50D9BE86E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A3F5290-7A53-E4CC-8D57-20B91D1085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0F49E3-4B55-9870-F10D-53637B87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A085A-EA8A-634E-4924-CA425E2B4703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tapis , le tapis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le tapis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3E2445-AA69-5EE6-409D-CCDC60D65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3889674"/>
            <a:ext cx="5447655" cy="250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1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C717-24B1-0123-AD3F-FB58B1EC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851505-7C9F-C62E-C4F2-E6F84D4D07D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236C57-C393-EF6C-67B3-8E95F36BA5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29ED92-1BD8-14CB-FF5D-AF560FBEEB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90241F-75B3-352B-4623-93436B0C48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2B73EB-F864-0780-AF06-86C66E8977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46D4DC-9B8F-6945-14AC-530E5784AE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8606A6-C394-4F7E-C894-2F297DD89D9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AA83B0-F921-2172-538B-A654219454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8EC28A-64F1-B96D-B283-12150F1FC0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AE773B-D83C-C06D-3829-00249858B6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3901325-2004-481A-77A4-6A0CE45C2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ACF732-DB19-F794-F7CD-8090F2311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BD78C8-4C17-BAC8-1ADA-69256C871F42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tapis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086395-6D88-9048-8F59-4C08F296BAE5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tapis, un tapis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tapis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tapis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tapis”?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142583-55EB-B54A-EFF9-407B43AD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711" y="4367345"/>
            <a:ext cx="6172400" cy="28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45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quatre- taxi – poule –Karaté – tapis.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85552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 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qu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 « x 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«p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   «k»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0F53-911F-1680-D220-B7F5FE79C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DF6E75-7020-8877-5EA6-B3BCA1E8AB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4B2ABF-FB6F-0EE3-69DF-23048524B8C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759DC6-FCBB-2E6E-9E7E-2FE2DDA78D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8055BD7-4517-5765-B0FA-7696BDDE34F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838DA-522D-5D92-27EA-551CB239EFD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6DEAA7B-1F97-6A47-1A38-062D581BCC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B166F-660E-D599-4592-22B2E3EDE6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7B43A-2CC5-C131-1ECF-232E781BB28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137FE-7894-440D-27F0-AA04DD4C36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C2E021-8828-7676-A8EA-1F159D3A31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F90B540-C144-D39A-4EB9-AED2B2CC68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44C966-B33E-C8A0-577C-E240B4159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28B888-8C3D-BD4E-1BFF-FAAE0D020B12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poule , la poule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poule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9F0DAA-30B1-78D7-04B0-A71375E34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303" y="3972928"/>
            <a:ext cx="3035081" cy="363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16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poule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poule, une poule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la poule” ”. Encore une fois “la poule”.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poule”?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1A15BE6-097D-6E2E-9E2C-45582D69A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303" y="3972928"/>
            <a:ext cx="3035081" cy="363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Quatre poules.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poules, répétons ensemble : Quatre poules.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4984CD4-1EBF-5D93-8DEC-E2E2B54A0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1988" y="4198110"/>
            <a:ext cx="1929882" cy="2310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1166BF-D09C-38C9-F009-761661CCC5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254336" y="4482082"/>
            <a:ext cx="1929882" cy="2310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8B1406-45C2-550B-1D2D-59EBD1CBFB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91743" y="5981700"/>
            <a:ext cx="1929882" cy="2310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0836A3-2BD4-813F-283C-B92908E63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705" y="6508264"/>
            <a:ext cx="1929882" cy="23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2DE878-C311-22CD-0FED-9687B598A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69" y="3938076"/>
            <a:ext cx="3035081" cy="36331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9C4C788-61D2-D18E-C3AC-CC2D69BB8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1271" y="4074927"/>
            <a:ext cx="2855830" cy="32356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5FCBE8-B952-E66C-168C-78ECCF002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4711" y="4367345"/>
            <a:ext cx="6172400" cy="28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1487333" y="658557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– taxi –karaté.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DB6D6A6-49F7-4AB7-1716-07747D002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084" y="2555509"/>
            <a:ext cx="3211629" cy="38119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951A852-907E-5239-C4F9-91EC21B70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881" y="3721701"/>
            <a:ext cx="3977202" cy="26457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6D980F7-D6C0-5A2C-948B-4D6B7CAD7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995" y="3245796"/>
            <a:ext cx="2855830" cy="32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66D3-983F-98A8-F292-42794B8B3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BBA42F-3066-E0FB-AF3D-1695A09B0F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A5566C9-F917-9C03-FB01-42172DEE43F0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CCCDCC8-3EB9-7912-F3F6-6007304734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7A5ED55-F809-0725-F793-5D833D98B6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F350A17-6377-10AE-9AFA-E4A88CEB774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813071-0585-EB19-DB74-565422D526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5682364-72D1-9FAF-022B-69556BEA7CF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3526616B-5611-A1D9-047F-D4FB1B857A2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385D7D9-8FA9-8545-6DCF-24164BD00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9DFFD81-406C-86E9-DE36-10078E24F8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D26707D-D9CC-0FCA-755A-AF4D71C9C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3663296-1868-775E-20BD-811F21102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1128E0C-0671-3CF3-A37A-16D3E6C4E877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6866900-E803-67F4-67AF-7CE6BBD45D03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CD8B743-CA23-95CE-3F38-DEF17573F956}"/>
              </a:ext>
            </a:extLst>
          </p:cNvPr>
          <p:cNvSpPr/>
          <p:nvPr/>
        </p:nvSpPr>
        <p:spPr>
          <a:xfrm>
            <a:off x="11487333" y="658557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16D280-2841-60D8-4F81-AC8A2385402A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– tapis -poule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B05D01-D9BD-E844-E8CC-27FAE81B6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57" y="2959323"/>
            <a:ext cx="3035081" cy="36331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F000F3-3521-5BF0-5CD3-AC57475C5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8359" y="3096174"/>
            <a:ext cx="2855830" cy="32356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FA0BA4-3999-969F-6D0C-A24365FE1F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1799" y="3388592"/>
            <a:ext cx="6172400" cy="28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11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8486DB-FBDD-BEE1-22B7-94E4401930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7132" y="2322190"/>
            <a:ext cx="3211629" cy="38119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5649B2A-BFAB-41F2-0E72-F370112F4B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0039" y="2905285"/>
            <a:ext cx="3977202" cy="2645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9BE769-0BA9-A040-4110-DAF2267BE1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2894" y="2416367"/>
            <a:ext cx="2855830" cy="32356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A9DAFB-E14A-C76F-9834-22FB997BF7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4977" y="6304190"/>
            <a:ext cx="2490857" cy="29816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DB2BE8B-566A-4B33-1B0A-856EFBB82F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E3654A8-B0FE-01B1-4556-B054E7C718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6473" y="5760538"/>
            <a:ext cx="3035081" cy="36331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FA11B5B-02B3-EAD1-F485-1FB6B220F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7858" y="2020495"/>
            <a:ext cx="3211629" cy="38119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7B924CB-3C93-A89E-B92A-C75E970FF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2788" y="3009144"/>
            <a:ext cx="3977202" cy="26457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4ED589B-BB8D-9223-12D9-805DB5FBED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7194" y="2634927"/>
            <a:ext cx="2855830" cy="32356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45CA4E7-A749-A464-501F-92C3645D97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790232" y="3042974"/>
            <a:ext cx="10037552" cy="4014496"/>
            <a:chOff x="1196778" y="1257018"/>
            <a:chExt cx="7718153" cy="30868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7543332" y="132824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1196778" y="125701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6D1B08F9-45D4-BA9D-698C-584B40EE9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473" y="5760538"/>
            <a:ext cx="3035081" cy="36331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D774E58-D762-F162-EE3E-513FB9728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456" y="2904823"/>
            <a:ext cx="3977202" cy="264574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D9B06A7-D055-AA92-4369-05481676C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karaté  et quatre.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A56111F-ABFF-A8B4-A5B6-89D9C80D3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008" y="5894303"/>
            <a:ext cx="3035081" cy="363312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D20543-33DC-9742-ACC3-60AAEC893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1827" y="2065795"/>
            <a:ext cx="3211629" cy="38119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C49168-7D4B-94DE-4FA8-2F81C0276A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049" y="3049298"/>
            <a:ext cx="3977202" cy="264574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B0D7F1-4554-0DFB-1A63-AB22062B9E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4103" y="2378917"/>
            <a:ext cx="2855830" cy="3235601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808999" y="2345579"/>
            <a:ext cx="2788817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2149639" y="2345578"/>
            <a:ext cx="915244" cy="11977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044174" y="2091896"/>
            <a:ext cx="2699239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871704" y="2176927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1D2CCF13-6480-AC33-FDB4-0F17418877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6320" y="677911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39" y="180688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03341" y="486183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514600" y="59967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11403341" y="61988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4965985" y="71247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p-k-x-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«p» «x»  «q» « 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x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q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k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4" y="3848100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en minuscule et en majuscule . Elles font le son « p».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p»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 x en minuscule et  en majuscule . Elles font le son « x 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x 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3429000" y="28575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925643" y="699961"/>
            <a:ext cx="12405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q en  minuscule et en majuscule. Elles font le son « q». Qui veut lire «q»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723586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3691121" y="2857500"/>
            <a:ext cx="65294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461" y="680119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230807" y="641254"/>
            <a:ext cx="11835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en minuscule et en  majuscule . Elles font le son «k».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«k»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3928363" y="27813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015116" y="59165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p  est à côté de la lettre  a 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p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«p»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«k»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k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k est à côté de la lettre  i,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«k»  « i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 « 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        Qui veut lire «k» « 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qu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qu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qu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653915" y="65071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que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e ,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«que ».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e » « que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«que ».             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«que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- quatre- taxi – poule –Karaté - tapis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 – x –p-k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 – x –p-k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284153" y="603891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366263" y="696565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814115" y="627332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p est à côté de la lettre  é ,ça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p»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            Qui veut lire «p»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p est à côté du graphème ou ,ça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«pou ».«p» «ou » «pou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«ou» «pou».                   Qui veut lire «p» « ou» « pou».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425227" y="3240080"/>
            <a:ext cx="29177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k»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k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k est à côté du graphème ou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».«k» «ou »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Qui veut lire «k»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«x»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x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x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».«x»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«x»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Qui veut lire «x»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97176D-4EB5-789B-EE32-E0C8653F3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54" y="3314700"/>
            <a:ext cx="1264205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6667F7-0198-0364-8545-E662D38EB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54" y="3314700"/>
            <a:ext cx="1264205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AE143B-8AF0-1720-CD39-46E9B7A4ED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54" y="3314700"/>
            <a:ext cx="1264205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papa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38100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32668" y="672489"/>
            <a:ext cx="11587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«p» 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«p» «a»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«papa» 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«papa».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«pa»  «pa»  «papa»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490411" y="4977547"/>
            <a:ext cx="470463" cy="17295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papa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601114" y="4757913"/>
            <a:ext cx="434851" cy="220447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x</a:t>
            </a:r>
            <a:r>
              <a:rPr lang="fr-FR" sz="17925" b="1" kern="0" spc="623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45531" y="5127171"/>
            <a:ext cx="729340" cy="1676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243833" y="4980778"/>
            <a:ext cx="717326" cy="1981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«l»  « u»  «lu».   «x»  «e»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xe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«luxe». On entend « lux» et on écrit «luxe»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avec e lettre muette .Lisons  ensemble  «lu»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xe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luxe».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7323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687084" y="3639038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pirat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4101095" y="5741097"/>
            <a:ext cx="812774" cy="18288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196425" y="732332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«pi»  « ra» «te».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pirat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 «pirate» avec e lettre muette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«pirate 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A8778EC7-AF35-CB3F-220C-DCEF18EA5E65}"/>
              </a:ext>
            </a:extLst>
          </p:cNvPr>
          <p:cNvSpPr/>
          <p:nvPr/>
        </p:nvSpPr>
        <p:spPr>
          <a:xfrm rot="16200000">
            <a:off x="6171704" y="5717737"/>
            <a:ext cx="812774" cy="18288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9F70467D-5EB8-5647-6C87-B65B07526BAD}"/>
              </a:ext>
            </a:extLst>
          </p:cNvPr>
          <p:cNvSpPr/>
          <p:nvPr/>
        </p:nvSpPr>
        <p:spPr>
          <a:xfrm rot="16200000">
            <a:off x="8253995" y="5717737"/>
            <a:ext cx="812774" cy="18288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7E48AA-C84F-80D4-7BD7-39A62135D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467100"/>
            <a:ext cx="12352325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Sur -sous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Sur -sous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sur”.  Lisons   ensemble ”sur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6000" b="1" kern="0" spc="480" dirty="0">
                <a:solidFill>
                  <a:schemeClr val="accent2">
                    <a:lumMod val="50000"/>
                  </a:schemeClr>
                </a:solidFill>
                <a:latin typeface="Dosis" pitchFamily="2" charset="0"/>
              </a:rPr>
              <a:t>sur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la table.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table”. “sur”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”sur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5872E7A2-155F-1F3A-83FA-E6DBFF350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“sur”.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AE7D6220-33A9-446F-8EAB-80617E846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«sur»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sous ”.  Lisons   ensemble ”sous”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952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1252744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2553452" y="2433882"/>
            <a:ext cx="94038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4400" b="1" kern="0" spc="480" dirty="0">
                <a:solidFill>
                  <a:srgbClr val="FF0000"/>
                </a:solidFill>
                <a:latin typeface="Dosis" pitchFamily="2" charset="0"/>
              </a:rPr>
              <a:t>sous</a:t>
            </a: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 la table.</a:t>
            </a:r>
            <a:endParaRPr lang="fr-FR" sz="4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294659" y="835322"/>
            <a:ext cx="11921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fourchette est sous la table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”sous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 “?                     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9F24669-EA66-3A2D-9656-9FA4A151D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695" y="4135358"/>
            <a:ext cx="571060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88576" y="964669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“sous”.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”sous”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“sous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«sous»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sous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Sur, sous, pour, voici, dans ,avec, répétons ensemble: Sur, sous, pour, voici, dans ,avec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F15B86-1929-BAA2-0848-EB2A2ECA1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512868" y="892864"/>
            <a:ext cx="106902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515334-7A35-5862-9A3B-B390AA6E7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«k-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-x-p»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Un kilo de tomate.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9706" y="58719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3140184" y="4018195"/>
            <a:ext cx="13811" cy="9242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239155" y="4154458"/>
            <a:ext cx="0" cy="70524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9BFEB9F-DA10-649E-F47C-1E3142492FA2}"/>
              </a:ext>
            </a:extLst>
          </p:cNvPr>
          <p:cNvCxnSpPr>
            <a:cxnSpLocks/>
          </p:cNvCxnSpPr>
          <p:nvPr/>
        </p:nvCxnSpPr>
        <p:spPr>
          <a:xfrm>
            <a:off x="3608105" y="4497310"/>
            <a:ext cx="235383" cy="4382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6040480-B2EA-E07C-0FCF-01CAFCAF5CFE}"/>
              </a:ext>
            </a:extLst>
          </p:cNvPr>
          <p:cNvSpPr/>
          <p:nvPr/>
        </p:nvSpPr>
        <p:spPr>
          <a:xfrm>
            <a:off x="1920239" y="50199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630150" y="50937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685734-15FA-F55A-F7BA-69CCEA1AF8F1}"/>
              </a:ext>
            </a:extLst>
          </p:cNvPr>
          <p:cNvSpPr/>
          <p:nvPr/>
        </p:nvSpPr>
        <p:spPr>
          <a:xfrm>
            <a:off x="4112484" y="508840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525282" y="50999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6206541" y="508840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161754" y="5093169"/>
            <a:ext cx="554868" cy="1802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2769060" y="508143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88F2FE-711D-743A-6652-D0512C3DCCBC}"/>
              </a:ext>
            </a:extLst>
          </p:cNvPr>
          <p:cNvSpPr/>
          <p:nvPr/>
        </p:nvSpPr>
        <p:spPr>
          <a:xfrm>
            <a:off x="7691433" y="507071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8367924" y="506538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>
            <a:off x="9468878" y="511938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10112349" y="512809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10632821" y="511025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6974462" y="508686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640" y="3858275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86339" y="4359246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072487" y="374462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 Un kilo de tomate.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062" y="623733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A1FA00-B8FA-C260-1368-C64E0181AA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0625" y="3543301"/>
            <a:ext cx="110961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21456</TotalTime>
  <Words>5472</Words>
  <Application>Microsoft Office PowerPoint</Application>
  <PresentationFormat>Personnalisé</PresentationFormat>
  <Paragraphs>1058</Paragraphs>
  <Slides>117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9" baseType="lpstr">
      <vt:lpstr>Carelia</vt:lpstr>
      <vt:lpstr>Wingdings</vt:lpstr>
      <vt:lpstr>Calibri</vt:lpstr>
      <vt:lpstr>Arial</vt:lpstr>
      <vt:lpstr>A Massir Ballpoint</vt:lpstr>
      <vt:lpstr>Amasis MT Pro</vt:lpstr>
      <vt:lpstr>Symbol</vt:lpstr>
      <vt:lpstr>Microsoft Uighur</vt:lpstr>
      <vt:lpstr>Dosis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178</cp:revision>
  <dcterms:created xsi:type="dcterms:W3CDTF">2006-08-16T00:00:00Z</dcterms:created>
  <dcterms:modified xsi:type="dcterms:W3CDTF">2025-09-16T16:43:00Z</dcterms:modified>
  <dc:identifier>DAFtlvZnwz4</dc:identifier>
</cp:coreProperties>
</file>