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1.xml" ContentType="application/vnd.openxmlformats-officedocument.presentationml.notesSlide+xml"/>
  <Override PartName="/ppt/tags/tag44.xml" ContentType="application/vnd.openxmlformats-officedocument.presentationml.tags+xml"/>
  <Override PartName="/ppt/notesSlides/notesSlide22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8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6" r:id="rId26"/>
    <p:sldId id="2147482465" r:id="rId27"/>
    <p:sldId id="2147482748" r:id="rId28"/>
    <p:sldId id="2134809012" r:id="rId29"/>
    <p:sldId id="2147482462" r:id="rId30"/>
    <p:sldId id="2147482469" r:id="rId31"/>
    <p:sldId id="2147482467" r:id="rId32"/>
    <p:sldId id="2147482472" r:id="rId33"/>
    <p:sldId id="2147482473" r:id="rId34"/>
    <p:sldId id="2147482470" r:id="rId35"/>
    <p:sldId id="2147482471" r:id="rId36"/>
    <p:sldId id="2147482741" r:id="rId37"/>
    <p:sldId id="2147482746" r:id="rId38"/>
    <p:sldId id="2147482747" r:id="rId39"/>
    <p:sldId id="2147482708" r:id="rId40"/>
    <p:sldId id="609" r:id="rId41"/>
    <p:sldId id="610" r:id="rId42"/>
    <p:sldId id="2147482483" r:id="rId43"/>
    <p:sldId id="2147482487" r:id="rId44"/>
    <p:sldId id="612" r:id="rId45"/>
    <p:sldId id="2147482484" r:id="rId46"/>
    <p:sldId id="2147482485" r:id="rId47"/>
    <p:sldId id="615" r:id="rId48"/>
    <p:sldId id="2147482486" r:id="rId49"/>
    <p:sldId id="2147482481" r:id="rId50"/>
    <p:sldId id="2147482479" r:id="rId51"/>
    <p:sldId id="2147482478" r:id="rId52"/>
    <p:sldId id="2147482728" r:id="rId53"/>
    <p:sldId id="620" r:id="rId54"/>
    <p:sldId id="2147482494" r:id="rId55"/>
    <p:sldId id="2147482490" r:id="rId56"/>
    <p:sldId id="2147482495" r:id="rId57"/>
    <p:sldId id="2147482729" r:id="rId58"/>
    <p:sldId id="2147482730" r:id="rId59"/>
    <p:sldId id="2147482604" r:id="rId60"/>
    <p:sldId id="2147482605" r:id="rId61"/>
    <p:sldId id="2147482491" r:id="rId62"/>
    <p:sldId id="2147482599" r:id="rId63"/>
    <p:sldId id="2147482602" r:id="rId64"/>
    <p:sldId id="2147482603" r:id="rId65"/>
    <p:sldId id="2147482606" r:id="rId66"/>
    <p:sldId id="2147482607" r:id="rId67"/>
    <p:sldId id="2147482608" r:id="rId68"/>
    <p:sldId id="2147482609" r:id="rId69"/>
    <p:sldId id="2147482610" r:id="rId70"/>
    <p:sldId id="2147482611" r:id="rId71"/>
    <p:sldId id="2147482719" r:id="rId72"/>
    <p:sldId id="2147482720" r:id="rId73"/>
    <p:sldId id="2147482733" r:id="rId74"/>
    <p:sldId id="2147482734" r:id="rId75"/>
    <p:sldId id="2147482735" r:id="rId76"/>
    <p:sldId id="2147482736" r:id="rId77"/>
    <p:sldId id="2147482622" r:id="rId78"/>
    <p:sldId id="2147482623" r:id="rId79"/>
    <p:sldId id="2147482624" r:id="rId80"/>
    <p:sldId id="2147482625" r:id="rId81"/>
    <p:sldId id="2147482630" r:id="rId82"/>
    <p:sldId id="2147482631" r:id="rId83"/>
    <p:sldId id="2147482632" r:id="rId84"/>
    <p:sldId id="2147482633" r:id="rId85"/>
    <p:sldId id="2147482634" r:id="rId86"/>
    <p:sldId id="2147482643" r:id="rId87"/>
    <p:sldId id="2147482644" r:id="rId88"/>
    <p:sldId id="2147482645" r:id="rId89"/>
    <p:sldId id="2147482646" r:id="rId90"/>
    <p:sldId id="2147482647" r:id="rId91"/>
    <p:sldId id="2147482648" r:id="rId92"/>
    <p:sldId id="2147482650" r:id="rId93"/>
    <p:sldId id="2147482651" r:id="rId94"/>
    <p:sldId id="2147482701" r:id="rId95"/>
    <p:sldId id="2147482652" r:id="rId96"/>
    <p:sldId id="2147482653" r:id="rId97"/>
    <p:sldId id="2147482654" r:id="rId98"/>
    <p:sldId id="2147482656" r:id="rId99"/>
    <p:sldId id="2147482662" r:id="rId100"/>
    <p:sldId id="2134805257" r:id="rId101"/>
    <p:sldId id="2147482657" r:id="rId102"/>
    <p:sldId id="2147482742" r:id="rId103"/>
    <p:sldId id="2147482743" r:id="rId104"/>
    <p:sldId id="2147482671" r:id="rId105"/>
    <p:sldId id="2147482497" r:id="rId106"/>
    <p:sldId id="2147482745" r:id="rId107"/>
    <p:sldId id="2147482680" r:id="rId108"/>
    <p:sldId id="2147482685" r:id="rId109"/>
    <p:sldId id="2147482692" r:id="rId110"/>
    <p:sldId id="2147482693" r:id="rId111"/>
    <p:sldId id="2147482694" r:id="rId112"/>
    <p:sldId id="2147482698" r:id="rId113"/>
    <p:sldId id="2147482695" r:id="rId114"/>
    <p:sldId id="2147482699" r:id="rId115"/>
    <p:sldId id="2147482696" r:id="rId116"/>
    <p:sldId id="2147482697" r:id="rId117"/>
    <p:sldId id="2147482566" r:id="rId118"/>
    <p:sldId id="2147482577" r:id="rId119"/>
    <p:sldId id="2147482580" r:id="rId120"/>
    <p:sldId id="2147482709" r:id="rId121"/>
    <p:sldId id="2147482581" r:id="rId122"/>
    <p:sldId id="2147482582" r:id="rId123"/>
    <p:sldId id="2147482583" r:id="rId124"/>
    <p:sldId id="2147482584" r:id="rId125"/>
    <p:sldId id="700" r:id="rId126"/>
    <p:sldId id="701" r:id="rId127"/>
  </p:sldIdLst>
  <p:sldSz cx="13716000" cy="10287000"/>
  <p:notesSz cx="6858000" cy="9144000"/>
  <p:embeddedFontLst>
    <p:embeddedFont>
      <p:font typeface="Amasis MT Pro" panose="02040504050005020304" pitchFamily="18" charset="0"/>
      <p:regular r:id="rId129"/>
      <p:bold r:id="rId130"/>
      <p:italic r:id="rId131"/>
      <p:boldItalic r:id="rId132"/>
    </p:embeddedFont>
    <p:embeddedFont>
      <p:font typeface="Carelia" panose="020B0604020202020204" charset="0"/>
      <p:regular r:id="rId133"/>
    </p:embeddedFont>
    <p:embeddedFont>
      <p:font typeface="Dosis" pitchFamily="2" charset="0"/>
      <p:regular r:id="rId134"/>
      <p:bold r:id="rId135"/>
    </p:embeddedFont>
    <p:embeddedFont>
      <p:font typeface="Microsoft Uighur" panose="02000000000000000000" pitchFamily="2" charset="-78"/>
      <p:regular r:id="rId136"/>
      <p:bold r:id="rId1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5.fntdata"/><Relationship Id="rId138" Type="http://schemas.openxmlformats.org/officeDocument/2006/relationships/presProps" Target="pres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6.fntdata"/><Relationship Id="rId13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font" Target="fonts/font1.fntdata"/><Relationship Id="rId137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4.fntdata"/><Relationship Id="rId14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font" Target="fonts/font2.fntdata"/><Relationship Id="rId135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3.fntdata"/><Relationship Id="rId136" Type="http://schemas.openxmlformats.org/officeDocument/2006/relationships/font" Target="fonts/font8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65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67.png"/><Relationship Id="rId4" Type="http://schemas.openxmlformats.org/officeDocument/2006/relationships/image" Target="../media/image66.svg"/><Relationship Id="rId9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7" Type="http://schemas.openxmlformats.org/officeDocument/2006/relationships/image" Target="../media/image6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7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7" Type="http://schemas.openxmlformats.org/officeDocument/2006/relationships/image" Target="../media/image3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7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72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74.png"/><Relationship Id="rId4" Type="http://schemas.openxmlformats.org/officeDocument/2006/relationships/image" Target="../media/image35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80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6.jpe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47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5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1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5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4.png"/><Relationship Id="rId11" Type="http://schemas.openxmlformats.org/officeDocument/2006/relationships/image" Target="../media/image43.png"/><Relationship Id="rId5" Type="http://schemas.openxmlformats.org/officeDocument/2006/relationships/image" Target="../media/image35.svg"/><Relationship Id="rId10" Type="http://schemas.openxmlformats.org/officeDocument/2006/relationships/image" Target="../media/image41.png"/><Relationship Id="rId4" Type="http://schemas.openxmlformats.org/officeDocument/2006/relationships/image" Target="../media/image34.png"/><Relationship Id="rId9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5.svg"/><Relationship Id="rId7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2.png"/><Relationship Id="rId4" Type="http://schemas.openxmlformats.org/officeDocument/2006/relationships/image" Target="../media/image45.png"/><Relationship Id="rId9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7.jpg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59.png"/><Relationship Id="rId5" Type="http://schemas.openxmlformats.org/officeDocument/2006/relationships/image" Target="../media/image60.png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2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0.png"/><Relationship Id="rId4" Type="http://schemas.openxmlformats.org/officeDocument/2006/relationships/image" Target="../media/image35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4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Nora-mari -rat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«il»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il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et,  il ,elle , au , dans,  à, répétons ensemble: et,  il ,elle , au , dans,  à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8887AD-6855-965D-E7D4-EFF521729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824" y="4043083"/>
            <a:ext cx="11707388" cy="89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611C95-CE09-B844-C336-87BBF472D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570" y="4268283"/>
            <a:ext cx="11859430" cy="11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«b-d-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-s»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3962401" y="3498846"/>
            <a:ext cx="89916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cette phrase.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Il se lave dans le lavabo.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6E70-E0F5-AF2D-BFC2-D2A5E8C9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11AF8D-E2A6-FE41-523A-3EA2123D6E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A8A23A-7938-E76F-76A1-FB8019FA4EE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A07B24-618F-0EE3-A2B1-872989A5DB7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5034F0-4883-3001-B205-8D118C386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4BA9D8F-B7B7-8F72-B7F2-40AAAF58C76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FD8E58-74F4-3AE6-4452-7C36FC3528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E9DA8E-730C-34B1-C645-4EFFD8E70456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C7C7B10-CBA7-FF7F-75B4-AEEA5314D7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EA0FB74-52A5-84C3-A212-2F86D54BD16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80B10D2-8379-D5D6-9AC4-6486A2318CB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BD061B-09AA-9760-81CE-F60B672F6C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8299AA5-4448-79C5-F019-A6EE86BE50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E66CB1E-8EFC-4D32-273E-B9A6C52002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27F1896-ACF6-0550-5C78-6BF9F4CAD1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E85BA80-C456-697E-D15C-628C2D2B316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21ABF23-1146-2634-D4EB-8F58BAD56C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DADAEE2-66CB-31D7-BA2B-92234C9EC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CB6D99A-88D8-FAD0-11C2-FA2CC551D3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062" y="623733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19123" y="631566"/>
            <a:ext cx="1125788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7361B80-83F4-93B0-F752-81450705BE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2021" y="3337246"/>
            <a:ext cx="12058677" cy="233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9684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66556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4999" y="694807"/>
            <a:ext cx="581346" cy="51410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63DF19D-BD9B-F13D-7EA2-20685B8A8051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58A0DC-BCDD-599F-3096-5A87E37639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0620" y="3834851"/>
            <a:ext cx="11294760" cy="1463869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CC5A923-E19B-29E7-4E2D-9EF9DA2EA499}"/>
              </a:ext>
            </a:extLst>
          </p:cNvPr>
          <p:cNvCxnSpPr>
            <a:cxnSpLocks/>
          </p:cNvCxnSpPr>
          <p:nvPr/>
        </p:nvCxnSpPr>
        <p:spPr>
          <a:xfrm>
            <a:off x="1076345" y="4305300"/>
            <a:ext cx="0" cy="7052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3276600" y="4305300"/>
            <a:ext cx="0" cy="7052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9BFEB9F-DA10-649E-F47C-1E3142492FA2}"/>
              </a:ext>
            </a:extLst>
          </p:cNvPr>
          <p:cNvCxnSpPr>
            <a:cxnSpLocks/>
          </p:cNvCxnSpPr>
          <p:nvPr/>
        </p:nvCxnSpPr>
        <p:spPr>
          <a:xfrm>
            <a:off x="4133251" y="4549422"/>
            <a:ext cx="196476" cy="4611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70F8990-5790-E8C0-36FA-4ED84214D64B}"/>
              </a:ext>
            </a:extLst>
          </p:cNvPr>
          <p:cNvSpPr/>
          <p:nvPr/>
        </p:nvSpPr>
        <p:spPr>
          <a:xfrm>
            <a:off x="1371600" y="5138183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040480-B2EA-E07C-0FCF-01CAFCAF5CFE}"/>
              </a:ext>
            </a:extLst>
          </p:cNvPr>
          <p:cNvSpPr/>
          <p:nvPr/>
        </p:nvSpPr>
        <p:spPr>
          <a:xfrm>
            <a:off x="2506545" y="514911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FA3797-8780-6162-E712-ADDE441A3E12}"/>
              </a:ext>
            </a:extLst>
          </p:cNvPr>
          <p:cNvSpPr/>
          <p:nvPr/>
        </p:nvSpPr>
        <p:spPr>
          <a:xfrm>
            <a:off x="3630464" y="514911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C685734-15FA-F55A-F7BA-69CCEA1AF8F1}"/>
              </a:ext>
            </a:extLst>
          </p:cNvPr>
          <p:cNvSpPr/>
          <p:nvPr/>
        </p:nvSpPr>
        <p:spPr>
          <a:xfrm>
            <a:off x="4127680" y="514350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73B32-8285-ADD3-3449-3FA1FE66185A}"/>
              </a:ext>
            </a:extLst>
          </p:cNvPr>
          <p:cNvSpPr/>
          <p:nvPr/>
        </p:nvSpPr>
        <p:spPr>
          <a:xfrm>
            <a:off x="4611298" y="514350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EDBA7E1-4814-4684-320E-1BCC243C46EC}"/>
              </a:ext>
            </a:extLst>
          </p:cNvPr>
          <p:cNvSpPr/>
          <p:nvPr/>
        </p:nvSpPr>
        <p:spPr>
          <a:xfrm>
            <a:off x="6006538" y="51334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91D543-AD14-9EAC-35D5-2941FAF6AAA0}"/>
              </a:ext>
            </a:extLst>
          </p:cNvPr>
          <p:cNvSpPr/>
          <p:nvPr/>
        </p:nvSpPr>
        <p:spPr>
          <a:xfrm>
            <a:off x="5218711" y="5149118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8CE2F20-4864-D885-7F41-BE0B6E101555}"/>
              </a:ext>
            </a:extLst>
          </p:cNvPr>
          <p:cNvSpPr/>
          <p:nvPr/>
        </p:nvSpPr>
        <p:spPr>
          <a:xfrm>
            <a:off x="3024657" y="5135177"/>
            <a:ext cx="478158" cy="24083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4F39032-4EA6-4014-F2D7-CD0F116169D8}"/>
              </a:ext>
            </a:extLst>
          </p:cNvPr>
          <p:cNvSpPr/>
          <p:nvPr/>
        </p:nvSpPr>
        <p:spPr>
          <a:xfrm>
            <a:off x="1727551" y="5133420"/>
            <a:ext cx="436097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88F2FE-711D-743A-6652-D0512C3DCCBC}"/>
              </a:ext>
            </a:extLst>
          </p:cNvPr>
          <p:cNvSpPr/>
          <p:nvPr/>
        </p:nvSpPr>
        <p:spPr>
          <a:xfrm>
            <a:off x="8205641" y="515723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91C0440-13A2-9DC3-29BF-21E4DD5A02E3}"/>
              </a:ext>
            </a:extLst>
          </p:cNvPr>
          <p:cNvSpPr/>
          <p:nvPr/>
        </p:nvSpPr>
        <p:spPr>
          <a:xfrm>
            <a:off x="9369054" y="519476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9FCCEC-047D-B905-B206-BFD36C906B72}"/>
              </a:ext>
            </a:extLst>
          </p:cNvPr>
          <p:cNvSpPr/>
          <p:nvPr/>
        </p:nvSpPr>
        <p:spPr>
          <a:xfrm>
            <a:off x="9852673" y="518987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DE71F-DC4A-3E5E-B448-18791C78FAEC}"/>
              </a:ext>
            </a:extLst>
          </p:cNvPr>
          <p:cNvSpPr/>
          <p:nvPr/>
        </p:nvSpPr>
        <p:spPr>
          <a:xfrm>
            <a:off x="10344468" y="51852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371227-700C-5EB7-C676-A961BE53AA22}"/>
              </a:ext>
            </a:extLst>
          </p:cNvPr>
          <p:cNvSpPr/>
          <p:nvPr/>
        </p:nvSpPr>
        <p:spPr>
          <a:xfrm>
            <a:off x="10934095" y="519476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4974AB5-94C6-FE50-1108-BC7A56B33F70}"/>
              </a:ext>
            </a:extLst>
          </p:cNvPr>
          <p:cNvSpPr/>
          <p:nvPr/>
        </p:nvSpPr>
        <p:spPr>
          <a:xfrm>
            <a:off x="11432232" y="517207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1981894-18E6-B55E-88F8-42B9DAAA356C}"/>
              </a:ext>
            </a:extLst>
          </p:cNvPr>
          <p:cNvSpPr/>
          <p:nvPr/>
        </p:nvSpPr>
        <p:spPr>
          <a:xfrm>
            <a:off x="6572256" y="514350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E9A83DB-1FCC-C125-6F22-1A414ED271BD}"/>
              </a:ext>
            </a:extLst>
          </p:cNvPr>
          <p:cNvSpPr/>
          <p:nvPr/>
        </p:nvSpPr>
        <p:spPr>
          <a:xfrm>
            <a:off x="7169875" y="513818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9EA7ABE-C1D4-4F5C-A3DC-9F149C85CE40}"/>
              </a:ext>
            </a:extLst>
          </p:cNvPr>
          <p:cNvSpPr/>
          <p:nvPr/>
        </p:nvSpPr>
        <p:spPr>
          <a:xfrm>
            <a:off x="8803068" y="5162550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C3480B8-69F0-A195-B028-7ABBB97A722C}"/>
              </a:ext>
            </a:extLst>
          </p:cNvPr>
          <p:cNvSpPr/>
          <p:nvPr/>
        </p:nvSpPr>
        <p:spPr>
          <a:xfrm>
            <a:off x="7645326" y="5158087"/>
            <a:ext cx="388864" cy="22128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20.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2E54906-F9B8-F27B-19EC-FD31022ED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793124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3080023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5ED9455-B8A3-1C94-C3B8-A4471E5EA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731848"/>
            <a:ext cx="12344400" cy="346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A44A564-E4C8-5FE6-10DD-419A7DB4C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793124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457700"/>
            <a:ext cx="7805397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D0FBADB-BC38-60AC-7130-FB43FD0FF6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284" y="3162300"/>
            <a:ext cx="12069516" cy="373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20.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8F7A52B-132B-AC1C-0A9F-6D523FC9A2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793124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0579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B0D380-AF6E-1992-A576-A9F2C9447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685" y="3619500"/>
            <a:ext cx="12638715" cy="252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20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5B43093-5750-5F1C-06AC-C164952017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3154" y="1755318"/>
            <a:ext cx="6324600" cy="79312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6743700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6429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bé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bébé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4E10F203-5E4A-BCD9-D853-BB2615B70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76" y="3490383"/>
            <a:ext cx="12308623" cy="3117778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10210801" y="3614828"/>
            <a:ext cx="56429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603914C-1044-73E8-8107-552BD6CE8503}"/>
              </a:ext>
            </a:extLst>
          </p:cNvPr>
          <p:cNvSpPr txBox="1"/>
          <p:nvPr/>
        </p:nvSpPr>
        <p:spPr>
          <a:xfrm>
            <a:off x="2538082" y="5720467"/>
            <a:ext cx="6281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  <a:latin typeface="Dosis" panose="02010703020202060003" pitchFamily="2" charset="0"/>
              </a:rPr>
              <a:t>bé </a:t>
            </a:r>
            <a:endParaRPr lang="fr-MA" sz="3200" b="1" dirty="0">
              <a:solidFill>
                <a:srgbClr val="FF0000"/>
              </a:solidFill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582521" y="5654894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467169" y="6383842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3D36F93-16FC-71D8-1C01-BDA85ED13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02" y="2552701"/>
            <a:ext cx="12072798" cy="37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«n»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«o» «n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,«r» « a 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«no » « ra» « 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«Nora».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«no» «ra» «Nora»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Nora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20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29727" y="207404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40530BC-281A-CDB6-E34B-4C354C493F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2972" y="2853908"/>
            <a:ext cx="5471627" cy="686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«Nora»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«Nora»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Nora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705438" y="741225"/>
            <a:ext cx="12719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«m» «a» «ma»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 ma»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«mari» 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«ma» «ri»  «mari».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«ma»- «ri» - «mari»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mari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«mari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«mari»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mari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3112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710714"/>
            <a:ext cx="1218931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«r» «a»  «ra», on entend « ra » et on écrit rat avec t lettre muette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 ensemble  «rat».                   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lire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 ?                       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rat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«rat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 rat»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rat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bébé-chat-soleil-savon-dessiner-domino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B6EBB-5286-A5A5-AC3E-DC1BBC11CA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3800" y="2240707"/>
            <a:ext cx="2260394" cy="225101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0626F8D-F656-ADE4-E5D8-C47E091E3B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4742" y="2366765"/>
            <a:ext cx="1835609" cy="182629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80009A3-CE63-73F6-AE29-F28FE299CD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61089" y="2466975"/>
            <a:ext cx="2024456" cy="10477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904E714-4B00-EC45-F278-72D5BB39AB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7987" y="4369806"/>
            <a:ext cx="1877149" cy="177598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106AD54-629F-E21B-0124-0236A2FA26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0650" y="4083846"/>
            <a:ext cx="1985895" cy="234790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913C228-96CD-6DA9-9360-CEDC5CB000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56302" y="4060420"/>
            <a:ext cx="1592128" cy="21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savon.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savon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706BD4-0400-61B9-03C3-E544243CA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932" y="2895452"/>
            <a:ext cx="3940803" cy="39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savon,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savon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savon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savon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savon”?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691282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savon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4CCCD2-23DB-5078-6530-F45FE6B26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198" y="4128865"/>
            <a:ext cx="3940803" cy="39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2C0BD9A-5FC6-A634-66BD-DC32E5B44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072" y="3926844"/>
            <a:ext cx="3556143" cy="33644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35602F8-1553-C8F5-7F43-BB170156E261}"/>
              </a:ext>
            </a:extLst>
          </p:cNvPr>
          <p:cNvSpPr txBox="1"/>
          <p:nvPr/>
        </p:nvSpPr>
        <p:spPr>
          <a:xfrm>
            <a:off x="1167941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, dessiner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dessiner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11346-4019-EE1D-78DD-9333AB46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2B26BE-776B-A04C-296E-3CA6958C9D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620F5F4-A5FB-76F9-C3D4-5D30FC6DB50F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D376E2-C983-597A-C550-3F1DCEA8DB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ED8AB9-8D89-1BFA-C2E5-50310B85423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87F1EB-6A33-3A16-B046-3136180081F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31DD80D-BBC2-1AE0-A22D-1D12135B13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7F1119-097C-1F5C-5124-CD34BABFC07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BA7C9F-BE82-4CAC-D8B1-4FC93CA5B3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A584016-4E5C-0F76-7D43-B89167C3A8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ED8C1F0-07BE-7186-6FF0-DB87B01629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1518CD-703E-93AB-E66F-9DAA94F4C1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9502E5-632A-3D68-33EC-E81E119C2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5A2F217-9590-BE63-FDB0-FC0A75576D6D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Dessiner . Répétons ensemble “ dessiner ”. Encore une fois “dessiner”.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dessiner”?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A73A2F-2A59-50C3-8BCB-21F98165688C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dessiner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4E8006-E752-6804-C34C-4BBE045FF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3072" y="3926844"/>
            <a:ext cx="3556143" cy="336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26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507893" y="604195"/>
            <a:ext cx="12748764" cy="9220200"/>
            <a:chOff x="339385" y="330438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39385" y="330438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68180" y="330438"/>
              <a:ext cx="845773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985" y="833143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B4A9173-83A6-377B-356C-04833A144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212" y="3483027"/>
            <a:ext cx="3480201" cy="346253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D613B1-94A7-2F6D-CA72-68CA1554B3B4}"/>
              </a:ext>
            </a:extLst>
          </p:cNvPr>
          <p:cNvSpPr txBox="1"/>
          <p:nvPr/>
        </p:nvSpPr>
        <p:spPr>
          <a:xfrm>
            <a:off x="1086536" y="654751"/>
            <a:ext cx="114655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soleil , soleil . Répétons ensemble “le soleil”. Encore une fois “le soleil”.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soleil”?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soleil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soleil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le soleil” ”. Encore une fois “le soleil”.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soleil”?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5CA5C1-E13C-2589-7D53-CE4FCB3E1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742" y="3988161"/>
            <a:ext cx="3480201" cy="346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garçon dessine le soleil.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089238" y="632393"/>
            <a:ext cx="110144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le soleil  ,répétons ensemble : Le garçon dessine le soleil 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7" name="Image 6" descr="Une image contenant Dessin animé, illustration, dess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23CABDA0-32C8-CE06-6C29-44B36A9F7E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796328"/>
            <a:ext cx="55245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886006" cy="3640289"/>
            <a:chOff x="2853490" y="4076701"/>
            <a:chExt cx="12757351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878818"/>
              <a:chOff x="1309128" y="1880836"/>
              <a:chExt cx="6724021" cy="1004149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963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bébé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-chat-soleil-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savon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dessiner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-domino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757351" cy="1469810"/>
              <a:chOff x="1214886" y="1880836"/>
              <a:chExt cx="6818263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14886" y="2088334"/>
                <a:ext cx="6247809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les lettres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«s» « </a:t>
                </a:r>
                <a:r>
                  <a:rPr kumimoji="0" lang="fr-FR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ch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« b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   « d 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983905-D7D5-0C7D-7956-2C1E6CF7F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449" y="4209110"/>
            <a:ext cx="3480201" cy="34625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13DD615-38E3-0009-566F-3F21A47779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335" y="4184068"/>
            <a:ext cx="3556143" cy="336449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354E792-CF89-D242-8172-4FC647B0C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5352" y="3928841"/>
            <a:ext cx="3940803" cy="39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bébé . Comment vous dites bébé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B722DB3-52B7-2FCD-E4D4-C0A27CF83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5447" y="3039363"/>
            <a:ext cx="3676745" cy="43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bébé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bébé , le bébé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bébé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bébé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bébé”?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94A5B5-CF8E-318E-2557-91093D01C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565" y="3907195"/>
            <a:ext cx="3676745" cy="43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domino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domino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C8D246-6545-6309-DF25-72F2F98F9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757" y="3673427"/>
            <a:ext cx="384648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3181159" y="215082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domino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 domino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domino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domino” ”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Encore une fois “un domino”.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domino”?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02AE98-D7BB-2914-724A-230A0B77F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9601" y="4610978"/>
            <a:ext cx="384648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9D40E-8253-CEF1-C73D-F6E42256B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97C6624-358D-2E4E-D784-A6DEC686BD4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C87F3A-F0C4-7FB3-D909-8CDA9BBC8BD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0B018F-8857-A3C5-7D69-E3D01F1BAE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4C5AB1-9777-E704-9FF6-606F1E62BE17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136768A-7648-F0D9-7CF9-F83AA7529B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53E6C9-AAF7-10C4-8AC4-F704CA31A1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AA64B4-93EC-7A8A-E261-5E6CFD0B2E7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61C6F82-1E10-776C-347D-FF76DACEBEA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970E36-A9CF-31C1-09E9-36A8CA080E7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8D865A7-39A4-1AAA-8A00-D495053A877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592E1B-3A49-86E8-BE0C-3C7A3A82E5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61F97E-E4F0-3697-1B39-0C04B7113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F96CBBA-51B9-696D-E588-42CED6006FE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895BD25-F678-ABDC-CE82-6BD5C3DEE0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9260" y="3409182"/>
            <a:ext cx="2605455" cy="354483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3453065-30FC-0E3B-F317-E93B5A39720A}"/>
              </a:ext>
            </a:extLst>
          </p:cNvPr>
          <p:cNvSpPr txBox="1"/>
          <p:nvPr/>
        </p:nvSpPr>
        <p:spPr>
          <a:xfrm>
            <a:off x="1371600" y="683147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chat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chat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240512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8A7F3-9D64-7344-44C6-0D8421E80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7FCF7FB-074A-5CE8-027E-907B721DC9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A39A00D-AC18-8815-C9C2-4A0E620214ED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C65DDC-5AAC-F2DB-871C-994F6C19026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C55149-923C-3D2B-2AA8-E3C498777DF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BA206E0-A6A7-9DBE-319F-97B7A1F01E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C60E7B9-091F-C5DA-0C4A-495C8FCD4E3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2A6EA8-196D-86BF-FB24-DA1D0B02DE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DDC30-6AA9-AE3A-2144-0117D87970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27C09BF-FED8-D534-9A81-0B7BEFF705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1FFB06C-E3EB-E5BB-854B-56B9C9C31D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E5B30FC-F9A6-46AD-B50B-73EC1362F1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44B785-DBA6-B1BD-676D-5733BAC16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4E89E252-9619-EA2F-FB67-80D30977C7B0}"/>
              </a:ext>
            </a:extLst>
          </p:cNvPr>
          <p:cNvSpPr txBox="1"/>
          <p:nvPr/>
        </p:nvSpPr>
        <p:spPr>
          <a:xfrm>
            <a:off x="3245752" y="22795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chat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1DAF8D0-215D-6515-EC64-3CEFA744E3CD}"/>
              </a:ext>
            </a:extLst>
          </p:cNvPr>
          <p:cNvSpPr txBox="1"/>
          <p:nvPr/>
        </p:nvSpPr>
        <p:spPr>
          <a:xfrm>
            <a:off x="914400" y="627860"/>
            <a:ext cx="1415352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chat , le chat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chat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chat”?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B562A6-4BB8-DCCE-88A5-2F8653E0B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1331" y="3823558"/>
            <a:ext cx="2893540" cy="393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308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715B7-1068-A6FA-B6AE-0C47F9EF3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D9B9C1-154C-BF89-04F1-ECEB503D39E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2A2B665-0D28-405E-87B0-AC0270F3E9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5E9871-C745-065E-4E20-1BFCE09D4D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65A9C8-D42A-F1A0-CEE7-61550B4DA4C9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EFE1F9-89D8-49B9-66D7-D4DA9C89E0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FE8D2C9-9BA4-DFE8-27A2-97845E3474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57D9E13-C4B2-58DE-B203-A11ABA70FF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74832F-B9C8-5FE4-21A8-B303180E37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9EDCF0-7359-0A32-AF49-12A3B360B2B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31E8530-F5EC-040A-025B-833BCF76B4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4A1390C-69A9-A352-8142-41F9C52F89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BBB002-436A-4F24-A5D7-FEEAA68CA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AA713F-29D4-40BD-56CD-AC567F475D40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bébé joue avec le chat.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10365EF-083C-7F5E-F63C-0F48D1E1F4E9}"/>
              </a:ext>
            </a:extLst>
          </p:cNvPr>
          <p:cNvSpPr txBox="1"/>
          <p:nvPr/>
        </p:nvSpPr>
        <p:spPr>
          <a:xfrm>
            <a:off x="1089238" y="632393"/>
            <a:ext cx="110144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bébé joue avec le chat ,répétons ensemble : Le bébé joue avec le chat.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C189F03-C0B5-6C2F-56AA-09EC8955AB88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97CD3A6-B175-2528-F202-B3FE1F36D9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6" name="Image 5" descr="Une image contenant dessin humoristique, Dessin animé, mammifère, clipart&#10;&#10;Le contenu généré par l’IA peut être incorrect.">
            <a:extLst>
              <a:ext uri="{FF2B5EF4-FFF2-40B4-BE49-F238E27FC236}">
                <a16:creationId xmlns:a16="http://schemas.microsoft.com/office/drawing/2014/main" id="{CFFCD82F-03A5-173D-4981-3DB11F5518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305300"/>
            <a:ext cx="8229600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05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DC416D3-9E58-553C-B23C-6EDB43566E19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41B5C07-BF96-5C9F-9D9D-1270ECC96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050" y="3418106"/>
            <a:ext cx="2893540" cy="39367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710D11F-9C92-7630-87DF-FDCA211452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9601" y="4668790"/>
            <a:ext cx="3846485" cy="19907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689B3E-C639-583E-0436-74A0E891C6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5296" y="3213007"/>
            <a:ext cx="3676745" cy="43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bébé – chat - domino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EFFD75-0CCD-DBBF-7354-2104D077D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2616522"/>
            <a:ext cx="2893540" cy="393678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842FED-348F-A4A2-F55C-F6FEA993C4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6751" y="3867206"/>
            <a:ext cx="3846485" cy="19907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C61F79D-C36A-5087-1DD3-3C622644F0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2446" y="2411423"/>
            <a:ext cx="3676745" cy="434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savon – soleil - dessiner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D304660-9431-2274-D031-F63A51FF26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081" y="2800297"/>
            <a:ext cx="3480201" cy="34625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34359D2-1429-1B9F-3D77-7D0DB23600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5967" y="2775255"/>
            <a:ext cx="3556143" cy="336449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9CA21EE-F1A6-7630-2F7E-5B0ADCD33C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2984" y="2520028"/>
            <a:ext cx="3940803" cy="39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9CC6260-AB32-C084-A223-8F807FE76B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2820" y="2452367"/>
            <a:ext cx="2389121" cy="325050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899777-8E7F-7A11-5371-D8519F9B77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6495" y="3363802"/>
            <a:ext cx="3175943" cy="164369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4B64EBC-1A09-C783-C4BE-8D2C24E8E1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2600" y="2318776"/>
            <a:ext cx="3035793" cy="3589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D685CA5-25C9-A498-0631-C7EB38B905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8044" y="6210863"/>
            <a:ext cx="3150261" cy="313427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9C24A1B-A96B-FEEE-8010-4C7CF885E9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6495" y="6098883"/>
            <a:ext cx="3312805" cy="313427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D4772E3-9D88-EF7C-E699-182B1839AD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10800" y="6921581"/>
            <a:ext cx="2102010" cy="209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61BF20-1796-4FC8-51C6-00108DB251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039" y="2020495"/>
            <a:ext cx="2505164" cy="34083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645768-8DE1-92D2-4A38-84FBFB3C54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6496" y="3271180"/>
            <a:ext cx="3330203" cy="17235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796EEAB-53D3-83E5-68D0-1E017415BA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9408" y="1815396"/>
            <a:ext cx="3183246" cy="37635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591CA41-960B-3C68-5E4F-7B80AFE05F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8044" y="6210863"/>
            <a:ext cx="3150261" cy="313427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F4C2B9C-CF20-259B-9A5F-5A8E7F1FD4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6495" y="6098883"/>
            <a:ext cx="3312805" cy="313427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A0CA839-3A49-97BC-381D-3B4143D3CF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0800" y="6921581"/>
            <a:ext cx="2102010" cy="209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4" y="752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813950" y="2750777"/>
            <a:ext cx="10292449" cy="6038926"/>
            <a:chOff x="2859791" y="3745468"/>
            <a:chExt cx="7914151" cy="4643497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763953" y="374546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5470215" y="6380595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5544B667-BCC3-1D0E-65C3-D97B6C2CD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039" y="2020495"/>
            <a:ext cx="2505164" cy="34083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48A2510-A142-A2B2-6339-2EBA1581EE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6496" y="3271180"/>
            <a:ext cx="3330203" cy="172352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8CF6372-874F-10F1-19D5-E163342641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5639" y="5714973"/>
            <a:ext cx="3150261" cy="313427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6E0F0CE-184D-D130-2A80-6F17DB3709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98395" y="6425691"/>
            <a:ext cx="2102010" cy="209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bébé  et dessiner.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1515281" y="643890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05265A3D-9B80-CFEC-1EF0-C5B569412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039" y="2020495"/>
            <a:ext cx="2505164" cy="34083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D7B9D36-F79A-00FE-F369-1043C392EF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6496" y="3271180"/>
            <a:ext cx="3330203" cy="17235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2C13174-E490-025C-CB74-000DDF02F1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9408" y="1815396"/>
            <a:ext cx="3183246" cy="37635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D960A0D-D7A0-9343-EAA5-18A8744D55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8044" y="6210863"/>
            <a:ext cx="3150261" cy="313427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8968A4C-91EE-E99F-8D44-7643010FDD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6495" y="6098883"/>
            <a:ext cx="3312805" cy="31342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844E521-936B-53AF-AD98-6C1F2066D6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10800" y="6921581"/>
            <a:ext cx="2102010" cy="2093286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9000229" y="1885157"/>
            <a:ext cx="40155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11792918" y="1750828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4925606" y="6295045"/>
            <a:ext cx="3850610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4035024" y="6098882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on utilisant la liste du vocabulaire du PPT( celle présentée dans le livret est erronée)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Demander aux élèves de chercher les mots convenables dans la liste projetée.(voir la slide suivant)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CA35B4C-BB99-5F16-8AB8-19FD94EFC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64" y="1819970"/>
            <a:ext cx="6172200" cy="79612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AE586C-6D1F-6DB8-C300-6EBF39C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839" y="1806881"/>
            <a:ext cx="6344768" cy="7914024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1403341" y="486183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514600" y="599676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11403341" y="619882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4965985" y="71247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1C8C29F-4F9A-1E93-6387-A8E656181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906822"/>
              </p:ext>
            </p:extLst>
          </p:nvPr>
        </p:nvGraphicFramePr>
        <p:xfrm>
          <a:off x="7039570" y="3258866"/>
          <a:ext cx="6172200" cy="44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3158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704115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534928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607703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513158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5834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6500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680478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682344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702871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lézard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parler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nid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farine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roue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caméra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taxi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sirop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bébé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riz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girafe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nager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école 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jupe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garage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lit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dessiner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0F2724D0-6811-EDF4-A7D6-7A9A6732E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939092"/>
              </p:ext>
            </p:extLst>
          </p:nvPr>
        </p:nvGraphicFramePr>
        <p:xfrm>
          <a:off x="482501" y="3390900"/>
          <a:ext cx="6548067" cy="453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52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602044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727563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646722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757388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692223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624914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1430418" y="598991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351" y="714091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 err="1">
                <a:solidFill>
                  <a:srgbClr val="215968"/>
                </a:solidFill>
                <a:latin typeface="Carelia"/>
              </a:rPr>
              <a:t>Annexe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vocabulaire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8"/>
          <a:ext cx="12355556" cy="89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244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409503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070822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216504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027244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1679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301175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362186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1365921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chat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neuf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lézard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parler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nid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farine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roue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caméra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taxi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sirop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bébé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riz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girafe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nager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école 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jupe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garage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lit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dessiner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690351" y="3698211"/>
          <a:ext cx="12277173" cy="906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626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1287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136413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12558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42005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29787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148697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85828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301952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171672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14 </a:t>
            </a:r>
            <a:endParaRPr lang="fr-MA" sz="3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15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6143465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b-d-s-</a:t>
              </a:r>
              <a:r>
                <a:rPr lang="fr-FR" sz="6600" b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«b» «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«s»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b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d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s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 err="1">
                <a:solidFill>
                  <a:srgbClr val="FCBF18"/>
                </a:solidFill>
                <a:latin typeface="Dosis" pitchFamily="2" charset="0"/>
              </a:rPr>
              <a:t>ch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85" y="4092644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en minuscule et en majuscule . Elles font le son « s».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s» 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 d en minuscule et  en majuscule . Elles font le son « d 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d » 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3429000" y="2857500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925643" y="699961"/>
            <a:ext cx="124058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b en  minuscule et en majuscule. Elles font le son « b». Qui veut lire «b»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723586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3691121" y="2857500"/>
            <a:ext cx="65294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9461" y="680119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6BDB14-B42C-C338-DD87-A79629345DE4}"/>
              </a:ext>
            </a:extLst>
          </p:cNvPr>
          <p:cNvSpPr txBox="1"/>
          <p:nvPr/>
        </p:nvSpPr>
        <p:spPr>
          <a:xfrm>
            <a:off x="1230807" y="641254"/>
            <a:ext cx="118357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en minuscule et en  majuscule . Elles font le son «n».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«n» 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45FA0B-A1B4-58E8-AAD0-CDAE3A74233B}"/>
              </a:ext>
            </a:extLst>
          </p:cNvPr>
          <p:cNvSpPr txBox="1"/>
          <p:nvPr/>
        </p:nvSpPr>
        <p:spPr>
          <a:xfrm>
            <a:off x="3928363" y="2781300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 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840147" y="80596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b  est à côté de la lettre  a 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b » 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«b»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- bébé-chat-soleil-savon-dessiner-domino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avec: b-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-s-d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:b-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-s-d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941022" y="6056514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096874" y="6921112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o 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914400" y="84883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d est à côté de la lettre  o,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do ». « d»  « o » « do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d» « o » « do ». Qui veut lire « d» « o » « do ». </a:t>
            </a: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«s»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082782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s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si ». «s»  « i » «si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s» « i » « si ». Qui veut lire «s» « i » « si 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1456998" y="3130725"/>
            <a:ext cx="41818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242" y="81108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4329728" y="3130725"/>
            <a:ext cx="53476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733475" y="741813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e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e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    Qui veut lire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e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«b 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61" y="60419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814115" y="68741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b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bé ». « b»  « é » «bé».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«b» « é » «bé ». Qui veut lire «b» « é » «bé».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13891" y="76168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d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«du». «d» «u» «du».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d » « u » « du ». Qui veut lire «d» « u » « du ».  </a:t>
            </a: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8361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«s»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s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«sou ».«s» «ou » «sou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«ou» «sou». Qui veut lire «s» « ou» « sou».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1917099" y="3106857"/>
            <a:ext cx="407131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626" y="7213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2743200" y="3150274"/>
            <a:ext cx="735165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25020" y="631473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chou»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est à côté du graphème ou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«chou ».«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«ou » «chou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«ou» «chou». Qui veut lire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ou» « chou».  </a:t>
            </a: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25B3C-B146-DF5D-E408-56351CD7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286EE2-15A5-BD4B-A2C8-7339661E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340EB9-EE47-4CB9-0760-A607B52DCADC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EFB8F0-2FCD-31F6-555E-C426345178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A39C17-860C-AC8B-8E74-78FBF2B65F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DE2BA4-3CCD-A224-5B77-947BB287BA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58AC9DC-F5A8-1141-77DA-83184254EB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9DC2D79-B93E-2129-1907-2866E0B39B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EE1D76-9513-6414-BC5B-D7C196934E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C4F804-A84C-16AA-3D28-A1344BDD3A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F16894-4EA0-595E-A912-37C76CEA8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04D119-BAF8-3DA9-C100-FE1343ED1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592B6A-E0E4-AA15-50E6-1BA4B966E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D6E115-0A4B-1322-3578-62864CE837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9847AB-71E5-CD5D-B3B2-19DB0E9F4A97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E021F1-6316-035C-D510-D98BE333E15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8138B1-CB80-DB2A-6691-5E1B939A119F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«d» « ou » qui veut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927152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39EA-83AD-BF7D-80DC-072A9DFF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1FA6A-B8E7-F79A-DFF4-87D98EEB18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79D38C-A965-6D11-3797-9A867D346C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B55432-3828-5716-DA97-46358FFE6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CB56552-C00D-8B5A-A015-E9C140A62A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020A21-CC04-3EB1-55FA-0350AC29FB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76D39-CCA2-D239-C54D-E441B0A53B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EC1F60-87D4-E4C3-B85E-2711AB72BFA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93766C-73F9-35DD-C87F-0C1BF61874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2CD54A-7012-00D1-4161-7BAB58712B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F1E950-21B0-7068-CAB3-2A3555A9DB0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B13C6D5-4350-B625-71BB-657029DCB8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D27E54-D965-77A0-53FC-2F537BAE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2B2442-D3C5-000D-AA75-D004847F299B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2D07D5-A30B-D585-70CB-1962D9B2E99E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d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».«d»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«d»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«d»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3057409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40D513-524C-8F00-F5BF-ABA32E8274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F59F0BE-FBC6-562E-5637-1CABF3A23A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99" y="2915872"/>
            <a:ext cx="12096893" cy="245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59DD01F-C733-8EBA-FAE5-C64750C368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99" y="2915872"/>
            <a:ext cx="12096893" cy="245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salade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38100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21170" y="5762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32668" y="672489"/>
            <a:ext cx="130091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«s»  «a»  «sa».   «l»  «a»  «la». «d»  «e » « de ».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«sa» « la » « de ».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«sa»  «la»  «de» . «salade».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398141" y="5069818"/>
            <a:ext cx="434848" cy="150944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859855" y="4985385"/>
            <a:ext cx="396863" cy="171629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DDBC2-8F1F-ED7E-53EB-41376E81F38B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salade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07C808EE-0EB7-6B5A-CDB5-3330137427A8}"/>
              </a:ext>
            </a:extLst>
          </p:cNvPr>
          <p:cNvSpPr/>
          <p:nvPr/>
        </p:nvSpPr>
        <p:spPr>
          <a:xfrm rot="16200000">
            <a:off x="6046279" y="5166744"/>
            <a:ext cx="396863" cy="135357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030056" y="3142788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mou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che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610327" y="4115745"/>
            <a:ext cx="438153" cy="399043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8768731" y="4354569"/>
            <a:ext cx="438154" cy="351278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«m»  « ou»  «mou». 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«e»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«mou» 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«mouche». Lisons  ensemble  «mou»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 « mouche».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83617" y="60009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7"/>
              <a:ext cx="8496000" cy="933156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704" y="1068133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2687084" y="3639038"/>
            <a:ext cx="781152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6354922" y="4238876"/>
            <a:ext cx="596782" cy="413328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196425" y="732332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a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 « chat » avec t lettre muette Lisons ensemble «chat 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2DB58E1-3DD1-9AAC-771D-64F84BEDAB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283" y="3373018"/>
            <a:ext cx="12453431" cy="230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MA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Il - elle </a:t>
              </a: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Elle - il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92995" y="2718161"/>
            <a:ext cx="7120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Elle lit.</a:t>
            </a:r>
            <a:endParaRPr lang="fr-FR" sz="8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lit ”. Elle 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C4EDB6-60AF-E1CD-A1C7-460FDF7D5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4815890"/>
            <a:ext cx="2751058" cy="336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BC8D54-5DEF-0CE4-BABB-40BAD834A3B9}"/>
              </a:ext>
            </a:extLst>
          </p:cNvPr>
          <p:cNvSpPr txBox="1"/>
          <p:nvPr/>
        </p:nvSpPr>
        <p:spPr>
          <a:xfrm>
            <a:off x="3029692" y="1645166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elle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1C48C4-6A13-F43B-1051-EB9A87F84D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4815890"/>
            <a:ext cx="2751058" cy="336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«elle»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elle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il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il”.  Lisons   ensemble ”il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715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384599C-D40D-C33E-6413-F5B0BB5EB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3314700"/>
            <a:ext cx="3592375" cy="437021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3CB482-1CE2-1E02-5969-D2141236BB92}"/>
              </a:ext>
            </a:extLst>
          </p:cNvPr>
          <p:cNvSpPr txBox="1"/>
          <p:nvPr/>
        </p:nvSpPr>
        <p:spPr>
          <a:xfrm>
            <a:off x="3092995" y="2033710"/>
            <a:ext cx="7120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Il lit.</a:t>
            </a:r>
            <a:endParaRPr lang="fr-FR" sz="8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1CE9C1-9D96-6F60-E2C5-02959EAA79DB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Il lit ”. “il” 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”il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“?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il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“il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il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“il”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21212</TotalTime>
  <Words>5917</Words>
  <Application>Microsoft Office PowerPoint</Application>
  <PresentationFormat>Personnalisé</PresentationFormat>
  <Paragraphs>1136</Paragraphs>
  <Slides>125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125</vt:i4>
      </vt:variant>
    </vt:vector>
  </HeadingPairs>
  <TitlesOfParts>
    <vt:vector size="137" baseType="lpstr">
      <vt:lpstr>Wingdings</vt:lpstr>
      <vt:lpstr>Calibri</vt:lpstr>
      <vt:lpstr>Amasis MT Pro</vt:lpstr>
      <vt:lpstr>Arial</vt:lpstr>
      <vt:lpstr>Symbol</vt:lpstr>
      <vt:lpstr>Microsoft Uighur</vt:lpstr>
      <vt:lpstr>Dosis</vt:lpstr>
      <vt:lpstr>Carelia</vt:lpstr>
      <vt:lpstr>A Massir Ballpoint</vt:lpstr>
      <vt:lpstr>Aptos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177</cp:revision>
  <dcterms:created xsi:type="dcterms:W3CDTF">2006-08-16T00:00:00Z</dcterms:created>
  <dcterms:modified xsi:type="dcterms:W3CDTF">2025-09-16T16:42:39Z</dcterms:modified>
  <dc:identifier>DAFtlvZnwz4</dc:identifier>
</cp:coreProperties>
</file>