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2.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8.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9.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20.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1.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22.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44"/>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599" r:id="rId20"/>
    <p:sldId id="601" r:id="rId21"/>
    <p:sldId id="2134809012" r:id="rId22"/>
    <p:sldId id="2147482462" r:id="rId23"/>
    <p:sldId id="2147482463" r:id="rId24"/>
    <p:sldId id="2147482464" r:id="rId25"/>
    <p:sldId id="2147482468" r:id="rId26"/>
    <p:sldId id="2147482465" r:id="rId27"/>
    <p:sldId id="2147482466" r:id="rId28"/>
    <p:sldId id="2147482469" r:id="rId29"/>
    <p:sldId id="2147482467" r:id="rId30"/>
    <p:sldId id="2147482726" r:id="rId31"/>
    <p:sldId id="2147482727" r:id="rId32"/>
    <p:sldId id="2147482721" r:id="rId33"/>
    <p:sldId id="2147482722" r:id="rId34"/>
    <p:sldId id="2147482723" r:id="rId35"/>
    <p:sldId id="2147482470" r:id="rId36"/>
    <p:sldId id="2147482471" r:id="rId37"/>
    <p:sldId id="2147482708" r:id="rId38"/>
    <p:sldId id="2147482711" r:id="rId39"/>
    <p:sldId id="609" r:id="rId40"/>
    <p:sldId id="610" r:id="rId41"/>
    <p:sldId id="2147482483" r:id="rId42"/>
    <p:sldId id="2147482487" r:id="rId43"/>
    <p:sldId id="612" r:id="rId44"/>
    <p:sldId id="2147482484" r:id="rId45"/>
    <p:sldId id="2147482485" r:id="rId46"/>
    <p:sldId id="615" r:id="rId47"/>
    <p:sldId id="2147482486" r:id="rId48"/>
    <p:sldId id="2147482481" r:id="rId49"/>
    <p:sldId id="2147482479" r:id="rId50"/>
    <p:sldId id="2147482478" r:id="rId51"/>
    <p:sldId id="2147482728" r:id="rId52"/>
    <p:sldId id="620" r:id="rId53"/>
    <p:sldId id="2147482494" r:id="rId54"/>
    <p:sldId id="2147482490" r:id="rId55"/>
    <p:sldId id="2147482495" r:id="rId56"/>
    <p:sldId id="2147482729" r:id="rId57"/>
    <p:sldId id="2147482730" r:id="rId58"/>
    <p:sldId id="2147482604" r:id="rId59"/>
    <p:sldId id="2147482605" r:id="rId60"/>
    <p:sldId id="2147482491" r:id="rId61"/>
    <p:sldId id="2147482599" r:id="rId62"/>
    <p:sldId id="2147482602" r:id="rId63"/>
    <p:sldId id="2147482603" r:id="rId64"/>
    <p:sldId id="2147482606" r:id="rId65"/>
    <p:sldId id="2147482607" r:id="rId66"/>
    <p:sldId id="2147482608" r:id="rId67"/>
    <p:sldId id="2147482609" r:id="rId68"/>
    <p:sldId id="2147482610" r:id="rId69"/>
    <p:sldId id="2147482611" r:id="rId70"/>
    <p:sldId id="2147482612" r:id="rId71"/>
    <p:sldId id="2147482613" r:id="rId72"/>
    <p:sldId id="2147482614" r:id="rId73"/>
    <p:sldId id="2147482615" r:id="rId74"/>
    <p:sldId id="2147482719" r:id="rId75"/>
    <p:sldId id="2147482720" r:id="rId76"/>
    <p:sldId id="2147482731" r:id="rId77"/>
    <p:sldId id="2147482732" r:id="rId78"/>
    <p:sldId id="2147482622" r:id="rId79"/>
    <p:sldId id="2147482623" r:id="rId80"/>
    <p:sldId id="2147482624" r:id="rId81"/>
    <p:sldId id="2147482625" r:id="rId82"/>
    <p:sldId id="2147482626" r:id="rId83"/>
    <p:sldId id="2147482630" r:id="rId84"/>
    <p:sldId id="2147482631" r:id="rId85"/>
    <p:sldId id="2147482632" r:id="rId86"/>
    <p:sldId id="2147482633" r:id="rId87"/>
    <p:sldId id="2147482634" r:id="rId88"/>
    <p:sldId id="2147482637" r:id="rId89"/>
    <p:sldId id="2147482639" r:id="rId90"/>
    <p:sldId id="2147482638" r:id="rId91"/>
    <p:sldId id="2147482642" r:id="rId92"/>
    <p:sldId id="2147482643" r:id="rId93"/>
    <p:sldId id="2147482644" r:id="rId94"/>
    <p:sldId id="2147482645" r:id="rId95"/>
    <p:sldId id="2147482646" r:id="rId96"/>
    <p:sldId id="2147482647" r:id="rId97"/>
    <p:sldId id="2147482648" r:id="rId98"/>
    <p:sldId id="2147482649" r:id="rId99"/>
    <p:sldId id="2147482650" r:id="rId100"/>
    <p:sldId id="2147482651" r:id="rId101"/>
    <p:sldId id="2147482701" r:id="rId102"/>
    <p:sldId id="2147482652" r:id="rId103"/>
    <p:sldId id="2147482653" r:id="rId104"/>
    <p:sldId id="2147482654" r:id="rId105"/>
    <p:sldId id="2147482656" r:id="rId106"/>
    <p:sldId id="2147482662" r:id="rId107"/>
    <p:sldId id="2134805257" r:id="rId108"/>
    <p:sldId id="2147482657" r:id="rId109"/>
    <p:sldId id="2147482658" r:id="rId110"/>
    <p:sldId id="2147482659" r:id="rId111"/>
    <p:sldId id="2147482660" r:id="rId112"/>
    <p:sldId id="2147482661" r:id="rId113"/>
    <p:sldId id="2147482700" r:id="rId114"/>
    <p:sldId id="2147482664" r:id="rId115"/>
    <p:sldId id="2147482666" r:id="rId116"/>
    <p:sldId id="2147482671" r:id="rId117"/>
    <p:sldId id="2147482497" r:id="rId118"/>
    <p:sldId id="2147482679" r:id="rId119"/>
    <p:sldId id="2147482680" r:id="rId120"/>
    <p:sldId id="2147482681" r:id="rId121"/>
    <p:sldId id="2147482733" r:id="rId122"/>
    <p:sldId id="2147482734" r:id="rId123"/>
    <p:sldId id="2147482735" r:id="rId124"/>
    <p:sldId id="2147482692" r:id="rId125"/>
    <p:sldId id="2147482693" r:id="rId126"/>
    <p:sldId id="2147482694" r:id="rId127"/>
    <p:sldId id="2147482741" r:id="rId128"/>
    <p:sldId id="2147482698" r:id="rId129"/>
    <p:sldId id="2147482695" r:id="rId130"/>
    <p:sldId id="2147482699" r:id="rId131"/>
    <p:sldId id="2147482696" r:id="rId132"/>
    <p:sldId id="2147482697" r:id="rId133"/>
    <p:sldId id="2147482566" r:id="rId134"/>
    <p:sldId id="2147482577" r:id="rId135"/>
    <p:sldId id="2147482580" r:id="rId136"/>
    <p:sldId id="2147482581" r:id="rId137"/>
    <p:sldId id="2147482582" r:id="rId138"/>
    <p:sldId id="2147482743" r:id="rId139"/>
    <p:sldId id="2147482583" r:id="rId140"/>
    <p:sldId id="2147482584" r:id="rId141"/>
    <p:sldId id="700" r:id="rId142"/>
    <p:sldId id="701" r:id="rId143"/>
  </p:sldIdLst>
  <p:sldSz cx="13716000" cy="10287000"/>
  <p:notesSz cx="6858000" cy="9144000"/>
  <p:embeddedFontLst>
    <p:embeddedFont>
      <p:font typeface="Amasis MT Pro" panose="02040504050005020304" pitchFamily="18" charset="0"/>
      <p:regular r:id="rId145"/>
      <p:bold r:id="rId146"/>
      <p:italic r:id="rId147"/>
      <p:boldItalic r:id="rId148"/>
    </p:embeddedFont>
    <p:embeddedFont>
      <p:font typeface="Carelia" panose="020B0604020202020204" charset="0"/>
      <p:regular r:id="rId149"/>
    </p:embeddedFont>
    <p:embeddedFont>
      <p:font typeface="Dosis" pitchFamily="2" charset="0"/>
      <p:regular r:id="rId150"/>
      <p:bold r:id="rId151"/>
    </p:embeddedFont>
    <p:embeddedFont>
      <p:font typeface="Microsoft Uighur" panose="02000000000000000000" pitchFamily="2" charset="-78"/>
      <p:regular r:id="rId152"/>
      <p:bold r:id="rId1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829D4A"/>
    <a:srgbClr val="CA7732"/>
    <a:srgbClr val="FCBF18"/>
    <a:srgbClr val="A1413E"/>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64" autoAdjust="0"/>
    <p:restoredTop sz="95226" autoAdjust="0"/>
  </p:normalViewPr>
  <p:slideViewPr>
    <p:cSldViewPr>
      <p:cViewPr varScale="1">
        <p:scale>
          <a:sx n="54" d="100"/>
          <a:sy n="54" d="100"/>
        </p:scale>
        <p:origin x="1147"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slide" Target="slides/slide136.xml"/><Relationship Id="rId154" Type="http://schemas.openxmlformats.org/officeDocument/2006/relationships/presProps" Target="pres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notesMaster" Target="notesMasters/notesMaster1.xml"/><Relationship Id="rId149" Type="http://schemas.openxmlformats.org/officeDocument/2006/relationships/font" Target="fonts/font5.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font" Target="fonts/font6.fntdata"/><Relationship Id="rId155" Type="http://schemas.openxmlformats.org/officeDocument/2006/relationships/viewProps" Target="viewProps.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slide" Target="slides/slide138.xml"/><Relationship Id="rId145" Type="http://schemas.openxmlformats.org/officeDocument/2006/relationships/font" Target="fonts/font1.fntdata"/><Relationship Id="rId153"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slide" Target="slides/slide133.xml"/><Relationship Id="rId143" Type="http://schemas.openxmlformats.org/officeDocument/2006/relationships/slide" Target="slides/slide141.xml"/><Relationship Id="rId148" Type="http://schemas.openxmlformats.org/officeDocument/2006/relationships/font" Target="fonts/font4.fntdata"/><Relationship Id="rId151" Type="http://schemas.openxmlformats.org/officeDocument/2006/relationships/font" Target="fonts/font7.fntdata"/><Relationship Id="rId156"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font" Target="fonts/font2.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font" Target="fonts/font8.fntdata"/><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font" Target="fonts/font3.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16/09/2025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77</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82</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91</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94</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115</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123</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134</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18</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19</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38</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9/16/2025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9/16/2025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0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0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22.png"/></Relationships>
</file>

<file path=ppt/slides/_rels/slide10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64.png"/><Relationship Id="rId4" Type="http://schemas.openxmlformats.org/officeDocument/2006/relationships/image" Target="../media/image35.svg"/></Relationships>
</file>

<file path=ppt/slides/_rels/slide10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0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0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0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66.png"/></Relationships>
</file>

<file path=ppt/slides/_rels/slide1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4.png"/><Relationship Id="rId4" Type="http://schemas.openxmlformats.org/officeDocument/2006/relationships/image" Target="../media/image35.svg"/></Relationships>
</file>

<file path=ppt/slides/_rels/slide1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1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17.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7.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34.png"/><Relationship Id="rId5" Type="http://schemas.openxmlformats.org/officeDocument/2006/relationships/image" Target="../media/image69.png"/><Relationship Id="rId4" Type="http://schemas.openxmlformats.org/officeDocument/2006/relationships/image" Target="../media/image68.svg"/><Relationship Id="rId9" Type="http://schemas.openxmlformats.org/officeDocument/2006/relationships/image" Target="../media/image71.png"/></Relationships>
</file>

<file path=ppt/slides/_rels/slide118.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72.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9.png"/></Relationships>
</file>

<file path=ppt/slides/_rels/slide119.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36.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9.pn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7.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51.xml"/><Relationship Id="rId6" Type="http://schemas.openxmlformats.org/officeDocument/2006/relationships/image" Target="../media/image34.png"/><Relationship Id="rId5" Type="http://schemas.openxmlformats.org/officeDocument/2006/relationships/image" Target="../media/image69.png"/><Relationship Id="rId4" Type="http://schemas.openxmlformats.org/officeDocument/2006/relationships/image" Target="../media/image68.svg"/><Relationship Id="rId9" Type="http://schemas.openxmlformats.org/officeDocument/2006/relationships/image" Target="../media/image71.png"/></Relationships>
</file>

<file path=ppt/slides/_rels/slide121.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73.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9.png"/></Relationships>
</file>

<file path=ppt/slides/_rels/slide122.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36.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9.png"/></Relationships>
</file>

<file path=ppt/slides/_rels/slide12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1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1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76.png"/></Relationships>
</file>

<file path=ppt/slides/_rels/slide1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1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2.xml"/><Relationship Id="rId6" Type="http://schemas.openxmlformats.org/officeDocument/2006/relationships/image" Target="../media/image78.png"/><Relationship Id="rId5" Type="http://schemas.openxmlformats.org/officeDocument/2006/relationships/image" Target="../media/image28.jpeg"/><Relationship Id="rId4" Type="http://schemas.openxmlformats.org/officeDocument/2006/relationships/image" Target="../media/image35.svg"/></Relationships>
</file>

<file path=ppt/slides/_rels/slide1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1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74.png"/><Relationship Id="rId4" Type="http://schemas.openxmlformats.org/officeDocument/2006/relationships/image" Target="../media/image35.svg"/></Relationships>
</file>

<file path=ppt/slides/_rels/slide1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4.xml"/><Relationship Id="rId5" Type="http://schemas.openxmlformats.org/officeDocument/2006/relationships/image" Target="../media/image80.png"/><Relationship Id="rId4" Type="http://schemas.openxmlformats.org/officeDocument/2006/relationships/image" Target="../media/image35.svg"/></Relationships>
</file>

<file path=ppt/slides/_rels/slide1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134.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1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1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86.png"/></Relationships>
</file>

<file path=ppt/slides/_rels/slide1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4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87.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88.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7.png"/><Relationship Id="rId5" Type="http://schemas.openxmlformats.org/officeDocument/2006/relationships/image" Target="../media/image23.png"/><Relationship Id="rId4" Type="http://schemas.openxmlformats.org/officeDocument/2006/relationships/image" Target="../media/image35.sv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48.png"/><Relationship Id="rId5" Type="http://schemas.openxmlformats.org/officeDocument/2006/relationships/image" Target="../media/image23.png"/><Relationship Id="rId4" Type="http://schemas.openxmlformats.org/officeDocument/2006/relationships/image" Target="../media/image35.sv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1.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4.png"/><Relationship Id="rId7" Type="http://schemas.openxmlformats.org/officeDocument/2006/relationships/image" Target="../media/image50.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49.png"/><Relationship Id="rId5" Type="http://schemas.openxmlformats.org/officeDocument/2006/relationships/image" Target="../media/image23.png"/><Relationship Id="rId4" Type="http://schemas.openxmlformats.org/officeDocument/2006/relationships/image" Target="../media/image35.sv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2.png"/><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8" Type="http://schemas.openxmlformats.org/officeDocument/2006/relationships/image" Target="../media/image51.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4.png"/><Relationship Id="rId4" Type="http://schemas.openxmlformats.org/officeDocument/2006/relationships/image" Target="../media/image35.sv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6.png"/><Relationship Id="rId4" Type="http://schemas.openxmlformats.org/officeDocument/2006/relationships/image" Target="../media/image35.svg"/></Relationships>
</file>

<file path=ppt/slides/_rels/slide4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35.svg"/></Relationships>
</file>

<file path=ppt/slides/_rels/slide4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3.xml"/><Relationship Id="rId7" Type="http://schemas.openxmlformats.org/officeDocument/2006/relationships/image" Target="../media/image46.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24.png"/><Relationship Id="rId11" Type="http://schemas.openxmlformats.org/officeDocument/2006/relationships/image" Target="../media/image42.png"/><Relationship Id="rId5" Type="http://schemas.openxmlformats.org/officeDocument/2006/relationships/image" Target="../media/image35.svg"/><Relationship Id="rId10" Type="http://schemas.openxmlformats.org/officeDocument/2006/relationships/image" Target="../media/image44.png"/><Relationship Id="rId4" Type="http://schemas.openxmlformats.org/officeDocument/2006/relationships/image" Target="../media/image34.png"/><Relationship Id="rId9" Type="http://schemas.openxmlformats.org/officeDocument/2006/relationships/image" Target="../media/image40.png"/></Relationships>
</file>

<file path=ppt/slides/_rels/slide45.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6.png"/><Relationship Id="rId10" Type="http://schemas.openxmlformats.org/officeDocument/2006/relationships/image" Target="../media/image45.png"/><Relationship Id="rId4" Type="http://schemas.openxmlformats.org/officeDocument/2006/relationships/image" Target="../media/image35.svg"/><Relationship Id="rId9" Type="http://schemas.openxmlformats.org/officeDocument/2006/relationships/image" Target="../media/image42.png"/></Relationships>
</file>

<file path=ppt/slides/_rels/slide47.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0.png"/><Relationship Id="rId4" Type="http://schemas.openxmlformats.org/officeDocument/2006/relationships/image" Target="../media/image41.png"/></Relationships>
</file>

<file path=ppt/slides/_rels/slide4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5.svg"/><Relationship Id="rId7" Type="http://schemas.openxmlformats.org/officeDocument/2006/relationships/image" Target="../media/image44.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1.png"/><Relationship Id="rId4" Type="http://schemas.openxmlformats.org/officeDocument/2006/relationships/image" Target="../media/image46.png"/><Relationship Id="rId9" Type="http://schemas.openxmlformats.org/officeDocument/2006/relationships/image" Target="../media/image45.png"/></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35.svg"/></Relationships>
</file>

<file path=ppt/slides/_rels/slide7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58.png"/><Relationship Id="rId5" Type="http://schemas.openxmlformats.org/officeDocument/2006/relationships/image" Target="../media/image23.png"/><Relationship Id="rId4"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58.png"/><Relationship Id="rId5" Type="http://schemas.openxmlformats.org/officeDocument/2006/relationships/image" Target="../media/image24.png"/><Relationship Id="rId4" Type="http://schemas.openxmlformats.org/officeDocument/2006/relationships/image" Target="../media/image35.svg"/></Relationships>
</file>

<file path=ppt/slides/_rels/slide8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60.png"/><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59.png"/><Relationship Id="rId5" Type="http://schemas.openxmlformats.org/officeDocument/2006/relationships/image" Target="../media/image24.png"/><Relationship Id="rId4" Type="http://schemas.openxmlformats.org/officeDocument/2006/relationships/image" Target="../media/image35.svg"/></Relationships>
</file>

<file path=ppt/slides/_rels/slide8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7.jpeg"/><Relationship Id="rId4" Type="http://schemas.openxmlformats.org/officeDocument/2006/relationships/image" Target="../media/image35.svg"/></Relationships>
</file>

<file path=ppt/slides/_rels/slide8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5" Type="http://schemas.openxmlformats.org/officeDocument/2006/relationships/image" Target="../media/image57.jpeg"/><Relationship Id="rId4" Type="http://schemas.openxmlformats.org/officeDocument/2006/relationships/image" Target="../media/image35.svg"/></Relationships>
</file>

<file path=ppt/slides/_rels/slide8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5" Type="http://schemas.openxmlformats.org/officeDocument/2006/relationships/image" Target="../media/image57.jpeg"/><Relationship Id="rId4" Type="http://schemas.openxmlformats.org/officeDocument/2006/relationships/image" Target="../media/image35.svg"/></Relationships>
</file>

<file path=ppt/slides/_rels/slide8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7.jpeg"/><Relationship Id="rId4" Type="http://schemas.openxmlformats.org/officeDocument/2006/relationships/image" Target="../media/image35.svg"/></Relationships>
</file>

<file path=ppt/slides/_rels/slide8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7.jpeg"/><Relationship Id="rId4" Type="http://schemas.openxmlformats.org/officeDocument/2006/relationships/image" Target="../media/image35.svg"/></Relationships>
</file>

<file path=ppt/slides/_rels/slide8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57.jpeg"/><Relationship Id="rId4" Type="http://schemas.openxmlformats.org/officeDocument/2006/relationships/image" Target="../media/image35.svg"/></Relationships>
</file>

<file path=ppt/slides/_rels/slide8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3.xml"/><Relationship Id="rId5" Type="http://schemas.openxmlformats.org/officeDocument/2006/relationships/image" Target="../media/image57.jpeg"/><Relationship Id="rId4" Type="http://schemas.openxmlformats.org/officeDocument/2006/relationships/image" Target="../media/image35.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4.xml"/><Relationship Id="rId5" Type="http://schemas.openxmlformats.org/officeDocument/2006/relationships/image" Target="../media/image57.jpeg"/><Relationship Id="rId4" Type="http://schemas.openxmlformats.org/officeDocument/2006/relationships/image" Target="../media/image35.svg"/></Relationships>
</file>

<file path=ppt/slides/_rels/slide91.xml.rels><?xml version="1.0" encoding="UTF-8" standalone="yes"?>
<Relationships xmlns="http://schemas.openxmlformats.org/package/2006/relationships"><Relationship Id="rId8" Type="http://schemas.openxmlformats.org/officeDocument/2006/relationships/image" Target="../media/image61.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61.jpg"/><Relationship Id="rId5" Type="http://schemas.openxmlformats.org/officeDocument/2006/relationships/image" Target="../media/image57.jpeg"/><Relationship Id="rId4" Type="http://schemas.openxmlformats.org/officeDocument/2006/relationships/image" Target="../media/image35.svg"/></Relationships>
</file>

<file path=ppt/slides/_rels/slide9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62.png"/><Relationship Id="rId5" Type="http://schemas.openxmlformats.org/officeDocument/2006/relationships/image" Target="../media/image24.png"/><Relationship Id="rId4" Type="http://schemas.openxmlformats.org/officeDocument/2006/relationships/image" Target="../media/image35.svg"/></Relationships>
</file>

<file path=ppt/slides/_rels/slide9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9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22.png"/></Relationships>
</file>

<file path=ppt/slides/_rels/slide9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4.png"/><Relationship Id="rId4" Type="http://schemas.openxmlformats.org/officeDocument/2006/relationships/image" Target="../media/image35.svg"/></Relationships>
</file>

<file path=ppt/slides/_rels/slide9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309197" y="2071051"/>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18301" y="3674844"/>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2</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1</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499634" y="605596"/>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4400" b="1" dirty="0">
                <a:solidFill>
                  <a:srgbClr val="106585"/>
                </a:solidFill>
                <a:latin typeface="Dosis" pitchFamily="2" charset="0"/>
              </a:rPr>
              <a:t> </a:t>
            </a:r>
            <a:r>
              <a:rPr lang="fr-MA" sz="8000" b="1" dirty="0">
                <a:solidFill>
                  <a:srgbClr val="106585"/>
                </a:solidFill>
                <a:latin typeface="Dosis" pitchFamily="2" charset="0"/>
              </a:rPr>
              <a:t>a b c d e f g h</a:t>
            </a:r>
          </a:p>
          <a:p>
            <a:pPr lvl="4" algn="ctr" defTabSz="685834"/>
            <a:r>
              <a:rPr lang="fr-MA" sz="8000" b="1" dirty="0">
                <a:solidFill>
                  <a:srgbClr val="106585"/>
                </a:solidFill>
                <a:latin typeface="Dosis" pitchFamily="2" charset="0"/>
              </a:rPr>
              <a:t> i j kl m n o p q </a:t>
            </a:r>
          </a:p>
          <a:p>
            <a:pPr lvl="4" algn="ctr" defTabSz="685834"/>
            <a:r>
              <a:rPr lang="fr-MA" sz="8000" b="1" dirty="0">
                <a:solidFill>
                  <a:srgbClr val="106585"/>
                </a:solidFill>
                <a:latin typeface="Dosis" pitchFamily="2" charset="0"/>
              </a:rPr>
              <a:t>r s t u v w x y z</a:t>
            </a:r>
            <a:endParaRPr lang="fr-MA" sz="800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lettres de l’alphabet.</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883474" y="4299188"/>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4121521" y="3264645"/>
            <a:ext cx="8273944" cy="4020403"/>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TextBox 7">
            <a:extLst>
              <a:ext uri="{FF2B5EF4-FFF2-40B4-BE49-F238E27FC236}">
                <a16:creationId xmlns:a16="http://schemas.microsoft.com/office/drawing/2014/main" id="{B2AFFA73-7CC4-8D19-091E-A4793B025077}"/>
              </a:ext>
            </a:extLst>
          </p:cNvPr>
          <p:cNvSpPr txBox="1"/>
          <p:nvPr/>
        </p:nvSpPr>
        <p:spPr>
          <a:xfrm>
            <a:off x="4535281" y="8126539"/>
            <a:ext cx="7467600" cy="1107996"/>
          </a:xfrm>
          <a:prstGeom prst="rect">
            <a:avLst/>
          </a:prstGeom>
        </p:spPr>
        <p:txBody>
          <a:bodyPr wrap="square" lIns="0" tIns="0" rIns="0" bIns="0" rtlCol="0" anchor="t">
            <a:spAutoFit/>
          </a:bodyPr>
          <a:lstStyle/>
          <a:p>
            <a:pPr algn="ctr" defTabSz="685834"/>
            <a:r>
              <a:rPr lang="fr-FR" dirty="0">
                <a:solidFill>
                  <a:srgbClr val="FF0000"/>
                </a:solidFill>
                <a:latin typeface="Dosis" pitchFamily="2" charset="0"/>
                <a:ea typeface="Calibri" panose="020F0502020204030204" pitchFamily="34" charset="0"/>
                <a:cs typeface="Calibri" panose="020F0502020204030204" pitchFamily="34" charset="0"/>
              </a:rPr>
              <a:t>Remarque: </a:t>
            </a:r>
          </a:p>
          <a:p>
            <a:pPr algn="ctr" defTabSz="685834"/>
            <a:r>
              <a:rPr lang="fr-FR" dirty="0">
                <a:solidFill>
                  <a:srgbClr val="0070C0"/>
                </a:solidFill>
              </a:rPr>
              <a:t>La première séance est consacrée à la dictée de quelques lettres de l’alphabet présentées au palier 1, tandis que les séances suivantes porteront sur la dictée de syllabes et de mots.</a:t>
            </a:r>
            <a:endParaRPr lang="fr-FR" b="1" dirty="0">
              <a:solidFill>
                <a:srgbClr val="0070C0"/>
              </a:solidFill>
              <a:latin typeface="Dosis" pitchFamily="2" charset="0"/>
              <a:ea typeface="Calibri" panose="020F0502020204030204" pitchFamily="34" charset="0"/>
              <a:cs typeface="Calibri" panose="020F0502020204030204" pitchFamily="34" charset="0"/>
            </a:endParaRPr>
          </a:p>
        </p:txBody>
      </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338559" y="1006938"/>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c’est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72337" y="2411438"/>
            <a:ext cx="9372600"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7468732"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c’est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1F113-3C8B-C70D-577D-5433DD3936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196217-4EDA-2F4D-7010-40625B84349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8F1DE5B-53C0-A10A-4035-C0859046686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FDA29E-DF67-DF23-A512-79BC3E7015A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B6093FA-9059-9505-C956-3C8862F332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F640F10-A17D-8B62-CA00-8AC458C987F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90869E2-C3AD-D362-15D1-56D238824E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CF4889-09BD-4A72-862D-F201264A76D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3C3F59-2304-CA5C-BFBE-C2862D5078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6FD2E91-4067-90E5-75F7-D847B9C8B3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A015E51-320B-65FD-C145-C95EFBD040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F529ED-251E-51C2-B34D-436CA24CC88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69C1CE-0790-98DC-D901-E1C642F4120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D722828-3E26-3FB0-B297-61D961B949B7}"/>
              </a:ext>
            </a:extLst>
          </p:cNvPr>
          <p:cNvSpPr txBox="1"/>
          <p:nvPr/>
        </p:nvSpPr>
        <p:spPr>
          <a:xfrm>
            <a:off x="3928364" y="2844717"/>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est</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5FABB11-BDCE-8FD6-214E-6CF4FA2BD70D}"/>
              </a:ext>
            </a:extLst>
          </p:cNvPr>
          <p:cNvSpPr txBox="1"/>
          <p:nvPr/>
        </p:nvSpPr>
        <p:spPr>
          <a:xfrm>
            <a:off x="1462547" y="816906"/>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est</a:t>
            </a:r>
            <a:r>
              <a:rPr lang="en-US" sz="2800" b="1" dirty="0">
                <a:solidFill>
                  <a:prstClr val="white">
                    <a:lumMod val="65000"/>
                  </a:prstClr>
                </a:solidFill>
                <a:latin typeface="Dosis" pitchFamily="2" charset="0"/>
              </a:rPr>
              <a:t>”.  Lisons   ensemble ”</a:t>
            </a:r>
            <a:r>
              <a:rPr lang="en-US" sz="2800" b="1" dirty="0" err="1">
                <a:solidFill>
                  <a:prstClr val="white">
                    <a:lumMod val="65000"/>
                  </a:prstClr>
                </a:solidFill>
                <a:latin typeface="Dosis" pitchFamily="2" charset="0"/>
              </a:rPr>
              <a:t>est</a:t>
            </a:r>
            <a:r>
              <a:rPr lang="en-US" sz="2800" b="1" dirty="0">
                <a:solidFill>
                  <a:prstClr val="white">
                    <a:lumMod val="65000"/>
                  </a:prstClr>
                </a:solidFill>
                <a:latin typeface="Dosis" pitchFamily="2" charset="0"/>
              </a:rPr>
              <a: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est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800" b="1" dirty="0">
                <a:solidFill>
                  <a:prstClr val="white">
                    <a:lumMod val="65000"/>
                  </a:prstClr>
                </a:solidFill>
                <a:latin typeface="Dosis" pitchFamily="2" charset="0"/>
              </a:rPr>
              <a:t> </a:t>
            </a:r>
            <a:r>
              <a:rPr lang="fr-MA" sz="2800" i="1" dirty="0">
                <a:solidFill>
                  <a:prstClr val="white">
                    <a:lumMod val="65000"/>
                  </a:prstClr>
                </a:solidFill>
                <a:latin typeface="Dosis" pitchFamily="2" charset="0"/>
              </a:rPr>
              <a:t>L’enseignant (e) désigne trois élèves pour lire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16941069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FF8D8-BFC0-4FA1-AD5A-9AC364CC67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BD4BB0-D7EE-9387-B844-4DBC35F481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17675D5-7A55-CFB7-C136-8C7CFC2CD87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232FF39-6FC1-3E33-741B-BED3EB84540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E4F8F81-32B4-D0D6-401E-88AC45F51D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BC98E6-2807-7C1C-87C4-3668A020987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79FC2EA-1C6C-C88A-7B57-0E4F400E62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BEF0496-17DA-422F-03A0-E318D4554C5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066422-45D0-9AC9-1297-CBA2869A34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343811E-840F-0812-F76A-D860609ED65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8029D7E-8BF8-57F0-D489-E9F16F0C5FC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FAE3632-1171-63EA-77DB-17178B95CC0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A710AC-5823-8078-5CBB-1284B0E3C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C7DCB7C-6019-7827-AFA9-81419160858F}"/>
              </a:ext>
            </a:extLst>
          </p:cNvPr>
          <p:cNvSpPr txBox="1"/>
          <p:nvPr/>
        </p:nvSpPr>
        <p:spPr>
          <a:xfrm>
            <a:off x="1384585" y="2390633"/>
            <a:ext cx="11831864" cy="1685077"/>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10350" b="1" kern="0" spc="480" dirty="0">
                <a:solidFill>
                  <a:srgbClr val="106585"/>
                </a:solidFill>
                <a:latin typeface="Dosis" pitchFamily="2" charset="0"/>
              </a:rPr>
              <a:t>La fleur </a:t>
            </a:r>
            <a:r>
              <a:rPr lang="fr-FR" sz="10350" b="1" kern="0" spc="480" dirty="0">
                <a:solidFill>
                  <a:schemeClr val="accent6">
                    <a:lumMod val="75000"/>
                  </a:schemeClr>
                </a:solidFill>
                <a:latin typeface="Dosis" pitchFamily="2" charset="0"/>
              </a:rPr>
              <a:t>est</a:t>
            </a:r>
            <a:r>
              <a:rPr lang="fr-FR" sz="10350" b="1" kern="0" spc="480" dirty="0">
                <a:solidFill>
                  <a:srgbClr val="106585"/>
                </a:solidFill>
                <a:latin typeface="Dosis" pitchFamily="2" charset="0"/>
              </a:rPr>
              <a:t> rouge.</a:t>
            </a:r>
            <a:endParaRPr lang="fr-FR" sz="54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549FF2D4-3019-7CC9-D1F7-9545EF9F8D36}"/>
              </a:ext>
            </a:extLst>
          </p:cNvPr>
          <p:cNvSpPr txBox="1"/>
          <p:nvPr/>
        </p:nvSpPr>
        <p:spPr>
          <a:xfrm>
            <a:off x="1462547" y="886988"/>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La fleur </a:t>
            </a:r>
            <a:r>
              <a:rPr lang="en-US" sz="2800" b="1" dirty="0" err="1">
                <a:solidFill>
                  <a:prstClr val="white">
                    <a:lumMod val="65000"/>
                  </a:prstClr>
                </a:solidFill>
                <a:latin typeface="Dosis" pitchFamily="2" charset="0"/>
              </a:rPr>
              <a:t>est</a:t>
            </a:r>
            <a:r>
              <a:rPr lang="en-US" sz="2800" b="1" dirty="0">
                <a:solidFill>
                  <a:prstClr val="white">
                    <a:lumMod val="65000"/>
                  </a:prstClr>
                </a:solidFill>
                <a:latin typeface="Dosis" pitchFamily="2" charset="0"/>
              </a:rPr>
              <a:t> rouge. </a:t>
            </a:r>
            <a:r>
              <a:rPr lang="fr-MA" sz="2800" b="1" dirty="0">
                <a:solidFill>
                  <a:prstClr val="white">
                    <a:lumMod val="65000"/>
                  </a:prstClr>
                </a:solidFill>
                <a:latin typeface="Dosis" panose="02010703020202060003" pitchFamily="2" charset="0"/>
              </a:rPr>
              <a:t>Qui veut répéter?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3B9AFDE8-2EED-FE65-4E16-DB19910FAFDC}"/>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7" name="Image 6">
            <a:extLst>
              <a:ext uri="{FF2B5EF4-FFF2-40B4-BE49-F238E27FC236}">
                <a16:creationId xmlns:a16="http://schemas.microsoft.com/office/drawing/2014/main" id="{085A5375-2607-31DC-BABC-79074D55996C}"/>
              </a:ext>
            </a:extLst>
          </p:cNvPr>
          <p:cNvPicPr>
            <a:picLocks noChangeAspect="1"/>
          </p:cNvPicPr>
          <p:nvPr/>
        </p:nvPicPr>
        <p:blipFill>
          <a:blip r:embed="rId5"/>
          <a:stretch>
            <a:fillRect/>
          </a:stretch>
        </p:blipFill>
        <p:spPr>
          <a:xfrm>
            <a:off x="4619897" y="4161209"/>
            <a:ext cx="3945893" cy="4924507"/>
          </a:xfrm>
          <a:prstGeom prst="rect">
            <a:avLst/>
          </a:prstGeom>
        </p:spPr>
      </p:pic>
    </p:spTree>
    <p:extLst>
      <p:ext uri="{BB962C8B-B14F-4D97-AF65-F5344CB8AC3E}">
        <p14:creationId xmlns:p14="http://schemas.microsoft.com/office/powerpoint/2010/main" val="116561772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971925" y="2952033"/>
            <a:ext cx="5772150"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est</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est</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dirty="0">
                <a:solidFill>
                  <a:prstClr val="white">
                    <a:lumMod val="65000"/>
                  </a:prstClr>
                </a:solidFill>
                <a:latin typeface="Dosis" pitchFamily="2" charset="0"/>
              </a:rPr>
              <a:t>Passer à la diapositive suivante après 5 secondes.</a:t>
            </a:r>
            <a:endParaRPr lang="fr-MA" sz="2400"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est</a:t>
            </a: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est</a:t>
            </a:r>
            <a:r>
              <a:rPr lang="en-US" sz="2800" b="1" dirty="0">
                <a:solidFill>
                  <a:prstClr val="white">
                    <a:lumMod val="65000"/>
                  </a:prstClr>
                </a:solidFill>
                <a:latin typeface="Dosis" pitchFamily="2" charset="0"/>
              </a:rPr>
              <a: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«est»</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4266068" y="3443033"/>
            <a:ext cx="518386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est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0F392-F912-2D05-07E8-E2535903C1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AC4E64-A871-2141-D35A-6594342AEE7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66DB3E1-8843-ACF9-5AA4-034FB65FCCC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65FDF39-3C43-3172-29FD-2DEF6010DD8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DB6441-2194-213D-CE5E-ADD42C2F8F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D5472D6-E26A-F979-A19A-8F6E6ABFDE8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19493D8-C740-86D2-759B-1DF4091237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B4C624-7BBA-869D-A519-C9121A0CA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725BF07-A5F0-8DFC-AAAF-6A582CA50C3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62DFEC9-A620-AE5C-EDD1-46E27FCBEA7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2E50CF2-AD93-769A-9DE3-B91E889CE48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293575C-3338-2AA2-10FA-D846DB7A6E8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0FD0627-50D5-A921-8712-4212B4953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64D1035-842A-B0E4-5893-785ED2E49DFC}"/>
              </a:ext>
            </a:extLst>
          </p:cNvPr>
          <p:cNvSpPr txBox="1"/>
          <p:nvPr/>
        </p:nvSpPr>
        <p:spPr>
          <a:xfrm>
            <a:off x="3928364" y="3112175"/>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les</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2F3B716B-45E6-0B70-1E25-A9E8400E4217}"/>
              </a:ext>
            </a:extLst>
          </p:cNvPr>
          <p:cNvSpPr txBox="1"/>
          <p:nvPr/>
        </p:nvSpPr>
        <p:spPr>
          <a:xfrm>
            <a:off x="1580911"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“les”.  Lisons  ensemble ”les”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fr-MA" sz="2800" b="1" dirty="0">
                <a:solidFill>
                  <a:prstClr val="white">
                    <a:lumMod val="65000"/>
                  </a:prstClr>
                </a:solidFill>
                <a:latin typeface="Dosis" pitchFamily="2" charset="0"/>
              </a:rPr>
              <a:t>l</a:t>
            </a:r>
            <a:r>
              <a:rPr lang="en-US" sz="2800" b="1" dirty="0">
                <a:solidFill>
                  <a:prstClr val="white">
                    <a:lumMod val="65000"/>
                  </a:prstClr>
                </a:solidFill>
                <a:latin typeface="Dosis" pitchFamily="2" charset="0"/>
              </a:rPr>
              <a:t>es</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800" b="1" dirty="0">
                <a:solidFill>
                  <a:prstClr val="white">
                    <a:lumMod val="65000"/>
                  </a:prstClr>
                </a:solidFill>
                <a:latin typeface="Dosis" pitchFamily="2" charset="0"/>
              </a:rPr>
              <a:t> </a:t>
            </a:r>
            <a:r>
              <a:rPr lang="fr-MA" sz="2800" i="1" dirty="0">
                <a:solidFill>
                  <a:prstClr val="white">
                    <a:lumMod val="65000"/>
                  </a:prstClr>
                </a:solidFill>
                <a:latin typeface="Dosis" pitchFamily="2" charset="0"/>
              </a:rPr>
              <a:t>L’enseignant (e) désigne trois élèves pour lire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8556412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7C161-F1E2-F9F1-2FE9-645852C9B89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96D1CE4-B4FC-5D92-0DBE-336CE631675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2EC79B7-D0D8-F6B2-4743-B88B69E736A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F26D9F1-48F2-70CC-1982-66CAB111D18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2E9705E-531D-A2E5-A45A-EE7A67FD10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C30DFBC-2002-5E8C-B054-A8949824D21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914C834-C1C9-A904-D520-C03B1EEEFBE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E18AB99-8871-1B90-A016-C758BED79E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388B773-F3AD-307F-BEB2-44711FCEB2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9C3DBFD-B0E0-B497-BB0B-98D58578C61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8E14867-5F40-6F0D-C125-D7A0D60F11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4CF008-BD14-A726-94B6-D23B39F7D0F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A44DADC-A33E-F3AC-C139-A60414A37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9807299-EE2E-C10F-4B17-FF9D1153A569}"/>
              </a:ext>
            </a:extLst>
          </p:cNvPr>
          <p:cNvSpPr txBox="1"/>
          <p:nvPr/>
        </p:nvSpPr>
        <p:spPr>
          <a:xfrm>
            <a:off x="3928364" y="2844717"/>
            <a:ext cx="5859272"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les</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B1F0212-943F-FB72-3360-109602EBEB52}"/>
              </a:ext>
            </a:extLst>
          </p:cNvPr>
          <p:cNvSpPr txBox="1"/>
          <p:nvPr/>
        </p:nvSpPr>
        <p:spPr>
          <a:xfrm>
            <a:off x="1488576" y="763338"/>
            <a:ext cx="1171953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C’est le mot “les”. Il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avec les </a:t>
            </a:r>
            <a:r>
              <a:rPr lang="en-US" sz="2800" b="1" dirty="0" err="1">
                <a:solidFill>
                  <a:prstClr val="white">
                    <a:lumMod val="65000"/>
                  </a:prstClr>
                </a:solidFill>
                <a:latin typeface="Dosis" pitchFamily="2" charset="0"/>
              </a:rPr>
              <a:t>lettres</a:t>
            </a:r>
            <a:r>
              <a:rPr lang="en-US" sz="2800" b="1" dirty="0">
                <a:solidFill>
                  <a:prstClr val="white">
                    <a:lumMod val="65000"/>
                  </a:prstClr>
                </a:solidFill>
                <a:latin typeface="Dosis" pitchFamily="2" charset="0"/>
              </a:rPr>
              <a:t> l, e et s. les.  </a:t>
            </a:r>
            <a:r>
              <a:rPr lang="en-US" sz="2800" b="1" dirty="0" err="1">
                <a:solidFill>
                  <a:prstClr val="white">
                    <a:lumMod val="65000"/>
                  </a:prstClr>
                </a:solidFill>
                <a:latin typeface="Dosis" pitchFamily="2" charset="0"/>
              </a:rPr>
              <a:t>Répétons</a:t>
            </a:r>
            <a:r>
              <a:rPr lang="en-US" sz="2800" b="1" dirty="0">
                <a:solidFill>
                  <a:prstClr val="white">
                    <a:lumMod val="65000"/>
                  </a:prstClr>
                </a:solidFill>
                <a:latin typeface="Dosis" pitchFamily="2" charset="0"/>
              </a:rPr>
              <a:t> ensemble ”les” </a:t>
            </a:r>
          </a:p>
          <a:p>
            <a:pPr marL="0" lvl="1" defTabSz="685834">
              <a:lnSpc>
                <a:spcPts val="3017"/>
              </a:lnSpc>
              <a:spcBef>
                <a:spcPct val="0"/>
              </a:spcBef>
              <a:defRPr/>
            </a:pPr>
            <a:r>
              <a:rPr lang="en-US" sz="2800" b="1" dirty="0">
                <a:solidFill>
                  <a:prstClr val="white">
                    <a:lumMod val="65000"/>
                  </a:prstClr>
                </a:solidFill>
                <a:latin typeface="Dosis" pitchFamily="2" charset="0"/>
              </a:rPr>
              <a:t>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répéter</a:t>
            </a:r>
            <a:r>
              <a:rPr lang="en-US" sz="2800" b="1" dirty="0">
                <a:solidFill>
                  <a:prstClr val="white">
                    <a:lumMod val="65000"/>
                  </a:prstClr>
                </a:solidFill>
                <a:latin typeface="Dosis" pitchFamily="2" charset="0"/>
              </a:rPr>
              <a:t>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les</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769068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723F5-0344-8597-7E5E-040BCF8CDB1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CDE3C5C-81C6-A790-B181-244C0BB732C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F6025A8-4114-4E3D-25D7-A8D5C2CEEB96}"/>
              </a:ext>
            </a:extLst>
          </p:cNvPr>
          <p:cNvGrpSpPr/>
          <p:nvPr/>
        </p:nvGrpSpPr>
        <p:grpSpPr>
          <a:xfrm>
            <a:off x="483617" y="589901"/>
            <a:ext cx="12748764" cy="9220200"/>
            <a:chOff x="312517" y="308344"/>
            <a:chExt cx="8518967" cy="6230679"/>
          </a:xfrm>
        </p:grpSpPr>
        <p:sp>
          <p:nvSpPr>
            <p:cNvPr id="24" name="Rectangle : coins arrondis 23">
              <a:extLst>
                <a:ext uri="{FF2B5EF4-FFF2-40B4-BE49-F238E27FC236}">
                  <a16:creationId xmlns:a16="http://schemas.microsoft.com/office/drawing/2014/main" id="{61EA2419-A2BE-528B-D459-0E90B631FF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B769302-B623-E285-7FC7-33C3D20D78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8BB0B3C-3EA2-E131-0A8A-20F44FBA629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B9806B5-93E2-E766-E1F4-B74DBDED937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49EA7CC-C1D9-093D-19E0-56DCABA1D03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B8573E6-0948-D153-2777-8FA8E4BD212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8CB2E1D-C8CC-6D2F-E68E-6959B32E61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CC005F-92F8-71D2-62E3-4E32E3750C6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4B80F2F-7DD1-BFA5-F01F-7B32AB9D14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80353B7-77FA-40E0-59FE-0BE14DCF26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E79AF58-5FD7-D9E7-C64D-2B14397F9F0B}"/>
              </a:ext>
            </a:extLst>
          </p:cNvPr>
          <p:cNvSpPr txBox="1"/>
          <p:nvPr/>
        </p:nvSpPr>
        <p:spPr>
          <a:xfrm>
            <a:off x="1428750" y="4476726"/>
            <a:ext cx="6707332" cy="1446550"/>
          </a:xfrm>
          <a:prstGeom prst="rect">
            <a:avLst/>
          </a:prstGeom>
          <a:noFill/>
        </p:spPr>
        <p:txBody>
          <a:bodyPr wrap="square" rtlCol="0">
            <a:spAutoFit/>
          </a:bodyPr>
          <a:lstStyle/>
          <a:p>
            <a:pPr defTabSz="1028752">
              <a:defRPr/>
            </a:pPr>
            <a:r>
              <a:rPr lang="fr-FR" sz="8800" b="1" kern="0" spc="480" dirty="0">
                <a:solidFill>
                  <a:schemeClr val="accent6">
                    <a:lumMod val="75000"/>
                  </a:schemeClr>
                </a:solidFill>
                <a:latin typeface="Dosis" pitchFamily="2" charset="0"/>
              </a:rPr>
              <a:t>Les</a:t>
            </a:r>
            <a:r>
              <a:rPr lang="fr-FR" sz="8800" b="1" kern="0" spc="480" dirty="0">
                <a:solidFill>
                  <a:srgbClr val="106585"/>
                </a:solidFill>
                <a:latin typeface="Dosis" pitchFamily="2" charset="0"/>
              </a:rPr>
              <a:t> lapin</a:t>
            </a:r>
            <a:r>
              <a:rPr lang="fr-FR" sz="8800" b="1" kern="0" spc="480" dirty="0">
                <a:solidFill>
                  <a:schemeClr val="bg1">
                    <a:lumMod val="50000"/>
                  </a:schemeClr>
                </a:solidFill>
                <a:latin typeface="Dosis" pitchFamily="2" charset="0"/>
              </a:rPr>
              <a:t>s</a:t>
            </a:r>
            <a:endParaRPr lang="fr-FR" sz="8800" kern="0" spc="480" dirty="0">
              <a:solidFill>
                <a:schemeClr val="bg1">
                  <a:lumMod val="50000"/>
                </a:schemeClr>
              </a:solidFill>
              <a:latin typeface="Dosis" pitchFamily="2" charset="0"/>
            </a:endParaRPr>
          </a:p>
        </p:txBody>
      </p:sp>
      <p:pic>
        <p:nvPicPr>
          <p:cNvPr id="4" name="Image 3">
            <a:extLst>
              <a:ext uri="{FF2B5EF4-FFF2-40B4-BE49-F238E27FC236}">
                <a16:creationId xmlns:a16="http://schemas.microsoft.com/office/drawing/2014/main" id="{09F13254-5FA4-5587-B7C8-05F604E04C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37051" y="4362388"/>
            <a:ext cx="2764645" cy="2234141"/>
          </a:xfrm>
          <a:prstGeom prst="rect">
            <a:avLst/>
          </a:prstGeom>
        </p:spPr>
      </p:pic>
      <p:pic>
        <p:nvPicPr>
          <p:cNvPr id="5" name="Image 4">
            <a:extLst>
              <a:ext uri="{FF2B5EF4-FFF2-40B4-BE49-F238E27FC236}">
                <a16:creationId xmlns:a16="http://schemas.microsoft.com/office/drawing/2014/main" id="{FDB30B7D-62A4-3E23-C418-39AA54C78B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90427" y="2686812"/>
            <a:ext cx="2764645" cy="2234141"/>
          </a:xfrm>
          <a:prstGeom prst="rect">
            <a:avLst/>
          </a:prstGeom>
        </p:spPr>
      </p:pic>
      <p:pic>
        <p:nvPicPr>
          <p:cNvPr id="6" name="Image 5">
            <a:extLst>
              <a:ext uri="{FF2B5EF4-FFF2-40B4-BE49-F238E27FC236}">
                <a16:creationId xmlns:a16="http://schemas.microsoft.com/office/drawing/2014/main" id="{C34D72BF-5702-3D5F-4665-32C867FAC3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96205" y="4934834"/>
            <a:ext cx="2764645" cy="2234141"/>
          </a:xfrm>
          <a:prstGeom prst="rect">
            <a:avLst/>
          </a:prstGeom>
        </p:spPr>
      </p:pic>
      <p:sp>
        <p:nvSpPr>
          <p:cNvPr id="7" name="ZoneTexte 6">
            <a:extLst>
              <a:ext uri="{FF2B5EF4-FFF2-40B4-BE49-F238E27FC236}">
                <a16:creationId xmlns:a16="http://schemas.microsoft.com/office/drawing/2014/main" id="{7FEA7668-97D1-8314-AAA3-0483D7A80D1E}"/>
              </a:ext>
            </a:extLst>
          </p:cNvPr>
          <p:cNvSpPr txBox="1"/>
          <p:nvPr/>
        </p:nvSpPr>
        <p:spPr>
          <a:xfrm>
            <a:off x="1499568" y="750586"/>
            <a:ext cx="9144000" cy="523220"/>
          </a:xfrm>
          <a:prstGeom prst="rect">
            <a:avLst/>
          </a:prstGeom>
          <a:noFill/>
        </p:spPr>
        <p:txBody>
          <a:bodyPr wrap="square">
            <a:spAutoFit/>
          </a:bodyPr>
          <a:lstStyle/>
          <a:p>
            <a:pPr defTabSz="685834">
              <a:defRPr/>
            </a:pPr>
            <a:r>
              <a:rPr lang="en-US" sz="2800" b="1" dirty="0">
                <a:solidFill>
                  <a:prstClr val="white">
                    <a:lumMod val="65000"/>
                  </a:prstClr>
                </a:solidFill>
                <a:latin typeface="Dosis" pitchFamily="2" charset="0"/>
              </a:rPr>
              <a:t>Les </a:t>
            </a:r>
            <a:r>
              <a:rPr lang="en-US" sz="2800" b="1" dirty="0" err="1">
                <a:solidFill>
                  <a:prstClr val="white">
                    <a:lumMod val="65000"/>
                  </a:prstClr>
                </a:solidFill>
                <a:latin typeface="Dosis" pitchFamily="2" charset="0"/>
              </a:rPr>
              <a:t>lapins</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a:t>
            </a:r>
          </a:p>
        </p:txBody>
      </p:sp>
      <p:pic>
        <p:nvPicPr>
          <p:cNvPr id="8" name="Image 7">
            <a:extLst>
              <a:ext uri="{FF2B5EF4-FFF2-40B4-BE49-F238E27FC236}">
                <a16:creationId xmlns:a16="http://schemas.microsoft.com/office/drawing/2014/main" id="{9239D1A1-5B8A-F952-88AE-E69A774FE7F7}"/>
              </a:ext>
            </a:extLst>
          </p:cNvPr>
          <p:cNvPicPr>
            <a:picLocks noChangeAspect="1"/>
          </p:cNvPicPr>
          <p:nvPr/>
        </p:nvPicPr>
        <p:blipFill>
          <a:blip r:embed="rId5">
            <a:clrChange>
              <a:clrFrom>
                <a:srgbClr val="FFFFFF"/>
              </a:clrFrom>
              <a:clrTo>
                <a:srgbClr val="FFFFFF">
                  <a:alpha val="0"/>
                </a:srgbClr>
              </a:clrTo>
            </a:clrChange>
          </a:blip>
          <a:srcRect l="8300" t="15392" r="7546" b="7116"/>
          <a:stretch/>
        </p:blipFill>
        <p:spPr>
          <a:xfrm>
            <a:off x="11649421" y="783908"/>
            <a:ext cx="1380500" cy="920785"/>
          </a:xfrm>
          <a:prstGeom prst="rect">
            <a:avLst/>
          </a:prstGeom>
        </p:spPr>
      </p:pic>
    </p:spTree>
    <p:extLst>
      <p:ext uri="{BB962C8B-B14F-4D97-AF65-F5344CB8AC3E}">
        <p14:creationId xmlns:p14="http://schemas.microsoft.com/office/powerpoint/2010/main" val="316656021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55F3F-2984-89BA-C137-8D210ACD276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3D3427A-081E-0691-4F59-83ED669961A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A6A4F78-9DB2-0568-6DC8-6F9FF8B7412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E67EF0-A8A4-24C9-62F2-BA488B4C76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BC59D9F-4339-444F-185E-990EDE44ABBC}"/>
                </a:ext>
              </a:extLst>
            </p:cNvPr>
            <p:cNvSpPr/>
            <p:nvPr/>
          </p:nvSpPr>
          <p:spPr>
            <a:xfrm>
              <a:off x="312517" y="31988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E40387C-4672-044C-114C-41C9800A4CF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442D212-F74B-FE9C-8A92-F3E8C31DFDF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8396A22-29EF-A369-A779-9EFD7DF8BB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2C5AF9D-E70B-82B8-4076-D1F09E47CC2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8AA6A7-2758-4D1A-18AE-2B888144FAD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FC2087-78FD-5CAA-F04D-B03FDF8FE0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51917C0-1ABE-B173-0D32-53EAAF29427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C8B5BA-BCA6-C73D-9F2B-17C0112604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8" name="ZoneTexte 7">
            <a:extLst>
              <a:ext uri="{FF2B5EF4-FFF2-40B4-BE49-F238E27FC236}">
                <a16:creationId xmlns:a16="http://schemas.microsoft.com/office/drawing/2014/main" id="{10D98838-B34E-D455-97AF-AE30A58484EC}"/>
              </a:ext>
            </a:extLst>
          </p:cNvPr>
          <p:cNvSpPr txBox="1"/>
          <p:nvPr/>
        </p:nvSpPr>
        <p:spPr>
          <a:xfrm>
            <a:off x="3971925" y="2952033"/>
            <a:ext cx="5772150"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les</a:t>
            </a:r>
            <a:endParaRPr lang="fr-FR" sz="25800" kern="0" spc="480" dirty="0">
              <a:solidFill>
                <a:srgbClr val="106585"/>
              </a:solidFill>
              <a:latin typeface="Dosis" pitchFamily="2" charset="0"/>
            </a:endParaRPr>
          </a:p>
        </p:txBody>
      </p:sp>
      <p:sp>
        <p:nvSpPr>
          <p:cNvPr id="9" name="ZoneTexte 8">
            <a:extLst>
              <a:ext uri="{FF2B5EF4-FFF2-40B4-BE49-F238E27FC236}">
                <a16:creationId xmlns:a16="http://schemas.microsoft.com/office/drawing/2014/main" id="{C0E99ED0-E9FD-7104-37F4-1803153DCC5E}"/>
              </a:ext>
            </a:extLst>
          </p:cNvPr>
          <p:cNvSpPr txBox="1"/>
          <p:nvPr/>
        </p:nvSpPr>
        <p:spPr>
          <a:xfrm>
            <a:off x="1512868" y="121602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 </a:t>
            </a:r>
            <a:endParaRPr lang="fr-MA" sz="2400" i="1" dirty="0">
              <a:solidFill>
                <a:prstClr val="white">
                  <a:lumMod val="65000"/>
                </a:prstClr>
              </a:solidFill>
              <a:latin typeface="Dosis" pitchFamily="2" charset="0"/>
            </a:endParaRPr>
          </a:p>
        </p:txBody>
      </p:sp>
      <p:sp>
        <p:nvSpPr>
          <p:cNvPr id="10" name="ZoneTexte 9">
            <a:extLst>
              <a:ext uri="{FF2B5EF4-FFF2-40B4-BE49-F238E27FC236}">
                <a16:creationId xmlns:a16="http://schemas.microsoft.com/office/drawing/2014/main" id="{8CDA8FE7-C6A1-8547-98BA-9C70C720B7C6}"/>
              </a:ext>
            </a:extLst>
          </p:cNvPr>
          <p:cNvSpPr txBox="1"/>
          <p:nvPr/>
        </p:nvSpPr>
        <p:spPr>
          <a:xfrm>
            <a:off x="1462547" y="701551"/>
            <a:ext cx="9144000" cy="477054"/>
          </a:xfrm>
          <a:prstGeom prst="rect">
            <a:avLst/>
          </a:prstGeom>
          <a:noFill/>
        </p:spPr>
        <p:txBody>
          <a:bodyPr wrap="square">
            <a:spAutoFit/>
          </a:bodyPr>
          <a:lstStyle/>
          <a:p>
            <a:pPr marL="0" lvl="1" defTabSz="685834">
              <a:lnSpc>
                <a:spcPts val="3017"/>
              </a:lnSpc>
              <a:spcBef>
                <a:spcPct val="0"/>
              </a:spcBef>
              <a:defRPr/>
            </a:pPr>
            <a:r>
              <a:rPr lang="ar-MA" sz="3200" b="1" dirty="0">
                <a:solidFill>
                  <a:prstClr val="white">
                    <a:lumMod val="65000"/>
                  </a:prstClr>
                </a:solidFill>
                <a:latin typeface="Dosis" pitchFamily="2" charset="0"/>
              </a:rPr>
              <a:t> </a:t>
            </a:r>
            <a:r>
              <a:rPr lang="en-US" sz="3200" b="1" dirty="0" err="1">
                <a:solidFill>
                  <a:prstClr val="white">
                    <a:lumMod val="65000"/>
                  </a:prstClr>
                </a:solidFill>
                <a:latin typeface="Dosis" pitchFamily="2" charset="0"/>
              </a:rPr>
              <a:t>Observez</a:t>
            </a:r>
            <a:r>
              <a:rPr lang="en-US" sz="3200" b="1" dirty="0">
                <a:solidFill>
                  <a:prstClr val="white">
                    <a:lumMod val="65000"/>
                  </a:prstClr>
                </a:solidFill>
                <a:latin typeface="Dosis" pitchFamily="2" charset="0"/>
              </a:rPr>
              <a:t> bien “ les”. </a:t>
            </a:r>
            <a:endParaRPr lang="fr-FR" sz="3200" b="1" dirty="0">
              <a:solidFill>
                <a:prstClr val="white">
                  <a:lumMod val="65000"/>
                </a:prstClr>
              </a:solidFill>
              <a:latin typeface="Dosis" pitchFamily="2" charset="0"/>
            </a:endParaRPr>
          </a:p>
        </p:txBody>
      </p:sp>
      <p:pic>
        <p:nvPicPr>
          <p:cNvPr id="11" name="Image 10" descr="Une image contenant dessin humoristique, dessin, illustration, croquis&#10;&#10;Description générée automatiquement">
            <a:extLst>
              <a:ext uri="{FF2B5EF4-FFF2-40B4-BE49-F238E27FC236}">
                <a16:creationId xmlns:a16="http://schemas.microsoft.com/office/drawing/2014/main" id="{94399415-F63A-57C0-4E5C-85C65B6C688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165030" y="632107"/>
            <a:ext cx="943348" cy="1013195"/>
          </a:xfrm>
          <a:prstGeom prst="rect">
            <a:avLst/>
          </a:prstGeom>
        </p:spPr>
      </p:pic>
    </p:spTree>
    <p:extLst>
      <p:ext uri="{BB962C8B-B14F-4D97-AF65-F5344CB8AC3E}">
        <p14:creationId xmlns:p14="http://schemas.microsoft.com/office/powerpoint/2010/main" val="24444806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83013-2A93-4AD1-9F12-D108FB51E7D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2DA5999-6CC1-CF02-4F34-0AE85992DB22}"/>
              </a:ext>
            </a:extLst>
          </p:cNvPr>
          <p:cNvSpPr/>
          <p:nvPr/>
        </p:nvSpPr>
        <p:spPr>
          <a:xfrm>
            <a:off x="0" y="-3810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B383B10A-DFCD-232F-1FF4-1497DC5D3AEB}"/>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BD4D370-2BE0-D890-8C86-954EFD71D88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6E650663-643A-C891-F45A-A7CF2C7683E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A30457F6-E008-85F6-5A34-37292BBADAFB}"/>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“les”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5E96AD19-9D8A-DE9B-AC64-CF165D673421}"/>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A54DA9FC-A9B4-9437-DF6F-EDC7DAEA172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227E20C2-F5B1-1ABF-1B6C-1FB47258822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0DE4E28D-7EB3-CF71-F7D4-7FDF4DBAF1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FA3E5BB2-306E-A281-743A-3F9934D20B8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312E8173-3120-B07E-5650-50964B625DD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3DC88B85-93D4-ADE4-9FB3-D209B9D17AE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E807E76F-01C2-2D15-009E-E0BF27535D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92232387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5C91-AD68-FF62-5548-CF632631675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5D2F4AA-09E0-7325-B4F2-5F230917BD1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40544B3-EB28-BD15-781C-1A13EBB192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5934212-35A9-3C8B-0F3C-8EF6307941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D208CF8-099E-B602-3D58-7E637C599FF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476304F-2208-217D-55F8-C7C3FF59460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0FBFD67-C6F0-11A2-F8D4-936CC45A713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D7C5FF-6C07-BEB8-20DF-3DCC4BA4D0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5656885-EDBE-6627-DAD7-2B2D2F52F64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BA62C7-2377-3366-5A8E-C1AAB55D88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CE3095A-CD1B-45C4-2DA3-2A509593493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CBCE4C6-6A7F-8046-02EA-60323CFC54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41B1EA2-F733-6BED-173D-E939F01B039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2C69370-C96F-4171-4EF3-6C8C54466960}"/>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dirty="0">
                <a:solidFill>
                  <a:prstClr val="white">
                    <a:lumMod val="65000"/>
                  </a:prstClr>
                </a:solidFill>
                <a:latin typeface="Dosis" pitchFamily="2" charset="0"/>
              </a:rPr>
              <a:t>Passer à la diapositive suivante après 5 secondes.</a:t>
            </a:r>
            <a:endParaRPr lang="fr-MA" sz="2400"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39D0471A-194D-8483-96F3-5EE05986887E}"/>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FBB8F827-EFEB-4D77-A5C0-0E0C31878F7B}"/>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”les”</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804558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C12F0-FFB6-0668-7E37-BEFB979A249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FCBB48B-FF71-685C-F480-A82148D8961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73D92AD-0BAC-2E04-7E9B-EF8FE936C0B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2F38E5F-35F9-96A8-29D8-5C4EF7ED3B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2DAF62A-F086-2C7F-31A8-ACE0F32F9E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62C2C9C-7BD7-EBF1-7740-7BEFF7BE90E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62A10B6-C50C-6E6B-662B-1807865D569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0F5CD25-C44E-77E9-E97F-CB14639C6C5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0C31106-B8DC-C446-FD36-1E76599B8FA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A365367-9197-A83B-73B8-B037C192B43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8A51581-5053-2DF0-5F44-11C4D8B2A0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1420D56-9DC4-390F-88F6-1DD3DE2567C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97C5F6D-9ADA-78F0-B313-0B042E0884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F7A865FE-3DEC-C7CC-EC54-B04EB8392F70}"/>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  les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2B14D57F-619E-1182-0714-76BD69815AA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342281" y="2425371"/>
            <a:ext cx="7031438" cy="5436257"/>
          </a:xfrm>
          <a:prstGeom prst="rect">
            <a:avLst/>
          </a:prstGeom>
        </p:spPr>
      </p:pic>
      <p:sp>
        <p:nvSpPr>
          <p:cNvPr id="7" name="ZoneTexte 6">
            <a:extLst>
              <a:ext uri="{FF2B5EF4-FFF2-40B4-BE49-F238E27FC236}">
                <a16:creationId xmlns:a16="http://schemas.microsoft.com/office/drawing/2014/main" id="{5AA734DF-D24A-E600-7015-849FF8DA4E21}"/>
              </a:ext>
            </a:extLst>
          </p:cNvPr>
          <p:cNvSpPr txBox="1"/>
          <p:nvPr/>
        </p:nvSpPr>
        <p:spPr>
          <a:xfrm>
            <a:off x="4266068" y="3443033"/>
            <a:ext cx="5183864"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les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176583286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8288" y="1048595"/>
            <a:ext cx="13716000"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a:t>
              </a:r>
              <a:r>
                <a:rPr lang="fr-FR" sz="6000" b="1" dirty="0" err="1">
                  <a:solidFill>
                    <a:srgbClr val="204550"/>
                  </a:solidFill>
                  <a:latin typeface="Microsoft Uighur" panose="02000000000000000000" pitchFamily="2" charset="-78"/>
                  <a:cs typeface="Microsoft Uighur" panose="02000000000000000000" pitchFamily="2" charset="-78"/>
                </a:rPr>
                <a:t>syllables</a:t>
              </a:r>
              <a:r>
                <a:rPr lang="fr-FR" sz="6000" b="1" dirty="0">
                  <a:solidFill>
                    <a:srgbClr val="204550"/>
                  </a:solidFill>
                  <a:latin typeface="Microsoft Uighur" panose="02000000000000000000" pitchFamily="2" charset="-78"/>
                  <a:cs typeface="Microsoft Uighur" panose="02000000000000000000" pitchFamily="2" charset="-78"/>
                </a:rPr>
                <a:t> avec  "l " et " f " </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 l » dans des syllabes des mots et des phrases .</a:t>
            </a:r>
          </a:p>
        </p:txBody>
      </p:sp>
      <p:sp>
        <p:nvSpPr>
          <p:cNvPr id="4" name="ZoneTexte 3">
            <a:extLst>
              <a:ext uri="{FF2B5EF4-FFF2-40B4-BE49-F238E27FC236}">
                <a16:creationId xmlns:a16="http://schemas.microsoft.com/office/drawing/2014/main" id="{C0CF4C2E-D810-D02B-4702-E3DFEC2D06B8}"/>
              </a:ext>
            </a:extLst>
          </p:cNvPr>
          <p:cNvSpPr txBox="1"/>
          <p:nvPr/>
        </p:nvSpPr>
        <p:spPr>
          <a:xfrm>
            <a:off x="5346674" y="4350603"/>
            <a:ext cx="7543800" cy="830997"/>
          </a:xfrm>
          <a:prstGeom prst="rect">
            <a:avLst/>
          </a:prstGeom>
          <a:noFill/>
        </p:spPr>
        <p:txBody>
          <a:bodyPr wrap="square" rtlCol="0">
            <a:spAutoFit/>
          </a:bodyPr>
          <a:lstStyle/>
          <a:p>
            <a:r>
              <a:rPr lang="fr-MA" sz="4800" b="1" dirty="0">
                <a:solidFill>
                  <a:srgbClr val="106585"/>
                </a:solidFill>
                <a:latin typeface="Dosis" pitchFamily="2" charset="0"/>
              </a:rPr>
              <a:t>Le fil – le loup – la fée </a:t>
            </a:r>
          </a:p>
        </p:txBody>
      </p:sp>
    </p:spTree>
    <p:extLst>
      <p:ext uri="{BB962C8B-B14F-4D97-AF65-F5344CB8AC3E}">
        <p14:creationId xmlns:p14="http://schemas.microsoft.com/office/powerpoint/2010/main" val="20572318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68921" y="568144"/>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07840" y="818586"/>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sp>
        <p:nvSpPr>
          <p:cNvPr id="25" name="ZoneTexte 24">
            <a:extLst>
              <a:ext uri="{FF2B5EF4-FFF2-40B4-BE49-F238E27FC236}">
                <a16:creationId xmlns:a16="http://schemas.microsoft.com/office/drawing/2014/main" id="{9D370CE0-A065-A8EB-C241-9D9A130AB5AC}"/>
              </a:ext>
            </a:extLst>
          </p:cNvPr>
          <p:cNvSpPr txBox="1"/>
          <p:nvPr/>
        </p:nvSpPr>
        <p:spPr>
          <a:xfrm>
            <a:off x="995049" y="624887"/>
            <a:ext cx="11364623"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cxnSp>
        <p:nvCxnSpPr>
          <p:cNvPr id="26" name="Connecteur droit 25">
            <a:extLst>
              <a:ext uri="{FF2B5EF4-FFF2-40B4-BE49-F238E27FC236}">
                <a16:creationId xmlns:a16="http://schemas.microsoft.com/office/drawing/2014/main" id="{F5EAA84A-766E-82E8-0B1D-B51BFFA54A5E}"/>
              </a:ext>
            </a:extLst>
          </p:cNvPr>
          <p:cNvCxnSpPr>
            <a:cxnSpLocks/>
          </p:cNvCxnSpPr>
          <p:nvPr/>
        </p:nvCxnSpPr>
        <p:spPr>
          <a:xfrm>
            <a:off x="2006143" y="6008281"/>
            <a:ext cx="6158564"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7" name="Connecteur droit 26">
            <a:extLst>
              <a:ext uri="{FF2B5EF4-FFF2-40B4-BE49-F238E27FC236}">
                <a16:creationId xmlns:a16="http://schemas.microsoft.com/office/drawing/2014/main" id="{92313E2B-EFAE-CE8D-E5A7-1F28D2339188}"/>
              </a:ext>
            </a:extLst>
          </p:cNvPr>
          <p:cNvCxnSpPr>
            <a:cxnSpLocks/>
          </p:cNvCxnSpPr>
          <p:nvPr/>
        </p:nvCxnSpPr>
        <p:spPr>
          <a:xfrm>
            <a:off x="1945674" y="4585881"/>
            <a:ext cx="5609433"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8" name="Connecteur droit 27">
            <a:extLst>
              <a:ext uri="{FF2B5EF4-FFF2-40B4-BE49-F238E27FC236}">
                <a16:creationId xmlns:a16="http://schemas.microsoft.com/office/drawing/2014/main" id="{43A280A9-C35B-D8BE-AC32-84E2AA385DF5}"/>
              </a:ext>
            </a:extLst>
          </p:cNvPr>
          <p:cNvCxnSpPr>
            <a:cxnSpLocks/>
          </p:cNvCxnSpPr>
          <p:nvPr/>
        </p:nvCxnSpPr>
        <p:spPr>
          <a:xfrm>
            <a:off x="2006143" y="5295900"/>
            <a:ext cx="63109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29" name="ZoneTexte 28">
            <a:extLst>
              <a:ext uri="{FF2B5EF4-FFF2-40B4-BE49-F238E27FC236}">
                <a16:creationId xmlns:a16="http://schemas.microsoft.com/office/drawing/2014/main" id="{A7DC068A-6CDB-7F33-EBC7-424AEA07774C}"/>
              </a:ext>
            </a:extLst>
          </p:cNvPr>
          <p:cNvSpPr txBox="1"/>
          <p:nvPr/>
        </p:nvSpPr>
        <p:spPr>
          <a:xfrm>
            <a:off x="3482897" y="4145521"/>
            <a:ext cx="5609432" cy="2300758"/>
          </a:xfrm>
          <a:prstGeom prst="rect">
            <a:avLst/>
          </a:prstGeom>
          <a:noFill/>
        </p:spPr>
        <p:txBody>
          <a:bodyPr wrap="square" rtlCol="0">
            <a:spAutoFit/>
          </a:bodyPr>
          <a:lstStyle/>
          <a:p>
            <a:pPr defTabSz="685869">
              <a:defRPr/>
            </a:pPr>
            <a:r>
              <a:rPr lang="fr-FR" sz="14351" b="1" kern="0" spc="415" dirty="0">
                <a:solidFill>
                  <a:srgbClr val="106585"/>
                </a:solidFill>
                <a:latin typeface="Dosis" pitchFamily="2" charset="0"/>
              </a:rPr>
              <a:t>Le fil</a:t>
            </a:r>
          </a:p>
        </p:txBody>
      </p:sp>
      <p:pic>
        <p:nvPicPr>
          <p:cNvPr id="30" name="Picture 4" descr="Peau moyennement claire main qui écrit image clipart ...">
            <a:extLst>
              <a:ext uri="{FF2B5EF4-FFF2-40B4-BE49-F238E27FC236}">
                <a16:creationId xmlns:a16="http://schemas.microsoft.com/office/drawing/2014/main" id="{6F1E0E19-2E5F-1739-FA7B-97F41240D7C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801630" y="4075469"/>
            <a:ext cx="2171700"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051787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BCA7E-9FB6-4E9D-3E10-FAF00E776D3A}"/>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0303EFD-5857-534C-CCA4-638F3537C62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30694D4-4073-BC16-C575-42778561E323}"/>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AE8A655-B9C4-10B6-3EA6-16BDD8C0A2D8}"/>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A3E69A5-5711-25EB-78F1-C2D142C8997A}"/>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18FFF34-B305-1790-C4D5-7344A939D2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960B24E6-84A3-47BE-16D8-E2BB7C0DDA0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E6FD94D6-9BBC-AA3B-B92F-763F1E885D34}"/>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6078CC01-9B03-1CCF-D54C-C26295C738F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36B45B8F-79D3-3A54-3056-B0C9FA1C7190}"/>
                </a:ext>
              </a:extLst>
            </p:cNvPr>
            <p:cNvSpPr/>
            <p:nvPr/>
          </p:nvSpPr>
          <p:spPr>
            <a:xfrm>
              <a:off x="329910" y="330438"/>
              <a:ext cx="8496000" cy="101158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C96541F1-825A-869B-AAA0-775B70BBA323}"/>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2949C2FA-BB1E-2C53-E0BE-8FCE01A671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AD52A39D-2625-5DCD-A2CF-2CF8454023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F60D1CC8-9101-746F-0970-589F88FF590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070C5C94-7294-757C-B1E8-4378FF9CEE2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9BB85070-293B-346E-593F-D35150A9688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9C6A9EBF-965B-6D91-5147-F3A9935D9FC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404BCA4-46E5-60A8-E991-C141C80B0B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3785" y="670023"/>
            <a:ext cx="581346" cy="514106"/>
          </a:xfrm>
          <a:prstGeom prst="rect">
            <a:avLst/>
          </a:prstGeom>
        </p:spPr>
      </p:pic>
      <p:sp>
        <p:nvSpPr>
          <p:cNvPr id="24" name="ZoneTexte 23">
            <a:extLst>
              <a:ext uri="{FF2B5EF4-FFF2-40B4-BE49-F238E27FC236}">
                <a16:creationId xmlns:a16="http://schemas.microsoft.com/office/drawing/2014/main" id="{B9B21263-EAB6-04DA-B021-CCE2D7D4CE3B}"/>
              </a:ext>
            </a:extLst>
          </p:cNvPr>
          <p:cNvSpPr txBox="1"/>
          <p:nvPr/>
        </p:nvSpPr>
        <p:spPr>
          <a:xfrm>
            <a:off x="1251316" y="740186"/>
            <a:ext cx="11850606"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plus grand entre les mots.</a:t>
            </a:r>
            <a:r>
              <a:rPr kumimoji="0" lang="fr-FR" sz="280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a:t>
            </a:r>
          </a:p>
        </p:txBody>
      </p:sp>
      <p:pic>
        <p:nvPicPr>
          <p:cNvPr id="28" name="Image 27">
            <a:extLst>
              <a:ext uri="{FF2B5EF4-FFF2-40B4-BE49-F238E27FC236}">
                <a16:creationId xmlns:a16="http://schemas.microsoft.com/office/drawing/2014/main" id="{0940785A-8FD2-9845-928B-1BC3CC91E465}"/>
              </a:ext>
            </a:extLst>
          </p:cNvPr>
          <p:cNvPicPr>
            <a:picLocks noChangeAspect="1"/>
          </p:cNvPicPr>
          <p:nvPr/>
        </p:nvPicPr>
        <p:blipFill>
          <a:blip r:embed="rId7"/>
          <a:stretch>
            <a:fillRect/>
          </a:stretch>
        </p:blipFill>
        <p:spPr>
          <a:xfrm>
            <a:off x="4269260" y="3913964"/>
            <a:ext cx="4166625" cy="1985044"/>
          </a:xfrm>
          <a:prstGeom prst="rect">
            <a:avLst/>
          </a:prstGeom>
        </p:spPr>
      </p:pic>
    </p:spTree>
    <p:extLst>
      <p:ext uri="{BB962C8B-B14F-4D97-AF65-F5344CB8AC3E}">
        <p14:creationId xmlns:p14="http://schemas.microsoft.com/office/powerpoint/2010/main" val="24776722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FCE2818-BE99-1687-1E2F-E68CB9A97D41}"/>
              </a:ext>
            </a:extLst>
          </p:cNvPr>
          <p:cNvSpPr txBox="1"/>
          <p:nvPr/>
        </p:nvSpPr>
        <p:spPr>
          <a:xfrm>
            <a:off x="1353870" y="571499"/>
            <a:ext cx="11529396" cy="954107"/>
          </a:xfrm>
          <a:prstGeom prst="rect">
            <a:avLst/>
          </a:prstGeom>
          <a:noFill/>
        </p:spPr>
        <p:txBody>
          <a:bodyPr wrap="square" rtlCol="0">
            <a:spAutoFit/>
          </a:bodyPr>
          <a:lstStyle/>
          <a:p>
            <a:pPr marL="0" marR="0" lvl="0" indent="0" algn="l" defTabSz="1028675"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Ecrivez  «le fil » sur vos ardoises. Laissez un petit espace entre les deux lettres.      </a:t>
            </a:r>
            <a:endParaRPr kumimoji="0" lang="fr-FR" sz="280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Tree>
    <p:extLst>
      <p:ext uri="{BB962C8B-B14F-4D97-AF65-F5344CB8AC3E}">
        <p14:creationId xmlns:p14="http://schemas.microsoft.com/office/powerpoint/2010/main" val="122966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482390" y="671757"/>
            <a:ext cx="11799000" cy="83484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«l»- «  j » - «  t » –  </a:t>
            </a:r>
            <a:r>
              <a:rPr lang="fr-FR" sz="2400" b="1" dirty="0">
                <a:solidFill>
                  <a:prstClr val="white">
                    <a:lumMod val="65000"/>
                  </a:prstClr>
                </a:solidFill>
                <a:latin typeface="Dosis" pitchFamily="2" charset="0"/>
              </a:rPr>
              <a:t>« </a:t>
            </a: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d  ». lisons </a:t>
            </a:r>
            <a:r>
              <a:rPr lang="fr-FR" sz="2400" b="1" dirty="0">
                <a:solidFill>
                  <a:prstClr val="white">
                    <a:lumMod val="65000"/>
                  </a:prstClr>
                </a:solidFill>
                <a:latin typeface="Dosis" pitchFamily="2" charset="0"/>
              </a:rPr>
              <a:t>ensemble  «L »- «  j » - «  t » –  « d  ».</a:t>
            </a:r>
          </a:p>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400" b="1" dirty="0">
                <a:solidFill>
                  <a:prstClr val="white">
                    <a:lumMod val="65000"/>
                  </a:prstClr>
                </a:solidFill>
                <a:latin typeface="Dosis" pitchFamily="2" charset="0"/>
              </a:rPr>
              <a:t>lire  « l »- «  j » - «  t » –  « d  » </a:t>
            </a:r>
            <a:r>
              <a:rPr lang="fr-MA" sz="2400" b="1" dirty="0">
                <a:solidFill>
                  <a:prstClr val="white">
                    <a:lumMod val="65000"/>
                  </a:prstClr>
                </a:solidFill>
                <a:latin typeface="Dosis" pitchFamily="2" charset="0"/>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2330917" y="4154206"/>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l    j   t   d</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BA76E-7697-8E4B-EB37-FAE84618ABC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16C2D39F-4AF9-E0DC-51E2-62C7601731C8}"/>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0CAB6123-90CF-9974-C36D-BE52EF1D92C2}"/>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F9F86552-860C-1970-3053-1D60F3F321AE}"/>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A3BBD2D8-E9C9-167E-2445-556DE5CC37CA}"/>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309E2058-1A7B-A9DB-D799-AC9AB212AA03}"/>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DB8CF73D-E334-ED0B-CCEF-39C17EECF1A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0BB06B8B-602C-7E27-CE25-E4B4BFAAB660}"/>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4B1B1937-5BD4-CC89-C9AB-047F784CC12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36D7D0C-9374-18AB-9CEF-06E8A3670ED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9A62BE0-F70C-BD90-49B4-F82378A94B6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311AF047-5A08-B6F3-1FD3-B32EE225C61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18F360C8-A014-D387-37A6-3BB31D68533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A60F2702-BD4A-60EB-587F-F796C84B831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5450F719-0602-753A-155F-311532F5CD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473273A0-C8D6-6978-4589-61B441C1C53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AD45910-BB99-A182-D77F-169D20F0F01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F02B7C8-B8C5-1632-C673-6631425CAF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86F03280-ED1E-F72A-1FDB-25901EE0F255}"/>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sp>
        <p:nvSpPr>
          <p:cNvPr id="25" name="ZoneTexte 24">
            <a:extLst>
              <a:ext uri="{FF2B5EF4-FFF2-40B4-BE49-F238E27FC236}">
                <a16:creationId xmlns:a16="http://schemas.microsoft.com/office/drawing/2014/main" id="{281F92FE-7D7E-2DD9-9C77-935189A51729}"/>
              </a:ext>
            </a:extLst>
          </p:cNvPr>
          <p:cNvSpPr txBox="1"/>
          <p:nvPr/>
        </p:nvSpPr>
        <p:spPr>
          <a:xfrm>
            <a:off x="1597631" y="710046"/>
            <a:ext cx="11364623"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cxnSp>
        <p:nvCxnSpPr>
          <p:cNvPr id="26" name="Connecteur droit 25">
            <a:extLst>
              <a:ext uri="{FF2B5EF4-FFF2-40B4-BE49-F238E27FC236}">
                <a16:creationId xmlns:a16="http://schemas.microsoft.com/office/drawing/2014/main" id="{B9A4C0EE-1BD8-F40D-D80E-BCCF45AFB0FB}"/>
              </a:ext>
            </a:extLst>
          </p:cNvPr>
          <p:cNvCxnSpPr>
            <a:cxnSpLocks/>
          </p:cNvCxnSpPr>
          <p:nvPr/>
        </p:nvCxnSpPr>
        <p:spPr>
          <a:xfrm>
            <a:off x="2006143" y="6008281"/>
            <a:ext cx="6158564"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7" name="Connecteur droit 26">
            <a:extLst>
              <a:ext uri="{FF2B5EF4-FFF2-40B4-BE49-F238E27FC236}">
                <a16:creationId xmlns:a16="http://schemas.microsoft.com/office/drawing/2014/main" id="{61C57646-EDA1-6B25-9E1D-6C4605E4B90F}"/>
              </a:ext>
            </a:extLst>
          </p:cNvPr>
          <p:cNvCxnSpPr>
            <a:cxnSpLocks/>
          </p:cNvCxnSpPr>
          <p:nvPr/>
        </p:nvCxnSpPr>
        <p:spPr>
          <a:xfrm>
            <a:off x="1945674" y="4585881"/>
            <a:ext cx="5609433"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28" name="Connecteur droit 27">
            <a:extLst>
              <a:ext uri="{FF2B5EF4-FFF2-40B4-BE49-F238E27FC236}">
                <a16:creationId xmlns:a16="http://schemas.microsoft.com/office/drawing/2014/main" id="{6ED6FF7D-C1EE-D5F9-C673-A8DD69225AE2}"/>
              </a:ext>
            </a:extLst>
          </p:cNvPr>
          <p:cNvCxnSpPr>
            <a:cxnSpLocks/>
          </p:cNvCxnSpPr>
          <p:nvPr/>
        </p:nvCxnSpPr>
        <p:spPr>
          <a:xfrm>
            <a:off x="2006143" y="5295900"/>
            <a:ext cx="63109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29" name="ZoneTexte 28">
            <a:extLst>
              <a:ext uri="{FF2B5EF4-FFF2-40B4-BE49-F238E27FC236}">
                <a16:creationId xmlns:a16="http://schemas.microsoft.com/office/drawing/2014/main" id="{03F055CF-2BBE-89FF-6C68-FDE193A3FA5E}"/>
              </a:ext>
            </a:extLst>
          </p:cNvPr>
          <p:cNvSpPr txBox="1"/>
          <p:nvPr/>
        </p:nvSpPr>
        <p:spPr>
          <a:xfrm>
            <a:off x="1943291" y="4156680"/>
            <a:ext cx="6373815" cy="2300758"/>
          </a:xfrm>
          <a:prstGeom prst="rect">
            <a:avLst/>
          </a:prstGeom>
          <a:noFill/>
        </p:spPr>
        <p:txBody>
          <a:bodyPr wrap="square" rtlCol="0">
            <a:spAutoFit/>
          </a:bodyPr>
          <a:lstStyle/>
          <a:p>
            <a:pPr defTabSz="685869">
              <a:defRPr/>
            </a:pPr>
            <a:r>
              <a:rPr lang="fr-FR" sz="14351" b="1" kern="0" spc="415" dirty="0">
                <a:solidFill>
                  <a:srgbClr val="106585"/>
                </a:solidFill>
                <a:latin typeface="Dosis" pitchFamily="2" charset="0"/>
              </a:rPr>
              <a:t>Le loup</a:t>
            </a:r>
          </a:p>
        </p:txBody>
      </p:sp>
      <p:pic>
        <p:nvPicPr>
          <p:cNvPr id="30" name="Picture 4" descr="Peau moyennement claire main qui écrit image clipart ...">
            <a:extLst>
              <a:ext uri="{FF2B5EF4-FFF2-40B4-BE49-F238E27FC236}">
                <a16:creationId xmlns:a16="http://schemas.microsoft.com/office/drawing/2014/main" id="{F882240D-7A49-55DF-DBFA-089F0C1C905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13741" y="4010457"/>
            <a:ext cx="2171700" cy="2171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39916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3E3BF-9575-8AE4-C864-058B81325A8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43F12044-2414-2D84-410C-2FC01562129F}"/>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CA856895-58C1-28AD-B487-236438FECD71}"/>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359DF874-B55C-9E55-20DD-BD70C863E59D}"/>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EF7F9892-CF8D-4C1E-A75D-26216094C110}"/>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2F7C04F9-4EA8-EADB-C8C2-9F390172B7A5}"/>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EF9E1239-F6C3-76C6-DCD0-7BCCAC504FE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C864382D-8E9D-1201-8FCF-593589D47C93}"/>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84AABDB1-50DD-7C5D-0A4C-FF821F2A47C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F65043B4-DA77-0A43-B157-0142D2FB204E}"/>
                </a:ext>
              </a:extLst>
            </p:cNvPr>
            <p:cNvSpPr/>
            <p:nvPr/>
          </p:nvSpPr>
          <p:spPr>
            <a:xfrm>
              <a:off x="329910" y="330438"/>
              <a:ext cx="8496000" cy="101158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18307F94-5D6F-1915-EF32-60847773B1B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36884FB6-74D7-782D-061B-3F23533B725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64DF55C1-6292-387F-9166-1A960DFFF04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E22233-35DB-D733-7EF7-E9A5C1420BC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1E632323-E6A9-B2E0-FF37-58B97AF5389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2E0F2B8-84B5-FC40-46E1-3F4552731E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D609221-119F-1BAE-320C-8DAEB03265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5E9D2C65-4FE8-4B37-502A-FA4D7E9A1A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3785" y="670023"/>
            <a:ext cx="581346" cy="514106"/>
          </a:xfrm>
          <a:prstGeom prst="rect">
            <a:avLst/>
          </a:prstGeom>
        </p:spPr>
      </p:pic>
      <p:pic>
        <p:nvPicPr>
          <p:cNvPr id="6" name="Image 5">
            <a:extLst>
              <a:ext uri="{FF2B5EF4-FFF2-40B4-BE49-F238E27FC236}">
                <a16:creationId xmlns:a16="http://schemas.microsoft.com/office/drawing/2014/main" id="{980A6973-B0B7-02DC-4985-77C066F33973}"/>
              </a:ext>
            </a:extLst>
          </p:cNvPr>
          <p:cNvPicPr>
            <a:picLocks noChangeAspect="1"/>
          </p:cNvPicPr>
          <p:nvPr/>
        </p:nvPicPr>
        <p:blipFill>
          <a:blip r:embed="rId7"/>
          <a:stretch>
            <a:fillRect/>
          </a:stretch>
        </p:blipFill>
        <p:spPr>
          <a:xfrm>
            <a:off x="3048000" y="3695700"/>
            <a:ext cx="6710349" cy="2399882"/>
          </a:xfrm>
          <a:prstGeom prst="rect">
            <a:avLst/>
          </a:prstGeom>
        </p:spPr>
      </p:pic>
      <p:sp>
        <p:nvSpPr>
          <p:cNvPr id="4" name="ZoneTexte 3">
            <a:extLst>
              <a:ext uri="{FF2B5EF4-FFF2-40B4-BE49-F238E27FC236}">
                <a16:creationId xmlns:a16="http://schemas.microsoft.com/office/drawing/2014/main" id="{93A0779D-096D-52D2-AFF6-A93AAD705839}"/>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plus grand entre les mots.</a:t>
            </a:r>
          </a:p>
        </p:txBody>
      </p:sp>
    </p:spTree>
    <p:extLst>
      <p:ext uri="{BB962C8B-B14F-4D97-AF65-F5344CB8AC3E}">
        <p14:creationId xmlns:p14="http://schemas.microsoft.com/office/powerpoint/2010/main" val="88071774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B30B0-BBE3-6E6D-FCD5-2B15A705DB4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0DB5D23B-91BD-5CB5-06BD-DD6CC5246A81}"/>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D684369F-F97C-742B-D500-D648F95AE6B3}"/>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77AC31D6-C9B4-F8A9-655A-9EE12E79C9A8}"/>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3388E6F8-878C-C75C-831A-3BC583127EDD}"/>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052232EF-FA63-21DB-17F3-52465BFB9EF2}"/>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8D272179-98C8-749F-46CD-B9B489F37CE3}"/>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1A85403B-B6D1-C62F-1894-DCF41DBCA82F}"/>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AC0E3A17-E6A2-1D3A-5467-95CB931A92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2353A1CD-9416-E2CC-3907-E101C992E32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991D72E1-54E4-CB25-BB93-C29975F54E0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4910989C-96F4-DADC-BF95-E7B50BC39B4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65DA1580-7CF1-E2FA-D06E-DFA4DFCCC26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68605E18-C075-DDC8-D65D-215CBB14DB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7298285-7363-EC85-B7B0-4820B6B1A1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2E9198CC-DD8F-216F-F593-CA63C56964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9899FA95-2C10-8EDB-E6F6-EF83088E2D2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8DF2D77-DF99-7E4A-41E3-26942C19F5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A077D9C-F817-C9B5-2158-C5DC406A533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B46CD0BE-ADF7-B585-72E5-FF3CC3BD0720}"/>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«le loup » sur vos ardoises. Laissez un petit espace entre les deux lettres.</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7061331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17.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6BFD5CCC-79B4-E552-B771-24AE3C510514}"/>
              </a:ext>
            </a:extLst>
          </p:cNvPr>
          <p:cNvPicPr>
            <a:picLocks noChangeAspect="1"/>
          </p:cNvPicPr>
          <p:nvPr/>
        </p:nvPicPr>
        <p:blipFill>
          <a:blip r:embed="rId4"/>
          <a:stretch>
            <a:fillRect/>
          </a:stretch>
        </p:blipFill>
        <p:spPr>
          <a:xfrm>
            <a:off x="3810000" y="1816950"/>
            <a:ext cx="6324600" cy="7974749"/>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3038824"/>
            <a:ext cx="7805397" cy="187607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3CA04E57-0E5C-D024-F0EC-B93B37B9C8B9}"/>
              </a:ext>
            </a:extLst>
          </p:cNvPr>
          <p:cNvPicPr>
            <a:picLocks noChangeAspect="1"/>
          </p:cNvPicPr>
          <p:nvPr/>
        </p:nvPicPr>
        <p:blipFill>
          <a:blip r:embed="rId4"/>
          <a:stretch>
            <a:fillRect/>
          </a:stretch>
        </p:blipFill>
        <p:spPr>
          <a:xfrm>
            <a:off x="783521" y="2628900"/>
            <a:ext cx="12148958" cy="4495800"/>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A399E-96FC-D4AB-FB32-95C1DA55FA9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FC322A4-65C8-34A2-14AD-0EF0646525E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BA566C0-D11C-C16C-1B6C-A24AF6AA4C0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B07EB8-BA69-D413-B3F8-4282BA7199B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16F113C-3C50-1F74-D295-B2EF844B8F7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0466AAF0-3C3D-5BB2-2D5F-2DC436E0B2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A67DB4F-840D-86EC-D667-20F1C012754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199F89D-F3AA-A876-694A-79286F806FA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F82DCA0-A701-7B9C-B27D-8359424101F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41F1E80-748D-03CB-3FD7-C5CC48CAD29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3CB3539-4DCC-F14E-E455-6A2D87A4D0A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05532C8-7A83-E0A5-43CA-04DDF0A9E6A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286E7E7E-B976-6074-4878-D4323B6DDC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D7FC4630-E5CF-7822-88DE-C1515161706E}"/>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949E0AA4-4217-2F7C-D44D-E0CE2C64302B}"/>
              </a:ext>
            </a:extLst>
          </p:cNvPr>
          <p:cNvPicPr>
            <a:picLocks noChangeAspect="1"/>
          </p:cNvPicPr>
          <p:nvPr/>
        </p:nvPicPr>
        <p:blipFill>
          <a:blip r:embed="rId4"/>
          <a:stretch>
            <a:fillRect/>
          </a:stretch>
        </p:blipFill>
        <p:spPr>
          <a:xfrm>
            <a:off x="843876" y="2679932"/>
            <a:ext cx="11996381" cy="1855499"/>
          </a:xfrm>
          <a:prstGeom prst="rect">
            <a:avLst/>
          </a:prstGeom>
        </p:spPr>
      </p:pic>
      <p:pic>
        <p:nvPicPr>
          <p:cNvPr id="15" name="Image 14">
            <a:extLst>
              <a:ext uri="{FF2B5EF4-FFF2-40B4-BE49-F238E27FC236}">
                <a16:creationId xmlns:a16="http://schemas.microsoft.com/office/drawing/2014/main" id="{34888EF8-5153-C59C-6448-D30D64CB3CDC}"/>
              </a:ext>
            </a:extLst>
          </p:cNvPr>
          <p:cNvPicPr>
            <a:picLocks noChangeAspect="1"/>
          </p:cNvPicPr>
          <p:nvPr/>
        </p:nvPicPr>
        <p:blipFill>
          <a:blip r:embed="rId5"/>
          <a:stretch>
            <a:fillRect/>
          </a:stretch>
        </p:blipFill>
        <p:spPr>
          <a:xfrm>
            <a:off x="1709614" y="5981700"/>
            <a:ext cx="10262057" cy="1676400"/>
          </a:xfrm>
          <a:prstGeom prst="rect">
            <a:avLst/>
          </a:prstGeom>
        </p:spPr>
      </p:pic>
    </p:spTree>
    <p:extLst>
      <p:ext uri="{BB962C8B-B14F-4D97-AF65-F5344CB8AC3E}">
        <p14:creationId xmlns:p14="http://schemas.microsoft.com/office/powerpoint/2010/main" val="29214869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17.</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05B7317B-4C77-3CB1-B14D-E0D7D58A63DE}"/>
              </a:ext>
            </a:extLst>
          </p:cNvPr>
          <p:cNvPicPr>
            <a:picLocks noChangeAspect="1"/>
          </p:cNvPicPr>
          <p:nvPr/>
        </p:nvPicPr>
        <p:blipFill>
          <a:blip r:embed="rId4"/>
          <a:stretch>
            <a:fillRect/>
          </a:stretch>
        </p:blipFill>
        <p:spPr>
          <a:xfrm>
            <a:off x="3810000" y="1816950"/>
            <a:ext cx="6324600" cy="7974749"/>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867420" y="5372100"/>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5E7887F0-E841-0E23-D60D-AFF45ED1E0EA}"/>
              </a:ext>
            </a:extLst>
          </p:cNvPr>
          <p:cNvPicPr>
            <a:picLocks noChangeAspect="1"/>
          </p:cNvPicPr>
          <p:nvPr/>
        </p:nvPicPr>
        <p:blipFill>
          <a:blip r:embed="rId6"/>
          <a:stretch>
            <a:fillRect/>
          </a:stretch>
        </p:blipFill>
        <p:spPr>
          <a:xfrm>
            <a:off x="1268953" y="3467100"/>
            <a:ext cx="10807740" cy="2743200"/>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17.</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87598BB2-AB6E-5BDE-9A91-DB74FFE32348}"/>
              </a:ext>
            </a:extLst>
          </p:cNvPr>
          <p:cNvPicPr>
            <a:picLocks noChangeAspect="1"/>
          </p:cNvPicPr>
          <p:nvPr/>
        </p:nvPicPr>
        <p:blipFill>
          <a:blip r:embed="rId4"/>
          <a:stretch>
            <a:fillRect/>
          </a:stretch>
        </p:blipFill>
        <p:spPr>
          <a:xfrm>
            <a:off x="3810000" y="1816950"/>
            <a:ext cx="6324600" cy="7974749"/>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137701" y="6362699"/>
            <a:ext cx="7805397" cy="6858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les lettres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5" name="Image 14">
            <a:extLst>
              <a:ext uri="{FF2B5EF4-FFF2-40B4-BE49-F238E27FC236}">
                <a16:creationId xmlns:a16="http://schemas.microsoft.com/office/drawing/2014/main" id="{FA6ACAB7-5139-2EFF-B974-A8002A55A207}"/>
              </a:ext>
            </a:extLst>
          </p:cNvPr>
          <p:cNvPicPr>
            <a:picLocks noChangeAspect="1"/>
          </p:cNvPicPr>
          <p:nvPr/>
        </p:nvPicPr>
        <p:blipFill>
          <a:blip r:embed="rId4"/>
          <a:stretch>
            <a:fillRect/>
          </a:stretch>
        </p:blipFill>
        <p:spPr>
          <a:xfrm>
            <a:off x="685800" y="4568140"/>
            <a:ext cx="12192000" cy="1870760"/>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17</a:t>
            </a:r>
          </a:p>
        </p:txBody>
      </p:sp>
      <p:sp>
        <p:nvSpPr>
          <p:cNvPr id="14" name="TextBox 6">
            <a:extLst>
              <a:ext uri="{FF2B5EF4-FFF2-40B4-BE49-F238E27FC236}">
                <a16:creationId xmlns:a16="http://schemas.microsoft.com/office/drawing/2014/main" id="{4D40FB36-2956-CCF3-208B-65651FEFCBDE}"/>
              </a:ext>
            </a:extLst>
          </p:cNvPr>
          <p:cNvSpPr txBox="1"/>
          <p:nvPr/>
        </p:nvSpPr>
        <p:spPr>
          <a:xfrm>
            <a:off x="394995" y="4411542"/>
            <a:ext cx="5181600" cy="1206099"/>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4" name="Image 3">
            <a:extLst>
              <a:ext uri="{FF2B5EF4-FFF2-40B4-BE49-F238E27FC236}">
                <a16:creationId xmlns:a16="http://schemas.microsoft.com/office/drawing/2014/main" id="{43794253-6024-A4F1-6302-97C994BB09A8}"/>
              </a:ext>
            </a:extLst>
          </p:cNvPr>
          <p:cNvPicPr>
            <a:picLocks noChangeAspect="1"/>
          </p:cNvPicPr>
          <p:nvPr/>
        </p:nvPicPr>
        <p:blipFill>
          <a:blip r:embed="rId5"/>
          <a:stretch>
            <a:fillRect/>
          </a:stretch>
        </p:blipFill>
        <p:spPr>
          <a:xfrm>
            <a:off x="6053806" y="1778851"/>
            <a:ext cx="6324600" cy="7974749"/>
          </a:xfrm>
          <a:prstGeom prst="rect">
            <a:avLst/>
          </a:prstGeom>
        </p:spPr>
      </p:pic>
      <p:sp>
        <p:nvSpPr>
          <p:cNvPr id="9" name="Rectangle 8">
            <a:extLst>
              <a:ext uri="{FF2B5EF4-FFF2-40B4-BE49-F238E27FC236}">
                <a16:creationId xmlns:a16="http://schemas.microsoft.com/office/drawing/2014/main" id="{A77D973F-7B14-6769-3DE6-7DF625034E01}"/>
              </a:ext>
            </a:extLst>
          </p:cNvPr>
          <p:cNvSpPr/>
          <p:nvPr/>
        </p:nvSpPr>
        <p:spPr>
          <a:xfrm>
            <a:off x="4860302" y="7095071"/>
            <a:ext cx="7805397" cy="114985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8842" y="647700"/>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1031051"/>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la syllabe fi pour avoir </a:t>
            </a:r>
          </a:p>
          <a:p>
            <a:pPr defTabSz="1028727">
              <a:spcAft>
                <a:spcPts val="600"/>
              </a:spcAft>
              <a:defRPr/>
            </a:pPr>
            <a:r>
              <a:rPr lang="fr-FR" sz="2800" b="1" dirty="0">
                <a:solidFill>
                  <a:srgbClr val="A6A6A6"/>
                </a:solidFill>
                <a:latin typeface="Dosis" panose="02010703020202060003" pitchFamily="2" charset="0"/>
              </a:rPr>
              <a:t>le mot fil .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pic>
        <p:nvPicPr>
          <p:cNvPr id="9" name="Image 8">
            <a:extLst>
              <a:ext uri="{FF2B5EF4-FFF2-40B4-BE49-F238E27FC236}">
                <a16:creationId xmlns:a16="http://schemas.microsoft.com/office/drawing/2014/main" id="{2FED1B0A-043D-69B7-C82B-C4286A5D0702}"/>
              </a:ext>
            </a:extLst>
          </p:cNvPr>
          <p:cNvPicPr>
            <a:picLocks noChangeAspect="1"/>
          </p:cNvPicPr>
          <p:nvPr/>
        </p:nvPicPr>
        <p:blipFill>
          <a:blip r:embed="rId5"/>
          <a:stretch>
            <a:fillRect/>
          </a:stretch>
        </p:blipFill>
        <p:spPr>
          <a:xfrm>
            <a:off x="814115" y="3000475"/>
            <a:ext cx="12216085" cy="3454298"/>
          </a:xfrm>
          <a:prstGeom prst="rect">
            <a:avLst/>
          </a:prstGeom>
        </p:spPr>
      </p:pic>
      <p:sp>
        <p:nvSpPr>
          <p:cNvPr id="12" name="Ellipse 11">
            <a:extLst>
              <a:ext uri="{FF2B5EF4-FFF2-40B4-BE49-F238E27FC236}">
                <a16:creationId xmlns:a16="http://schemas.microsoft.com/office/drawing/2014/main" id="{4B9596EB-1240-329E-9283-4853A5DDB970}"/>
              </a:ext>
            </a:extLst>
          </p:cNvPr>
          <p:cNvSpPr/>
          <p:nvPr/>
        </p:nvSpPr>
        <p:spPr>
          <a:xfrm>
            <a:off x="9972049" y="3190008"/>
            <a:ext cx="457200" cy="763545"/>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4" name="Ellipse 13">
            <a:extLst>
              <a:ext uri="{FF2B5EF4-FFF2-40B4-BE49-F238E27FC236}">
                <a16:creationId xmlns:a16="http://schemas.microsoft.com/office/drawing/2014/main" id="{082E4EE5-A8FE-E969-1E8B-CA35F13D9AE6}"/>
              </a:ext>
            </a:extLst>
          </p:cNvPr>
          <p:cNvSpPr/>
          <p:nvPr/>
        </p:nvSpPr>
        <p:spPr>
          <a:xfrm>
            <a:off x="4269260" y="5307915"/>
            <a:ext cx="457200" cy="763545"/>
          </a:xfrm>
          <a:prstGeom prst="ellipse">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p>
        </p:txBody>
      </p:sp>
      <p:sp>
        <p:nvSpPr>
          <p:cNvPr id="16" name="ZoneTexte 15">
            <a:extLst>
              <a:ext uri="{FF2B5EF4-FFF2-40B4-BE49-F238E27FC236}">
                <a16:creationId xmlns:a16="http://schemas.microsoft.com/office/drawing/2014/main" id="{B9B72B9B-377D-2AA2-E61D-83E63E34C9B7}"/>
              </a:ext>
            </a:extLst>
          </p:cNvPr>
          <p:cNvSpPr txBox="1"/>
          <p:nvPr/>
        </p:nvSpPr>
        <p:spPr>
          <a:xfrm>
            <a:off x="4284790" y="5366523"/>
            <a:ext cx="547073" cy="646331"/>
          </a:xfrm>
          <a:prstGeom prst="rect">
            <a:avLst/>
          </a:prstGeom>
          <a:noFill/>
        </p:spPr>
        <p:txBody>
          <a:bodyPr wrap="square">
            <a:spAutoFit/>
          </a:bodyPr>
          <a:lstStyle/>
          <a:p>
            <a:r>
              <a:rPr lang="fr-FR" sz="3600" b="1" dirty="0">
                <a:solidFill>
                  <a:srgbClr val="FF0000"/>
                </a:solidFill>
                <a:latin typeface="Dosis" panose="02010703020202060003" pitchFamily="2" charset="0"/>
              </a:rPr>
              <a:t>fi</a:t>
            </a:r>
            <a:endParaRPr lang="fr-MA" sz="3600" dirty="0">
              <a:solidFill>
                <a:srgbClr val="FF0000"/>
              </a:solidFill>
            </a:endParaRPr>
          </a:p>
        </p:txBody>
      </p:sp>
    </p:spTree>
    <p:extLst>
      <p:ext uri="{BB962C8B-B14F-4D97-AF65-F5344CB8AC3E}">
        <p14:creationId xmlns:p14="http://schemas.microsoft.com/office/powerpoint/2010/main" val="327623438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et recopiez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l’écriture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E955B416-B774-BF52-A486-89C2FCDA2B01}"/>
              </a:ext>
            </a:extLst>
          </p:cNvPr>
          <p:cNvPicPr>
            <a:picLocks noChangeAspect="1"/>
          </p:cNvPicPr>
          <p:nvPr/>
        </p:nvPicPr>
        <p:blipFill>
          <a:blip r:embed="rId5"/>
          <a:stretch>
            <a:fillRect/>
          </a:stretch>
        </p:blipFill>
        <p:spPr>
          <a:xfrm>
            <a:off x="593736" y="2781300"/>
            <a:ext cx="12614372" cy="3962400"/>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Panier des syllabes </a:t>
              </a: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EF65D775-7A08-0A1B-35A2-8AE6B27719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53000" y="5756480"/>
            <a:ext cx="3505200" cy="3505200"/>
          </a:xfrm>
          <a:prstGeom prst="rect">
            <a:avLst/>
          </a:prstGeom>
        </p:spPr>
      </p:pic>
    </p:spTree>
    <p:extLst>
      <p:ext uri="{BB962C8B-B14F-4D97-AF65-F5344CB8AC3E}">
        <p14:creationId xmlns:p14="http://schemas.microsoft.com/office/powerpoint/2010/main" val="301400162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623885"/>
            <a:ext cx="12012412" cy="83099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jouer au jeu du panier « panier des syllabes  »</a:t>
            </a:r>
          </a:p>
          <a:p>
            <a:pPr marL="0" marR="0" lvl="0" indent="0" algn="l" defTabSz="457200" eaLnBrk="1" fontAlgn="auto" latinLnBrk="0" hangingPunct="1">
              <a:lnSpc>
                <a:spcPct val="100000"/>
              </a:lnSpc>
              <a:spcBef>
                <a:spcPts val="0"/>
              </a:spcBef>
              <a:spcAft>
                <a:spcPts val="0"/>
              </a:spcAft>
              <a:buClrTx/>
              <a:buSzTx/>
              <a:buFontTx/>
              <a:buNone/>
              <a:tabLst/>
              <a:defRPr/>
            </a:pPr>
            <a:r>
              <a:rPr lang="fr-FR" sz="24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a:t>
            </a:r>
            <a:r>
              <a:rPr kumimoji="0" lang="fr-FR" sz="2400"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4BD8D5-B5FB-5C5F-0E3F-44B07B4C6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5862" y="2171700"/>
            <a:ext cx="7010400" cy="7010400"/>
          </a:xfrm>
          <a:prstGeom prst="rect">
            <a:avLst/>
          </a:prstGeom>
        </p:spPr>
      </p:pic>
    </p:spTree>
    <p:extLst>
      <p:ext uri="{BB962C8B-B14F-4D97-AF65-F5344CB8AC3E}">
        <p14:creationId xmlns:p14="http://schemas.microsoft.com/office/powerpoint/2010/main" val="41109839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 e )  annonce le début  du jeu et au signal l’élève qui a le panier à la main  prend une carte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et la lit et la montre aux autres . Après validation de la lecture tout le monde lit en écho , à haute voix;</a:t>
            </a: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A4A1ED72-AE0B-1A09-E77B-F174740DD5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5862" y="2171700"/>
            <a:ext cx="7010400" cy="7010400"/>
          </a:xfrm>
          <a:prstGeom prst="rect">
            <a:avLst/>
          </a:prstGeom>
        </p:spPr>
      </p:pic>
    </p:spTree>
    <p:extLst>
      <p:ext uri="{BB962C8B-B14F-4D97-AF65-F5344CB8AC3E}">
        <p14:creationId xmlns:p14="http://schemas.microsoft.com/office/powerpoint/2010/main" val="147860033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CB5DC-2BC0-F8A9-061F-620C7362B49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F45B611-DB2C-D138-83D1-54B0EECE657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6383B370-A0DD-897D-A896-23D2FEA709C5}"/>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662CA7F-1996-0A27-593D-7967C84BDC9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D8741DB-BCF3-D640-D393-66E0953681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C21C023-91D6-DF01-36B0-99478C9B76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FB19B7A-AEFE-4E4B-72DF-9A753251533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0BB0ACD-7C04-2323-B2D7-AD52EF909CA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CA4A6ED-4948-7EF0-08B0-0C15B294977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2514B6AA-D50C-E44F-DF40-1C70BC32B31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9" name="Freeform 2">
            <a:extLst>
              <a:ext uri="{FF2B5EF4-FFF2-40B4-BE49-F238E27FC236}">
                <a16:creationId xmlns:a16="http://schemas.microsoft.com/office/drawing/2014/main" id="{409CF8BA-29AC-20AD-001E-D4D026658F9C}"/>
              </a:ext>
            </a:extLst>
          </p:cNvPr>
          <p:cNvSpPr/>
          <p:nvPr/>
        </p:nvSpPr>
        <p:spPr>
          <a:xfrm>
            <a:off x="429585" y="581022"/>
            <a:ext cx="12748764" cy="9253539"/>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fr-MA" sz="1200" dirty="0">
              <a:latin typeface="Dosis" pitchFamily="2" charset="0"/>
            </a:endParaRPr>
          </a:p>
        </p:txBody>
      </p:sp>
      <p:sp>
        <p:nvSpPr>
          <p:cNvPr id="13" name="Freeform 2">
            <a:extLst>
              <a:ext uri="{FF2B5EF4-FFF2-40B4-BE49-F238E27FC236}">
                <a16:creationId xmlns:a16="http://schemas.microsoft.com/office/drawing/2014/main" id="{62F5B22B-0960-C259-B84C-4C73EA62A3C1}"/>
              </a:ext>
            </a:extLst>
          </p:cNvPr>
          <p:cNvSpPr/>
          <p:nvPr/>
        </p:nvSpPr>
        <p:spPr>
          <a:xfrm>
            <a:off x="759594" y="1504103"/>
            <a:ext cx="12418756" cy="6595115"/>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342934"/>
            <a:r>
              <a:rPr lang="fr-MA" sz="3200" b="1" dirty="0">
                <a:latin typeface="Dosis" pitchFamily="2" charset="0"/>
              </a:rPr>
              <a:t>Objectifs de l’activité:</a:t>
            </a:r>
          </a:p>
          <a:p>
            <a:pPr defTabSz="342934"/>
            <a:r>
              <a:rPr lang="fr-FR" sz="2400" dirty="0">
                <a:latin typeface="Dosis" pitchFamily="2" charset="0"/>
              </a:rPr>
              <a:t>Lire des mots avec les graphèmes complexes présentés.</a:t>
            </a:r>
          </a:p>
          <a:p>
            <a:pPr defTabSz="342934"/>
            <a:r>
              <a:rPr lang="fr-MA" sz="3200" b="1" dirty="0">
                <a:latin typeface="Dosis" pitchFamily="2" charset="0"/>
              </a:rPr>
              <a:t>Les outils: </a:t>
            </a:r>
            <a:r>
              <a:rPr lang="fr-MA" sz="2400" dirty="0">
                <a:latin typeface="Dosis" pitchFamily="2" charset="0"/>
              </a:rPr>
              <a:t>un petit panier, cartes des graphèmes et des mots, objet pour faire le signal.</a:t>
            </a:r>
          </a:p>
          <a:p>
            <a:pPr defTabSz="342934"/>
            <a:r>
              <a:rPr lang="fr-MA" sz="3200" b="1" dirty="0">
                <a:latin typeface="Dosis" pitchFamily="2" charset="0"/>
              </a:rPr>
              <a:t>La durée: </a:t>
            </a:r>
            <a:r>
              <a:rPr lang="fr-MA" sz="2400" b="1" dirty="0">
                <a:solidFill>
                  <a:prstClr val="black">
                    <a:hueOff val="0"/>
                    <a:satOff val="0"/>
                    <a:lumOff val="0"/>
                    <a:alphaOff val="0"/>
                  </a:prstClr>
                </a:solidFill>
                <a:latin typeface="Dosis" pitchFamily="2" charset="0"/>
                <a:cs typeface="Arial" panose="020B0604020202020204" pitchFamily="34" charset="0"/>
              </a:rPr>
              <a:t>10 min</a:t>
            </a:r>
          </a:p>
          <a:p>
            <a:pPr defTabSz="342934"/>
            <a:r>
              <a:rPr lang="fr-MA" sz="3200" b="1" dirty="0">
                <a:latin typeface="Dosis" pitchFamily="2" charset="0"/>
              </a:rPr>
              <a:t>Les étapes de l’activité:</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Dans un petit panier, L’enseignant(e) met un ensemble de cartes contenant des mots avec les  graphèmes présentés pendant la séance. Il les présente l’une après l’autre aux apprenants </a:t>
            </a:r>
            <a:r>
              <a:rPr lang="fr-MA" sz="2400" b="1" dirty="0">
                <a:solidFill>
                  <a:prstClr val="black">
                    <a:hueOff val="0"/>
                    <a:satOff val="0"/>
                    <a:lumOff val="0"/>
                    <a:alphaOff val="0"/>
                  </a:prstClr>
                </a:solidFill>
                <a:latin typeface="Dosis" pitchFamily="2" charset="0"/>
                <a:cs typeface="Arial" panose="020B0604020202020204" pitchFamily="34" charset="0"/>
              </a:rPr>
              <a:t>sans les lire;</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Les apprenants s’assoient  en cercle (ou restent à leur places) et  au signal (musique ou applaudissement),  ils font passer le panier;</a:t>
            </a:r>
          </a:p>
          <a:p>
            <a:pPr marL="228611" indent="-228611">
              <a:lnSpc>
                <a:spcPct val="107000"/>
              </a:lnSpc>
              <a:spcAft>
                <a:spcPts val="533"/>
              </a:spcAft>
              <a:buFont typeface="Symbol" panose="05050102010706020507" pitchFamily="18" charset="2"/>
              <a:buChar char=""/>
              <a:defRPr/>
            </a:pPr>
            <a:r>
              <a:rPr lang="fr-MA" sz="2400" dirty="0">
                <a:solidFill>
                  <a:prstClr val="black">
                    <a:hueOff val="0"/>
                    <a:satOff val="0"/>
                    <a:lumOff val="0"/>
                    <a:alphaOff val="0"/>
                  </a:prstClr>
                </a:solidFill>
                <a:latin typeface="Dosis" pitchFamily="2" charset="0"/>
                <a:cs typeface="Arial" panose="020B0604020202020204" pitchFamily="34" charset="0"/>
              </a:rPr>
              <a:t>Une fois le signal (musique ou applaudissement) s’arrête , l’apprenant qui a le panier pioche une seule carte sans regarder dans le panier, il lit et la montre aux autres. Après validation de sa lecture, les élèves  répètent en écho. Ensuite le panier continue de circuler; le jeu continue jusqu’à la lecture de toutes les cartes du panier. Encourager tous les élèves pour leurs progrès. </a:t>
            </a:r>
          </a:p>
          <a:p>
            <a:pPr>
              <a:lnSpc>
                <a:spcPct val="107000"/>
              </a:lnSpc>
              <a:spcAft>
                <a:spcPts val="533"/>
              </a:spcAft>
              <a:defRPr/>
            </a:pPr>
            <a:r>
              <a:rPr lang="fr-MA" sz="2000" b="1" dirty="0">
                <a:solidFill>
                  <a:prstClr val="black">
                    <a:hueOff val="0"/>
                    <a:satOff val="0"/>
                    <a:lumOff val="0"/>
                    <a:alphaOff val="0"/>
                  </a:prstClr>
                </a:solidFill>
                <a:latin typeface="Dosis" pitchFamily="2" charset="0"/>
                <a:cs typeface="Arial" panose="020B0604020202020204" pitchFamily="34" charset="0"/>
              </a:rPr>
              <a:t>Remarques</a:t>
            </a:r>
            <a:r>
              <a:rPr lang="fr-MA" sz="2800" dirty="0">
                <a:solidFill>
                  <a:prstClr val="black">
                    <a:hueOff val="0"/>
                    <a:satOff val="0"/>
                    <a:lumOff val="0"/>
                    <a:alphaOff val="0"/>
                  </a:prstClr>
                </a:solidFill>
                <a:latin typeface="Dosis" pitchFamily="2" charset="0"/>
                <a:cs typeface="Arial" panose="020B0604020202020204" pitchFamily="34" charset="0"/>
              </a:rPr>
              <a:t>: </a:t>
            </a:r>
          </a:p>
          <a:p>
            <a:pPr marL="228611" indent="-228611">
              <a:lnSpc>
                <a:spcPct val="107000"/>
              </a:lnSpc>
              <a:spcAft>
                <a:spcPts val="533"/>
              </a:spcAft>
              <a:buFont typeface="Wingdings" panose="05000000000000000000" pitchFamily="2" charset="2"/>
              <a:buChar char="§"/>
              <a:defRPr/>
            </a:pPr>
            <a:r>
              <a:rPr lang="fr-MA" sz="2000" dirty="0">
                <a:solidFill>
                  <a:prstClr val="black">
                    <a:hueOff val="0"/>
                    <a:satOff val="0"/>
                    <a:lumOff val="0"/>
                    <a:alphaOff val="0"/>
                  </a:prstClr>
                </a:solidFill>
                <a:latin typeface="Dosis" pitchFamily="2" charset="0"/>
                <a:cs typeface="Arial" panose="020B0604020202020204" pitchFamily="34" charset="0"/>
              </a:rPr>
              <a:t>Plus tard,  on demande aux apprenants au fur et à mesure de produire un mot contenant un graphème pioché;</a:t>
            </a:r>
          </a:p>
          <a:p>
            <a:pPr marL="228611" indent="-228611">
              <a:lnSpc>
                <a:spcPct val="107000"/>
              </a:lnSpc>
              <a:spcAft>
                <a:spcPts val="533"/>
              </a:spcAft>
              <a:buFont typeface="Wingdings" panose="05000000000000000000" pitchFamily="2" charset="2"/>
              <a:buChar char="§"/>
              <a:defRPr/>
            </a:pPr>
            <a:r>
              <a:rPr lang="fr-FR" sz="2000" dirty="0">
                <a:solidFill>
                  <a:prstClr val="black">
                    <a:hueOff val="0"/>
                    <a:satOff val="0"/>
                    <a:lumOff val="0"/>
                    <a:alphaOff val="0"/>
                  </a:prstClr>
                </a:solidFill>
                <a:latin typeface="Dosis" pitchFamily="2" charset="0"/>
                <a:cs typeface="Arial" panose="020B0604020202020204" pitchFamily="34" charset="0"/>
              </a:rPr>
              <a:t>À la fin de chaque séance, le panier sera complété par les nouveaux graphèmes et mots appris, tandis que les cartes de graphèmes et de mots déjà maîtrisés et ne présentant plus de difficulté, seront retirées.</a:t>
            </a:r>
          </a:p>
        </p:txBody>
      </p:sp>
      <p:sp>
        <p:nvSpPr>
          <p:cNvPr id="14" name="Titre 1">
            <a:extLst>
              <a:ext uri="{FF2B5EF4-FFF2-40B4-BE49-F238E27FC236}">
                <a16:creationId xmlns:a16="http://schemas.microsoft.com/office/drawing/2014/main" id="{C77A183F-E9E5-340A-5862-88A107501712}"/>
              </a:ext>
            </a:extLst>
          </p:cNvPr>
          <p:cNvSpPr txBox="1">
            <a:spLocks/>
          </p:cNvSpPr>
          <p:nvPr/>
        </p:nvSpPr>
        <p:spPr>
          <a:xfrm>
            <a:off x="4704532" y="702088"/>
            <a:ext cx="5349618" cy="899402"/>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60960" tIns="30480" rIns="60960" bIns="3048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defTabSz="609630" rtl="1">
              <a:lnSpc>
                <a:spcPct val="100000"/>
              </a:lnSpc>
              <a:spcBef>
                <a:spcPts val="0"/>
              </a:spcBef>
              <a:defRPr/>
            </a:pPr>
            <a:r>
              <a:rPr lang="fr-FR" sz="4800" b="1" dirty="0">
                <a:solidFill>
                  <a:prstClr val="black"/>
                </a:solidFill>
                <a:latin typeface="Calibri" panose="020F0502020204030204"/>
              </a:rPr>
              <a:t>Jeu du panier</a:t>
            </a:r>
            <a:r>
              <a:rPr lang="fr-FR" sz="4800" dirty="0">
                <a:solidFill>
                  <a:prstClr val="black"/>
                </a:solidFill>
                <a:latin typeface="Calibri" panose="020F0502020204030204"/>
              </a:rPr>
              <a:t> </a:t>
            </a:r>
            <a:r>
              <a:rPr lang="ar-MA" sz="4800" dirty="0">
                <a:solidFill>
                  <a:prstClr val="black"/>
                </a:solidFill>
                <a:latin typeface="Calibri" panose="020F0502020204030204"/>
                <a:cs typeface="Arial" panose="020B0604020202020204" pitchFamily="34" charset="0"/>
              </a:rPr>
              <a:t> </a:t>
            </a:r>
            <a:endParaRPr lang="fr-FR" sz="4800" dirty="0">
              <a:solidFill>
                <a:prstClr val="black"/>
              </a:solidFill>
              <a:latin typeface="Calibri" panose="020F0502020204030204"/>
            </a:endParaRPr>
          </a:p>
        </p:txBody>
      </p:sp>
      <p:pic>
        <p:nvPicPr>
          <p:cNvPr id="15" name="Image 14">
            <a:extLst>
              <a:ext uri="{FF2B5EF4-FFF2-40B4-BE49-F238E27FC236}">
                <a16:creationId xmlns:a16="http://schemas.microsoft.com/office/drawing/2014/main" id="{325FC051-AE69-DA6E-7981-4F4BBE3B1F4E}"/>
              </a:ext>
            </a:extLst>
          </p:cNvPr>
          <p:cNvPicPr>
            <a:picLocks noChangeAspect="1"/>
          </p:cNvPicPr>
          <p:nvPr/>
        </p:nvPicPr>
        <p:blipFill>
          <a:blip r:embed="rId3"/>
          <a:stretch>
            <a:fillRect/>
          </a:stretch>
        </p:blipFill>
        <p:spPr>
          <a:xfrm>
            <a:off x="10656073" y="642936"/>
            <a:ext cx="2062176" cy="2095424"/>
          </a:xfrm>
          <a:prstGeom prst="rect">
            <a:avLst/>
          </a:prstGeom>
        </p:spPr>
      </p:pic>
    </p:spTree>
    <p:extLst>
      <p:ext uri="{BB962C8B-B14F-4D97-AF65-F5344CB8AC3E}">
        <p14:creationId xmlns:p14="http://schemas.microsoft.com/office/powerpoint/2010/main" val="363831940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132100" y="647697"/>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17.</a:t>
            </a:r>
          </a:p>
        </p:txBody>
      </p:sp>
      <p:sp>
        <p:nvSpPr>
          <p:cNvPr id="18" name="TextBox 6">
            <a:extLst>
              <a:ext uri="{FF2B5EF4-FFF2-40B4-BE49-F238E27FC236}">
                <a16:creationId xmlns:a16="http://schemas.microsoft.com/office/drawing/2014/main" id="{372BA06A-C021-C5FB-DDF9-D149F6E1463A}"/>
              </a:ext>
            </a:extLst>
          </p:cNvPr>
          <p:cNvSpPr txBox="1"/>
          <p:nvPr/>
        </p:nvSpPr>
        <p:spPr>
          <a:xfrm>
            <a:off x="4416513" y="1698728"/>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3">
            <a:extLst>
              <a:ext uri="{FF2B5EF4-FFF2-40B4-BE49-F238E27FC236}">
                <a16:creationId xmlns:a16="http://schemas.microsoft.com/office/drawing/2014/main" id="{A344897D-5096-3398-73F4-C337F902328E}"/>
              </a:ext>
            </a:extLst>
          </p:cNvPr>
          <p:cNvPicPr>
            <a:picLocks noChangeAspect="1"/>
          </p:cNvPicPr>
          <p:nvPr/>
        </p:nvPicPr>
        <p:blipFill>
          <a:blip r:embed="rId5"/>
          <a:stretch>
            <a:fillRect/>
          </a:stretch>
        </p:blipFill>
        <p:spPr>
          <a:xfrm>
            <a:off x="3907436" y="2548961"/>
            <a:ext cx="6836763" cy="7090340"/>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l j t d </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l - j - t -d</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lettres  et </a:t>
                </a:r>
                <a:r>
                  <a:rPr lang="fr-FR" sz="3000" b="1">
                    <a:solidFill>
                      <a:srgbClr val="4F81BD"/>
                    </a:solidFill>
                    <a:latin typeface="Microsoft Uighur" panose="02000000000000000000" pitchFamily="2" charset="-78"/>
                    <a:cs typeface="Microsoft Uighur" panose="02000000000000000000" pitchFamily="2" charset="-78"/>
                  </a:rPr>
                  <a:t>les syllabes  </a:t>
                </a:r>
                <a:r>
                  <a:rPr lang="fr-FR" sz="3000" b="1" dirty="0">
                    <a:solidFill>
                      <a:srgbClr val="4F81BD"/>
                    </a:solidFill>
                    <a:latin typeface="Microsoft Uighur" panose="02000000000000000000" pitchFamily="2" charset="-78"/>
                    <a:cs typeface="Microsoft Uighur" panose="02000000000000000000" pitchFamily="2" charset="-78"/>
                  </a:rPr>
                  <a:t>présentées.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D6F650D-4DEF-F47C-3EB7-B2A97D3DEFB3}"/>
              </a:ext>
            </a:extLst>
          </p:cNvPr>
          <p:cNvSpPr txBox="1"/>
          <p:nvPr/>
        </p:nvSpPr>
        <p:spPr>
          <a:xfrm>
            <a:off x="1482390" y="671757"/>
            <a:ext cx="11799000" cy="83484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«e»- «  r » - «  p » –  </a:t>
            </a:r>
            <a:r>
              <a:rPr lang="fr-FR" sz="2400" b="1" dirty="0">
                <a:solidFill>
                  <a:prstClr val="white">
                    <a:lumMod val="65000"/>
                  </a:prstClr>
                </a:solidFill>
                <a:latin typeface="Dosis" pitchFamily="2" charset="0"/>
              </a:rPr>
              <a:t>« </a:t>
            </a: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o ». lisons </a:t>
            </a:r>
            <a:r>
              <a:rPr lang="fr-FR" sz="2400" b="1" dirty="0">
                <a:solidFill>
                  <a:prstClr val="white">
                    <a:lumMod val="65000"/>
                  </a:prstClr>
                </a:solidFill>
                <a:latin typeface="Dosis" pitchFamily="2" charset="0"/>
              </a:rPr>
              <a:t>ensemble  «e »- «  r » - «  p » –  « o  ».</a:t>
            </a:r>
          </a:p>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400" b="1" dirty="0">
                <a:solidFill>
                  <a:prstClr val="white">
                    <a:lumMod val="65000"/>
                  </a:prstClr>
                </a:solidFill>
                <a:latin typeface="Dosis" pitchFamily="2" charset="0"/>
              </a:rPr>
              <a:t>lire  « l »- «  j » - «  t » –  « d  » ?</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e    r   p   o</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les lettres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e r p o</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e - r - p - o</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 fil- lit – lavabo – neuf – fleur- livre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48200" y="1777932"/>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5" name="Image 4">
            <a:extLst>
              <a:ext uri="{FF2B5EF4-FFF2-40B4-BE49-F238E27FC236}">
                <a16:creationId xmlns:a16="http://schemas.microsoft.com/office/drawing/2014/main" id="{16516D3C-5115-3F35-7941-A553B16D2995}"/>
              </a:ext>
            </a:extLst>
          </p:cNvPr>
          <p:cNvPicPr>
            <a:picLocks noChangeAspect="1"/>
          </p:cNvPicPr>
          <p:nvPr/>
        </p:nvPicPr>
        <p:blipFill>
          <a:blip r:embed="rId6"/>
          <a:stretch>
            <a:fillRect/>
          </a:stretch>
        </p:blipFill>
        <p:spPr>
          <a:xfrm>
            <a:off x="5200731" y="2216171"/>
            <a:ext cx="2385267" cy="1463167"/>
          </a:xfrm>
          <a:prstGeom prst="rect">
            <a:avLst/>
          </a:prstGeom>
        </p:spPr>
      </p:pic>
      <p:pic>
        <p:nvPicPr>
          <p:cNvPr id="11" name="Image 10">
            <a:extLst>
              <a:ext uri="{FF2B5EF4-FFF2-40B4-BE49-F238E27FC236}">
                <a16:creationId xmlns:a16="http://schemas.microsoft.com/office/drawing/2014/main" id="{EC79E912-17D3-87A6-F53D-E68C15776104}"/>
              </a:ext>
            </a:extLst>
          </p:cNvPr>
          <p:cNvPicPr>
            <a:picLocks noChangeAspect="1"/>
          </p:cNvPicPr>
          <p:nvPr/>
        </p:nvPicPr>
        <p:blipFill>
          <a:blip r:embed="rId7"/>
          <a:stretch>
            <a:fillRect/>
          </a:stretch>
        </p:blipFill>
        <p:spPr>
          <a:xfrm>
            <a:off x="7879124" y="2025688"/>
            <a:ext cx="2010056" cy="1876687"/>
          </a:xfrm>
          <a:prstGeom prst="rect">
            <a:avLst/>
          </a:prstGeom>
        </p:spPr>
      </p:pic>
      <p:pic>
        <p:nvPicPr>
          <p:cNvPr id="8" name="Image 7">
            <a:extLst>
              <a:ext uri="{FF2B5EF4-FFF2-40B4-BE49-F238E27FC236}">
                <a16:creationId xmlns:a16="http://schemas.microsoft.com/office/drawing/2014/main" id="{0751D48A-4DF3-8C7D-82D9-5D64C2E9536D}"/>
              </a:ext>
            </a:extLst>
          </p:cNvPr>
          <p:cNvPicPr>
            <a:picLocks noChangeAspect="1"/>
          </p:cNvPicPr>
          <p:nvPr/>
        </p:nvPicPr>
        <p:blipFill>
          <a:blip r:embed="rId8"/>
          <a:stretch>
            <a:fillRect/>
          </a:stretch>
        </p:blipFill>
        <p:spPr>
          <a:xfrm>
            <a:off x="7860506" y="3892670"/>
            <a:ext cx="1882303" cy="2491956"/>
          </a:xfrm>
          <a:prstGeom prst="rect">
            <a:avLst/>
          </a:prstGeom>
        </p:spPr>
      </p:pic>
      <p:pic>
        <p:nvPicPr>
          <p:cNvPr id="14" name="Image 13">
            <a:extLst>
              <a:ext uri="{FF2B5EF4-FFF2-40B4-BE49-F238E27FC236}">
                <a16:creationId xmlns:a16="http://schemas.microsoft.com/office/drawing/2014/main" id="{C8E41C21-A9EA-DE4B-25C6-756EC999B4B5}"/>
              </a:ext>
            </a:extLst>
          </p:cNvPr>
          <p:cNvPicPr>
            <a:picLocks noChangeAspect="1"/>
          </p:cNvPicPr>
          <p:nvPr/>
        </p:nvPicPr>
        <p:blipFill>
          <a:blip r:embed="rId9"/>
          <a:stretch>
            <a:fillRect/>
          </a:stretch>
        </p:blipFill>
        <p:spPr>
          <a:xfrm>
            <a:off x="10162129" y="2182912"/>
            <a:ext cx="1578356" cy="1055588"/>
          </a:xfrm>
          <a:prstGeom prst="rect">
            <a:avLst/>
          </a:prstGeom>
        </p:spPr>
      </p:pic>
      <p:pic>
        <p:nvPicPr>
          <p:cNvPr id="15" name="Image 14">
            <a:extLst>
              <a:ext uri="{FF2B5EF4-FFF2-40B4-BE49-F238E27FC236}">
                <a16:creationId xmlns:a16="http://schemas.microsoft.com/office/drawing/2014/main" id="{A0F46EAA-2F66-B3A1-511E-62FFACCCE430}"/>
              </a:ext>
            </a:extLst>
          </p:cNvPr>
          <p:cNvPicPr>
            <a:picLocks noChangeAspect="1"/>
          </p:cNvPicPr>
          <p:nvPr/>
        </p:nvPicPr>
        <p:blipFill>
          <a:blip r:embed="rId10"/>
          <a:stretch>
            <a:fillRect/>
          </a:stretch>
        </p:blipFill>
        <p:spPr>
          <a:xfrm>
            <a:off x="10419178" y="3888087"/>
            <a:ext cx="1330832" cy="1957753"/>
          </a:xfrm>
          <a:prstGeom prst="rect">
            <a:avLst/>
          </a:prstGeom>
        </p:spPr>
      </p:pic>
      <p:pic>
        <p:nvPicPr>
          <p:cNvPr id="17" name="Image 16">
            <a:extLst>
              <a:ext uri="{FF2B5EF4-FFF2-40B4-BE49-F238E27FC236}">
                <a16:creationId xmlns:a16="http://schemas.microsoft.com/office/drawing/2014/main" id="{057B0BF8-27DF-C5AF-C64E-9378DD1BE377}"/>
              </a:ext>
            </a:extLst>
          </p:cNvPr>
          <p:cNvPicPr>
            <a:picLocks noChangeAspect="1"/>
          </p:cNvPicPr>
          <p:nvPr/>
        </p:nvPicPr>
        <p:blipFill>
          <a:blip r:embed="rId11"/>
          <a:stretch>
            <a:fillRect/>
          </a:stretch>
        </p:blipFill>
        <p:spPr>
          <a:xfrm>
            <a:off x="4866120" y="4146093"/>
            <a:ext cx="2776466" cy="2067838"/>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27548" y="1157765"/>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15" name="TextBox 10">
            <a:extLst>
              <a:ext uri="{FF2B5EF4-FFF2-40B4-BE49-F238E27FC236}">
                <a16:creationId xmlns:a16="http://schemas.microsoft.com/office/drawing/2014/main" id="{9B51AE68-8580-C41F-63FB-AA5F82170987}"/>
              </a:ext>
            </a:extLst>
          </p:cNvPr>
          <p:cNvSpPr txBox="1"/>
          <p:nvPr>
            <p:custDataLst>
              <p:tags r:id="rId8"/>
            </p:custDataLst>
          </p:nvPr>
        </p:nvSpPr>
        <p:spPr>
          <a:xfrm>
            <a:off x="848818" y="1859900"/>
            <a:ext cx="11853366"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a:solidFill>
                  <a:prstClr val="black">
                    <a:lumMod val="85000"/>
                    <a:lumOff val="15000"/>
                  </a:prstClr>
                </a:solidFill>
                <a:latin typeface="Dosis" pitchFamily="2" charset="0"/>
              </a:rPr>
              <a:t>en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lit. Comment vous dites lit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6DE0ABEF-8A5B-D2C2-D77F-65F3FD8CB27E}"/>
              </a:ext>
            </a:extLst>
          </p:cNvPr>
          <p:cNvPicPr>
            <a:picLocks noChangeAspect="1"/>
          </p:cNvPicPr>
          <p:nvPr/>
        </p:nvPicPr>
        <p:blipFill>
          <a:blip r:embed="rId4"/>
          <a:stretch>
            <a:fillRect/>
          </a:stretch>
        </p:blipFill>
        <p:spPr>
          <a:xfrm>
            <a:off x="4373562" y="3467100"/>
            <a:ext cx="4968875" cy="3048000"/>
          </a:xfrm>
          <a:prstGeom prst="rect">
            <a:avLst/>
          </a:prstGeom>
        </p:spPr>
      </p:pic>
    </p:spTree>
    <p:extLst>
      <p:ext uri="{BB962C8B-B14F-4D97-AF65-F5344CB8AC3E}">
        <p14:creationId xmlns:p14="http://schemas.microsoft.com/office/powerpoint/2010/main" val="2717836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67000" y="2686381"/>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un lit</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38828"/>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5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 lit , </a:t>
            </a:r>
            <a:r>
              <a:rPr lang="fr-FR" sz="25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lit </a:t>
            </a:r>
            <a:r>
              <a:rPr kumimoji="0" lang="fr-FR" sz="25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lit” ”. Encore une fois “un lit”.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lit”?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8E075E62-C2CB-A814-6A43-9AD972507CD2}"/>
              </a:ext>
            </a:extLst>
          </p:cNvPr>
          <p:cNvPicPr>
            <a:picLocks noChangeAspect="1"/>
          </p:cNvPicPr>
          <p:nvPr/>
        </p:nvPicPr>
        <p:blipFill>
          <a:blip r:embed="rId4"/>
          <a:stretch>
            <a:fillRect/>
          </a:stretch>
        </p:blipFill>
        <p:spPr>
          <a:xfrm>
            <a:off x="4576262" y="4218430"/>
            <a:ext cx="5144822" cy="3155929"/>
          </a:xfrm>
          <a:prstGeom prst="rect">
            <a:avLst/>
          </a:prstGeom>
        </p:spPr>
      </p:pic>
    </p:spTree>
    <p:extLst>
      <p:ext uri="{BB962C8B-B14F-4D97-AF65-F5344CB8AC3E}">
        <p14:creationId xmlns:p14="http://schemas.microsoft.com/office/powerpoint/2010/main" val="108757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862843"/>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livre. Comment vous dites livre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3C499D4-3138-EEBA-FF80-55E36371FC93}"/>
              </a:ext>
            </a:extLst>
          </p:cNvPr>
          <p:cNvPicPr>
            <a:picLocks noChangeAspect="1"/>
          </p:cNvPicPr>
          <p:nvPr/>
        </p:nvPicPr>
        <p:blipFill>
          <a:blip r:embed="rId4"/>
          <a:stretch>
            <a:fillRect/>
          </a:stretch>
        </p:blipFill>
        <p:spPr>
          <a:xfrm>
            <a:off x="4038600" y="3237523"/>
            <a:ext cx="4902236" cy="3226391"/>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 livre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livre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 livre”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livre”?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4644967" y="2588404"/>
            <a:ext cx="4394200"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livre</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AE1A9FFD-3474-9B0D-85B9-C7DF1EBFCD4E}"/>
              </a:ext>
            </a:extLst>
          </p:cNvPr>
          <p:cNvPicPr>
            <a:picLocks noChangeAspect="1"/>
          </p:cNvPicPr>
          <p:nvPr/>
        </p:nvPicPr>
        <p:blipFill>
          <a:blip r:embed="rId4"/>
          <a:stretch>
            <a:fillRect/>
          </a:stretch>
        </p:blipFill>
        <p:spPr>
          <a:xfrm>
            <a:off x="4202195" y="4360889"/>
            <a:ext cx="4902236" cy="3226391"/>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7118C-9DCD-05B0-50C1-5417DDB95F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EC9E333-A326-2C68-4D5C-7D3E7D30F9B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BC445226-DDF4-5197-6923-9381A0146A1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36319B4-9219-D7F7-821A-F1951E0819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E65BA6D-703D-19E0-1364-8FF701D3789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5FAB1D8E-6CCC-5B77-F14D-1A83067EF0C8}"/>
              </a:ext>
            </a:extLst>
          </p:cNvPr>
          <p:cNvSpPr txBox="1"/>
          <p:nvPr/>
        </p:nvSpPr>
        <p:spPr>
          <a:xfrm>
            <a:off x="1488576" y="67843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Le livre est sur le lit, qui veut répéter la phrase?</a:t>
            </a:r>
          </a:p>
        </p:txBody>
      </p:sp>
      <p:grpSp>
        <p:nvGrpSpPr>
          <p:cNvPr id="27" name="Groupe 26">
            <a:extLst>
              <a:ext uri="{FF2B5EF4-FFF2-40B4-BE49-F238E27FC236}">
                <a16:creationId xmlns:a16="http://schemas.microsoft.com/office/drawing/2014/main" id="{51265073-A1D1-35A6-96D5-B4D07F7399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BB371F-480D-BE39-3D88-9E794A4BF5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7C80B06-A01C-DB1C-8B8C-B2D70D9CC11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91D3DC-5F24-F0F5-2D02-B080D09A561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2ABB8A5-D083-B830-9CBC-5DA9BBF398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89682F3-33C0-07F0-14E1-0ACEA585FA7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5221FA-5CF5-3BC7-7BF6-F492022F54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76D81F1-D30B-64AD-50E5-13601FB9E6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22732E83-F572-F495-98CA-7A9AD0D6A7AA}"/>
              </a:ext>
            </a:extLst>
          </p:cNvPr>
          <p:cNvSpPr txBox="1"/>
          <p:nvPr/>
        </p:nvSpPr>
        <p:spPr>
          <a:xfrm>
            <a:off x="1538103" y="2677634"/>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Le livre est sur le lit</a:t>
            </a:r>
          </a:p>
        </p:txBody>
      </p:sp>
      <p:sp>
        <p:nvSpPr>
          <p:cNvPr id="3" name="ZoneTexte 2">
            <a:extLst>
              <a:ext uri="{FF2B5EF4-FFF2-40B4-BE49-F238E27FC236}">
                <a16:creationId xmlns:a16="http://schemas.microsoft.com/office/drawing/2014/main" id="{EBCD63EE-6482-B5F9-93B6-4295036BCD9B}"/>
              </a:ext>
            </a:extLst>
          </p:cNvPr>
          <p:cNvSpPr txBox="1"/>
          <p:nvPr/>
        </p:nvSpPr>
        <p:spPr>
          <a:xfrm>
            <a:off x="1953704" y="122756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a:t>
            </a:r>
          </a:p>
        </p:txBody>
      </p:sp>
      <p:pic>
        <p:nvPicPr>
          <p:cNvPr id="5" name="Image 4">
            <a:extLst>
              <a:ext uri="{FF2B5EF4-FFF2-40B4-BE49-F238E27FC236}">
                <a16:creationId xmlns:a16="http://schemas.microsoft.com/office/drawing/2014/main" id="{A62DC2A5-7D97-5F73-1ABD-E84422D27CC2}"/>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582400" y="808239"/>
            <a:ext cx="1339568" cy="1124527"/>
          </a:xfrm>
          <a:prstGeom prst="rect">
            <a:avLst/>
          </a:prstGeom>
        </p:spPr>
      </p:pic>
      <p:pic>
        <p:nvPicPr>
          <p:cNvPr id="6" name="Image 5" descr="Une image contenant meubles, lit, literie, chambre&#10;&#10;Le contenu généré par l’IA peut être incorrect.">
            <a:extLst>
              <a:ext uri="{FF2B5EF4-FFF2-40B4-BE49-F238E27FC236}">
                <a16:creationId xmlns:a16="http://schemas.microsoft.com/office/drawing/2014/main" id="{D2DA5BD7-B297-AB40-57CD-2FC431882C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24413" y="4264797"/>
            <a:ext cx="5257800" cy="3286125"/>
          </a:xfrm>
          <a:prstGeom prst="rect">
            <a:avLst/>
          </a:prstGeom>
        </p:spPr>
      </p:pic>
    </p:spTree>
    <p:extLst>
      <p:ext uri="{BB962C8B-B14F-4D97-AF65-F5344CB8AC3E}">
        <p14:creationId xmlns:p14="http://schemas.microsoft.com/office/powerpoint/2010/main" val="27896083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939030"/>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lavabo . Comment vous dites lavabo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82CA4EC-A493-6EDC-348F-F2B7F384DCF8}"/>
              </a:ext>
            </a:extLst>
          </p:cNvPr>
          <p:cNvPicPr>
            <a:picLocks noChangeAspect="1"/>
          </p:cNvPicPr>
          <p:nvPr/>
        </p:nvPicPr>
        <p:blipFill>
          <a:blip r:embed="rId4"/>
          <a:stretch>
            <a:fillRect/>
          </a:stretch>
        </p:blipFill>
        <p:spPr>
          <a:xfrm>
            <a:off x="4254020" y="3308195"/>
            <a:ext cx="4013082" cy="3746810"/>
          </a:xfrm>
          <a:prstGeom prst="rect">
            <a:avLst/>
          </a:prstGeom>
        </p:spPr>
      </p:pic>
    </p:spTree>
    <p:extLst>
      <p:ext uri="{BB962C8B-B14F-4D97-AF65-F5344CB8AC3E}">
        <p14:creationId xmlns:p14="http://schemas.microsoft.com/office/powerpoint/2010/main" val="35693770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Un lavabo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lavabo</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Répétons ensemble “un lavabo”</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 lavabo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lavabo</a:t>
            </a:r>
            <a:endParaRPr lang="fr-FR" sz="80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98E912F8-2F67-30A8-3DBC-7E3EB005C923}"/>
              </a:ext>
            </a:extLst>
          </p:cNvPr>
          <p:cNvPicPr>
            <a:picLocks noChangeAspect="1"/>
          </p:cNvPicPr>
          <p:nvPr/>
        </p:nvPicPr>
        <p:blipFill>
          <a:blip r:embed="rId4"/>
          <a:stretch>
            <a:fillRect/>
          </a:stretch>
        </p:blipFill>
        <p:spPr>
          <a:xfrm>
            <a:off x="4646772" y="4206538"/>
            <a:ext cx="4013082" cy="3746810"/>
          </a:xfrm>
          <a:prstGeom prst="rect">
            <a:avLst/>
          </a:prstGeom>
        </p:spPr>
      </p:pic>
    </p:spTree>
    <p:extLst>
      <p:ext uri="{BB962C8B-B14F-4D97-AF65-F5344CB8AC3E}">
        <p14:creationId xmlns:p14="http://schemas.microsoft.com/office/powerpoint/2010/main" val="11928778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Ali se lave au lavabo.</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7843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Ali se lave au lavabo, qui veut répéter la phrase?</a:t>
            </a:r>
          </a:p>
        </p:txBody>
      </p:sp>
      <p:sp>
        <p:nvSpPr>
          <p:cNvPr id="5" name="ZoneTexte 4">
            <a:extLst>
              <a:ext uri="{FF2B5EF4-FFF2-40B4-BE49-F238E27FC236}">
                <a16:creationId xmlns:a16="http://schemas.microsoft.com/office/drawing/2014/main" id="{E9F02953-FBDB-960B-BFF4-D0E6B4C9FA26}"/>
              </a:ext>
            </a:extLst>
          </p:cNvPr>
          <p:cNvSpPr txBox="1"/>
          <p:nvPr/>
        </p:nvSpPr>
        <p:spPr>
          <a:xfrm>
            <a:off x="1953704" y="122756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descr="Une image contenant dessin, croquis, clipart, garçon&#10;&#10;Le contenu généré par l’IA peut être incorrect.">
            <a:extLst>
              <a:ext uri="{FF2B5EF4-FFF2-40B4-BE49-F238E27FC236}">
                <a16:creationId xmlns:a16="http://schemas.microsoft.com/office/drawing/2014/main" id="{0822DD08-1B3B-D085-991B-889D4D0C72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1252" y="3309824"/>
            <a:ext cx="7540948" cy="5749614"/>
          </a:xfrm>
          <a:prstGeom prst="rect">
            <a:avLst/>
          </a:prstGeom>
        </p:spPr>
      </p:pic>
    </p:spTree>
    <p:extLst>
      <p:ext uri="{BB962C8B-B14F-4D97-AF65-F5344CB8AC3E}">
        <p14:creationId xmlns:p14="http://schemas.microsoft.com/office/powerpoint/2010/main" val="1329408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C1A5E820-378D-0F44-13AC-3AB2C7AAB9BA}"/>
              </a:ext>
            </a:extLst>
          </p:cNvPr>
          <p:cNvPicPr>
            <a:picLocks noChangeAspect="1"/>
          </p:cNvPicPr>
          <p:nvPr/>
        </p:nvPicPr>
        <p:blipFill>
          <a:blip r:embed="rId4"/>
          <a:stretch>
            <a:fillRect/>
          </a:stretch>
        </p:blipFill>
        <p:spPr>
          <a:xfrm>
            <a:off x="9829800" y="3551441"/>
            <a:ext cx="3022043" cy="2621111"/>
          </a:xfrm>
          <a:prstGeom prst="rect">
            <a:avLst/>
          </a:prstGeom>
        </p:spPr>
      </p:pic>
      <p:pic>
        <p:nvPicPr>
          <p:cNvPr id="6" name="Image 5">
            <a:extLst>
              <a:ext uri="{FF2B5EF4-FFF2-40B4-BE49-F238E27FC236}">
                <a16:creationId xmlns:a16="http://schemas.microsoft.com/office/drawing/2014/main" id="{A9862D02-6B47-8F2F-BEC0-13F35C46EB1E}"/>
              </a:ext>
            </a:extLst>
          </p:cNvPr>
          <p:cNvPicPr>
            <a:picLocks noChangeAspect="1"/>
          </p:cNvPicPr>
          <p:nvPr/>
        </p:nvPicPr>
        <p:blipFill>
          <a:blip r:embed="rId5"/>
          <a:stretch>
            <a:fillRect/>
          </a:stretch>
        </p:blipFill>
        <p:spPr>
          <a:xfrm>
            <a:off x="937646" y="3270095"/>
            <a:ext cx="4013082" cy="3746810"/>
          </a:xfrm>
          <a:prstGeom prst="rect">
            <a:avLst/>
          </a:prstGeom>
        </p:spPr>
      </p:pic>
      <p:pic>
        <p:nvPicPr>
          <p:cNvPr id="7" name="Image 6">
            <a:extLst>
              <a:ext uri="{FF2B5EF4-FFF2-40B4-BE49-F238E27FC236}">
                <a16:creationId xmlns:a16="http://schemas.microsoft.com/office/drawing/2014/main" id="{5613A602-26DA-18A1-EE5F-09AC25B0870E}"/>
              </a:ext>
            </a:extLst>
          </p:cNvPr>
          <p:cNvPicPr>
            <a:picLocks noChangeAspect="1"/>
          </p:cNvPicPr>
          <p:nvPr/>
        </p:nvPicPr>
        <p:blipFill>
          <a:blip r:embed="rId6"/>
          <a:stretch>
            <a:fillRect/>
          </a:stretch>
        </p:blipFill>
        <p:spPr>
          <a:xfrm>
            <a:off x="4844261" y="3551441"/>
            <a:ext cx="4072169" cy="2497944"/>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C’est la farine . Comment vous dites farine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35F292D6-E2E9-386D-4D17-6CE024DFAAE9}"/>
              </a:ext>
            </a:extLst>
          </p:cNvPr>
          <p:cNvPicPr>
            <a:picLocks noChangeAspect="1"/>
          </p:cNvPicPr>
          <p:nvPr/>
        </p:nvPicPr>
        <p:blipFill>
          <a:blip r:embed="rId4"/>
          <a:stretch>
            <a:fillRect/>
          </a:stretch>
        </p:blipFill>
        <p:spPr>
          <a:xfrm>
            <a:off x="2034718" y="3349364"/>
            <a:ext cx="7508609" cy="3588272"/>
          </a:xfrm>
          <a:prstGeom prst="rect">
            <a:avLst/>
          </a:prstGeom>
        </p:spPr>
      </p:pic>
    </p:spTree>
    <p:extLst>
      <p:ext uri="{BB962C8B-B14F-4D97-AF65-F5344CB8AC3E}">
        <p14:creationId xmlns:p14="http://schemas.microsoft.com/office/powerpoint/2010/main" val="1323092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640289"/>
            <a:chOff x="2853490" y="4076701"/>
            <a:chExt cx="12609208" cy="3280123"/>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989747"/>
              <a:chOff x="1309128" y="1880836"/>
              <a:chExt cx="6724021" cy="1063436"/>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396008" y="1921562"/>
                <a:ext cx="6060083" cy="1022710"/>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fr-FR" sz="3600" b="1" dirty="0">
                    <a:solidFill>
                      <a:srgbClr val="008EC0"/>
                    </a:solidFill>
                    <a:latin typeface="Dosis" pitchFamily="2" charset="0"/>
                  </a:rPr>
                  <a:t>   - fil- lit – lavabo – neuf – fleur- livre</a:t>
                </a:r>
                <a:r>
                  <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469810"/>
              <a:chOff x="1294062" y="1880836"/>
              <a:chExt cx="6739087" cy="785552"/>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578054"/>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Identifier, nommer lire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syllabes construites avec </a:t>
                </a:r>
                <a:r>
                  <a:rPr lang="fr-FR" sz="2800" b="1" dirty="0">
                    <a:solidFill>
                      <a:srgbClr val="008EC0"/>
                    </a:solidFill>
                    <a:latin typeface="Dosis" pitchFamily="2" charset="0"/>
                  </a:rPr>
                  <a:t>les</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 lettres « f » et « l », puis les utiliser  pour lire des pseudo-mots et des mots.</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La farine, farine . Répétons ensemble “La farine  ”. Encore une fois “La farine”.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Qui veut répéter ”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La farine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       </a:t>
            </a: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pour répéter.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srgbClr val="4BACC6">
                    <a:lumMod val="75000"/>
                  </a:srgbClr>
                </a:solidFill>
                <a:effectLst/>
                <a:uLnTx/>
                <a:uFillTx/>
                <a:latin typeface="Dosis" pitchFamily="2" charset="0"/>
                <a:ea typeface="+mn-ea"/>
                <a:cs typeface="+mn-cs"/>
              </a:rPr>
              <a:t>la farine</a:t>
            </a:r>
            <a:endParaRPr kumimoji="0" lang="fr-FR" sz="8000" b="0" i="0" u="none" strike="noStrike" kern="1200" cap="none" spc="0" normalizeH="0" baseline="0" noProof="0" dirty="0">
              <a:ln>
                <a:noFill/>
              </a:ln>
              <a:solidFill>
                <a:srgbClr val="4BACC6">
                  <a:lumMod val="75000"/>
                </a:srgb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9DB3C978-7320-B64B-1E49-E179DE4D98FD}"/>
              </a:ext>
            </a:extLst>
          </p:cNvPr>
          <p:cNvPicPr>
            <a:picLocks noChangeAspect="1"/>
          </p:cNvPicPr>
          <p:nvPr/>
        </p:nvPicPr>
        <p:blipFill>
          <a:blip r:embed="rId4"/>
          <a:stretch>
            <a:fillRect/>
          </a:stretch>
        </p:blipFill>
        <p:spPr>
          <a:xfrm>
            <a:off x="2652562" y="4076578"/>
            <a:ext cx="7508609" cy="3588272"/>
          </a:xfrm>
          <a:prstGeom prst="rect">
            <a:avLst/>
          </a:prstGeom>
        </p:spPr>
      </p:pic>
    </p:spTree>
    <p:extLst>
      <p:ext uri="{BB962C8B-B14F-4D97-AF65-F5344CB8AC3E}">
        <p14:creationId xmlns:p14="http://schemas.microsoft.com/office/powerpoint/2010/main" val="4923408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C’est une fleur . Comment vous dites fleur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D2789DB-67F6-8E61-4DF6-C9FD87A635BF}"/>
              </a:ext>
            </a:extLst>
          </p:cNvPr>
          <p:cNvPicPr>
            <a:picLocks noChangeAspect="1"/>
          </p:cNvPicPr>
          <p:nvPr/>
        </p:nvPicPr>
        <p:blipFill>
          <a:blip r:embed="rId4"/>
          <a:stretch>
            <a:fillRect/>
          </a:stretch>
        </p:blipFill>
        <p:spPr>
          <a:xfrm>
            <a:off x="4934266" y="2990850"/>
            <a:ext cx="3815602" cy="5051425"/>
          </a:xfrm>
          <a:prstGeom prst="rect">
            <a:avLst/>
          </a:prstGeom>
        </p:spPr>
      </p:pic>
    </p:spTree>
    <p:extLst>
      <p:ext uri="{BB962C8B-B14F-4D97-AF65-F5344CB8AC3E}">
        <p14:creationId xmlns:p14="http://schemas.microsoft.com/office/powerpoint/2010/main" val="37065927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Une fleur. fleur, Répétons ensemble “une fleur” ”. Encore une fois “une fleur”.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Qui veut répéter ” </a:t>
            </a:r>
            <a:r>
              <a:rPr lang="fr-FR" sz="2800" b="1" dirty="0">
                <a:solidFill>
                  <a:prstClr val="white">
                    <a:lumMod val="65000"/>
                  </a:prstClr>
                </a:solidFill>
                <a:latin typeface="Dosis" panose="02010703020202060003" pitchFamily="2" charset="0"/>
                <a:cs typeface="Microsoft Uighur" panose="02000000000000000000" pitchFamily="2" charset="-78"/>
              </a:rPr>
              <a:t>u</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ne fleur</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       </a:t>
            </a: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pour répéter.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4644966" y="2588404"/>
            <a:ext cx="6480233" cy="1323439"/>
          </a:xfrm>
          <a:prstGeom prst="rect">
            <a:avLst/>
          </a:prstGeom>
          <a:noFill/>
        </p:spPr>
        <p:txBody>
          <a:bodyPr wrap="square" rtlCol="0">
            <a:spAutoFit/>
          </a:bodyPr>
          <a:lstStyle/>
          <a:p>
            <a:pPr marL="0" marR="0" lvl="0" indent="0" algn="ctr" defTabSz="685869" rtl="0" eaLnBrk="1" fontAlgn="auto" latinLnBrk="0" hangingPunct="1">
              <a:lnSpc>
                <a:spcPct val="100000"/>
              </a:lnSpc>
              <a:spcBef>
                <a:spcPts val="0"/>
              </a:spcBef>
              <a:spcAft>
                <a:spcPts val="0"/>
              </a:spcAft>
              <a:buClrTx/>
              <a:buSzTx/>
              <a:buFontTx/>
              <a:buNone/>
              <a:tabLst/>
              <a:defRPr/>
            </a:pPr>
            <a:r>
              <a:rPr kumimoji="0" lang="fr-FR" sz="8000" b="1" i="0" u="none" strike="noStrike" kern="1200" cap="none" spc="0" normalizeH="0" baseline="0" noProof="0" dirty="0">
                <a:ln>
                  <a:noFill/>
                </a:ln>
                <a:solidFill>
                  <a:srgbClr val="4BACC6">
                    <a:lumMod val="75000"/>
                  </a:srgbClr>
                </a:solidFill>
                <a:effectLst/>
                <a:uLnTx/>
                <a:uFillTx/>
                <a:latin typeface="Dosis" pitchFamily="2" charset="0"/>
                <a:ea typeface="+mn-ea"/>
                <a:cs typeface="+mn-cs"/>
              </a:rPr>
              <a:t>une fleur</a:t>
            </a:r>
            <a:endParaRPr kumimoji="0" lang="fr-FR" sz="80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CBD94C33-A4A0-AC36-FAD1-C01B37E9E79F}"/>
              </a:ext>
            </a:extLst>
          </p:cNvPr>
          <p:cNvPicPr>
            <a:picLocks noChangeAspect="1"/>
          </p:cNvPicPr>
          <p:nvPr/>
        </p:nvPicPr>
        <p:blipFill>
          <a:blip r:embed="rId4"/>
          <a:stretch>
            <a:fillRect/>
          </a:stretch>
        </p:blipFill>
        <p:spPr>
          <a:xfrm>
            <a:off x="5877070" y="3849445"/>
            <a:ext cx="3815602" cy="5051425"/>
          </a:xfrm>
          <a:prstGeom prst="rect">
            <a:avLst/>
          </a:prstGeom>
        </p:spPr>
      </p:pic>
    </p:spTree>
    <p:extLst>
      <p:ext uri="{BB962C8B-B14F-4D97-AF65-F5344CB8AC3E}">
        <p14:creationId xmlns:p14="http://schemas.microsoft.com/office/powerpoint/2010/main" val="51310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507892"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6745" y="49564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015663"/>
          </a:xfrm>
          <a:prstGeom prst="rect">
            <a:avLst/>
          </a:prstGeom>
          <a:noFill/>
        </p:spPr>
        <p:txBody>
          <a:bodyPr wrap="square" rtlCol="0">
            <a:spAutoFit/>
          </a:bodyPr>
          <a:lstStyle/>
          <a:p>
            <a:pPr marL="0" marR="0" lvl="0" indent="0" algn="ctr" defTabSz="1028752"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106585"/>
                </a:solidFill>
                <a:effectLst/>
                <a:uLnTx/>
                <a:uFillTx/>
                <a:latin typeface="Dosis" pitchFamily="2" charset="0"/>
                <a:ea typeface="+mn-ea"/>
                <a:cs typeface="+mn-cs"/>
              </a:rPr>
              <a:t>Il y a des fleurs dans la forêt.</a:t>
            </a:r>
          </a:p>
        </p:txBody>
      </p:sp>
      <p:sp>
        <p:nvSpPr>
          <p:cNvPr id="3" name="ZoneTexte 2">
            <a:extLst>
              <a:ext uri="{FF2B5EF4-FFF2-40B4-BE49-F238E27FC236}">
                <a16:creationId xmlns:a16="http://schemas.microsoft.com/office/drawing/2014/main" id="{8032A5D4-04C7-0314-D342-52622F0F9221}"/>
              </a:ext>
            </a:extLst>
          </p:cNvPr>
          <p:cNvSpPr txBox="1"/>
          <p:nvPr/>
        </p:nvSpPr>
        <p:spPr>
          <a:xfrm>
            <a:off x="836846" y="831540"/>
            <a:ext cx="12894364" cy="523220"/>
          </a:xfrm>
          <a:prstGeom prst="rect">
            <a:avLst/>
          </a:prstGeom>
          <a:no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Il y a des fleurs dans la forêt, qui veut répéter la phrase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1953704" y="1227562"/>
            <a:ext cx="11254404" cy="461665"/>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51643" y="1195108"/>
            <a:ext cx="1382596" cy="1160647"/>
          </a:xfrm>
          <a:prstGeom prst="rect">
            <a:avLst/>
          </a:prstGeom>
        </p:spPr>
      </p:pic>
      <p:pic>
        <p:nvPicPr>
          <p:cNvPr id="2" name="Image 1">
            <a:extLst>
              <a:ext uri="{FF2B5EF4-FFF2-40B4-BE49-F238E27FC236}">
                <a16:creationId xmlns:a16="http://schemas.microsoft.com/office/drawing/2014/main" id="{773B1312-616F-197B-4AB1-5029565BD0A7}"/>
              </a:ext>
            </a:extLst>
          </p:cNvPr>
          <p:cNvPicPr>
            <a:picLocks noChangeAspect="1"/>
          </p:cNvPicPr>
          <p:nvPr/>
        </p:nvPicPr>
        <p:blipFill>
          <a:blip r:embed="rId6"/>
          <a:stretch>
            <a:fillRect/>
          </a:stretch>
        </p:blipFill>
        <p:spPr>
          <a:xfrm>
            <a:off x="3548966" y="4079351"/>
            <a:ext cx="6208694" cy="4149437"/>
          </a:xfrm>
          <a:prstGeom prst="rect">
            <a:avLst/>
          </a:prstGeom>
        </p:spPr>
      </p:pic>
      <p:pic>
        <p:nvPicPr>
          <p:cNvPr id="6" name="Image 5">
            <a:extLst>
              <a:ext uri="{FF2B5EF4-FFF2-40B4-BE49-F238E27FC236}">
                <a16:creationId xmlns:a16="http://schemas.microsoft.com/office/drawing/2014/main" id="{E809B910-3005-EE8D-1503-F4130C27FE6B}"/>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6888179" y="6606009"/>
            <a:ext cx="1133330" cy="1500401"/>
          </a:xfrm>
          <a:prstGeom prst="rect">
            <a:avLst/>
          </a:prstGeom>
        </p:spPr>
      </p:pic>
      <p:pic>
        <p:nvPicPr>
          <p:cNvPr id="7" name="Image 6">
            <a:extLst>
              <a:ext uri="{FF2B5EF4-FFF2-40B4-BE49-F238E27FC236}">
                <a16:creationId xmlns:a16="http://schemas.microsoft.com/office/drawing/2014/main" id="{671EC8F0-1272-87FE-DDF6-FCF302A52CA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4561097" y="6311381"/>
            <a:ext cx="1133330" cy="1500401"/>
          </a:xfrm>
          <a:prstGeom prst="rect">
            <a:avLst/>
          </a:prstGeom>
        </p:spPr>
      </p:pic>
      <p:pic>
        <p:nvPicPr>
          <p:cNvPr id="9" name="Image 8">
            <a:extLst>
              <a:ext uri="{FF2B5EF4-FFF2-40B4-BE49-F238E27FC236}">
                <a16:creationId xmlns:a16="http://schemas.microsoft.com/office/drawing/2014/main" id="{19C7E9BB-DB61-E6DE-8636-C275E2F82272}"/>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5393471" y="6311382"/>
            <a:ext cx="1133330" cy="1500401"/>
          </a:xfrm>
          <a:prstGeom prst="rect">
            <a:avLst/>
          </a:prstGeom>
        </p:spPr>
      </p:pic>
      <p:pic>
        <p:nvPicPr>
          <p:cNvPr id="13" name="Image 12">
            <a:extLst>
              <a:ext uri="{FF2B5EF4-FFF2-40B4-BE49-F238E27FC236}">
                <a16:creationId xmlns:a16="http://schemas.microsoft.com/office/drawing/2014/main" id="{662C2EBC-ACD3-3B4F-DA41-6742489BF47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6193978" y="6508905"/>
            <a:ext cx="1133330" cy="1500401"/>
          </a:xfrm>
          <a:prstGeom prst="rect">
            <a:avLst/>
          </a:prstGeom>
        </p:spPr>
      </p:pic>
    </p:spTree>
    <p:extLst>
      <p:ext uri="{BB962C8B-B14F-4D97-AF65-F5344CB8AC3E}">
        <p14:creationId xmlns:p14="http://schemas.microsoft.com/office/powerpoint/2010/main" val="203711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62547" y="708466"/>
            <a:ext cx="14153527"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C’est le chiffre neuf  . Comment vous dites neuf dans votre langue?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3EEC4C75-4308-08FD-70C0-9385A6DD0F9E}"/>
              </a:ext>
            </a:extLst>
          </p:cNvPr>
          <p:cNvPicPr>
            <a:picLocks noChangeAspect="1"/>
          </p:cNvPicPr>
          <p:nvPr/>
        </p:nvPicPr>
        <p:blipFill>
          <a:blip r:embed="rId4"/>
          <a:stretch>
            <a:fillRect/>
          </a:stretch>
        </p:blipFill>
        <p:spPr>
          <a:xfrm>
            <a:off x="5029200" y="3313698"/>
            <a:ext cx="2487708" cy="3659603"/>
          </a:xfrm>
          <a:prstGeom prst="rect">
            <a:avLst/>
          </a:prstGeom>
        </p:spPr>
      </p:pic>
    </p:spTree>
    <p:extLst>
      <p:ext uri="{BB962C8B-B14F-4D97-AF65-F5344CB8AC3E}">
        <p14:creationId xmlns:p14="http://schemas.microsoft.com/office/powerpoint/2010/main" val="39305435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7FC3C-702A-9BCF-4E7F-7D3494F0533E}"/>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A0C1393F-F770-9042-0FAF-701E0C17036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3805FE5E-07A7-9291-9A99-7C55981782D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33DBDE-FC0B-F044-8002-00583D64E8C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2B9DDF-A8D7-AB5E-1ED3-718846BB3A9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054BA6EE-17EE-42F2-226C-B58BB4B4A78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93D955B-5AE4-2F38-3277-B08F2C2AED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581A9B7-6028-D9E8-E036-92B2F7E6F58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3FD844-12B2-2349-BC5F-B6A248ED78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EFD4FC3-7CDB-8DFD-3035-6EC54647CAA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215CC8-DD4D-7644-B695-3DA60BD13D7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722CB7-41C5-A7FA-AA23-577C6102F1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CB573B8-3AB0-9F8F-3C0D-F987D61398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C1752F59-A925-4F90-A434-CDFF504657CF}"/>
              </a:ext>
            </a:extLst>
          </p:cNvPr>
          <p:cNvSpPr txBox="1"/>
          <p:nvPr/>
        </p:nvSpPr>
        <p:spPr>
          <a:xfrm>
            <a:off x="2864139" y="2355755"/>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neuf</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53B6AAD7-F6AB-8037-1907-FF123685E080}"/>
              </a:ext>
            </a:extLst>
          </p:cNvPr>
          <p:cNvSpPr txBox="1"/>
          <p:nvPr/>
        </p:nvSpPr>
        <p:spPr>
          <a:xfrm>
            <a:off x="1143001" y="685010"/>
            <a:ext cx="11811000" cy="13849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neuf , répétons ensemble “neuf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Qui veut répéter ” neuf”?       </a:t>
            </a:r>
            <a:endPar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DB67DE54-E2AF-D512-291B-39D4365F4F32}"/>
              </a:ext>
            </a:extLst>
          </p:cNvPr>
          <p:cNvPicPr>
            <a:picLocks noChangeAspect="1"/>
          </p:cNvPicPr>
          <p:nvPr/>
        </p:nvPicPr>
        <p:blipFill>
          <a:blip r:embed="rId4"/>
          <a:stretch>
            <a:fillRect/>
          </a:stretch>
        </p:blipFill>
        <p:spPr>
          <a:xfrm>
            <a:off x="5105400" y="4271642"/>
            <a:ext cx="2487708" cy="3659603"/>
          </a:xfrm>
          <a:prstGeom prst="rect">
            <a:avLst/>
          </a:prstGeom>
        </p:spPr>
      </p:pic>
    </p:spTree>
    <p:extLst>
      <p:ext uri="{BB962C8B-B14F-4D97-AF65-F5344CB8AC3E}">
        <p14:creationId xmlns:p14="http://schemas.microsoft.com/office/powerpoint/2010/main" val="23839512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2" name="ZoneTexte 5">
            <a:extLst>
              <a:ext uri="{FF2B5EF4-FFF2-40B4-BE49-F238E27FC236}">
                <a16:creationId xmlns:a16="http://schemas.microsoft.com/office/drawing/2014/main" id="{79601649-3E0B-4963-12CF-3A541412582F}"/>
              </a:ext>
            </a:extLst>
          </p:cNvPr>
          <p:cNvSpPr txBox="1"/>
          <p:nvPr/>
        </p:nvSpPr>
        <p:spPr>
          <a:xfrm>
            <a:off x="2864138" y="2355755"/>
            <a:ext cx="9136107"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Neuf </a:t>
            </a:r>
            <a:r>
              <a:rPr lang="fr-FR" sz="9000" b="1" dirty="0">
                <a:solidFill>
                  <a:srgbClr val="106585"/>
                </a:solidFill>
                <a:latin typeface="Dosis" pitchFamily="2" charset="0"/>
              </a:rPr>
              <a:t>fleur</a:t>
            </a:r>
            <a:r>
              <a:rPr kumimoji="0" lang="fr-FR" sz="9000" b="1" i="0" u="none" strike="noStrike" kern="1200" cap="none" spc="0" normalizeH="0" baseline="0" noProof="0" dirty="0">
                <a:ln>
                  <a:noFill/>
                </a:ln>
                <a:solidFill>
                  <a:srgbClr val="106585"/>
                </a:solidFill>
                <a:effectLst/>
                <a:uLnTx/>
                <a:uFillTx/>
                <a:latin typeface="Dosis" pitchFamily="2" charset="0"/>
                <a:ea typeface="+mn-ea"/>
                <a:cs typeface="+mn-cs"/>
              </a:rPr>
              <a:t>s.</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B7FFF319-B431-9A22-A686-F5F5CADE5371}"/>
              </a:ext>
            </a:extLst>
          </p:cNvPr>
          <p:cNvSpPr txBox="1"/>
          <p:nvPr/>
        </p:nvSpPr>
        <p:spPr>
          <a:xfrm>
            <a:off x="1143001" y="685010"/>
            <a:ext cx="11811000"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Neuf fleurs, répétons ensemble , Neuf fleurs.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répéter la phrase.                                   </a:t>
            </a: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icrosoft Uighur" panose="02000000000000000000" pitchFamily="2" charset="-78"/>
              </a:rPr>
              <a:t>Répétition  en chorale, puis individuelle </a:t>
            </a:r>
          </a:p>
        </p:txBody>
      </p:sp>
      <p:pic>
        <p:nvPicPr>
          <p:cNvPr id="7" name="Image 6">
            <a:extLst>
              <a:ext uri="{FF2B5EF4-FFF2-40B4-BE49-F238E27FC236}">
                <a16:creationId xmlns:a16="http://schemas.microsoft.com/office/drawing/2014/main" id="{6BDD7E05-93C6-32DE-ADFD-75073E95EF62}"/>
              </a:ext>
            </a:extLst>
          </p:cNvPr>
          <p:cNvPicPr>
            <a:picLocks noChangeAspect="1"/>
          </p:cNvPicPr>
          <p:nvPr/>
        </p:nvPicPr>
        <p:blipFill>
          <a:blip r:embed="rId4"/>
          <a:stretch>
            <a:fillRect/>
          </a:stretch>
        </p:blipFill>
        <p:spPr>
          <a:xfrm>
            <a:off x="649922" y="4200777"/>
            <a:ext cx="1273563" cy="3909770"/>
          </a:xfrm>
          <a:prstGeom prst="rect">
            <a:avLst/>
          </a:prstGeom>
        </p:spPr>
      </p:pic>
      <p:pic>
        <p:nvPicPr>
          <p:cNvPr id="8" name="Image 7">
            <a:extLst>
              <a:ext uri="{FF2B5EF4-FFF2-40B4-BE49-F238E27FC236}">
                <a16:creationId xmlns:a16="http://schemas.microsoft.com/office/drawing/2014/main" id="{4759D9E1-216B-2297-9CAF-2462BAA31737}"/>
              </a:ext>
            </a:extLst>
          </p:cNvPr>
          <p:cNvPicPr>
            <a:picLocks noChangeAspect="1"/>
          </p:cNvPicPr>
          <p:nvPr/>
        </p:nvPicPr>
        <p:blipFill>
          <a:blip r:embed="rId4"/>
          <a:stretch>
            <a:fillRect/>
          </a:stretch>
        </p:blipFill>
        <p:spPr>
          <a:xfrm>
            <a:off x="11375742" y="4200777"/>
            <a:ext cx="1539271" cy="3909770"/>
          </a:xfrm>
          <a:prstGeom prst="rect">
            <a:avLst/>
          </a:prstGeom>
        </p:spPr>
      </p:pic>
      <p:pic>
        <p:nvPicPr>
          <p:cNvPr id="9" name="Image 8">
            <a:extLst>
              <a:ext uri="{FF2B5EF4-FFF2-40B4-BE49-F238E27FC236}">
                <a16:creationId xmlns:a16="http://schemas.microsoft.com/office/drawing/2014/main" id="{F987A90D-7324-E925-CDE9-7EC117BF4D4D}"/>
              </a:ext>
            </a:extLst>
          </p:cNvPr>
          <p:cNvPicPr>
            <a:picLocks noChangeAspect="1"/>
          </p:cNvPicPr>
          <p:nvPr/>
        </p:nvPicPr>
        <p:blipFill>
          <a:blip r:embed="rId4"/>
          <a:stretch>
            <a:fillRect/>
          </a:stretch>
        </p:blipFill>
        <p:spPr>
          <a:xfrm>
            <a:off x="1863538" y="4255255"/>
            <a:ext cx="1044085" cy="3909770"/>
          </a:xfrm>
          <a:prstGeom prst="rect">
            <a:avLst/>
          </a:prstGeom>
        </p:spPr>
      </p:pic>
      <p:pic>
        <p:nvPicPr>
          <p:cNvPr id="10" name="Image 9">
            <a:extLst>
              <a:ext uri="{FF2B5EF4-FFF2-40B4-BE49-F238E27FC236}">
                <a16:creationId xmlns:a16="http://schemas.microsoft.com/office/drawing/2014/main" id="{9564A0FE-1463-0550-649F-3A1A328D17EB}"/>
              </a:ext>
            </a:extLst>
          </p:cNvPr>
          <p:cNvPicPr>
            <a:picLocks noChangeAspect="1"/>
          </p:cNvPicPr>
          <p:nvPr/>
        </p:nvPicPr>
        <p:blipFill>
          <a:blip r:embed="rId4"/>
          <a:stretch>
            <a:fillRect/>
          </a:stretch>
        </p:blipFill>
        <p:spPr>
          <a:xfrm>
            <a:off x="2914706" y="4246132"/>
            <a:ext cx="1312413" cy="3909770"/>
          </a:xfrm>
          <a:prstGeom prst="rect">
            <a:avLst/>
          </a:prstGeom>
        </p:spPr>
      </p:pic>
      <p:pic>
        <p:nvPicPr>
          <p:cNvPr id="11" name="Image 10">
            <a:extLst>
              <a:ext uri="{FF2B5EF4-FFF2-40B4-BE49-F238E27FC236}">
                <a16:creationId xmlns:a16="http://schemas.microsoft.com/office/drawing/2014/main" id="{7D022B25-DF34-A232-C134-1E27FA9482B4}"/>
              </a:ext>
            </a:extLst>
          </p:cNvPr>
          <p:cNvPicPr>
            <a:picLocks noChangeAspect="1"/>
          </p:cNvPicPr>
          <p:nvPr/>
        </p:nvPicPr>
        <p:blipFill>
          <a:blip r:embed="rId4"/>
          <a:stretch>
            <a:fillRect/>
          </a:stretch>
        </p:blipFill>
        <p:spPr>
          <a:xfrm>
            <a:off x="4214711" y="4255255"/>
            <a:ext cx="1391300" cy="3909770"/>
          </a:xfrm>
          <a:prstGeom prst="rect">
            <a:avLst/>
          </a:prstGeom>
        </p:spPr>
      </p:pic>
      <p:pic>
        <p:nvPicPr>
          <p:cNvPr id="13" name="Image 12">
            <a:extLst>
              <a:ext uri="{FF2B5EF4-FFF2-40B4-BE49-F238E27FC236}">
                <a16:creationId xmlns:a16="http://schemas.microsoft.com/office/drawing/2014/main" id="{B3DEF16C-8136-0B93-47A7-02CC9F95DEE7}"/>
              </a:ext>
            </a:extLst>
          </p:cNvPr>
          <p:cNvPicPr>
            <a:picLocks noChangeAspect="1"/>
          </p:cNvPicPr>
          <p:nvPr/>
        </p:nvPicPr>
        <p:blipFill>
          <a:blip r:embed="rId4"/>
          <a:stretch>
            <a:fillRect/>
          </a:stretch>
        </p:blipFill>
        <p:spPr>
          <a:xfrm>
            <a:off x="5529806" y="4255255"/>
            <a:ext cx="1300444" cy="3909770"/>
          </a:xfrm>
          <a:prstGeom prst="rect">
            <a:avLst/>
          </a:prstGeom>
        </p:spPr>
      </p:pic>
      <p:pic>
        <p:nvPicPr>
          <p:cNvPr id="14" name="Image 13">
            <a:extLst>
              <a:ext uri="{FF2B5EF4-FFF2-40B4-BE49-F238E27FC236}">
                <a16:creationId xmlns:a16="http://schemas.microsoft.com/office/drawing/2014/main" id="{D7AC8505-8D48-B58D-786E-60D0DA964D2B}"/>
              </a:ext>
            </a:extLst>
          </p:cNvPr>
          <p:cNvPicPr>
            <a:picLocks noChangeAspect="1"/>
          </p:cNvPicPr>
          <p:nvPr/>
        </p:nvPicPr>
        <p:blipFill>
          <a:blip r:embed="rId4"/>
          <a:stretch>
            <a:fillRect/>
          </a:stretch>
        </p:blipFill>
        <p:spPr>
          <a:xfrm>
            <a:off x="6814864" y="4255255"/>
            <a:ext cx="1463071" cy="3909770"/>
          </a:xfrm>
          <a:prstGeom prst="rect">
            <a:avLst/>
          </a:prstGeom>
        </p:spPr>
      </p:pic>
      <p:pic>
        <p:nvPicPr>
          <p:cNvPr id="16" name="Image 15">
            <a:extLst>
              <a:ext uri="{FF2B5EF4-FFF2-40B4-BE49-F238E27FC236}">
                <a16:creationId xmlns:a16="http://schemas.microsoft.com/office/drawing/2014/main" id="{CD51FFBF-4212-5B01-B350-FA8D7EFE63B7}"/>
              </a:ext>
            </a:extLst>
          </p:cNvPr>
          <p:cNvPicPr>
            <a:picLocks noChangeAspect="1"/>
          </p:cNvPicPr>
          <p:nvPr/>
        </p:nvPicPr>
        <p:blipFill>
          <a:blip r:embed="rId4"/>
          <a:stretch>
            <a:fillRect/>
          </a:stretch>
        </p:blipFill>
        <p:spPr>
          <a:xfrm>
            <a:off x="8328580" y="4255255"/>
            <a:ext cx="1366427" cy="3909770"/>
          </a:xfrm>
          <a:prstGeom prst="rect">
            <a:avLst/>
          </a:prstGeom>
        </p:spPr>
      </p:pic>
      <p:pic>
        <p:nvPicPr>
          <p:cNvPr id="18" name="Image 17">
            <a:extLst>
              <a:ext uri="{FF2B5EF4-FFF2-40B4-BE49-F238E27FC236}">
                <a16:creationId xmlns:a16="http://schemas.microsoft.com/office/drawing/2014/main" id="{7C3878E9-9391-EADE-2E97-45529B868E96}"/>
              </a:ext>
            </a:extLst>
          </p:cNvPr>
          <p:cNvPicPr>
            <a:picLocks noChangeAspect="1"/>
          </p:cNvPicPr>
          <p:nvPr/>
        </p:nvPicPr>
        <p:blipFill>
          <a:blip r:embed="rId4"/>
          <a:stretch>
            <a:fillRect/>
          </a:stretch>
        </p:blipFill>
        <p:spPr>
          <a:xfrm>
            <a:off x="9742162" y="4246132"/>
            <a:ext cx="1539271" cy="3909770"/>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CD900-C46A-E22A-B802-B719DF0BFD67}"/>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6C5098C-166C-1F5B-F8FB-15197C6DE2D9}"/>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nvGrpSpPr>
          <p:cNvPr id="23" name="Groupe 22">
            <a:extLst>
              <a:ext uri="{FF2B5EF4-FFF2-40B4-BE49-F238E27FC236}">
                <a16:creationId xmlns:a16="http://schemas.microsoft.com/office/drawing/2014/main" id="{7697E83A-91BA-5754-93E8-135B7E98823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CF9FAD2-C96D-ABDB-7DCA-D197E358FF8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B0472F3C-CCF7-AEC9-5B29-9AD42D86034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F736C990-2FFC-5F35-CD46-97A1B703FA4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4884683-7D5F-C2AC-C698-4A976F2B031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10FD3BC-3904-E9E3-6E37-44CF058FAB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9276FEA-F7A4-56CC-7867-B5E4DAEFDD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83FE38A-720E-A5D3-EECB-2CAB407535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6134911-BEF8-9D0C-8E01-F968A13630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023781-0092-5080-E8E1-0D106784B67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99DA7C5-A2F0-EA9F-59E7-3847B3CAE1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C2C8745-E319-9CC1-9812-68CC88E05E61}"/>
              </a:ext>
            </a:extLst>
          </p:cNvPr>
          <p:cNvSpPr txBox="1"/>
          <p:nvPr/>
        </p:nvSpPr>
        <p:spPr>
          <a:xfrm>
            <a:off x="1462547" y="708466"/>
            <a:ext cx="14153527" cy="132343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0953119-4833-3D34-040A-ED1D126A82F2}"/>
              </a:ext>
            </a:extLst>
          </p:cNvPr>
          <p:cNvPicPr>
            <a:picLocks noChangeAspect="1"/>
          </p:cNvPicPr>
          <p:nvPr/>
        </p:nvPicPr>
        <p:blipFill>
          <a:blip r:embed="rId4"/>
          <a:stretch>
            <a:fillRect/>
          </a:stretch>
        </p:blipFill>
        <p:spPr>
          <a:xfrm>
            <a:off x="1380568" y="3403773"/>
            <a:ext cx="2487708" cy="3659603"/>
          </a:xfrm>
          <a:prstGeom prst="rect">
            <a:avLst/>
          </a:prstGeom>
        </p:spPr>
      </p:pic>
      <p:pic>
        <p:nvPicPr>
          <p:cNvPr id="3" name="Image 2">
            <a:extLst>
              <a:ext uri="{FF2B5EF4-FFF2-40B4-BE49-F238E27FC236}">
                <a16:creationId xmlns:a16="http://schemas.microsoft.com/office/drawing/2014/main" id="{411AB6C3-7471-08F1-6346-9D5E69302493}"/>
              </a:ext>
            </a:extLst>
          </p:cNvPr>
          <p:cNvPicPr>
            <a:picLocks noChangeAspect="1"/>
          </p:cNvPicPr>
          <p:nvPr/>
        </p:nvPicPr>
        <p:blipFill>
          <a:blip r:embed="rId5"/>
          <a:stretch>
            <a:fillRect/>
          </a:stretch>
        </p:blipFill>
        <p:spPr>
          <a:xfrm>
            <a:off x="4824503" y="3278689"/>
            <a:ext cx="3132808" cy="3909770"/>
          </a:xfrm>
          <a:prstGeom prst="rect">
            <a:avLst/>
          </a:prstGeom>
        </p:spPr>
      </p:pic>
      <p:pic>
        <p:nvPicPr>
          <p:cNvPr id="5" name="Image 4">
            <a:extLst>
              <a:ext uri="{FF2B5EF4-FFF2-40B4-BE49-F238E27FC236}">
                <a16:creationId xmlns:a16="http://schemas.microsoft.com/office/drawing/2014/main" id="{BC5B4CD0-5052-1164-9574-89FD68BEA7A4}"/>
              </a:ext>
            </a:extLst>
          </p:cNvPr>
          <p:cNvPicPr>
            <a:picLocks noChangeAspect="1"/>
          </p:cNvPicPr>
          <p:nvPr/>
        </p:nvPicPr>
        <p:blipFill>
          <a:blip r:embed="rId6"/>
          <a:stretch>
            <a:fillRect/>
          </a:stretch>
        </p:blipFill>
        <p:spPr>
          <a:xfrm>
            <a:off x="8424996" y="3467100"/>
            <a:ext cx="3507858" cy="3588272"/>
          </a:xfrm>
          <a:prstGeom prst="rect">
            <a:avLst/>
          </a:prstGeom>
        </p:spPr>
      </p:pic>
    </p:spTree>
    <p:extLst>
      <p:ext uri="{BB962C8B-B14F-4D97-AF65-F5344CB8AC3E}">
        <p14:creationId xmlns:p14="http://schemas.microsoft.com/office/powerpoint/2010/main" val="13823608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17" name="Image 16">
            <a:extLst>
              <a:ext uri="{FF2B5EF4-FFF2-40B4-BE49-F238E27FC236}">
                <a16:creationId xmlns:a16="http://schemas.microsoft.com/office/drawing/2014/main" id="{2A508CE9-0737-E628-73ED-DD03C4BAE752}"/>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neuf – fleur - farine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291B2964-9D7F-4079-99DA-07DA96475944}"/>
              </a:ext>
            </a:extLst>
          </p:cNvPr>
          <p:cNvPicPr>
            <a:picLocks noChangeAspect="1"/>
          </p:cNvPicPr>
          <p:nvPr/>
        </p:nvPicPr>
        <p:blipFill>
          <a:blip r:embed="rId5"/>
          <a:stretch>
            <a:fillRect/>
          </a:stretch>
        </p:blipFill>
        <p:spPr>
          <a:xfrm>
            <a:off x="1381787" y="2578013"/>
            <a:ext cx="2487708" cy="3659603"/>
          </a:xfrm>
          <a:prstGeom prst="rect">
            <a:avLst/>
          </a:prstGeom>
        </p:spPr>
      </p:pic>
      <p:pic>
        <p:nvPicPr>
          <p:cNvPr id="13" name="Image 12">
            <a:extLst>
              <a:ext uri="{FF2B5EF4-FFF2-40B4-BE49-F238E27FC236}">
                <a16:creationId xmlns:a16="http://schemas.microsoft.com/office/drawing/2014/main" id="{E19E49B3-8231-5A98-114F-4AE9E3FE7A96}"/>
              </a:ext>
            </a:extLst>
          </p:cNvPr>
          <p:cNvPicPr>
            <a:picLocks noChangeAspect="1"/>
          </p:cNvPicPr>
          <p:nvPr/>
        </p:nvPicPr>
        <p:blipFill>
          <a:blip r:embed="rId6"/>
          <a:stretch>
            <a:fillRect/>
          </a:stretch>
        </p:blipFill>
        <p:spPr>
          <a:xfrm>
            <a:off x="4825722" y="2452929"/>
            <a:ext cx="3132808" cy="3909770"/>
          </a:xfrm>
          <a:prstGeom prst="rect">
            <a:avLst/>
          </a:prstGeom>
        </p:spPr>
      </p:pic>
      <p:pic>
        <p:nvPicPr>
          <p:cNvPr id="15" name="Image 14">
            <a:extLst>
              <a:ext uri="{FF2B5EF4-FFF2-40B4-BE49-F238E27FC236}">
                <a16:creationId xmlns:a16="http://schemas.microsoft.com/office/drawing/2014/main" id="{0A2CAAF4-1FA2-508D-A5BF-F6E7B5107CD1}"/>
              </a:ext>
            </a:extLst>
          </p:cNvPr>
          <p:cNvPicPr>
            <a:picLocks noChangeAspect="1"/>
          </p:cNvPicPr>
          <p:nvPr/>
        </p:nvPicPr>
        <p:blipFill>
          <a:blip r:embed="rId7"/>
          <a:stretch>
            <a:fillRect/>
          </a:stretch>
        </p:blipFill>
        <p:spPr>
          <a:xfrm>
            <a:off x="9102460" y="2384854"/>
            <a:ext cx="3507858" cy="3588272"/>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livre – lavabo - lit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9E70F83F-F535-8FD4-53A5-59538B7FD98F}"/>
              </a:ext>
            </a:extLst>
          </p:cNvPr>
          <p:cNvPicPr>
            <a:picLocks noChangeAspect="1"/>
          </p:cNvPicPr>
          <p:nvPr/>
        </p:nvPicPr>
        <p:blipFill>
          <a:blip r:embed="rId5"/>
          <a:stretch>
            <a:fillRect/>
          </a:stretch>
        </p:blipFill>
        <p:spPr>
          <a:xfrm>
            <a:off x="9572367" y="3282446"/>
            <a:ext cx="3022043" cy="2621111"/>
          </a:xfrm>
          <a:prstGeom prst="rect">
            <a:avLst/>
          </a:prstGeom>
        </p:spPr>
      </p:pic>
      <p:pic>
        <p:nvPicPr>
          <p:cNvPr id="10" name="Image 9">
            <a:extLst>
              <a:ext uri="{FF2B5EF4-FFF2-40B4-BE49-F238E27FC236}">
                <a16:creationId xmlns:a16="http://schemas.microsoft.com/office/drawing/2014/main" id="{78A036E1-E0B2-0A79-F155-D8A9AC2AA1FA}"/>
              </a:ext>
            </a:extLst>
          </p:cNvPr>
          <p:cNvPicPr>
            <a:picLocks noChangeAspect="1"/>
          </p:cNvPicPr>
          <p:nvPr/>
        </p:nvPicPr>
        <p:blipFill>
          <a:blip r:embed="rId6"/>
          <a:stretch>
            <a:fillRect/>
          </a:stretch>
        </p:blipFill>
        <p:spPr>
          <a:xfrm>
            <a:off x="680213" y="3001100"/>
            <a:ext cx="4013082" cy="3746810"/>
          </a:xfrm>
          <a:prstGeom prst="rect">
            <a:avLst/>
          </a:prstGeom>
        </p:spPr>
      </p:pic>
      <p:pic>
        <p:nvPicPr>
          <p:cNvPr id="14" name="Image 13">
            <a:extLst>
              <a:ext uri="{FF2B5EF4-FFF2-40B4-BE49-F238E27FC236}">
                <a16:creationId xmlns:a16="http://schemas.microsoft.com/office/drawing/2014/main" id="{A124ED0D-31AD-48BD-BCAD-81C3613882E4}"/>
              </a:ext>
            </a:extLst>
          </p:cNvPr>
          <p:cNvPicPr>
            <a:picLocks noChangeAspect="1"/>
          </p:cNvPicPr>
          <p:nvPr/>
        </p:nvPicPr>
        <p:blipFill>
          <a:blip r:embed="rId7"/>
          <a:stretch>
            <a:fillRect/>
          </a:stretch>
        </p:blipFill>
        <p:spPr>
          <a:xfrm>
            <a:off x="4586828" y="3282446"/>
            <a:ext cx="4072169" cy="2497944"/>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EA5C45DB-F84B-7AA1-F786-A3E86A604E6B}"/>
              </a:ext>
            </a:extLst>
          </p:cNvPr>
          <p:cNvPicPr>
            <a:picLocks noChangeAspect="1"/>
          </p:cNvPicPr>
          <p:nvPr/>
        </p:nvPicPr>
        <p:blipFill>
          <a:blip r:embed="rId7"/>
          <a:stretch>
            <a:fillRect/>
          </a:stretch>
        </p:blipFill>
        <p:spPr>
          <a:xfrm>
            <a:off x="9588275" y="2208945"/>
            <a:ext cx="3022043" cy="2621111"/>
          </a:xfrm>
          <a:prstGeom prst="rect">
            <a:avLst/>
          </a:prstGeom>
        </p:spPr>
      </p:pic>
      <p:pic>
        <p:nvPicPr>
          <p:cNvPr id="15" name="Image 14">
            <a:extLst>
              <a:ext uri="{FF2B5EF4-FFF2-40B4-BE49-F238E27FC236}">
                <a16:creationId xmlns:a16="http://schemas.microsoft.com/office/drawing/2014/main" id="{8E69E132-A676-3F58-5BA3-725BC9A6798C}"/>
              </a:ext>
            </a:extLst>
          </p:cNvPr>
          <p:cNvPicPr>
            <a:picLocks noChangeAspect="1"/>
          </p:cNvPicPr>
          <p:nvPr/>
        </p:nvPicPr>
        <p:blipFill>
          <a:blip r:embed="rId8"/>
          <a:stretch>
            <a:fillRect/>
          </a:stretch>
        </p:blipFill>
        <p:spPr>
          <a:xfrm>
            <a:off x="886504" y="2274266"/>
            <a:ext cx="4013082" cy="3746810"/>
          </a:xfrm>
          <a:prstGeom prst="rect">
            <a:avLst/>
          </a:prstGeom>
        </p:spPr>
      </p:pic>
      <p:pic>
        <p:nvPicPr>
          <p:cNvPr id="16" name="Image 15">
            <a:extLst>
              <a:ext uri="{FF2B5EF4-FFF2-40B4-BE49-F238E27FC236}">
                <a16:creationId xmlns:a16="http://schemas.microsoft.com/office/drawing/2014/main" id="{48FBCC22-F5FF-CAD0-4AAB-96EFFF35339D}"/>
              </a:ext>
            </a:extLst>
          </p:cNvPr>
          <p:cNvPicPr>
            <a:picLocks noChangeAspect="1"/>
          </p:cNvPicPr>
          <p:nvPr/>
        </p:nvPicPr>
        <p:blipFill>
          <a:blip r:embed="rId9"/>
          <a:stretch>
            <a:fillRect/>
          </a:stretch>
        </p:blipFill>
        <p:spPr>
          <a:xfrm>
            <a:off x="4744247" y="2571617"/>
            <a:ext cx="4072169" cy="2497944"/>
          </a:xfrm>
          <a:prstGeom prst="rect">
            <a:avLst/>
          </a:prstGeom>
        </p:spPr>
      </p:pic>
      <p:pic>
        <p:nvPicPr>
          <p:cNvPr id="5" name="Image 4">
            <a:extLst>
              <a:ext uri="{FF2B5EF4-FFF2-40B4-BE49-F238E27FC236}">
                <a16:creationId xmlns:a16="http://schemas.microsoft.com/office/drawing/2014/main" id="{E33B7EF1-2547-0FF5-8E46-26C372220605}"/>
              </a:ext>
            </a:extLst>
          </p:cNvPr>
          <p:cNvPicPr>
            <a:picLocks noChangeAspect="1"/>
          </p:cNvPicPr>
          <p:nvPr/>
        </p:nvPicPr>
        <p:blipFill>
          <a:blip r:embed="rId10"/>
          <a:stretch>
            <a:fillRect/>
          </a:stretch>
        </p:blipFill>
        <p:spPr>
          <a:xfrm>
            <a:off x="1455651" y="5704071"/>
            <a:ext cx="2487708" cy="3659603"/>
          </a:xfrm>
          <a:prstGeom prst="rect">
            <a:avLst/>
          </a:prstGeom>
        </p:spPr>
      </p:pic>
      <p:pic>
        <p:nvPicPr>
          <p:cNvPr id="9" name="Image 8">
            <a:extLst>
              <a:ext uri="{FF2B5EF4-FFF2-40B4-BE49-F238E27FC236}">
                <a16:creationId xmlns:a16="http://schemas.microsoft.com/office/drawing/2014/main" id="{7DFE8D51-0F5F-02ED-7250-CEC5929C9616}"/>
              </a:ext>
            </a:extLst>
          </p:cNvPr>
          <p:cNvPicPr>
            <a:picLocks noChangeAspect="1"/>
          </p:cNvPicPr>
          <p:nvPr/>
        </p:nvPicPr>
        <p:blipFill>
          <a:blip r:embed="rId11"/>
          <a:stretch>
            <a:fillRect/>
          </a:stretch>
        </p:blipFill>
        <p:spPr>
          <a:xfrm>
            <a:off x="4899586" y="5578987"/>
            <a:ext cx="3132808" cy="3909770"/>
          </a:xfrm>
          <a:prstGeom prst="rect">
            <a:avLst/>
          </a:prstGeom>
        </p:spPr>
      </p:pic>
      <p:pic>
        <p:nvPicPr>
          <p:cNvPr id="11" name="Image 10">
            <a:extLst>
              <a:ext uri="{FF2B5EF4-FFF2-40B4-BE49-F238E27FC236}">
                <a16:creationId xmlns:a16="http://schemas.microsoft.com/office/drawing/2014/main" id="{D8F361E1-19DF-B8B0-72B8-A4FF43511847}"/>
              </a:ext>
            </a:extLst>
          </p:cNvPr>
          <p:cNvPicPr>
            <a:picLocks noChangeAspect="1"/>
          </p:cNvPicPr>
          <p:nvPr/>
        </p:nvPicPr>
        <p:blipFill>
          <a:blip r:embed="rId12"/>
          <a:stretch>
            <a:fillRect/>
          </a:stretch>
        </p:blipFill>
        <p:spPr>
          <a:xfrm>
            <a:off x="8868933" y="5442774"/>
            <a:ext cx="3507858" cy="3588272"/>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F1664AB5-B618-9F86-93CB-81EC5C9FBBF7}"/>
              </a:ext>
            </a:extLst>
          </p:cNvPr>
          <p:cNvPicPr>
            <a:picLocks noChangeAspect="1"/>
          </p:cNvPicPr>
          <p:nvPr/>
        </p:nvPicPr>
        <p:blipFill>
          <a:blip r:embed="rId5"/>
          <a:stretch>
            <a:fillRect/>
          </a:stretch>
        </p:blipFill>
        <p:spPr>
          <a:xfrm>
            <a:off x="9588275" y="2208945"/>
            <a:ext cx="3022043" cy="2621111"/>
          </a:xfrm>
          <a:prstGeom prst="rect">
            <a:avLst/>
          </a:prstGeom>
        </p:spPr>
      </p:pic>
      <p:pic>
        <p:nvPicPr>
          <p:cNvPr id="14" name="Image 13">
            <a:extLst>
              <a:ext uri="{FF2B5EF4-FFF2-40B4-BE49-F238E27FC236}">
                <a16:creationId xmlns:a16="http://schemas.microsoft.com/office/drawing/2014/main" id="{5DBC7F5D-C0BC-6F93-BD12-C8884E2BD83B}"/>
              </a:ext>
            </a:extLst>
          </p:cNvPr>
          <p:cNvPicPr>
            <a:picLocks noChangeAspect="1"/>
          </p:cNvPicPr>
          <p:nvPr/>
        </p:nvPicPr>
        <p:blipFill>
          <a:blip r:embed="rId6"/>
          <a:stretch>
            <a:fillRect/>
          </a:stretch>
        </p:blipFill>
        <p:spPr>
          <a:xfrm>
            <a:off x="886504" y="2274266"/>
            <a:ext cx="4013082" cy="3746810"/>
          </a:xfrm>
          <a:prstGeom prst="rect">
            <a:avLst/>
          </a:prstGeom>
        </p:spPr>
      </p:pic>
      <p:pic>
        <p:nvPicPr>
          <p:cNvPr id="15" name="Image 14">
            <a:extLst>
              <a:ext uri="{FF2B5EF4-FFF2-40B4-BE49-F238E27FC236}">
                <a16:creationId xmlns:a16="http://schemas.microsoft.com/office/drawing/2014/main" id="{2C39FDD7-018E-1943-723E-067B89EC3DDA}"/>
              </a:ext>
            </a:extLst>
          </p:cNvPr>
          <p:cNvPicPr>
            <a:picLocks noChangeAspect="1"/>
          </p:cNvPicPr>
          <p:nvPr/>
        </p:nvPicPr>
        <p:blipFill>
          <a:blip r:embed="rId7"/>
          <a:stretch>
            <a:fillRect/>
          </a:stretch>
        </p:blipFill>
        <p:spPr>
          <a:xfrm>
            <a:off x="4744247" y="2571617"/>
            <a:ext cx="4072169" cy="2497944"/>
          </a:xfrm>
          <a:prstGeom prst="rect">
            <a:avLst/>
          </a:prstGeom>
        </p:spPr>
      </p:pic>
      <p:pic>
        <p:nvPicPr>
          <p:cNvPr id="5" name="Image 4">
            <a:extLst>
              <a:ext uri="{FF2B5EF4-FFF2-40B4-BE49-F238E27FC236}">
                <a16:creationId xmlns:a16="http://schemas.microsoft.com/office/drawing/2014/main" id="{4809091A-7ACF-8A48-7C0A-C462C1F3FA1D}"/>
              </a:ext>
            </a:extLst>
          </p:cNvPr>
          <p:cNvPicPr>
            <a:picLocks noChangeAspect="1"/>
          </p:cNvPicPr>
          <p:nvPr/>
        </p:nvPicPr>
        <p:blipFill>
          <a:blip r:embed="rId8"/>
          <a:stretch>
            <a:fillRect/>
          </a:stretch>
        </p:blipFill>
        <p:spPr>
          <a:xfrm>
            <a:off x="1577226" y="5667385"/>
            <a:ext cx="2487708" cy="3659603"/>
          </a:xfrm>
          <a:prstGeom prst="rect">
            <a:avLst/>
          </a:prstGeom>
        </p:spPr>
      </p:pic>
      <p:pic>
        <p:nvPicPr>
          <p:cNvPr id="9" name="Image 8">
            <a:extLst>
              <a:ext uri="{FF2B5EF4-FFF2-40B4-BE49-F238E27FC236}">
                <a16:creationId xmlns:a16="http://schemas.microsoft.com/office/drawing/2014/main" id="{5E738BC9-01E2-82E2-DAAE-33369312CD95}"/>
              </a:ext>
            </a:extLst>
          </p:cNvPr>
          <p:cNvPicPr>
            <a:picLocks noChangeAspect="1"/>
          </p:cNvPicPr>
          <p:nvPr/>
        </p:nvPicPr>
        <p:blipFill>
          <a:blip r:embed="rId9"/>
          <a:stretch>
            <a:fillRect/>
          </a:stretch>
        </p:blipFill>
        <p:spPr>
          <a:xfrm>
            <a:off x="5021161" y="5542301"/>
            <a:ext cx="3132808" cy="3909770"/>
          </a:xfrm>
          <a:prstGeom prst="rect">
            <a:avLst/>
          </a:prstGeom>
        </p:spPr>
      </p:pic>
      <p:pic>
        <p:nvPicPr>
          <p:cNvPr id="11" name="Image 10">
            <a:extLst>
              <a:ext uri="{FF2B5EF4-FFF2-40B4-BE49-F238E27FC236}">
                <a16:creationId xmlns:a16="http://schemas.microsoft.com/office/drawing/2014/main" id="{6997CAB4-D4A2-2898-DD6D-73B1AEBDF81B}"/>
              </a:ext>
            </a:extLst>
          </p:cNvPr>
          <p:cNvPicPr>
            <a:picLocks noChangeAspect="1"/>
          </p:cNvPicPr>
          <p:nvPr/>
        </p:nvPicPr>
        <p:blipFill>
          <a:blip r:embed="rId10"/>
          <a:stretch>
            <a:fillRect/>
          </a:stretch>
        </p:blipFill>
        <p:spPr>
          <a:xfrm>
            <a:off x="8939246" y="5151054"/>
            <a:ext cx="3507858" cy="3588272"/>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39"/>
            <a:ext cx="12225865" cy="6359255"/>
            <a:chOff x="1373134" y="3340063"/>
            <a:chExt cx="9400808" cy="4889808"/>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8946856" y="338998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5947211" y="622150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1" name="Image 10">
            <a:extLst>
              <a:ext uri="{FF2B5EF4-FFF2-40B4-BE49-F238E27FC236}">
                <a16:creationId xmlns:a16="http://schemas.microsoft.com/office/drawing/2014/main" id="{D5D090DB-6AC0-3FCB-3523-1C15228C4DE4}"/>
              </a:ext>
            </a:extLst>
          </p:cNvPr>
          <p:cNvPicPr>
            <a:picLocks noChangeAspect="1"/>
          </p:cNvPicPr>
          <p:nvPr/>
        </p:nvPicPr>
        <p:blipFill>
          <a:blip r:embed="rId4"/>
          <a:stretch>
            <a:fillRect/>
          </a:stretch>
        </p:blipFill>
        <p:spPr>
          <a:xfrm>
            <a:off x="886504" y="2274266"/>
            <a:ext cx="4013082" cy="3746810"/>
          </a:xfrm>
          <a:prstGeom prst="rect">
            <a:avLst/>
          </a:prstGeom>
        </p:spPr>
      </p:pic>
      <p:pic>
        <p:nvPicPr>
          <p:cNvPr id="13" name="Image 12">
            <a:extLst>
              <a:ext uri="{FF2B5EF4-FFF2-40B4-BE49-F238E27FC236}">
                <a16:creationId xmlns:a16="http://schemas.microsoft.com/office/drawing/2014/main" id="{360AECF7-EBC0-F329-1C8E-4F166126AA9A}"/>
              </a:ext>
            </a:extLst>
          </p:cNvPr>
          <p:cNvPicPr>
            <a:picLocks noChangeAspect="1"/>
          </p:cNvPicPr>
          <p:nvPr/>
        </p:nvPicPr>
        <p:blipFill>
          <a:blip r:embed="rId5"/>
          <a:stretch>
            <a:fillRect/>
          </a:stretch>
        </p:blipFill>
        <p:spPr>
          <a:xfrm>
            <a:off x="4744247" y="2571617"/>
            <a:ext cx="4072169" cy="2497944"/>
          </a:xfrm>
          <a:prstGeom prst="rect">
            <a:avLst/>
          </a:prstGeom>
        </p:spPr>
      </p:pic>
      <p:pic>
        <p:nvPicPr>
          <p:cNvPr id="10" name="Image 9">
            <a:extLst>
              <a:ext uri="{FF2B5EF4-FFF2-40B4-BE49-F238E27FC236}">
                <a16:creationId xmlns:a16="http://schemas.microsoft.com/office/drawing/2014/main" id="{961CCFAB-B819-5A12-3BA4-14D089F4AB93}"/>
              </a:ext>
            </a:extLst>
          </p:cNvPr>
          <p:cNvPicPr>
            <a:picLocks noChangeAspect="1"/>
          </p:cNvPicPr>
          <p:nvPr/>
        </p:nvPicPr>
        <p:blipFill>
          <a:blip r:embed="rId6"/>
          <a:stretch>
            <a:fillRect/>
          </a:stretch>
        </p:blipFill>
        <p:spPr>
          <a:xfrm>
            <a:off x="1582505" y="5730478"/>
            <a:ext cx="2487708" cy="3659603"/>
          </a:xfrm>
          <a:prstGeom prst="rect">
            <a:avLst/>
          </a:prstGeom>
        </p:spPr>
      </p:pic>
      <p:pic>
        <p:nvPicPr>
          <p:cNvPr id="18" name="Image 17">
            <a:extLst>
              <a:ext uri="{FF2B5EF4-FFF2-40B4-BE49-F238E27FC236}">
                <a16:creationId xmlns:a16="http://schemas.microsoft.com/office/drawing/2014/main" id="{94A9DABC-B820-6203-0EF5-82A6F520D781}"/>
              </a:ext>
            </a:extLst>
          </p:cNvPr>
          <p:cNvPicPr>
            <a:picLocks noChangeAspect="1"/>
          </p:cNvPicPr>
          <p:nvPr/>
        </p:nvPicPr>
        <p:blipFill>
          <a:blip r:embed="rId7"/>
          <a:stretch>
            <a:fillRect/>
          </a:stretch>
        </p:blipFill>
        <p:spPr>
          <a:xfrm>
            <a:off x="8698001" y="5490494"/>
            <a:ext cx="3507858" cy="3588272"/>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83618" y="657361"/>
            <a:ext cx="12748764" cy="9220200"/>
            <a:chOff x="312517" y="308344"/>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livre et fleur.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10" name="Image 9">
            <a:extLst>
              <a:ext uri="{FF2B5EF4-FFF2-40B4-BE49-F238E27FC236}">
                <a16:creationId xmlns:a16="http://schemas.microsoft.com/office/drawing/2014/main" id="{CA9AF942-3096-DDF7-2172-B90AF901A184}"/>
              </a:ext>
            </a:extLst>
          </p:cNvPr>
          <p:cNvPicPr>
            <a:picLocks noChangeAspect="1"/>
          </p:cNvPicPr>
          <p:nvPr/>
        </p:nvPicPr>
        <p:blipFill>
          <a:blip r:embed="rId4"/>
          <a:stretch>
            <a:fillRect/>
          </a:stretch>
        </p:blipFill>
        <p:spPr>
          <a:xfrm>
            <a:off x="9588275" y="2208945"/>
            <a:ext cx="3022043" cy="2621111"/>
          </a:xfrm>
          <a:prstGeom prst="rect">
            <a:avLst/>
          </a:prstGeom>
        </p:spPr>
      </p:pic>
      <p:pic>
        <p:nvPicPr>
          <p:cNvPr id="11" name="Image 10">
            <a:extLst>
              <a:ext uri="{FF2B5EF4-FFF2-40B4-BE49-F238E27FC236}">
                <a16:creationId xmlns:a16="http://schemas.microsoft.com/office/drawing/2014/main" id="{7B5DBF13-4D42-547B-E051-B7A296445409}"/>
              </a:ext>
            </a:extLst>
          </p:cNvPr>
          <p:cNvPicPr>
            <a:picLocks noChangeAspect="1"/>
          </p:cNvPicPr>
          <p:nvPr/>
        </p:nvPicPr>
        <p:blipFill>
          <a:blip r:embed="rId5"/>
          <a:stretch>
            <a:fillRect/>
          </a:stretch>
        </p:blipFill>
        <p:spPr>
          <a:xfrm>
            <a:off x="886504" y="2274266"/>
            <a:ext cx="4013082" cy="3746810"/>
          </a:xfrm>
          <a:prstGeom prst="rect">
            <a:avLst/>
          </a:prstGeom>
        </p:spPr>
      </p:pic>
      <p:pic>
        <p:nvPicPr>
          <p:cNvPr id="13" name="Image 12">
            <a:extLst>
              <a:ext uri="{FF2B5EF4-FFF2-40B4-BE49-F238E27FC236}">
                <a16:creationId xmlns:a16="http://schemas.microsoft.com/office/drawing/2014/main" id="{CA7C6729-2BF4-D8C0-2EC6-8C2CD6CF8C72}"/>
              </a:ext>
            </a:extLst>
          </p:cNvPr>
          <p:cNvPicPr>
            <a:picLocks noChangeAspect="1"/>
          </p:cNvPicPr>
          <p:nvPr/>
        </p:nvPicPr>
        <p:blipFill>
          <a:blip r:embed="rId6"/>
          <a:stretch>
            <a:fillRect/>
          </a:stretch>
        </p:blipFill>
        <p:spPr>
          <a:xfrm>
            <a:off x="4744247" y="2571617"/>
            <a:ext cx="4072169" cy="2497944"/>
          </a:xfrm>
          <a:prstGeom prst="rect">
            <a:avLst/>
          </a:prstGeom>
        </p:spPr>
      </p:pic>
      <p:cxnSp>
        <p:nvCxnSpPr>
          <p:cNvPr id="22" name="Connecteur droit avec flèche 21">
            <a:extLst>
              <a:ext uri="{FF2B5EF4-FFF2-40B4-BE49-F238E27FC236}">
                <a16:creationId xmlns:a16="http://schemas.microsoft.com/office/drawing/2014/main" id="{5670A9A0-2D08-F698-D60E-042E0076A62A}"/>
              </a:ext>
            </a:extLst>
          </p:cNvPr>
          <p:cNvCxnSpPr>
            <a:cxnSpLocks/>
          </p:cNvCxnSpPr>
          <p:nvPr/>
        </p:nvCxnSpPr>
        <p:spPr>
          <a:xfrm flipH="1">
            <a:off x="11025714" y="1541699"/>
            <a:ext cx="1648445" cy="115572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Ellipse 35">
            <a:extLst>
              <a:ext uri="{FF2B5EF4-FFF2-40B4-BE49-F238E27FC236}">
                <a16:creationId xmlns:a16="http://schemas.microsoft.com/office/drawing/2014/main" id="{6AE93783-1C4B-F114-D736-8518040E52AD}"/>
              </a:ext>
            </a:extLst>
          </p:cNvPr>
          <p:cNvSpPr/>
          <p:nvPr/>
        </p:nvSpPr>
        <p:spPr>
          <a:xfrm>
            <a:off x="9287228" y="1971637"/>
            <a:ext cx="3386931" cy="3070230"/>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2" name="Image 1">
            <a:extLst>
              <a:ext uri="{FF2B5EF4-FFF2-40B4-BE49-F238E27FC236}">
                <a16:creationId xmlns:a16="http://schemas.microsoft.com/office/drawing/2014/main" id="{1865CD00-C0EF-E8EA-31A7-486DBD84C2E3}"/>
              </a:ext>
            </a:extLst>
          </p:cNvPr>
          <p:cNvPicPr>
            <a:picLocks noChangeAspect="1"/>
          </p:cNvPicPr>
          <p:nvPr/>
        </p:nvPicPr>
        <p:blipFill>
          <a:blip r:embed="rId7"/>
          <a:stretch>
            <a:fillRect/>
          </a:stretch>
        </p:blipFill>
        <p:spPr>
          <a:xfrm>
            <a:off x="1773094" y="5683916"/>
            <a:ext cx="2487708" cy="3659603"/>
          </a:xfrm>
          <a:prstGeom prst="rect">
            <a:avLst/>
          </a:prstGeom>
        </p:spPr>
      </p:pic>
      <p:pic>
        <p:nvPicPr>
          <p:cNvPr id="4" name="Image 3">
            <a:extLst>
              <a:ext uri="{FF2B5EF4-FFF2-40B4-BE49-F238E27FC236}">
                <a16:creationId xmlns:a16="http://schemas.microsoft.com/office/drawing/2014/main" id="{F5EB6F54-4A00-9803-647D-A44BBE6C81DA}"/>
              </a:ext>
            </a:extLst>
          </p:cNvPr>
          <p:cNvPicPr>
            <a:picLocks noChangeAspect="1"/>
          </p:cNvPicPr>
          <p:nvPr/>
        </p:nvPicPr>
        <p:blipFill>
          <a:blip r:embed="rId8"/>
          <a:stretch>
            <a:fillRect/>
          </a:stretch>
        </p:blipFill>
        <p:spPr>
          <a:xfrm>
            <a:off x="5217029" y="5558832"/>
            <a:ext cx="3132808" cy="3909770"/>
          </a:xfrm>
          <a:prstGeom prst="rect">
            <a:avLst/>
          </a:prstGeom>
        </p:spPr>
      </p:pic>
      <p:sp>
        <p:nvSpPr>
          <p:cNvPr id="5" name="Ellipse 4">
            <a:extLst>
              <a:ext uri="{FF2B5EF4-FFF2-40B4-BE49-F238E27FC236}">
                <a16:creationId xmlns:a16="http://schemas.microsoft.com/office/drawing/2014/main" id="{AB864796-CFD0-1DAC-2F17-D06277B05650}"/>
              </a:ext>
            </a:extLst>
          </p:cNvPr>
          <p:cNvSpPr/>
          <p:nvPr/>
        </p:nvSpPr>
        <p:spPr>
          <a:xfrm>
            <a:off x="4388544" y="5376437"/>
            <a:ext cx="4783573" cy="435850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6" name="Connecteur droit avec flèche 5">
            <a:extLst>
              <a:ext uri="{FF2B5EF4-FFF2-40B4-BE49-F238E27FC236}">
                <a16:creationId xmlns:a16="http://schemas.microsoft.com/office/drawing/2014/main" id="{4537F102-470D-20E5-B022-05FC896C873E}"/>
              </a:ext>
            </a:extLst>
          </p:cNvPr>
          <p:cNvCxnSpPr>
            <a:cxnSpLocks/>
          </p:cNvCxnSpPr>
          <p:nvPr/>
        </p:nvCxnSpPr>
        <p:spPr>
          <a:xfrm flipH="1">
            <a:off x="8064429" y="4712112"/>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 name="Image 6">
            <a:extLst>
              <a:ext uri="{FF2B5EF4-FFF2-40B4-BE49-F238E27FC236}">
                <a16:creationId xmlns:a16="http://schemas.microsoft.com/office/drawing/2014/main" id="{0207D704-A940-22FE-FCCB-D1E6BBF3E654}"/>
              </a:ext>
            </a:extLst>
          </p:cNvPr>
          <p:cNvPicPr>
            <a:picLocks noChangeAspect="1"/>
          </p:cNvPicPr>
          <p:nvPr/>
        </p:nvPicPr>
        <p:blipFill>
          <a:blip r:embed="rId9"/>
          <a:stretch>
            <a:fillRect/>
          </a:stretch>
        </p:blipFill>
        <p:spPr>
          <a:xfrm>
            <a:off x="9448320" y="5531167"/>
            <a:ext cx="3507858" cy="3588272"/>
          </a:xfrm>
          <a:prstGeom prst="rect">
            <a:avLst/>
          </a:prstGeom>
        </p:spPr>
      </p:pic>
    </p:spTree>
    <p:extLst>
      <p:ext uri="{BB962C8B-B14F-4D97-AF65-F5344CB8AC3E}">
        <p14:creationId xmlns:p14="http://schemas.microsoft.com/office/powerpoint/2010/main" val="40042791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1EC13871-7637-8565-CC62-A0944FC5A57B}"/>
              </a:ext>
            </a:extLst>
          </p:cNvPr>
          <p:cNvSpPr txBox="1"/>
          <p:nvPr/>
        </p:nvSpPr>
        <p:spPr>
          <a:xfrm>
            <a:off x="869255" y="799042"/>
            <a:ext cx="13372537" cy="707886"/>
          </a:xfrm>
          <a:prstGeom prst="rect">
            <a:avLst/>
          </a:prstGeom>
          <a:noFill/>
        </p:spPr>
        <p:txBody>
          <a:bodyPr wrap="square">
            <a:spAutoFit/>
          </a:bodyPr>
          <a:lstStyle/>
          <a:p>
            <a:pPr defTabSz="342900">
              <a:defRPr/>
            </a:pPr>
            <a:r>
              <a:rPr lang="fr-FR" sz="2000" i="1"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Faire l’activité collectivement on utilisant la liste du vocabulaire du PPT( celle présentée dans le livret est erronée)</a:t>
            </a:r>
          </a:p>
          <a:p>
            <a:pPr defTabSz="342900">
              <a:defRPr/>
            </a:pPr>
            <a:r>
              <a:rPr lang="fr-FR" sz="2000" i="1" dirty="0">
                <a:solidFill>
                  <a:schemeClr val="bg1">
                    <a:lumMod val="50000"/>
                  </a:schemeClr>
                </a:solidFill>
                <a:latin typeface="Dosis" panose="02010703020202060003" pitchFamily="2" charset="0"/>
                <a:ea typeface="Calibri" panose="020F0502020204030204" pitchFamily="34" charset="0"/>
                <a:cs typeface="Microsoft Uighur" panose="02000000000000000000" pitchFamily="2" charset="-78"/>
              </a:rPr>
              <a:t>Demander aux élèves de chercher les mots convenables dans la liste projetée.(voir la slide suivante) .</a:t>
            </a:r>
          </a:p>
        </p:txBody>
      </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6CA35B4C-BB99-5F16-8AB8-19FD94EFC112}"/>
              </a:ext>
            </a:extLst>
          </p:cNvPr>
          <p:cNvPicPr>
            <a:picLocks noChangeAspect="1"/>
          </p:cNvPicPr>
          <p:nvPr/>
        </p:nvPicPr>
        <p:blipFill>
          <a:blip r:embed="rId2"/>
          <a:stretch>
            <a:fillRect/>
          </a:stretch>
        </p:blipFill>
        <p:spPr>
          <a:xfrm>
            <a:off x="596164" y="2389137"/>
            <a:ext cx="6172200" cy="7392100"/>
          </a:xfrm>
          <a:prstGeom prst="rect">
            <a:avLst/>
          </a:prstGeom>
        </p:spPr>
      </p:pic>
      <p:pic>
        <p:nvPicPr>
          <p:cNvPr id="5" name="Image 4">
            <a:extLst>
              <a:ext uri="{FF2B5EF4-FFF2-40B4-BE49-F238E27FC236}">
                <a16:creationId xmlns:a16="http://schemas.microsoft.com/office/drawing/2014/main" id="{3CAE586C-6D1F-6DB8-C300-6EBF39CE033A}"/>
              </a:ext>
            </a:extLst>
          </p:cNvPr>
          <p:cNvPicPr>
            <a:picLocks noChangeAspect="1"/>
          </p:cNvPicPr>
          <p:nvPr/>
        </p:nvPicPr>
        <p:blipFill>
          <a:blip r:embed="rId3"/>
          <a:stretch>
            <a:fillRect/>
          </a:stretch>
        </p:blipFill>
        <p:spPr>
          <a:xfrm>
            <a:off x="6759264" y="2395811"/>
            <a:ext cx="6344768" cy="7297457"/>
          </a:xfrm>
          <a:prstGeom prst="rect">
            <a:avLst/>
          </a:prstGeom>
        </p:spPr>
      </p:pic>
      <p:sp>
        <p:nvSpPr>
          <p:cNvPr id="8" name="Ellipse 7">
            <a:extLst>
              <a:ext uri="{FF2B5EF4-FFF2-40B4-BE49-F238E27FC236}">
                <a16:creationId xmlns:a16="http://schemas.microsoft.com/office/drawing/2014/main" id="{2322E736-BF77-A43A-3185-DFDF9534FD4E}"/>
              </a:ext>
            </a:extLst>
          </p:cNvPr>
          <p:cNvSpPr/>
          <p:nvPr/>
        </p:nvSpPr>
        <p:spPr>
          <a:xfrm>
            <a:off x="8916430" y="4191370"/>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4965985" y="5205067"/>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5" name="Ellipse 14">
            <a:extLst>
              <a:ext uri="{FF2B5EF4-FFF2-40B4-BE49-F238E27FC236}">
                <a16:creationId xmlns:a16="http://schemas.microsoft.com/office/drawing/2014/main" id="{2B1617C8-C7AE-C513-B158-352FEFF64674}"/>
              </a:ext>
            </a:extLst>
          </p:cNvPr>
          <p:cNvSpPr/>
          <p:nvPr/>
        </p:nvSpPr>
        <p:spPr>
          <a:xfrm>
            <a:off x="11310008" y="7409768"/>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3773960" y="7248580"/>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7555524" y="63560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8" name="Ellipse 17">
            <a:extLst>
              <a:ext uri="{FF2B5EF4-FFF2-40B4-BE49-F238E27FC236}">
                <a16:creationId xmlns:a16="http://schemas.microsoft.com/office/drawing/2014/main" id="{95D7E272-E966-0E13-19E4-426239D2E5B3}"/>
              </a:ext>
            </a:extLst>
          </p:cNvPr>
          <p:cNvSpPr/>
          <p:nvPr/>
        </p:nvSpPr>
        <p:spPr>
          <a:xfrm>
            <a:off x="5094022" y="8330877"/>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9" name="Ellipse 18">
            <a:extLst>
              <a:ext uri="{FF2B5EF4-FFF2-40B4-BE49-F238E27FC236}">
                <a16:creationId xmlns:a16="http://schemas.microsoft.com/office/drawing/2014/main" id="{B4932087-4446-E473-8AF9-7948F4AC5339}"/>
              </a:ext>
            </a:extLst>
          </p:cNvPr>
          <p:cNvSpPr/>
          <p:nvPr/>
        </p:nvSpPr>
        <p:spPr>
          <a:xfrm>
            <a:off x="7555524" y="8352736"/>
            <a:ext cx="990600" cy="1089913"/>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graphicFrame>
        <p:nvGraphicFramePr>
          <p:cNvPr id="20" name="Tableau 19">
            <a:extLst>
              <a:ext uri="{FF2B5EF4-FFF2-40B4-BE49-F238E27FC236}">
                <a16:creationId xmlns:a16="http://schemas.microsoft.com/office/drawing/2014/main" id="{C1C8C29F-4F9A-1E93-6387-A8E656181418}"/>
              </a:ext>
            </a:extLst>
          </p:cNvPr>
          <p:cNvGraphicFramePr>
            <a:graphicFrameLocks noGrp="1"/>
          </p:cNvGraphicFramePr>
          <p:nvPr>
            <p:extLst>
              <p:ext uri="{D42A27DB-BD31-4B8C-83A1-F6EECF244321}">
                <p14:modId xmlns:p14="http://schemas.microsoft.com/office/powerpoint/2010/main" val="1484894708"/>
              </p:ext>
            </p:extLst>
          </p:nvPr>
        </p:nvGraphicFramePr>
        <p:xfrm>
          <a:off x="7040585" y="3725338"/>
          <a:ext cx="6172200" cy="446717"/>
        </p:xfrm>
        <a:graphic>
          <a:graphicData uri="http://schemas.openxmlformats.org/drawingml/2006/table">
            <a:tbl>
              <a:tblPr firstRow="1" firstCol="1" bandRow="1">
                <a:tableStyleId>{5C22544A-7EE6-4342-B048-85BDC9FD1C3A}</a:tableStyleId>
              </a:tblPr>
              <a:tblGrid>
                <a:gridCol w="513158">
                  <a:extLst>
                    <a:ext uri="{9D8B030D-6E8A-4147-A177-3AD203B41FA5}">
                      <a16:colId xmlns:a16="http://schemas.microsoft.com/office/drawing/2014/main" val="1881612268"/>
                    </a:ext>
                  </a:extLst>
                </a:gridCol>
                <a:gridCol w="704115">
                  <a:extLst>
                    <a:ext uri="{9D8B030D-6E8A-4147-A177-3AD203B41FA5}">
                      <a16:colId xmlns:a16="http://schemas.microsoft.com/office/drawing/2014/main" val="2949096028"/>
                    </a:ext>
                  </a:extLst>
                </a:gridCol>
                <a:gridCol w="534928">
                  <a:extLst>
                    <a:ext uri="{9D8B030D-6E8A-4147-A177-3AD203B41FA5}">
                      <a16:colId xmlns:a16="http://schemas.microsoft.com/office/drawing/2014/main" val="983808998"/>
                    </a:ext>
                  </a:extLst>
                </a:gridCol>
                <a:gridCol w="607703">
                  <a:extLst>
                    <a:ext uri="{9D8B030D-6E8A-4147-A177-3AD203B41FA5}">
                      <a16:colId xmlns:a16="http://schemas.microsoft.com/office/drawing/2014/main" val="1476371376"/>
                    </a:ext>
                  </a:extLst>
                </a:gridCol>
                <a:gridCol w="513158">
                  <a:extLst>
                    <a:ext uri="{9D8B030D-6E8A-4147-A177-3AD203B41FA5}">
                      <a16:colId xmlns:a16="http://schemas.microsoft.com/office/drawing/2014/main" val="1093842407"/>
                    </a:ext>
                  </a:extLst>
                </a:gridCol>
                <a:gridCol w="583445">
                  <a:extLst>
                    <a:ext uri="{9D8B030D-6E8A-4147-A177-3AD203B41FA5}">
                      <a16:colId xmlns:a16="http://schemas.microsoft.com/office/drawing/2014/main" val="771733642"/>
                    </a:ext>
                  </a:extLst>
                </a:gridCol>
                <a:gridCol w="650000">
                  <a:extLst>
                    <a:ext uri="{9D8B030D-6E8A-4147-A177-3AD203B41FA5}">
                      <a16:colId xmlns:a16="http://schemas.microsoft.com/office/drawing/2014/main" val="2385939256"/>
                    </a:ext>
                  </a:extLst>
                </a:gridCol>
                <a:gridCol w="680478">
                  <a:extLst>
                    <a:ext uri="{9D8B030D-6E8A-4147-A177-3AD203B41FA5}">
                      <a16:colId xmlns:a16="http://schemas.microsoft.com/office/drawing/2014/main" val="2524059433"/>
                    </a:ext>
                  </a:extLst>
                </a:gridCol>
                <a:gridCol w="682344">
                  <a:extLst>
                    <a:ext uri="{9D8B030D-6E8A-4147-A177-3AD203B41FA5}">
                      <a16:colId xmlns:a16="http://schemas.microsoft.com/office/drawing/2014/main" val="3463939819"/>
                    </a:ext>
                  </a:extLst>
                </a:gridCol>
                <a:gridCol w="702871">
                  <a:extLst>
                    <a:ext uri="{9D8B030D-6E8A-4147-A177-3AD203B41FA5}">
                      <a16:colId xmlns:a16="http://schemas.microsoft.com/office/drawing/2014/main" val="1232739301"/>
                    </a:ext>
                  </a:extLst>
                </a:gridCol>
              </a:tblGrid>
              <a:tr h="220181">
                <a:tc>
                  <a:txBody>
                    <a:bodyPr/>
                    <a:lstStyle/>
                    <a:p>
                      <a:pPr>
                        <a:lnSpc>
                          <a:spcPct val="115000"/>
                        </a:lnSpc>
                        <a:spcAft>
                          <a:spcPts val="800"/>
                        </a:spcAft>
                        <a:buNone/>
                        <a:tabLst>
                          <a:tab pos="2277110" algn="l"/>
                        </a:tabLst>
                      </a:pPr>
                      <a:r>
                        <a:rPr lang="fr-FR" sz="1200" b="1" kern="100">
                          <a:solidFill>
                            <a:schemeClr val="tx1"/>
                          </a:solidFill>
                          <a:effectLst/>
                        </a:rPr>
                        <a:t>chat</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neuf</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lézard</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dirty="0">
                          <a:solidFill>
                            <a:schemeClr val="tx1"/>
                          </a:solidFill>
                          <a:effectLst/>
                        </a:rPr>
                        <a:t>parler</a:t>
                      </a:r>
                      <a:endParaRPr lang="fr-MA" sz="11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nid</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farine</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roue</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caméra</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taxi</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jus</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tabLst>
                          <a:tab pos="2277110" algn="l"/>
                        </a:tabLst>
                      </a:pPr>
                      <a:r>
                        <a:rPr lang="fr-FR" sz="1200" b="1" kern="100">
                          <a:solidFill>
                            <a:schemeClr val="tx1"/>
                          </a:solidFill>
                          <a:effectLst/>
                        </a:rPr>
                        <a:t>sirop</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bébé</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riz</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girafe</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nager</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école </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jupe</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garage</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a:solidFill>
                            <a:schemeClr val="tx1"/>
                          </a:solidFill>
                          <a:effectLst/>
                        </a:rPr>
                        <a:t>lit</a:t>
                      </a:r>
                      <a:endParaRPr lang="fr-MA" sz="1100" b="1" kern="10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nSpc>
                          <a:spcPct val="115000"/>
                        </a:lnSpc>
                        <a:spcAft>
                          <a:spcPts val="800"/>
                        </a:spcAft>
                        <a:buNone/>
                        <a:tabLst>
                          <a:tab pos="2277110" algn="l"/>
                        </a:tabLst>
                      </a:pPr>
                      <a:r>
                        <a:rPr lang="fr-FR" sz="1200" b="1" kern="100" dirty="0">
                          <a:solidFill>
                            <a:schemeClr val="tx1"/>
                          </a:solidFill>
                          <a:effectLst/>
                        </a:rPr>
                        <a:t>dessiner</a:t>
                      </a:r>
                      <a:endParaRPr lang="fr-MA" sz="1100" b="1" kern="100" dirty="0">
                        <a:solidFill>
                          <a:schemeClr val="tx1"/>
                        </a:solidFill>
                        <a:effectLst/>
                        <a:latin typeface="Aptos" panose="020B0004020202020204" pitchFamily="34" charset="0"/>
                        <a:ea typeface="Aptos" panose="020B0004020202020204" pitchFamily="34" charset="0"/>
                        <a:cs typeface="Arial" panose="020B0604020202020204" pitchFamily="34" charset="0"/>
                      </a:endParaRPr>
                    </a:p>
                  </a:txBody>
                  <a:tcPr marL="67177" marR="67177" marT="0" marB="0">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0F2724D0-6811-EDF4-A7D6-7A9A6732E87E}"/>
              </a:ext>
            </a:extLst>
          </p:cNvPr>
          <p:cNvGraphicFramePr>
            <a:graphicFrameLocks noGrp="1"/>
          </p:cNvGraphicFramePr>
          <p:nvPr>
            <p:extLst>
              <p:ext uri="{D42A27DB-BD31-4B8C-83A1-F6EECF244321}">
                <p14:modId xmlns:p14="http://schemas.microsoft.com/office/powerpoint/2010/main" val="2290880044"/>
              </p:ext>
            </p:extLst>
          </p:nvPr>
        </p:nvGraphicFramePr>
        <p:xfrm>
          <a:off x="451039" y="3738298"/>
          <a:ext cx="6548067" cy="453072"/>
        </p:xfrm>
        <a:graphic>
          <a:graphicData uri="http://schemas.openxmlformats.org/drawingml/2006/table">
            <a:tbl>
              <a:tblPr firstRow="1" firstCol="1" bandRow="1">
                <a:tableStyleId>{5C22544A-7EE6-4342-B048-85BDC9FD1C3A}</a:tableStyleId>
              </a:tblPr>
              <a:tblGrid>
                <a:gridCol w="504352">
                  <a:extLst>
                    <a:ext uri="{9D8B030D-6E8A-4147-A177-3AD203B41FA5}">
                      <a16:colId xmlns:a16="http://schemas.microsoft.com/office/drawing/2014/main" val="1427086332"/>
                    </a:ext>
                  </a:extLst>
                </a:gridCol>
                <a:gridCol w="602044">
                  <a:extLst>
                    <a:ext uri="{9D8B030D-6E8A-4147-A177-3AD203B41FA5}">
                      <a16:colId xmlns:a16="http://schemas.microsoft.com/office/drawing/2014/main" val="4142987818"/>
                    </a:ext>
                  </a:extLst>
                </a:gridCol>
                <a:gridCol w="727563">
                  <a:extLst>
                    <a:ext uri="{9D8B030D-6E8A-4147-A177-3AD203B41FA5}">
                      <a16:colId xmlns:a16="http://schemas.microsoft.com/office/drawing/2014/main" val="775331615"/>
                    </a:ext>
                  </a:extLst>
                </a:gridCol>
                <a:gridCol w="646722">
                  <a:extLst>
                    <a:ext uri="{9D8B030D-6E8A-4147-A177-3AD203B41FA5}">
                      <a16:colId xmlns:a16="http://schemas.microsoft.com/office/drawing/2014/main" val="1093769667"/>
                    </a:ext>
                  </a:extLst>
                </a:gridCol>
                <a:gridCol w="757388">
                  <a:extLst>
                    <a:ext uri="{9D8B030D-6E8A-4147-A177-3AD203B41FA5}">
                      <a16:colId xmlns:a16="http://schemas.microsoft.com/office/drawing/2014/main" val="4033954925"/>
                    </a:ext>
                  </a:extLst>
                </a:gridCol>
                <a:gridCol w="692223">
                  <a:extLst>
                    <a:ext uri="{9D8B030D-6E8A-4147-A177-3AD203B41FA5}">
                      <a16:colId xmlns:a16="http://schemas.microsoft.com/office/drawing/2014/main" val="246692697"/>
                    </a:ext>
                  </a:extLst>
                </a:gridCol>
                <a:gridCol w="612661">
                  <a:extLst>
                    <a:ext uri="{9D8B030D-6E8A-4147-A177-3AD203B41FA5}">
                      <a16:colId xmlns:a16="http://schemas.microsoft.com/office/drawing/2014/main" val="3439827121"/>
                    </a:ext>
                  </a:extLst>
                </a:gridCol>
                <a:gridCol w="685800">
                  <a:extLst>
                    <a:ext uri="{9D8B030D-6E8A-4147-A177-3AD203B41FA5}">
                      <a16:colId xmlns:a16="http://schemas.microsoft.com/office/drawing/2014/main" val="3116369787"/>
                    </a:ext>
                  </a:extLst>
                </a:gridCol>
                <a:gridCol w="694400">
                  <a:extLst>
                    <a:ext uri="{9D8B030D-6E8A-4147-A177-3AD203B41FA5}">
                      <a16:colId xmlns:a16="http://schemas.microsoft.com/office/drawing/2014/main" val="1098491279"/>
                    </a:ext>
                  </a:extLst>
                </a:gridCol>
                <a:gridCol w="624914">
                  <a:extLst>
                    <a:ext uri="{9D8B030D-6E8A-4147-A177-3AD203B41FA5}">
                      <a16:colId xmlns:a16="http://schemas.microsoft.com/office/drawing/2014/main" val="3561879434"/>
                    </a:ext>
                  </a:extLst>
                </a:gridCol>
              </a:tblGrid>
              <a:tr h="226536">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cage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savon</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guitare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livre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dirty="0">
                          <a:solidFill>
                            <a:schemeClr val="tx1"/>
                          </a:solidFill>
                          <a:effectLst/>
                          <a:latin typeface="Amasis MT Pro" panose="02040504050005020304" pitchFamily="18" charset="0"/>
                        </a:rPr>
                        <a:t>domino</a:t>
                      </a:r>
                      <a:endParaRPr lang="fr-MA" sz="11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chiffres</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poule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tapis</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kilo</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soleil</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extLst>
                  <a:ext uri="{0D108BD9-81ED-4DB2-BD59-A6C34878D82A}">
                    <a16:rowId xmlns:a16="http://schemas.microsoft.com/office/drawing/2014/main" val="3109597309"/>
                  </a:ext>
                </a:extLst>
              </a:tr>
              <a:tr h="226536">
                <a:tc>
                  <a:txBody>
                    <a:bodyPr/>
                    <a:lstStyle/>
                    <a:p>
                      <a:pPr algn="ctr">
                        <a:lnSpc>
                          <a:spcPct val="115000"/>
                        </a:lnSpc>
                        <a:spcAft>
                          <a:spcPts val="800"/>
                        </a:spcAft>
                        <a:buNone/>
                        <a:tabLst>
                          <a:tab pos="2277110" algn="l"/>
                        </a:tabLst>
                      </a:pPr>
                      <a:r>
                        <a:rPr lang="fr-FR" sz="1100" b="1" kern="100" dirty="0">
                          <a:solidFill>
                            <a:schemeClr val="tx1"/>
                          </a:solidFill>
                          <a:effectLst/>
                          <a:latin typeface="Amasis MT Pro" panose="02040504050005020304" pitchFamily="18" charset="0"/>
                        </a:rPr>
                        <a:t>voler</a:t>
                      </a:r>
                      <a:endParaRPr lang="fr-MA" sz="105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moule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quatre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pétale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vache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lavabo</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100" b="1" kern="100" dirty="0">
                          <a:solidFill>
                            <a:schemeClr val="tx1"/>
                          </a:solidFill>
                          <a:effectLst/>
                          <a:latin typeface="Amasis MT Pro" panose="02040504050005020304" pitchFamily="18" charset="0"/>
                        </a:rPr>
                        <a:t>effacer</a:t>
                      </a:r>
                      <a:endParaRPr lang="fr-MA" sz="105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louche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a:solidFill>
                            <a:schemeClr val="tx1"/>
                          </a:solidFill>
                          <a:effectLst/>
                          <a:latin typeface="Amasis MT Pro" panose="02040504050005020304" pitchFamily="18" charset="0"/>
                        </a:rPr>
                        <a:t> zèbre</a:t>
                      </a:r>
                      <a:endParaRPr lang="fr-MA" sz="11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tc>
                  <a:txBody>
                    <a:bodyPr/>
                    <a:lstStyle/>
                    <a:p>
                      <a:pPr algn="ctr">
                        <a:lnSpc>
                          <a:spcPct val="115000"/>
                        </a:lnSpc>
                        <a:spcAft>
                          <a:spcPts val="800"/>
                        </a:spcAft>
                        <a:buNone/>
                        <a:tabLst>
                          <a:tab pos="2277110" algn="l"/>
                        </a:tabLst>
                      </a:pPr>
                      <a:r>
                        <a:rPr lang="fr-FR" sz="1200" b="1" kern="100" dirty="0">
                          <a:solidFill>
                            <a:schemeClr val="tx1"/>
                          </a:solidFill>
                          <a:effectLst/>
                          <a:latin typeface="Amasis MT Pro" panose="02040504050005020304" pitchFamily="18" charset="0"/>
                        </a:rPr>
                        <a:t>ruche</a:t>
                      </a:r>
                      <a:endParaRPr lang="fr-MA" sz="11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solidFill>
                      <a:schemeClr val="bg1"/>
                    </a:solidFill>
                  </a:tcPr>
                </a:tc>
                <a:extLst>
                  <a:ext uri="{0D108BD9-81ED-4DB2-BD59-A6C34878D82A}">
                    <a16:rowId xmlns:a16="http://schemas.microsoft.com/office/drawing/2014/main" val="3667949069"/>
                  </a:ext>
                </a:extLst>
              </a:tr>
            </a:tbl>
          </a:graphicData>
        </a:graphic>
      </p:graphicFrame>
    </p:spTree>
    <p:extLst>
      <p:ext uri="{BB962C8B-B14F-4D97-AF65-F5344CB8AC3E}">
        <p14:creationId xmlns:p14="http://schemas.microsoft.com/office/powerpoint/2010/main" val="521579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6CB61-7EB2-D9DC-1D4C-AA2C633E4C23}"/>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2021328-4C58-5055-909B-8313CD23660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3814841-B9C8-035B-169E-E35A46F4C2E6}"/>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B3B995EB-C287-3A2E-81BD-8D7D15C746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4767E61-7D2B-948C-5DB7-1C8D385BC01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7BEC2571-5823-7E3E-BDBA-5C2B82B0C6B7}"/>
              </a:ext>
            </a:extLst>
          </p:cNvPr>
          <p:cNvSpPr txBox="1"/>
          <p:nvPr/>
        </p:nvSpPr>
        <p:spPr>
          <a:xfrm>
            <a:off x="1430418" y="598991"/>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Cherchez dans les listes les mots convenables aux mots du vocabulaire qu’on a vus aujourd’hui.</a:t>
            </a:r>
          </a:p>
        </p:txBody>
      </p:sp>
      <p:grpSp>
        <p:nvGrpSpPr>
          <p:cNvPr id="27" name="Groupe 26">
            <a:extLst>
              <a:ext uri="{FF2B5EF4-FFF2-40B4-BE49-F238E27FC236}">
                <a16:creationId xmlns:a16="http://schemas.microsoft.com/office/drawing/2014/main" id="{1C97799E-A278-B21A-199F-564B12775C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261486E-6E88-A1B4-D8FA-377A5199B6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AD05B97-AE38-746D-D255-BEBBD3E55B1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F31340D-3EF1-5B4C-B2AE-1EFA037452F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A67878F-C8CD-19F0-1A91-EE9B6100FF9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B610D93-43BC-A810-2631-55F3BE5D439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581CFC4-D8F3-8853-7E73-2268A7585A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79C83A4-28F9-0A63-8366-8B6DBC804A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0351" y="714091"/>
            <a:ext cx="581346" cy="514106"/>
          </a:xfrm>
          <a:prstGeom prst="rect">
            <a:avLst/>
          </a:prstGeom>
        </p:spPr>
      </p:pic>
      <p:sp>
        <p:nvSpPr>
          <p:cNvPr id="6" name="TextBox 6">
            <a:extLst>
              <a:ext uri="{FF2B5EF4-FFF2-40B4-BE49-F238E27FC236}">
                <a16:creationId xmlns:a16="http://schemas.microsoft.com/office/drawing/2014/main" id="{4FB7CB32-4AF3-565D-BA92-B2CD4FCA1921}"/>
              </a:ext>
            </a:extLst>
          </p:cNvPr>
          <p:cNvSpPr txBox="1"/>
          <p:nvPr/>
        </p:nvSpPr>
        <p:spPr>
          <a:xfrm>
            <a:off x="611968" y="1509856"/>
            <a:ext cx="11673614" cy="850233"/>
          </a:xfrm>
          <a:prstGeom prst="rect">
            <a:avLst/>
          </a:prstGeom>
        </p:spPr>
        <p:txBody>
          <a:bodyPr wrap="square" lIns="0" tIns="0" rIns="0" bIns="0" rtlCol="0" anchor="t">
            <a:spAutoFit/>
          </a:bodyPr>
          <a:lstStyle/>
          <a:p>
            <a:pPr algn="ctr" defTabSz="457246">
              <a:lnSpc>
                <a:spcPts val="7400"/>
              </a:lnSpc>
              <a:defRPr/>
            </a:pPr>
            <a:r>
              <a:rPr lang="en-US" sz="3600" dirty="0" err="1">
                <a:solidFill>
                  <a:srgbClr val="215968"/>
                </a:solidFill>
                <a:latin typeface="Carelia"/>
              </a:rPr>
              <a:t>Annexe</a:t>
            </a:r>
            <a:r>
              <a:rPr lang="en-US" sz="3600" dirty="0">
                <a:solidFill>
                  <a:srgbClr val="215968"/>
                </a:solidFill>
                <a:latin typeface="Carelia"/>
              </a:rPr>
              <a:t> du </a:t>
            </a:r>
            <a:r>
              <a:rPr lang="en-US" sz="3600" dirty="0" err="1">
                <a:solidFill>
                  <a:srgbClr val="215968"/>
                </a:solidFill>
                <a:latin typeface="Carelia"/>
              </a:rPr>
              <a:t>vocabulaire</a:t>
            </a:r>
            <a:endParaRPr lang="en-US" sz="3600" dirty="0">
              <a:solidFill>
                <a:srgbClr val="215968"/>
              </a:solidFill>
              <a:latin typeface="Carelia"/>
            </a:endParaRPr>
          </a:p>
        </p:txBody>
      </p:sp>
      <p:graphicFrame>
        <p:nvGraphicFramePr>
          <p:cNvPr id="20" name="Tableau 19">
            <a:extLst>
              <a:ext uri="{FF2B5EF4-FFF2-40B4-BE49-F238E27FC236}">
                <a16:creationId xmlns:a16="http://schemas.microsoft.com/office/drawing/2014/main" id="{9EA81083-7F02-7AAF-E1D9-06E7EA8F673B}"/>
              </a:ext>
            </a:extLst>
          </p:cNvPr>
          <p:cNvGraphicFramePr>
            <a:graphicFrameLocks noGrp="1"/>
          </p:cNvGraphicFramePr>
          <p:nvPr>
            <p:extLst>
              <p:ext uri="{D42A27DB-BD31-4B8C-83A1-F6EECF244321}">
                <p14:modId xmlns:p14="http://schemas.microsoft.com/office/powerpoint/2010/main" val="955405730"/>
              </p:ext>
            </p:extLst>
          </p:nvPr>
        </p:nvGraphicFramePr>
        <p:xfrm>
          <a:off x="611968" y="6365138"/>
          <a:ext cx="12355556" cy="896112"/>
        </p:xfrm>
        <a:graphic>
          <a:graphicData uri="http://schemas.openxmlformats.org/drawingml/2006/table">
            <a:tbl>
              <a:tblPr firstRow="1" firstCol="1" bandRow="1">
                <a:tableStyleId>{5C22544A-7EE6-4342-B048-85BDC9FD1C3A}</a:tableStyleId>
              </a:tblPr>
              <a:tblGrid>
                <a:gridCol w="1027244">
                  <a:extLst>
                    <a:ext uri="{9D8B030D-6E8A-4147-A177-3AD203B41FA5}">
                      <a16:colId xmlns:a16="http://schemas.microsoft.com/office/drawing/2014/main" val="1881612268"/>
                    </a:ext>
                  </a:extLst>
                </a:gridCol>
                <a:gridCol w="1409503">
                  <a:extLst>
                    <a:ext uri="{9D8B030D-6E8A-4147-A177-3AD203B41FA5}">
                      <a16:colId xmlns:a16="http://schemas.microsoft.com/office/drawing/2014/main" val="2949096028"/>
                    </a:ext>
                  </a:extLst>
                </a:gridCol>
                <a:gridCol w="1070822">
                  <a:extLst>
                    <a:ext uri="{9D8B030D-6E8A-4147-A177-3AD203B41FA5}">
                      <a16:colId xmlns:a16="http://schemas.microsoft.com/office/drawing/2014/main" val="983808998"/>
                    </a:ext>
                  </a:extLst>
                </a:gridCol>
                <a:gridCol w="1216504">
                  <a:extLst>
                    <a:ext uri="{9D8B030D-6E8A-4147-A177-3AD203B41FA5}">
                      <a16:colId xmlns:a16="http://schemas.microsoft.com/office/drawing/2014/main" val="1476371376"/>
                    </a:ext>
                  </a:extLst>
                </a:gridCol>
                <a:gridCol w="1027244">
                  <a:extLst>
                    <a:ext uri="{9D8B030D-6E8A-4147-A177-3AD203B41FA5}">
                      <a16:colId xmlns:a16="http://schemas.microsoft.com/office/drawing/2014/main" val="1093842407"/>
                    </a:ext>
                  </a:extLst>
                </a:gridCol>
                <a:gridCol w="1167945">
                  <a:extLst>
                    <a:ext uri="{9D8B030D-6E8A-4147-A177-3AD203B41FA5}">
                      <a16:colId xmlns:a16="http://schemas.microsoft.com/office/drawing/2014/main" val="771733642"/>
                    </a:ext>
                  </a:extLst>
                </a:gridCol>
                <a:gridCol w="1301175">
                  <a:extLst>
                    <a:ext uri="{9D8B030D-6E8A-4147-A177-3AD203B41FA5}">
                      <a16:colId xmlns:a16="http://schemas.microsoft.com/office/drawing/2014/main" val="2385939256"/>
                    </a:ext>
                  </a:extLst>
                </a:gridCol>
                <a:gridCol w="1362186">
                  <a:extLst>
                    <a:ext uri="{9D8B030D-6E8A-4147-A177-3AD203B41FA5}">
                      <a16:colId xmlns:a16="http://schemas.microsoft.com/office/drawing/2014/main" val="2524059433"/>
                    </a:ext>
                  </a:extLst>
                </a:gridCol>
                <a:gridCol w="1365921">
                  <a:extLst>
                    <a:ext uri="{9D8B030D-6E8A-4147-A177-3AD203B41FA5}">
                      <a16:colId xmlns:a16="http://schemas.microsoft.com/office/drawing/2014/main" val="3463939819"/>
                    </a:ext>
                  </a:extLst>
                </a:gridCol>
                <a:gridCol w="1407012">
                  <a:extLst>
                    <a:ext uri="{9D8B030D-6E8A-4147-A177-3AD203B41FA5}">
                      <a16:colId xmlns:a16="http://schemas.microsoft.com/office/drawing/2014/main" val="1232739301"/>
                    </a:ext>
                  </a:extLst>
                </a:gridCol>
              </a:tblGrid>
              <a:tr h="220181">
                <a:tc>
                  <a:txBody>
                    <a:bodyPr/>
                    <a:lstStyle/>
                    <a:p>
                      <a:pPr>
                        <a:lnSpc>
                          <a:spcPct val="115000"/>
                        </a:lnSpc>
                        <a:spcAft>
                          <a:spcPts val="800"/>
                        </a:spcAft>
                        <a:buNone/>
                        <a:tabLst>
                          <a:tab pos="2277110" algn="l"/>
                        </a:tabLst>
                      </a:pPr>
                      <a:r>
                        <a:rPr lang="fr-FR" sz="2800" b="1" kern="100" dirty="0">
                          <a:solidFill>
                            <a:schemeClr val="tx1"/>
                          </a:solidFill>
                          <a:effectLst/>
                          <a:latin typeface="Dosis" pitchFamily="2" charset="0"/>
                        </a:rPr>
                        <a:t>chat</a:t>
                      </a:r>
                      <a:endParaRPr lang="fr-MA" sz="2400" b="1" kern="100" dirty="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dirty="0">
                          <a:solidFill>
                            <a:schemeClr val="tx1"/>
                          </a:solidFill>
                          <a:effectLst/>
                          <a:latin typeface="Dosis" pitchFamily="2" charset="0"/>
                        </a:rPr>
                        <a:t>neuf</a:t>
                      </a:r>
                      <a:endParaRPr lang="fr-MA" sz="2400" b="1" kern="100" dirty="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lézard</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dirty="0">
                          <a:solidFill>
                            <a:schemeClr val="tx1"/>
                          </a:solidFill>
                          <a:effectLst/>
                          <a:latin typeface="Dosis" pitchFamily="2" charset="0"/>
                        </a:rPr>
                        <a:t>parler</a:t>
                      </a:r>
                      <a:endParaRPr lang="fr-MA" sz="2400" b="1" kern="100" dirty="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nid</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farine</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roue</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caméra</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taxi</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jus</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985604"/>
                  </a:ext>
                </a:extLst>
              </a:tr>
              <a:tr h="226536">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sirop</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dirty="0">
                          <a:solidFill>
                            <a:schemeClr val="tx1"/>
                          </a:solidFill>
                          <a:effectLst/>
                          <a:latin typeface="Dosis" pitchFamily="2" charset="0"/>
                        </a:rPr>
                        <a:t>bébé</a:t>
                      </a:r>
                      <a:endParaRPr lang="fr-MA" sz="2400" b="1" kern="100" dirty="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riz</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girafe</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nager</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école </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jupe</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garage</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a:solidFill>
                            <a:schemeClr val="tx1"/>
                          </a:solidFill>
                          <a:effectLst/>
                          <a:latin typeface="Dosis" pitchFamily="2" charset="0"/>
                        </a:rPr>
                        <a:t>lit</a:t>
                      </a:r>
                      <a:endParaRPr lang="fr-MA" sz="2400" b="1" kern="10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tabLst>
                          <a:tab pos="2277110" algn="l"/>
                        </a:tabLst>
                      </a:pPr>
                      <a:r>
                        <a:rPr lang="fr-FR" sz="2800" b="1" kern="100" dirty="0">
                          <a:solidFill>
                            <a:schemeClr val="tx1"/>
                          </a:solidFill>
                          <a:effectLst/>
                          <a:latin typeface="Dosis" pitchFamily="2" charset="0"/>
                        </a:rPr>
                        <a:t>dessiner</a:t>
                      </a:r>
                      <a:endParaRPr lang="fr-MA" sz="2400" b="1" kern="100" dirty="0">
                        <a:solidFill>
                          <a:schemeClr val="tx1"/>
                        </a:solidFill>
                        <a:effectLst/>
                        <a:latin typeface="Dosis" pitchFamily="2"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65777426"/>
                  </a:ext>
                </a:extLst>
              </a:tr>
            </a:tbl>
          </a:graphicData>
        </a:graphic>
      </p:graphicFrame>
      <p:graphicFrame>
        <p:nvGraphicFramePr>
          <p:cNvPr id="21" name="Tableau 20">
            <a:extLst>
              <a:ext uri="{FF2B5EF4-FFF2-40B4-BE49-F238E27FC236}">
                <a16:creationId xmlns:a16="http://schemas.microsoft.com/office/drawing/2014/main" id="{3A0E80F1-D8C8-9532-E322-88D6E26BDD58}"/>
              </a:ext>
            </a:extLst>
          </p:cNvPr>
          <p:cNvGraphicFramePr>
            <a:graphicFrameLocks noGrp="1"/>
          </p:cNvGraphicFramePr>
          <p:nvPr>
            <p:extLst>
              <p:ext uri="{D42A27DB-BD31-4B8C-83A1-F6EECF244321}">
                <p14:modId xmlns:p14="http://schemas.microsoft.com/office/powerpoint/2010/main" val="1838654862"/>
              </p:ext>
            </p:extLst>
          </p:nvPr>
        </p:nvGraphicFramePr>
        <p:xfrm>
          <a:off x="690351" y="3698211"/>
          <a:ext cx="12277173" cy="906018"/>
        </p:xfrm>
        <a:graphic>
          <a:graphicData uri="http://schemas.openxmlformats.org/drawingml/2006/table">
            <a:tbl>
              <a:tblPr firstRow="1" firstCol="1" bandRow="1">
                <a:tableStyleId>{5C22544A-7EE6-4342-B048-85BDC9FD1C3A}</a:tableStyleId>
              </a:tblPr>
              <a:tblGrid>
                <a:gridCol w="945626">
                  <a:extLst>
                    <a:ext uri="{9D8B030D-6E8A-4147-A177-3AD203B41FA5}">
                      <a16:colId xmlns:a16="http://schemas.microsoft.com/office/drawing/2014/main" val="1427086332"/>
                    </a:ext>
                  </a:extLst>
                </a:gridCol>
                <a:gridCol w="1128790">
                  <a:extLst>
                    <a:ext uri="{9D8B030D-6E8A-4147-A177-3AD203B41FA5}">
                      <a16:colId xmlns:a16="http://schemas.microsoft.com/office/drawing/2014/main" val="4142987818"/>
                    </a:ext>
                  </a:extLst>
                </a:gridCol>
                <a:gridCol w="1364130">
                  <a:extLst>
                    <a:ext uri="{9D8B030D-6E8A-4147-A177-3AD203B41FA5}">
                      <a16:colId xmlns:a16="http://schemas.microsoft.com/office/drawing/2014/main" val="775331615"/>
                    </a:ext>
                  </a:extLst>
                </a:gridCol>
                <a:gridCol w="1212558">
                  <a:extLst>
                    <a:ext uri="{9D8B030D-6E8A-4147-A177-3AD203B41FA5}">
                      <a16:colId xmlns:a16="http://schemas.microsoft.com/office/drawing/2014/main" val="1093769667"/>
                    </a:ext>
                  </a:extLst>
                </a:gridCol>
                <a:gridCol w="1420050">
                  <a:extLst>
                    <a:ext uri="{9D8B030D-6E8A-4147-A177-3AD203B41FA5}">
                      <a16:colId xmlns:a16="http://schemas.microsoft.com/office/drawing/2014/main" val="4033954925"/>
                    </a:ext>
                  </a:extLst>
                </a:gridCol>
                <a:gridCol w="1297870">
                  <a:extLst>
                    <a:ext uri="{9D8B030D-6E8A-4147-A177-3AD203B41FA5}">
                      <a16:colId xmlns:a16="http://schemas.microsoft.com/office/drawing/2014/main" val="246692697"/>
                    </a:ext>
                  </a:extLst>
                </a:gridCol>
                <a:gridCol w="1148697">
                  <a:extLst>
                    <a:ext uri="{9D8B030D-6E8A-4147-A177-3AD203B41FA5}">
                      <a16:colId xmlns:a16="http://schemas.microsoft.com/office/drawing/2014/main" val="3439827121"/>
                    </a:ext>
                  </a:extLst>
                </a:gridCol>
                <a:gridCol w="1285828">
                  <a:extLst>
                    <a:ext uri="{9D8B030D-6E8A-4147-A177-3AD203B41FA5}">
                      <a16:colId xmlns:a16="http://schemas.microsoft.com/office/drawing/2014/main" val="3116369787"/>
                    </a:ext>
                  </a:extLst>
                </a:gridCol>
                <a:gridCol w="1301952">
                  <a:extLst>
                    <a:ext uri="{9D8B030D-6E8A-4147-A177-3AD203B41FA5}">
                      <a16:colId xmlns:a16="http://schemas.microsoft.com/office/drawing/2014/main" val="1098491279"/>
                    </a:ext>
                  </a:extLst>
                </a:gridCol>
                <a:gridCol w="1171672">
                  <a:extLst>
                    <a:ext uri="{9D8B030D-6E8A-4147-A177-3AD203B41FA5}">
                      <a16:colId xmlns:a16="http://schemas.microsoft.com/office/drawing/2014/main" val="3561879434"/>
                    </a:ext>
                  </a:extLst>
                </a:gridCol>
              </a:tblGrid>
              <a:tr h="226536">
                <a:tc>
                  <a:txBody>
                    <a:bodyPr/>
                    <a:lstStyle/>
                    <a:p>
                      <a:pPr algn="ctr">
                        <a:lnSpc>
                          <a:spcPct val="115000"/>
                        </a:lnSpc>
                        <a:spcAft>
                          <a:spcPts val="800"/>
                        </a:spcAft>
                        <a:buNone/>
                        <a:tabLst>
                          <a:tab pos="2277110" algn="l"/>
                        </a:tabLst>
                      </a:pPr>
                      <a:r>
                        <a:rPr lang="fr-FR" sz="2800" b="1" kern="100" dirty="0">
                          <a:solidFill>
                            <a:schemeClr val="tx1"/>
                          </a:solidFill>
                          <a:effectLst/>
                          <a:latin typeface="Amasis MT Pro" panose="02040504050005020304" pitchFamily="18" charset="0"/>
                        </a:rPr>
                        <a:t>cage</a:t>
                      </a:r>
                      <a:endParaRPr lang="fr-MA" sz="24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dirty="0">
                          <a:solidFill>
                            <a:schemeClr val="tx1"/>
                          </a:solidFill>
                          <a:effectLst/>
                          <a:latin typeface="Amasis MT Pro" panose="02040504050005020304" pitchFamily="18" charset="0"/>
                        </a:rPr>
                        <a:t>savon</a:t>
                      </a:r>
                      <a:endParaRPr lang="fr-MA" sz="24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guitare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livre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400" b="1" kern="100" dirty="0">
                          <a:solidFill>
                            <a:schemeClr val="tx1"/>
                          </a:solidFill>
                          <a:effectLst/>
                          <a:latin typeface="Amasis MT Pro" panose="02040504050005020304" pitchFamily="18" charset="0"/>
                        </a:rPr>
                        <a:t>domino</a:t>
                      </a:r>
                      <a:endParaRPr lang="fr-MA" sz="20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400" b="1" kern="100" dirty="0">
                          <a:solidFill>
                            <a:schemeClr val="tx1"/>
                          </a:solidFill>
                          <a:effectLst/>
                          <a:latin typeface="Amasis MT Pro" panose="02040504050005020304" pitchFamily="18" charset="0"/>
                        </a:rPr>
                        <a:t>chiffres</a:t>
                      </a:r>
                      <a:endParaRPr lang="fr-MA" sz="20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poule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tapis</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kilo</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soleil</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597309"/>
                  </a:ext>
                </a:extLst>
              </a:tr>
              <a:tr h="226536">
                <a:tc>
                  <a:txBody>
                    <a:bodyPr/>
                    <a:lstStyle/>
                    <a:p>
                      <a:pPr algn="ctr">
                        <a:lnSpc>
                          <a:spcPct val="115000"/>
                        </a:lnSpc>
                        <a:spcAft>
                          <a:spcPts val="800"/>
                        </a:spcAft>
                        <a:buNone/>
                        <a:tabLst>
                          <a:tab pos="2277110" algn="l"/>
                        </a:tabLst>
                      </a:pPr>
                      <a:r>
                        <a:rPr lang="fr-FR" sz="2400" b="1" kern="100" dirty="0">
                          <a:solidFill>
                            <a:schemeClr val="tx1"/>
                          </a:solidFill>
                          <a:effectLst/>
                          <a:latin typeface="Amasis MT Pro" panose="02040504050005020304" pitchFamily="18" charset="0"/>
                        </a:rPr>
                        <a:t>voler</a:t>
                      </a:r>
                      <a:endParaRPr lang="fr-MA" sz="20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400" b="1" kern="100" dirty="0">
                          <a:solidFill>
                            <a:schemeClr val="tx1"/>
                          </a:solidFill>
                          <a:effectLst/>
                          <a:latin typeface="Amasis MT Pro" panose="02040504050005020304" pitchFamily="18" charset="0"/>
                        </a:rPr>
                        <a:t>moule</a:t>
                      </a:r>
                      <a:endParaRPr lang="fr-MA" sz="20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quatre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pétale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vache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lavabo</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400" b="1" kern="100" dirty="0">
                          <a:solidFill>
                            <a:schemeClr val="tx1"/>
                          </a:solidFill>
                          <a:effectLst/>
                          <a:latin typeface="Amasis MT Pro" panose="02040504050005020304" pitchFamily="18" charset="0"/>
                        </a:rPr>
                        <a:t>effacer</a:t>
                      </a:r>
                      <a:endParaRPr lang="fr-MA" sz="20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louche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a:solidFill>
                            <a:schemeClr val="tx1"/>
                          </a:solidFill>
                          <a:effectLst/>
                          <a:latin typeface="Amasis MT Pro" panose="02040504050005020304" pitchFamily="18" charset="0"/>
                        </a:rPr>
                        <a:t> zèbre</a:t>
                      </a:r>
                      <a:endParaRPr lang="fr-MA" sz="2400" b="1" kern="10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buNone/>
                        <a:tabLst>
                          <a:tab pos="2277110" algn="l"/>
                        </a:tabLst>
                      </a:pPr>
                      <a:r>
                        <a:rPr lang="fr-FR" sz="2800" b="1" kern="100" dirty="0">
                          <a:solidFill>
                            <a:schemeClr val="tx1"/>
                          </a:solidFill>
                          <a:effectLst/>
                          <a:latin typeface="Amasis MT Pro" panose="02040504050005020304" pitchFamily="18" charset="0"/>
                        </a:rPr>
                        <a:t>ruche</a:t>
                      </a:r>
                      <a:endParaRPr lang="fr-MA" sz="2400" b="1" kern="100" dirty="0">
                        <a:solidFill>
                          <a:schemeClr val="tx1"/>
                        </a:solidFill>
                        <a:effectLst/>
                        <a:latin typeface="Amasis MT Pro" panose="02040504050005020304" pitchFamily="18" charset="0"/>
                        <a:ea typeface="Aptos" panose="020B0004020202020204" pitchFamily="34" charset="0"/>
                        <a:cs typeface="Arial" panose="020B0604020202020204" pitchFamily="34" charset="0"/>
                      </a:endParaRPr>
                    </a:p>
                  </a:txBody>
                  <a:tcPr marL="67177" marR="6717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7949069"/>
                  </a:ext>
                </a:extLst>
              </a:tr>
            </a:tbl>
          </a:graphicData>
        </a:graphic>
      </p:graphicFrame>
      <p:sp>
        <p:nvSpPr>
          <p:cNvPr id="4" name="ZoneTexte 3">
            <a:extLst>
              <a:ext uri="{FF2B5EF4-FFF2-40B4-BE49-F238E27FC236}">
                <a16:creationId xmlns:a16="http://schemas.microsoft.com/office/drawing/2014/main" id="{37AF8350-C3A5-17FF-45A1-30E0A3EE3426}"/>
              </a:ext>
            </a:extLst>
          </p:cNvPr>
          <p:cNvSpPr txBox="1"/>
          <p:nvPr/>
        </p:nvSpPr>
        <p:spPr>
          <a:xfrm>
            <a:off x="5181600" y="2895982"/>
            <a:ext cx="7015162" cy="646331"/>
          </a:xfrm>
          <a:prstGeom prst="rect">
            <a:avLst/>
          </a:prstGeom>
          <a:noFill/>
        </p:spPr>
        <p:txBody>
          <a:bodyPr wrap="square">
            <a:spAutoFit/>
          </a:bodyPr>
          <a:lstStyle/>
          <a:p>
            <a:r>
              <a:rPr lang="en-US" sz="3600" dirty="0">
                <a:solidFill>
                  <a:srgbClr val="215968"/>
                </a:solidFill>
                <a:latin typeface="Carelia"/>
              </a:rPr>
              <a:t>page 14 </a:t>
            </a:r>
            <a:endParaRPr lang="fr-MA" sz="3600" dirty="0"/>
          </a:p>
        </p:txBody>
      </p:sp>
      <p:sp>
        <p:nvSpPr>
          <p:cNvPr id="9" name="ZoneTexte 8">
            <a:extLst>
              <a:ext uri="{FF2B5EF4-FFF2-40B4-BE49-F238E27FC236}">
                <a16:creationId xmlns:a16="http://schemas.microsoft.com/office/drawing/2014/main" id="{726BA4C0-CA07-0FAC-9593-EECD2BCBC075}"/>
              </a:ext>
            </a:extLst>
          </p:cNvPr>
          <p:cNvSpPr txBox="1"/>
          <p:nvPr/>
        </p:nvSpPr>
        <p:spPr>
          <a:xfrm>
            <a:off x="5270420" y="5383978"/>
            <a:ext cx="7015162" cy="646331"/>
          </a:xfrm>
          <a:prstGeom prst="rect">
            <a:avLst/>
          </a:prstGeom>
          <a:noFill/>
        </p:spPr>
        <p:txBody>
          <a:bodyPr wrap="square">
            <a:spAutoFit/>
          </a:bodyPr>
          <a:lstStyle/>
          <a:p>
            <a:r>
              <a:rPr lang="en-US" sz="3600" dirty="0">
                <a:solidFill>
                  <a:srgbClr val="215968"/>
                </a:solidFill>
                <a:latin typeface="Carelia"/>
              </a:rPr>
              <a:t>page 15 </a:t>
            </a:r>
            <a:endParaRPr lang="fr-MA" sz="3600" dirty="0"/>
          </a:p>
        </p:txBody>
      </p:sp>
    </p:spTree>
    <p:extLst>
      <p:ext uri="{BB962C8B-B14F-4D97-AF65-F5344CB8AC3E}">
        <p14:creationId xmlns:p14="http://schemas.microsoft.com/office/powerpoint/2010/main" val="16143465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simples avec f-l</a:t>
              </a:r>
              <a:endParaRPr lang="fr-FR" sz="9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simples avec la lettre « </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f », puis les utiliser  pour lire des mots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3754975" y="3989809"/>
            <a:ext cx="9808625" cy="3046988"/>
          </a:xfrm>
          <a:prstGeom prst="rect">
            <a:avLst/>
          </a:prstGeom>
          <a:noFill/>
        </p:spPr>
        <p:txBody>
          <a:bodyPr wrap="square">
            <a:spAutoFit/>
          </a:bodyPr>
          <a:lstStyle/>
          <a:p>
            <a:r>
              <a:rPr lang="fr-MA" sz="6000" b="1" dirty="0">
                <a:solidFill>
                  <a:srgbClr val="FCBF18"/>
                </a:solidFill>
                <a:latin typeface="Dosis" pitchFamily="2" charset="0"/>
              </a:rPr>
              <a:t>f</a:t>
            </a:r>
            <a:r>
              <a:rPr lang="fr-MA" sz="6000" b="1" dirty="0">
                <a:solidFill>
                  <a:srgbClr val="106585"/>
                </a:solidFill>
                <a:latin typeface="Dosis" pitchFamily="2" charset="0"/>
              </a:rPr>
              <a:t> </a:t>
            </a:r>
            <a:r>
              <a:rPr lang="fr-MA" sz="6000" b="1" dirty="0">
                <a:solidFill>
                  <a:schemeClr val="accent3">
                    <a:lumMod val="75000"/>
                  </a:schemeClr>
                </a:solidFill>
                <a:latin typeface="Dosis" pitchFamily="2" charset="0"/>
              </a:rPr>
              <a:t>+  ( a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o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u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i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e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é-ou)</a:t>
            </a:r>
            <a:endParaRPr lang="en-US" sz="6000" b="1" dirty="0">
              <a:solidFill>
                <a:schemeClr val="accent3">
                  <a:lumMod val="75000"/>
                </a:schemeClr>
              </a:solidFill>
              <a:latin typeface="Dosis" pitchFamily="2" charset="0"/>
            </a:endParaRPr>
          </a:p>
          <a:p>
            <a:r>
              <a:rPr lang="fr-MA" sz="6000" b="1" dirty="0">
                <a:solidFill>
                  <a:srgbClr val="FCBF18"/>
                </a:solidFill>
                <a:latin typeface="Dosis" pitchFamily="2" charset="0"/>
              </a:rPr>
              <a:t>l</a:t>
            </a:r>
            <a:r>
              <a:rPr lang="fr-MA" sz="6000" b="1" dirty="0">
                <a:solidFill>
                  <a:srgbClr val="106585"/>
                </a:solidFill>
                <a:latin typeface="Dosis" pitchFamily="2" charset="0"/>
              </a:rPr>
              <a:t> </a:t>
            </a:r>
            <a:r>
              <a:rPr lang="fr-MA" sz="6000" b="1" dirty="0">
                <a:solidFill>
                  <a:schemeClr val="accent3">
                    <a:lumMod val="75000"/>
                  </a:schemeClr>
                </a:solidFill>
                <a:latin typeface="Dosis" pitchFamily="2" charset="0"/>
              </a:rPr>
              <a:t>+  ( a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o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u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i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e </a:t>
            </a:r>
            <a:r>
              <a:rPr lang="fr-MA" sz="6000" b="1" dirty="0">
                <a:solidFill>
                  <a:schemeClr val="accent3">
                    <a:lumMod val="75000"/>
                  </a:schemeClr>
                </a:solidFill>
                <a:latin typeface="Calibri" panose="020F0502020204030204" pitchFamily="34" charset="0"/>
                <a:ea typeface="Calibri" panose="020F0502020204030204" pitchFamily="34" charset="0"/>
                <a:cs typeface="Calibri" panose="020F0502020204030204" pitchFamily="34" charset="0"/>
              </a:rPr>
              <a:t>–</a:t>
            </a:r>
            <a:r>
              <a:rPr lang="fr-MA" sz="6000" b="1" dirty="0">
                <a:solidFill>
                  <a:schemeClr val="accent3">
                    <a:lumMod val="75000"/>
                  </a:schemeClr>
                </a:solidFill>
                <a:latin typeface="Dosis" pitchFamily="2" charset="0"/>
              </a:rPr>
              <a:t> é-ou)</a:t>
            </a:r>
            <a:endParaRPr lang="en-US" sz="6000" b="1" dirty="0">
              <a:solidFill>
                <a:schemeClr val="accent3">
                  <a:lumMod val="75000"/>
                </a:schemeClr>
              </a:solidFill>
              <a:latin typeface="Dosis" pitchFamily="2" charset="0"/>
            </a:endParaRPr>
          </a:p>
          <a:p>
            <a:endParaRPr lang="fr-MA" sz="7200" dirty="0"/>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3505201" y="3498846"/>
            <a:ext cx="9448800"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24350" y="4397006"/>
            <a:ext cx="5562600"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lettre l minuscule . Elle fait le son « l». Qui veut lire « l » .  </a:t>
            </a: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547081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B339388-6D22-3F9F-8F4B-FE3D8C14543C}"/>
              </a:ext>
            </a:extLst>
          </p:cNvPr>
          <p:cNvSpPr txBox="1"/>
          <p:nvPr/>
        </p:nvSpPr>
        <p:spPr>
          <a:xfrm>
            <a:off x="1534494" y="892864"/>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lettre L majuscule . Elle fait le son « l ». Qui veut lire « l » .  </a:t>
            </a: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5" name="ZoneTexte 4">
            <a:extLst>
              <a:ext uri="{FF2B5EF4-FFF2-40B4-BE49-F238E27FC236}">
                <a16:creationId xmlns:a16="http://schemas.microsoft.com/office/drawing/2014/main" id="{CF48A772-9D45-84D6-09AA-9E7F7D48D882}"/>
              </a:ext>
            </a:extLst>
          </p:cNvPr>
          <p:cNvSpPr txBox="1"/>
          <p:nvPr/>
        </p:nvSpPr>
        <p:spPr>
          <a:xfrm>
            <a:off x="547081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Tree>
    <p:extLst>
      <p:ext uri="{BB962C8B-B14F-4D97-AF65-F5344CB8AC3E}">
        <p14:creationId xmlns:p14="http://schemas.microsoft.com/office/powerpoint/2010/main" val="4803864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594DC-4ADA-A5E7-4BCA-01A59E08C19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AEAB0E6-28AA-0DED-B466-29D1E5D42F0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172A8AD-AEB8-0A36-6AB4-0ADEFE06D57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577BFC-1AEB-789B-D0ED-513B209CAC5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A9921F8-CCED-544F-01D5-53012FC822B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3CB158CB-AB8B-DD0F-67EF-F5E947DBD00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lettre f minuscule . Elle fait le son « f». Qui veut lire « f » .  </a:t>
            </a: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 </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AE8E078B-2C8B-64DA-5B56-7C3308FC026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4094499-82F8-7A2C-BBB7-DCF18E0DF98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D35C51C-3410-E28D-217E-48F5B3291F1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6606CE0-7090-74A4-B51C-A07B91A94FE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33C9F0-E592-6F76-D960-995B530D8CF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A3E3953-9F2F-FA62-06C4-2474CC1138E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39BAF03-1505-B761-843D-62A9EF76A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82F68D-7D78-3AFF-254A-ED7DC7F3E0D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A8C7A7B7-1EE7-55AB-DDE0-E74C1CE03EE8}"/>
              </a:ext>
            </a:extLst>
          </p:cNvPr>
          <p:cNvSpPr txBox="1"/>
          <p:nvPr/>
        </p:nvSpPr>
        <p:spPr>
          <a:xfrm>
            <a:off x="547081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Tree>
    <p:extLst>
      <p:ext uri="{BB962C8B-B14F-4D97-AF65-F5344CB8AC3E}">
        <p14:creationId xmlns:p14="http://schemas.microsoft.com/office/powerpoint/2010/main" val="34842366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85709-CBDA-C98B-E254-CE6B2B4ACB0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E1EC7A9-D6DF-CF66-42C2-038450DCBA9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224A224-64C0-1015-A506-98122819B1C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B970E29-8FC1-2AA4-F66B-50872A6ECB5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155760F-7284-C271-A4F0-704A43F63D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29A4026-F3BE-6288-DE87-E1D6FA7C71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4D82CAE-9BFD-6C2D-A1AE-83A606B23FB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8E3DB6-D41C-C432-D150-7BD93B41C2E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AEDEAA7-22EC-66CA-5930-CF189F285A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81529DD-D067-089C-12F5-E1C0ED8DE10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C38B75E-0D25-6D59-1EB5-6C8090BBB4E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BD3C74-DC84-4D2A-FB30-D895C2DE926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50154B-3C36-4162-3747-091D95E1E3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98D7262-9901-1381-CBB7-EE91DA4B44F4}"/>
              </a:ext>
            </a:extLst>
          </p:cNvPr>
          <p:cNvSpPr txBox="1"/>
          <p:nvPr/>
        </p:nvSpPr>
        <p:spPr>
          <a:xfrm>
            <a:off x="1534494" y="892864"/>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la lettre F majuscule . Elle fait le son « f». Qui veut lire « f» .  </a:t>
            </a: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
        <p:nvSpPr>
          <p:cNvPr id="5" name="ZoneTexte 4">
            <a:extLst>
              <a:ext uri="{FF2B5EF4-FFF2-40B4-BE49-F238E27FC236}">
                <a16:creationId xmlns:a16="http://schemas.microsoft.com/office/drawing/2014/main" id="{062EFDB1-4C7F-071E-4266-B62E4113EA39}"/>
              </a:ext>
            </a:extLst>
          </p:cNvPr>
          <p:cNvSpPr txBox="1"/>
          <p:nvPr/>
        </p:nvSpPr>
        <p:spPr>
          <a:xfrm>
            <a:off x="5470810" y="2690714"/>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Tree>
    <p:extLst>
      <p:ext uri="{BB962C8B-B14F-4D97-AF65-F5344CB8AC3E}">
        <p14:creationId xmlns:p14="http://schemas.microsoft.com/office/powerpoint/2010/main" val="156916915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4E006-96CC-1B52-7267-DC6AAF4F0DD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B1D02EC-9990-8EA2-E45A-7CEDA94EF8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41E91E5-8D8D-1032-9FEC-DA0CA198C92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7EC7157-747C-9B5D-2235-D19FF31F2E2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22F7418-255E-F19B-6955-2E99F77EBE8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79EE316-8F82-D89F-2CE6-E9BA8A2B32F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BE8D51C-F33F-2943-DDA2-56997B92104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783DCE6-A443-A9A7-06B6-06EFF9DAFE0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4A33EA8-02C4-BACF-292E-CF459A139FA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FD34444-4DC1-5948-FA05-1A29100620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E78B965-7BFF-E967-D221-4933CECCCA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E9DC52B-9FFA-69B2-E2F2-AD2EE2CC4D6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59934E2-29BB-CE91-311A-4B9D313BA9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8334613-CC3F-2578-78BF-887B3B687999}"/>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01019919-5728-279E-0585-34E40BE48209}"/>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D50E6710-7CF3-9F48-7840-1755D6E34EAB}"/>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FFB002D2-99EB-75D4-DDC1-C0774B6E712C}"/>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l » « a » qui veut  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17184846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72A8D-821A-2667-3E84-9967989D41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106048D-B396-805D-E815-8D287BB7472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C57DBF5-2B9B-DFCF-12C3-BEFE03588C2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F35994-50BD-512E-BB75-6F1472DA290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F6039DD-BE56-BECF-C493-E6DA1FD8663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ED7490C-4879-9511-9E9E-AE8A43B718F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23E8E8-38C8-F7F5-F7D1-B984B6DFEA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C0A4587-365F-2446-9F8B-A32229668B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D04A65-3016-7E4E-070E-3FE4568A4EE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958B66-EA9D-6EA4-8083-5B169A8579C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E3EADA5-4AA9-4F93-510E-9231981B8BC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6CE8-69EF-7149-8FF2-1E8A08E775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2212414-9394-1507-1BA4-36D2617137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CB5E536E-69D0-7D2C-9A60-F0B69FB510F8}"/>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l</a:t>
            </a: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BE107586-A0C0-09B9-B225-817144F99D63}"/>
              </a:ext>
            </a:extLst>
          </p:cNvPr>
          <p:cNvSpPr txBox="1"/>
          <p:nvPr/>
        </p:nvSpPr>
        <p:spPr>
          <a:xfrm>
            <a:off x="1196425" y="779639"/>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La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l  est à côté de la lettre  a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la », « l »  « a » « la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l » « a » « la ».     Qui veut lire « l » « a » « la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17526139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DE43A-2942-510D-631F-EF55F3448B9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D6CEDD-43CF-51E5-F300-042447EC6AC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84ECDB-EFDF-6639-9738-3EBA0B8DE87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B541378-38F3-0E43-9117-4BDEB444466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158925E-BFC2-8C39-4ADA-5EBC2590BE8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82F963-DCD5-90F7-2704-AFE74C83BC5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8FEA5E-6829-45AF-840C-3DEDCE649D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C0F8FA2-4099-1DFA-1D3E-769EC793011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9925B80-4E0C-6A3B-1F4E-B0FD15BA3A7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6F3FAC1-FC31-F26E-9C26-627168A1682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C50E72E-551E-812C-82D4-0E1813D0EB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4C66F1E-20A9-D3CB-DFF9-CD6752ABAC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DE3ADD7-9626-2413-9E3E-21F3155F2B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F98188A-9518-6246-DC33-28E08EA4792C}"/>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402E5C7B-A5BC-D0F2-7166-CB178E96CA3B}"/>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8F1F0497-6F2C-CFCA-3E0A-E8619BE92250}"/>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78532B9D-18C4-9C6A-E51A-E88F53A2651D}"/>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f » « o » qui veut 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723287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marL="457200" indent="-457200" defTabSz="914445">
              <a:spcAft>
                <a:spcPts val="1800"/>
              </a:spcAft>
              <a:buFontTx/>
              <a:buChar char="-"/>
              <a:defRPr/>
            </a:pPr>
            <a:r>
              <a:rPr lang="fr-FR" sz="3200" dirty="0">
                <a:latin typeface="Dosis" pitchFamily="2" charset="0"/>
              </a:rPr>
              <a:t>fil- lit – lavabo – neuf – fleur- livre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syllabe et mot simple avec L-l/F-f</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syllabe et mot simple avec L-l/F-f</a:t>
            </a:r>
            <a:endParaRPr lang="fr-FR"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02269" y="6045327"/>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86637" y="7815256"/>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1615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3" y="8611566"/>
            <a:ext cx="1237986" cy="418206"/>
            <a:chOff x="3663231" y="3540342"/>
            <a:chExt cx="1066274"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08546" y="6889318"/>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1ADD9-E03D-F180-D26F-DE6145F6ECA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77A6BC5-2581-B5BF-9F6F-270CB5C5D51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A4B8D6D-9D7A-8AFC-B67B-DFEC1226884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FFDAB57-A6B7-BA81-752F-E450B40A3F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DDCF136-B71F-171F-A814-1B25CC01C67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EFA3EA4-D653-88B4-B38A-16602AC612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46C9F86-2CD2-96D0-7D48-70D37CD563F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658D607-8D6C-05EC-7686-77D12DF41E6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7FF6FA7-C3AF-EF50-D59F-DFDF1BE78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B067121-6EED-863C-E429-742A6201FEF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A851CBF-605A-0EA2-53A5-5278762632C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DAF32FE-1D9C-36A7-0D4B-621D380A395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FB84FF-D757-19D8-A3A3-09E16C2C03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7DD2A1B1-13B6-BFA8-8630-9B35BB35B344}"/>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FFC000"/>
                </a:solidFill>
                <a:latin typeface="Dosis" pitchFamily="2" charset="0"/>
              </a:rPr>
              <a:t>f</a:t>
            </a:r>
            <a:r>
              <a:rPr lang="fr-FR" sz="25800" b="1" kern="0" spc="480" dirty="0" err="1">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97C7878-599E-BB52-EDAD-18A54E3E35F4}"/>
              </a:ext>
            </a:extLst>
          </p:cNvPr>
          <p:cNvSpPr txBox="1"/>
          <p:nvPr/>
        </p:nvSpPr>
        <p:spPr>
          <a:xfrm>
            <a:off x="1196425" y="756100"/>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fo</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f  est à côté de la lettre  o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fo</a:t>
            </a:r>
            <a:r>
              <a:rPr lang="fr-MA" sz="2400" b="1" dirty="0">
                <a:solidFill>
                  <a:schemeClr val="bg1">
                    <a:lumMod val="65000"/>
                  </a:schemeClr>
                </a:solidFill>
                <a:latin typeface="Dosis" panose="02010703020202060003" pitchFamily="2" charset="0"/>
                <a:cs typeface="Microsoft Uighur" panose="02000000000000000000" pitchFamily="2" charset="-78"/>
              </a:rPr>
              <a:t> », « f »  « o » « </a:t>
            </a:r>
            <a:r>
              <a:rPr lang="fr-MA" sz="2400" b="1" dirty="0" err="1">
                <a:solidFill>
                  <a:schemeClr val="bg1">
                    <a:lumMod val="65000"/>
                  </a:schemeClr>
                </a:solidFill>
                <a:latin typeface="Dosis" panose="02010703020202060003" pitchFamily="2" charset="0"/>
                <a:cs typeface="Microsoft Uighur" panose="02000000000000000000" pitchFamily="2" charset="-78"/>
              </a:rPr>
              <a:t>fo</a:t>
            </a:r>
            <a:r>
              <a:rPr lang="fr-MA" sz="2400" b="1" dirty="0">
                <a:solidFill>
                  <a:schemeClr val="bg1">
                    <a:lumMod val="65000"/>
                  </a:schemeClr>
                </a:solidFill>
                <a:latin typeface="Dosis" panose="02010703020202060003" pitchFamily="2" charset="0"/>
                <a:cs typeface="Microsoft Uighur" panose="02000000000000000000" pitchFamily="2" charset="-78"/>
              </a:rPr>
              <a:t>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f » « o » « </a:t>
            </a:r>
            <a:r>
              <a:rPr lang="fr-FR" sz="2400" b="1" dirty="0" err="1">
                <a:solidFill>
                  <a:schemeClr val="bg1">
                    <a:lumMod val="65000"/>
                  </a:schemeClr>
                </a:solidFill>
                <a:latin typeface="Dosis" panose="02010703020202060003" pitchFamily="2" charset="0"/>
                <a:cs typeface="Microsoft Uighur" panose="02000000000000000000" pitchFamily="2" charset="-78"/>
              </a:rPr>
              <a:t>fo</a:t>
            </a:r>
            <a:r>
              <a:rPr lang="fr-FR" sz="2400" b="1" dirty="0">
                <a:solidFill>
                  <a:schemeClr val="bg1">
                    <a:lumMod val="65000"/>
                  </a:schemeClr>
                </a:solidFill>
                <a:latin typeface="Dosis" panose="02010703020202060003" pitchFamily="2" charset="0"/>
                <a:cs typeface="Microsoft Uighur" panose="02000000000000000000" pitchFamily="2" charset="-78"/>
              </a:rPr>
              <a:t> ». Qui veut lire « f » « o » « </a:t>
            </a:r>
            <a:r>
              <a:rPr lang="fr-FR" sz="2400" b="1" dirty="0" err="1">
                <a:solidFill>
                  <a:schemeClr val="bg1">
                    <a:lumMod val="65000"/>
                  </a:schemeClr>
                </a:solidFill>
                <a:latin typeface="Dosis" panose="02010703020202060003" pitchFamily="2" charset="0"/>
                <a:cs typeface="Microsoft Uighur" panose="02000000000000000000" pitchFamily="2" charset="-78"/>
              </a:rPr>
              <a:t>fo</a:t>
            </a:r>
            <a:r>
              <a:rPr lang="fr-FR" sz="2400" b="1" dirty="0">
                <a:solidFill>
                  <a:schemeClr val="bg1">
                    <a:lumMod val="65000"/>
                  </a:schemeClr>
                </a:solidFill>
                <a:latin typeface="Dosis" panose="02010703020202060003" pitchFamily="2" charset="0"/>
                <a:cs typeface="Microsoft Uighur" panose="02000000000000000000" pitchFamily="2" charset="-78"/>
              </a:rPr>
              <a:t> »</a:t>
            </a:r>
            <a:r>
              <a:rPr lang="fr-MA" sz="1900" i="1" dirty="0">
                <a:solidFill>
                  <a:prstClr val="white">
                    <a:lumMod val="65000"/>
                  </a:prstClr>
                </a:solidFill>
                <a:latin typeface="Dosis" pitchFamily="2" charset="0"/>
              </a:rPr>
              <a:t>.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29617551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16205-9FE7-6D0A-9BE1-FAB899CFFC3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0B13A8A-6C4B-A30B-FB57-A084A053949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2F1AFAE-7D6A-EC23-265F-98AED78CC6C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B4A771D-1316-0E3B-2675-C163620E659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8A18E06-F8BC-4A41-F8AB-D40E6599339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F7C95C-5D63-7F1C-129B-FC890C63732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96EFDD5-9D14-2987-91C1-F5828A6BD6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5F7934C-55EB-8E4C-9EC9-4EDFAE0416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BB68D1-EDF7-9FEE-FD68-50F42FB19AC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0ABD448-ED05-C5CB-3116-D7CFBA96350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26FC57E-CB2A-C146-E8FA-9992918B0D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8D0DD1E-053C-F936-7142-5181125937D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87F0C54-FC6C-0542-F4B7-99DD02E6BD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7ABDA40-16AB-51A3-6BAF-DFFBBB1500E0}"/>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C92A6F54-9A54-48A1-77A4-6B541F703507}"/>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i</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A906AF80-38D2-4529-40D3-120F61D27D16}"/>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6D0E49A5-14EE-A372-E982-1E6BB3306F06}"/>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l » « i » qui veut 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42379480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8F2D5-9421-C050-A299-5E08E9C973F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8A7128D-3749-A3BC-BD50-551DDB29630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FB2A-2C91-733F-90BC-28809556658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38938B0-BB36-C30E-A7C3-25D07BA561B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633E1F2-EF30-DA6C-6C96-3AECC18CB9F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DD2E326-1519-3E39-A201-8E33722464C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BFE570E-6A18-FEE2-0C10-5AF21570CD5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D009819-C489-EF30-9C8B-A96294EB96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1B7B291-6754-680E-98D7-F66E4D4EEFE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096FC79-E559-011A-8242-36D933BEC2E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C749260-63D9-96B5-B1AE-D38BADA96FD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52E018-1EFC-4A55-2F08-6E27F13C59B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265FF48-89B5-8A38-F1DB-B4BB863B44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50F194BC-EF91-4FD4-E031-2DCF5E260705}"/>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l</a:t>
            </a:r>
            <a:r>
              <a:rPr lang="fr-FR" sz="25800" b="1" kern="0" spc="480" dirty="0">
                <a:solidFill>
                  <a:srgbClr val="106585"/>
                </a:solidFill>
                <a:latin typeface="Dosis" pitchFamily="2" charset="0"/>
              </a:rPr>
              <a:t>i</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97BE8991-406E-1B62-CD7C-BD7800D3FFD2}"/>
              </a:ext>
            </a:extLst>
          </p:cNvPr>
          <p:cNvSpPr txBox="1"/>
          <p:nvPr/>
        </p:nvSpPr>
        <p:spPr>
          <a:xfrm>
            <a:off x="1233026" y="811081"/>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li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l  est à côté de la lettre  i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li » « l »  « i » « li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l » « i » « li ». Qui veut lire « l » « i » « li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5779886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7626A-F924-3AB3-8B0E-05AECD8BF9E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803C383-A9A0-AF41-3750-25CD3415C0B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5F8CBD9-4496-5A49-EA3A-0615F10CBA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FAC679A-1AE1-2EE2-9AC1-C6C0912367F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2059FDE-8E3D-47FD-9F29-63A9D88EBFA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3E8D41D-AF45-807D-A588-45DD4A9833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B12A562-4A1C-4F3B-B1CD-346020F5222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889590-176E-431D-EC5B-2C21432722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C681916-D47D-DF48-30D2-3B5D64244C6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1BCB228-77B9-2CA6-3789-B573CD3DD80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88B375-9A3F-8CA5-B977-22F36CA740B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6B512A9-540E-D8ED-EC04-2C62A24BFE4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C9CE880-FF43-A769-F8F7-BD078B5DFE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9418729B-D227-E12E-9FD9-786794C22320}"/>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38A69901-1CE2-63DA-A27F-6A2D54517F17}"/>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e</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5A7A9320-AFBC-FA16-B047-0306F6732066}"/>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D182F0F7-B232-057C-D843-6BBCEDE8E914}"/>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f » « e » qui</a:t>
            </a:r>
            <a:r>
              <a:rPr lang="fr-MA" sz="2800" b="1" dirty="0">
                <a:solidFill>
                  <a:prstClr val="white">
                    <a:lumMod val="65000"/>
                  </a:prstClr>
                </a:solidFill>
              </a:rPr>
              <a:t> veut</a:t>
            </a:r>
            <a:r>
              <a:rPr lang="fr-MA" sz="2800" b="1" dirty="0">
                <a:solidFill>
                  <a:prstClr val="white">
                    <a:lumMod val="65000"/>
                  </a:prstClr>
                </a:solidFill>
                <a:latin typeface="Calibri"/>
              </a:rPr>
              <a:t> 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23329354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591BA-DC8A-3E46-EF39-DD02414A4A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792D11D-4967-B4AC-DF75-64F30E50E33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3830F95-3F4E-4D9F-863B-D8B3AD785D3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43BA295-7558-F7B5-4368-2A5D31321AB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A1EF7A0-4434-800F-1996-095E1BC10D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77DECD7-F6E9-5610-B3CC-13BFE979958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2D6FADE-1124-F270-1167-2B376F43E2F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69115BD-AE91-BCC1-6FBE-BF68CF891D6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FA11F43-38C0-BECD-A778-800472D58CC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A3365D4-AC66-3851-8771-38F68D4319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19EE891-9FDD-0F54-6EE0-98AFA06F2FE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1882836-582A-D1D7-611D-1EFB86DA9A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4433803-A75E-89C0-608A-FE7B5F7F9B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3C955B0F-8847-C45E-AA6B-BBC276A165F9}"/>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FFC000"/>
                </a:solidFill>
                <a:latin typeface="Dosis" pitchFamily="2" charset="0"/>
              </a:rPr>
              <a:t>f</a:t>
            </a:r>
            <a:r>
              <a:rPr lang="fr-FR" sz="25800" b="1" kern="0" spc="480" dirty="0" err="1">
                <a:solidFill>
                  <a:srgbClr val="106585"/>
                </a:solidFill>
                <a:latin typeface="Dosis" pitchFamily="2" charset="0"/>
              </a:rPr>
              <a:t>e</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9782BB8A-AF7D-10A2-A331-92EFA7606828}"/>
              </a:ext>
            </a:extLst>
          </p:cNvPr>
          <p:cNvSpPr txBox="1"/>
          <p:nvPr/>
        </p:nvSpPr>
        <p:spPr>
          <a:xfrm>
            <a:off x="1233026" y="811081"/>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fe</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f  est à côté de la lettre  e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fe</a:t>
            </a:r>
            <a:r>
              <a:rPr lang="fr-MA" sz="2400" b="1" dirty="0">
                <a:solidFill>
                  <a:schemeClr val="bg1">
                    <a:lumMod val="65000"/>
                  </a:schemeClr>
                </a:solidFill>
                <a:latin typeface="Dosis" panose="02010703020202060003" pitchFamily="2" charset="0"/>
                <a:cs typeface="Microsoft Uighur" panose="02000000000000000000" pitchFamily="2" charset="-78"/>
              </a:rPr>
              <a:t> » « f»  « e » « </a:t>
            </a:r>
            <a:r>
              <a:rPr lang="fr-MA" sz="2400" b="1" dirty="0" err="1">
                <a:solidFill>
                  <a:schemeClr val="bg1">
                    <a:lumMod val="65000"/>
                  </a:schemeClr>
                </a:solidFill>
                <a:latin typeface="Dosis" panose="02010703020202060003" pitchFamily="2" charset="0"/>
                <a:cs typeface="Microsoft Uighur" panose="02000000000000000000" pitchFamily="2" charset="-78"/>
              </a:rPr>
              <a:t>fe</a:t>
            </a:r>
            <a:r>
              <a:rPr lang="fr-MA" sz="2400" b="1" dirty="0">
                <a:solidFill>
                  <a:schemeClr val="bg1">
                    <a:lumMod val="65000"/>
                  </a:schemeClr>
                </a:solidFill>
                <a:latin typeface="Dosis" panose="02010703020202060003" pitchFamily="2" charset="0"/>
                <a:cs typeface="Microsoft Uighur" panose="02000000000000000000" pitchFamily="2" charset="-78"/>
              </a:rPr>
              <a:t>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f » « e » « </a:t>
            </a:r>
            <a:r>
              <a:rPr lang="fr-FR" sz="2400" b="1" dirty="0" err="1">
                <a:solidFill>
                  <a:schemeClr val="bg1">
                    <a:lumMod val="65000"/>
                  </a:schemeClr>
                </a:solidFill>
                <a:latin typeface="Dosis" panose="02010703020202060003" pitchFamily="2" charset="0"/>
                <a:cs typeface="Microsoft Uighur" panose="02000000000000000000" pitchFamily="2" charset="-78"/>
              </a:rPr>
              <a:t>fe</a:t>
            </a:r>
            <a:r>
              <a:rPr lang="fr-FR" sz="2400" b="1" dirty="0">
                <a:solidFill>
                  <a:schemeClr val="bg1">
                    <a:lumMod val="65000"/>
                  </a:schemeClr>
                </a:solidFill>
                <a:latin typeface="Dosis" panose="02010703020202060003" pitchFamily="2" charset="0"/>
                <a:cs typeface="Microsoft Uighur" panose="02000000000000000000" pitchFamily="2" charset="-78"/>
              </a:rPr>
              <a:t> ». Qui veut lire « f» « e » « </a:t>
            </a:r>
            <a:r>
              <a:rPr lang="fr-FR" sz="2400" b="1" dirty="0" err="1">
                <a:solidFill>
                  <a:schemeClr val="bg1">
                    <a:lumMod val="65000"/>
                  </a:schemeClr>
                </a:solidFill>
                <a:latin typeface="Dosis" panose="02010703020202060003" pitchFamily="2" charset="0"/>
                <a:cs typeface="Microsoft Uighur" panose="02000000000000000000" pitchFamily="2" charset="-78"/>
              </a:rPr>
              <a:t>fe</a:t>
            </a:r>
            <a:r>
              <a:rPr lang="fr-FR" sz="2400" b="1" dirty="0">
                <a:solidFill>
                  <a:schemeClr val="bg1">
                    <a:lumMod val="65000"/>
                  </a:schemeClr>
                </a:solidFill>
                <a:latin typeface="Dosis" panose="02010703020202060003" pitchFamily="2" charset="0"/>
                <a:cs typeface="Microsoft Uighur" panose="02000000000000000000" pitchFamily="2" charset="-78"/>
              </a:rPr>
              <a:t> ».</a:t>
            </a:r>
            <a:r>
              <a:rPr lang="fr-MA" sz="1900" i="1" dirty="0">
                <a:solidFill>
                  <a:prstClr val="white">
                    <a:lumMod val="65000"/>
                  </a:prstClr>
                </a:solidFill>
                <a:latin typeface="Dosis" pitchFamily="2" charset="0"/>
              </a:rPr>
              <a:t>.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84299263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DF5AD-2269-74AB-6FE8-244BFA56E75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13F1E40-C89A-5627-8E9D-1DE4A85595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8903658-692D-4721-3512-65FD8514E31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79105FD-0B99-901F-BBA1-D86DC040A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9235534-9E73-399B-035A-29014CD7F1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B8C3976-7DAD-89F2-AE4E-DD7DFE09893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4AA0D09-3EA5-CCE1-4E5E-317C4097EAE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BA34CAF-AD48-D9D3-5CE9-D024C1D341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ED39E17-B375-5F24-65D7-6F4C03F875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655463C-597B-13A2-AF59-6EAF902214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F0D90D9-71C1-F8F4-DE6D-522E6FFEBF5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0055963-822B-2A8B-E148-F22C5B24706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5C2BBA0-AD80-B391-53AC-425D5501BD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FD1E4BC8-5AB6-6F52-10C8-016D2CA83656}"/>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812E12BB-7312-2DD0-6A96-92E83CF9478D}"/>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é</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B5EE3D42-A8C8-34D4-3A13-C909BF76242C}"/>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C5F43221-4D17-81DE-7312-AE18270C4562}"/>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l » « é » qui </a:t>
            </a:r>
            <a:r>
              <a:rPr lang="fr-MA" sz="2800" b="1" dirty="0">
                <a:solidFill>
                  <a:prstClr val="white">
                    <a:lumMod val="65000"/>
                  </a:prstClr>
                </a:solidFill>
              </a:rPr>
              <a:t>veut  </a:t>
            </a:r>
            <a:r>
              <a:rPr lang="fr-MA" sz="2800" b="1" dirty="0">
                <a:solidFill>
                  <a:prstClr val="white">
                    <a:lumMod val="65000"/>
                  </a:prstClr>
                </a:solidFill>
                <a:latin typeface="Calibri"/>
              </a:rPr>
              <a:t>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18978136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3FAB0-9B1E-98EF-490B-AF574EF0CD2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7BAFF11-2361-9E65-83E9-C125DDB1C72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BBEFD04-B657-6687-E681-DF3BC53F727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9E74EB9-3FE1-49A0-BCEC-1BAAF05B931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4313204-33AC-B155-9A27-E87576F810E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74D6A91-4726-68FD-EA56-22C5229049C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1312CAA-D1D1-35D1-7E32-DA0BB7EC875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419F53E-741B-41BA-6C63-EAC80F9DCE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3C58BE3-49C2-8F9B-6E30-DF429DCB5FD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63EADBD-6EDC-F975-FE2E-AB153662C66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67FFC3-A058-C7DC-837E-7F0040887F2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5CE8AB2-2C83-DDA3-6475-5CFE6D19D46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9EBA54-F718-C238-E0F4-DE517824D6D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EAECE4E5-5142-DD6D-CFE4-5577409EC8A8}"/>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l</a:t>
            </a:r>
            <a:r>
              <a:rPr lang="fr-FR" sz="25800" b="1" kern="0" spc="480" dirty="0">
                <a:solidFill>
                  <a:srgbClr val="106585"/>
                </a:solidFill>
                <a:latin typeface="Dosis" pitchFamily="2" charset="0"/>
              </a:rPr>
              <a:t>é</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2EB2B53E-C410-1CE6-015F-3AD21CC783A4}"/>
              </a:ext>
            </a:extLst>
          </p:cNvPr>
          <p:cNvSpPr txBox="1"/>
          <p:nvPr/>
        </p:nvSpPr>
        <p:spPr>
          <a:xfrm>
            <a:off x="1237788" y="811081"/>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lé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l  est à côté de la lettre  é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lé ». « l »  « é » « lé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l » « é » « lé ». Qui veut lire « l » « é » « lé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9486318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BD1A5-71C5-6608-EC65-EF69BA39F9B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63C0FCD-5CFE-0AAC-62A3-3414C521D6B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D899131-0E5C-484F-AE37-76FF2F4EB7E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9346DF8-1717-6EE4-E2B9-20A5FAA675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D2982DE-FB64-0C4F-4596-4CD1E8EB075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D26A7FE-53F4-5871-D622-C87C730885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3A92E5-7041-74BF-FB8E-1D5B9E6D53C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F406124-EB82-390C-AD66-2EDAA72B3AF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D6A09FD-FE5F-0E2A-C922-DDFADB176C2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EBB6DEB-00B8-911E-59CF-A01DDD6C921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1D7BF95-42A2-03B3-BF32-F589B9155D9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82D8E13-E733-2D5F-0740-78DD7025446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EF13AD9-D805-0A49-1C28-5C4897B177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E399D053-80AC-25DF-AF20-C3700D41B40E}"/>
              </a:ext>
            </a:extLst>
          </p:cNvPr>
          <p:cNvSpPr txBox="1"/>
          <p:nvPr/>
        </p:nvSpPr>
        <p:spPr>
          <a:xfrm>
            <a:off x="2857500" y="3130725"/>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8B26B207-4152-4D23-B677-A95D3E115827}"/>
              </a:ext>
            </a:extLst>
          </p:cNvPr>
          <p:cNvSpPr txBox="1"/>
          <p:nvPr/>
        </p:nvSpPr>
        <p:spPr>
          <a:xfrm>
            <a:off x="8001000" y="3047033"/>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u</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6EE7EDC9-F789-2D32-E248-5D8B9EB3DDF0}"/>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4C09106E-6DCE-3A5E-80CD-6F6AA0C01B77}"/>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l » « u » qui</a:t>
            </a:r>
            <a:r>
              <a:rPr lang="fr-MA" sz="2800" b="1" dirty="0">
                <a:solidFill>
                  <a:prstClr val="white">
                    <a:lumMod val="65000"/>
                  </a:prstClr>
                </a:solidFill>
              </a:rPr>
              <a:t> veut</a:t>
            </a:r>
            <a:r>
              <a:rPr lang="fr-MA" sz="2800" b="1" dirty="0">
                <a:solidFill>
                  <a:prstClr val="white">
                    <a:lumMod val="65000"/>
                  </a:prstClr>
                </a:solidFill>
                <a:latin typeface="Calibri"/>
              </a:rPr>
              <a:t> 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368689651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F812A-4F5A-0C5F-C0C0-BB078AEE62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6F1DBB8-F857-CEDA-5A5D-D96598F8627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C40540D-91CB-7549-A701-91FFC69987A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A0F7AAB-009E-0A77-A46E-CBB3E06EF6C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25C9B3-D5F0-4E3A-91B0-BA1F907D65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773292D-FB81-0C96-80F2-D4A5638E029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CE4E5DC-2DD4-A73F-26BB-9C32325180C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9F9EB24-8211-529E-B917-AF89E60B59E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988A661-73EC-604F-1A50-A673C218D8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110A607-0D1C-FC57-B12C-B805BC5443A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BD9C89-DD58-AB7E-1227-EF96D4AD63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F3AFB68-98A6-49D1-E0FC-0A4BB879C58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8BE5EF0-340E-687C-9627-E937FBEDE6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957C290B-7370-22F3-700F-A9CD635F4EC0}"/>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l</a:t>
            </a:r>
            <a:r>
              <a:rPr lang="fr-FR" sz="25800" b="1" kern="0" spc="480" dirty="0">
                <a:solidFill>
                  <a:srgbClr val="106585"/>
                </a:solidFill>
                <a:latin typeface="Dosis" pitchFamily="2" charset="0"/>
              </a:rPr>
              <a:t>u</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60F517F3-5B01-0CA2-0161-4B8B04EFA20E}"/>
              </a:ext>
            </a:extLst>
          </p:cNvPr>
          <p:cNvSpPr txBox="1"/>
          <p:nvPr/>
        </p:nvSpPr>
        <p:spPr>
          <a:xfrm>
            <a:off x="1196425" y="811081"/>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lu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l  est à côté de la lettre  u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lu » « l »  « u » « lu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l » « u » « lu ». Qui veut lire « l » « u » « lu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41438385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847CF-D131-89D7-10FE-D5AA9ADB62B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7775385-B5E8-D1D2-29D6-88A1C3027F8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E664565-3743-E89C-FDA4-D9F9B324E05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EE0BD93-00FE-20ED-2F64-5F0F89C5116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4C8DBD2-5C43-6E30-ED50-F54E528B47E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38B501-0CDD-61DF-99A6-F61B18214AB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1C44539-E9FF-2268-CBC6-41B2B8C686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D1101DE-08DB-DD87-B0C1-84C5F7DB79E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B13A4A0-F9D3-D44E-3F1E-1F38A6061F3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6FDB1F-85C2-C43C-3727-1B1116F5CE0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AEC21CF-A101-D52B-76B3-639C0E03141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DB15F9A-CA3A-BF12-201A-22C0F0962ED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0BB96F5-4BA7-012E-7AE7-F8D7B244BC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91B0CD1-CCD5-C794-7336-212AA601991F}"/>
              </a:ext>
            </a:extLst>
          </p:cNvPr>
          <p:cNvSpPr txBox="1"/>
          <p:nvPr/>
        </p:nvSpPr>
        <p:spPr>
          <a:xfrm>
            <a:off x="7941484" y="3191500"/>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A4FFB718-3150-CEB2-B619-367BF22C46A9}"/>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a</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A1123A9C-64A4-65DA-55F6-A4B5A0D9F7F8}"/>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90D3C6B9-A374-D45F-AD02-2540B4693D82}"/>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a » « f » qui</a:t>
            </a:r>
            <a:r>
              <a:rPr lang="fr-MA" sz="2800" b="1" dirty="0">
                <a:solidFill>
                  <a:prstClr val="white">
                    <a:lumMod val="65000"/>
                  </a:prstClr>
                </a:solidFill>
              </a:rPr>
              <a:t> veut</a:t>
            </a:r>
            <a:r>
              <a:rPr lang="fr-MA" sz="2800" b="1" dirty="0">
                <a:solidFill>
                  <a:prstClr val="white">
                    <a:lumMod val="65000"/>
                  </a:prstClr>
                </a:solidFill>
                <a:latin typeface="Calibri"/>
              </a:rPr>
              <a:t> 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3000532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593DA-0E1A-1BF5-C52C-57531FC258B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D324E1D-B1CF-84AF-BF22-5AAD3170CD0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577BC-F2FF-A209-CCCC-86D1B2ED2C1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6D67C4-0EE7-8E7D-AD1C-CF72FE84330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4DE794A-51DE-8425-3E51-0E306D751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18C381-B149-C774-F2A8-C5414E1903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93FEFC3-E0D5-32D0-BB23-6F52C86972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FD8FDDB-BBBC-A826-D4E2-1D01DD5FBAB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F68B74E-3681-774F-D29C-13276BAD5A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EE37985-7E6F-4431-0BFF-63D07094917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920BFFF-EFAF-6C2E-6EE3-E9FA2C08938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38157D8-FCE4-0C4E-5FC5-B651074AED8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50D014-CD4D-E5D7-0873-8B850B48477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CDC8947B-61FE-5F4B-DB1F-FBC0DF10C694}"/>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106585"/>
                </a:solidFill>
                <a:latin typeface="Dosis" pitchFamily="2" charset="0"/>
              </a:rPr>
              <a:t>a</a:t>
            </a:r>
            <a:r>
              <a:rPr lang="fr-FR" sz="25800" b="1" kern="0" spc="480" dirty="0" err="1">
                <a:solidFill>
                  <a:srgbClr val="FFC000"/>
                </a:solidFill>
                <a:latin typeface="Dosis" pitchFamily="2" charset="0"/>
              </a:rPr>
              <a:t>f</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FD19C163-ECB4-760E-1501-29F2841D701E}"/>
              </a:ext>
            </a:extLst>
          </p:cNvPr>
          <p:cNvSpPr txBox="1"/>
          <p:nvPr/>
        </p:nvSpPr>
        <p:spPr>
          <a:xfrm>
            <a:off x="1209213" y="825368"/>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af</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a est à côté de la lettre  f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af</a:t>
            </a:r>
            <a:r>
              <a:rPr lang="fr-MA" sz="2400" b="1" dirty="0">
                <a:solidFill>
                  <a:schemeClr val="bg1">
                    <a:lumMod val="65000"/>
                  </a:schemeClr>
                </a:solidFill>
                <a:latin typeface="Dosis" panose="02010703020202060003" pitchFamily="2" charset="0"/>
                <a:cs typeface="Microsoft Uighur" panose="02000000000000000000" pitchFamily="2" charset="-78"/>
              </a:rPr>
              <a:t> » « a»  « f» « </a:t>
            </a:r>
            <a:r>
              <a:rPr lang="fr-MA" sz="2400" b="1" dirty="0" err="1">
                <a:solidFill>
                  <a:schemeClr val="bg1">
                    <a:lumMod val="65000"/>
                  </a:schemeClr>
                </a:solidFill>
                <a:latin typeface="Dosis" panose="02010703020202060003" pitchFamily="2" charset="0"/>
                <a:cs typeface="Microsoft Uighur" panose="02000000000000000000" pitchFamily="2" charset="-78"/>
              </a:rPr>
              <a:t>af</a:t>
            </a:r>
            <a:r>
              <a:rPr lang="fr-MA" sz="2400" b="1" dirty="0">
                <a:solidFill>
                  <a:schemeClr val="bg1">
                    <a:lumMod val="65000"/>
                  </a:schemeClr>
                </a:solidFill>
                <a:latin typeface="Dosis" panose="02010703020202060003" pitchFamily="2" charset="0"/>
                <a:cs typeface="Microsoft Uighur" panose="02000000000000000000" pitchFamily="2" charset="-78"/>
              </a:rPr>
              <a:t>».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a » «f» « </a:t>
            </a:r>
            <a:r>
              <a:rPr lang="fr-FR" sz="2400" b="1" dirty="0" err="1">
                <a:solidFill>
                  <a:schemeClr val="bg1">
                    <a:lumMod val="65000"/>
                  </a:schemeClr>
                </a:solidFill>
                <a:latin typeface="Dosis" panose="02010703020202060003" pitchFamily="2" charset="0"/>
                <a:cs typeface="Microsoft Uighur" panose="02000000000000000000" pitchFamily="2" charset="-78"/>
              </a:rPr>
              <a:t>af</a:t>
            </a:r>
            <a:r>
              <a:rPr lang="fr-FR" sz="2400" b="1" dirty="0">
                <a:solidFill>
                  <a:schemeClr val="bg1">
                    <a:lumMod val="65000"/>
                  </a:schemeClr>
                </a:solidFill>
                <a:latin typeface="Dosis" panose="02010703020202060003" pitchFamily="2" charset="0"/>
                <a:cs typeface="Microsoft Uighur" panose="02000000000000000000" pitchFamily="2" charset="-78"/>
              </a:rPr>
              <a:t>». Qui veut lire « a » « f» « </a:t>
            </a:r>
            <a:r>
              <a:rPr lang="fr-FR" sz="2400" b="1" dirty="0" err="1">
                <a:solidFill>
                  <a:schemeClr val="bg1">
                    <a:lumMod val="65000"/>
                  </a:schemeClr>
                </a:solidFill>
                <a:latin typeface="Dosis" panose="02010703020202060003" pitchFamily="2" charset="0"/>
                <a:cs typeface="Microsoft Uighur" panose="02000000000000000000" pitchFamily="2" charset="-78"/>
              </a:rPr>
              <a:t>af</a:t>
            </a:r>
            <a:r>
              <a:rPr lang="fr-FR" sz="2400" b="1" dirty="0">
                <a:solidFill>
                  <a:schemeClr val="bg1">
                    <a:lumMod val="65000"/>
                  </a:schemeClr>
                </a:solidFill>
                <a:latin typeface="Dosis" panose="02010703020202060003" pitchFamily="2" charset="0"/>
                <a:cs typeface="Microsoft Uighur" panose="02000000000000000000" pitchFamily="2" charset="-78"/>
              </a:rPr>
              <a:t>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28419638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60024-C6C6-9114-60C8-BEBD6AB95A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9199BE-A3FE-6D6A-F8C0-E6AEDA97B07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D81E025-7B8B-EA19-AF1A-DCB035176B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D985AB0-35F1-6BE6-0EA3-CD00E1CB0AC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C7CB1-400A-03BF-E9E5-F6B9F827F1C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74FBAE5-3902-005F-9591-1501D31D3F2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B07B8D4-CFC1-8CC7-6492-6FE4E70D414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1F7E2B9-0BC8-2A1D-A4EA-4399619C4F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3D8441-C715-AC50-4448-764278ACFC3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8B32440-FC8B-3150-61A5-3CAA7B306B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B693280-3E0A-EB87-869A-7126E81C14B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D23DA26-99C7-B218-03C6-AE3FD92D761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49C2316-B3E8-E6E2-88D1-1FD4F6E9D38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B4A8405-96A4-A4C2-467E-1E737EA364DA}"/>
              </a:ext>
            </a:extLst>
          </p:cNvPr>
          <p:cNvSpPr txBox="1"/>
          <p:nvPr/>
        </p:nvSpPr>
        <p:spPr>
          <a:xfrm>
            <a:off x="7941484" y="3191500"/>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6" name="ZoneTexte 5">
            <a:extLst>
              <a:ext uri="{FF2B5EF4-FFF2-40B4-BE49-F238E27FC236}">
                <a16:creationId xmlns:a16="http://schemas.microsoft.com/office/drawing/2014/main" id="{00CC835E-C746-F3FB-DD79-149105DF868E}"/>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106585"/>
                </a:solidFill>
                <a:latin typeface="Dosis" pitchFamily="2" charset="0"/>
              </a:rPr>
              <a:t>o</a:t>
            </a:r>
            <a:endParaRPr lang="fr-FR" sz="25800" kern="0" spc="480" dirty="0">
              <a:solidFill>
                <a:srgbClr val="106585"/>
              </a:solidFill>
              <a:latin typeface="Dosis" pitchFamily="2" charset="0"/>
            </a:endParaRPr>
          </a:p>
        </p:txBody>
      </p:sp>
      <p:sp>
        <p:nvSpPr>
          <p:cNvPr id="7" name="ZoneTexte 6">
            <a:extLst>
              <a:ext uri="{FF2B5EF4-FFF2-40B4-BE49-F238E27FC236}">
                <a16:creationId xmlns:a16="http://schemas.microsoft.com/office/drawing/2014/main" id="{4E460300-01E3-E9E6-5968-87B60D19910E}"/>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4531A0B9-3CCA-1DC8-B80C-7AE0D67AD604}"/>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o » « l » qui </a:t>
            </a:r>
            <a:r>
              <a:rPr lang="fr-MA" sz="2800" b="1" dirty="0">
                <a:solidFill>
                  <a:prstClr val="white">
                    <a:lumMod val="65000"/>
                  </a:prstClr>
                </a:solidFill>
              </a:rPr>
              <a:t>veut  </a:t>
            </a:r>
            <a:r>
              <a:rPr lang="fr-MA" sz="2800" b="1" dirty="0">
                <a:solidFill>
                  <a:prstClr val="white">
                    <a:lumMod val="65000"/>
                  </a:prstClr>
                </a:solidFill>
                <a:latin typeface="Calibri"/>
              </a:rPr>
              <a:t>lire les lettres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284068939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FD276-E675-07B0-4EAE-7E8853A63AE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A2236B8-3851-41D0-3265-A74AA72C1D5A}"/>
              </a:ext>
            </a:extLst>
          </p:cNvPr>
          <p:cNvSpPr/>
          <p:nvPr/>
        </p:nvSpPr>
        <p:spPr>
          <a:xfrm>
            <a:off x="-1" y="27467"/>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138229-78CF-ACF9-F6F0-01758DC3EF7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562000F-8944-23FD-FB20-AFFE75A067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087D6D-9526-773E-BB78-C8EC94A44E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D29EB7D-3224-C7E7-F860-AA051DB07D1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B18ED39-3B9A-A3E2-FF88-B155EBD3502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6EEA709-9CF9-34FB-48FE-392B93EB5BA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F4D7EE0-A0F3-B166-3BDA-00148BE7933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05784BE-031E-1877-7D1A-8ED9ECA052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2CB8CC4-4E39-C93D-0CFA-D65B58B2EB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4CA50FE-48A6-593D-3312-0EE5875DC2D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1A3D764-92AF-2BDF-5867-3782C2811E7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15D62943-0992-06D7-C07D-E03D3B12F35C}"/>
              </a:ext>
            </a:extLst>
          </p:cNvPr>
          <p:cNvSpPr txBox="1"/>
          <p:nvPr/>
        </p:nvSpPr>
        <p:spPr>
          <a:xfrm>
            <a:off x="5229225" y="3130725"/>
            <a:ext cx="3257550" cy="4062651"/>
          </a:xfrm>
          <a:prstGeom prst="rect">
            <a:avLst/>
          </a:prstGeom>
          <a:noFill/>
        </p:spPr>
        <p:txBody>
          <a:bodyPr wrap="square" rtlCol="0">
            <a:spAutoFit/>
          </a:bodyPr>
          <a:lstStyle/>
          <a:p>
            <a:pPr algn="ctr" defTabSz="1028752">
              <a:defRPr/>
            </a:pPr>
            <a:r>
              <a:rPr lang="fr-FR" sz="25800" b="1" kern="0" spc="480" dirty="0" err="1">
                <a:solidFill>
                  <a:srgbClr val="106585"/>
                </a:solidFill>
                <a:latin typeface="Dosis" pitchFamily="2" charset="0"/>
              </a:rPr>
              <a:t>o</a:t>
            </a:r>
            <a:r>
              <a:rPr lang="fr-FR" sz="25800" b="1" kern="0" spc="480" dirty="0" err="1">
                <a:solidFill>
                  <a:srgbClr val="FFC000"/>
                </a:solidFill>
                <a:latin typeface="Dosis" pitchFamily="2" charset="0"/>
              </a:rPr>
              <a:t>l</a:t>
            </a:r>
            <a:endParaRPr lang="fr-FR" sz="258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3416D69B-DDE6-5273-0E65-89BF53BF7FC4}"/>
              </a:ext>
            </a:extLst>
          </p:cNvPr>
          <p:cNvSpPr txBox="1"/>
          <p:nvPr/>
        </p:nvSpPr>
        <p:spPr>
          <a:xfrm>
            <a:off x="1196425" y="779639"/>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ol</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o  est à côté de la lettre  l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ol</a:t>
            </a:r>
            <a:r>
              <a:rPr lang="fr-MA" sz="2400" b="1" dirty="0">
                <a:solidFill>
                  <a:schemeClr val="bg1">
                    <a:lumMod val="65000"/>
                  </a:schemeClr>
                </a:solidFill>
                <a:latin typeface="Dosis" panose="02010703020202060003" pitchFamily="2" charset="0"/>
                <a:cs typeface="Microsoft Uighur" panose="02000000000000000000" pitchFamily="2" charset="-78"/>
              </a:rPr>
              <a:t> » « o»  « l » « </a:t>
            </a:r>
            <a:r>
              <a:rPr lang="fr-MA" sz="2400" b="1" dirty="0" err="1">
                <a:solidFill>
                  <a:schemeClr val="bg1">
                    <a:lumMod val="65000"/>
                  </a:schemeClr>
                </a:solidFill>
                <a:latin typeface="Dosis" panose="02010703020202060003" pitchFamily="2" charset="0"/>
                <a:cs typeface="Microsoft Uighur" panose="02000000000000000000" pitchFamily="2" charset="-78"/>
              </a:rPr>
              <a:t>ol</a:t>
            </a:r>
            <a:r>
              <a:rPr lang="fr-MA" sz="2400" b="1" dirty="0">
                <a:solidFill>
                  <a:schemeClr val="bg1">
                    <a:lumMod val="65000"/>
                  </a:schemeClr>
                </a:solidFill>
                <a:latin typeface="Dosis" panose="02010703020202060003" pitchFamily="2" charset="0"/>
                <a:cs typeface="Microsoft Uighur" panose="02000000000000000000" pitchFamily="2" charset="-78"/>
              </a:rPr>
              <a:t>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o » « l» « </a:t>
            </a:r>
            <a:r>
              <a:rPr lang="fr-FR" sz="2400" b="1" dirty="0" err="1">
                <a:solidFill>
                  <a:schemeClr val="bg1">
                    <a:lumMod val="65000"/>
                  </a:schemeClr>
                </a:solidFill>
                <a:latin typeface="Dosis" panose="02010703020202060003" pitchFamily="2" charset="0"/>
                <a:cs typeface="Microsoft Uighur" panose="02000000000000000000" pitchFamily="2" charset="-78"/>
              </a:rPr>
              <a:t>ol</a:t>
            </a:r>
            <a:r>
              <a:rPr lang="fr-FR" sz="2400" b="1" dirty="0">
                <a:solidFill>
                  <a:schemeClr val="bg1">
                    <a:lumMod val="65000"/>
                  </a:schemeClr>
                </a:solidFill>
                <a:latin typeface="Dosis" panose="02010703020202060003" pitchFamily="2" charset="0"/>
                <a:cs typeface="Microsoft Uighur" panose="02000000000000000000" pitchFamily="2" charset="-78"/>
              </a:rPr>
              <a:t> ». Qui veut lire « o » « l » « </a:t>
            </a:r>
            <a:r>
              <a:rPr lang="fr-FR" sz="2400" b="1" dirty="0" err="1">
                <a:solidFill>
                  <a:schemeClr val="bg1">
                    <a:lumMod val="65000"/>
                  </a:schemeClr>
                </a:solidFill>
                <a:latin typeface="Dosis" panose="02010703020202060003" pitchFamily="2" charset="0"/>
                <a:cs typeface="Microsoft Uighur" panose="02000000000000000000" pitchFamily="2" charset="-78"/>
              </a:rPr>
              <a:t>ol</a:t>
            </a:r>
            <a:r>
              <a:rPr lang="fr-FR" sz="2400" b="1" dirty="0">
                <a:solidFill>
                  <a:schemeClr val="bg1">
                    <a:lumMod val="65000"/>
                  </a:schemeClr>
                </a:solidFill>
                <a:latin typeface="Dosis" panose="02010703020202060003" pitchFamily="2" charset="0"/>
                <a:cs typeface="Microsoft Uighur" panose="02000000000000000000" pitchFamily="2" charset="-78"/>
              </a:rPr>
              <a:t> ».  </a:t>
            </a:r>
            <a:endParaRPr lang="fr-FR" sz="19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40633048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4329D-68F0-AD59-136B-EE33EBDD7E9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6F6DD67-A4B4-3550-179F-B93978138DC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4ADE3EB-BD33-AEBA-D98F-A4DF6AA9AD20}"/>
              </a:ext>
            </a:extLst>
          </p:cNvPr>
          <p:cNvGrpSpPr/>
          <p:nvPr/>
        </p:nvGrpSpPr>
        <p:grpSpPr>
          <a:xfrm>
            <a:off x="427747" y="571499"/>
            <a:ext cx="12748764" cy="9220200"/>
            <a:chOff x="312517" y="308344"/>
            <a:chExt cx="8518967" cy="6230679"/>
          </a:xfrm>
        </p:grpSpPr>
        <p:sp>
          <p:nvSpPr>
            <p:cNvPr id="24" name="Rectangle : coins arrondis 23">
              <a:extLst>
                <a:ext uri="{FF2B5EF4-FFF2-40B4-BE49-F238E27FC236}">
                  <a16:creationId xmlns:a16="http://schemas.microsoft.com/office/drawing/2014/main" id="{B7B8B1E6-490B-EC98-55E0-21E2294AAFB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835872C-BCB5-0901-2FEB-A23E8B6F7B9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B1EEDB5-2217-4312-E8F1-193F2E6F6BE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28A86-399E-AA35-204C-3A2008176DF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CD45D0A-8E11-1E78-7E13-182C15810C9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A0E433A-7624-F7A2-E5F9-7C0FC3878DB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8CDBDE1-F7E1-10E3-1367-E67C6105D4A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1B57726-D0BE-6B71-70AC-F335A7A9E0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81CFD54-ADBC-BF2C-2510-E6447DCED8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D84B4E1-9497-26BF-EA03-75C26D004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28844FC5-73F1-937B-EBBC-C683EAF85EAB}"/>
              </a:ext>
            </a:extLst>
          </p:cNvPr>
          <p:cNvSpPr txBox="1"/>
          <p:nvPr/>
        </p:nvSpPr>
        <p:spPr>
          <a:xfrm>
            <a:off x="7941484" y="3191500"/>
            <a:ext cx="4936316" cy="4062651"/>
          </a:xfrm>
          <a:prstGeom prst="rect">
            <a:avLst/>
          </a:prstGeom>
          <a:noFill/>
        </p:spPr>
        <p:txBody>
          <a:bodyPr wrap="square" rtlCol="0">
            <a:spAutoFit/>
          </a:bodyPr>
          <a:lstStyle/>
          <a:p>
            <a:pPr defTabSz="1028752">
              <a:defRPr/>
            </a:pPr>
            <a:r>
              <a:rPr lang="fr-FR" sz="25800" b="1" kern="0" spc="480" dirty="0">
                <a:solidFill>
                  <a:srgbClr val="215968"/>
                </a:solidFill>
                <a:latin typeface="Dosis" pitchFamily="2" charset="0"/>
              </a:rPr>
              <a:t>ou</a:t>
            </a:r>
            <a:endParaRPr lang="fr-FR" sz="25800" kern="0" spc="480" dirty="0">
              <a:solidFill>
                <a:srgbClr val="215968"/>
              </a:solidFill>
              <a:latin typeface="Dosis" pitchFamily="2" charset="0"/>
            </a:endParaRPr>
          </a:p>
        </p:txBody>
      </p:sp>
      <p:sp>
        <p:nvSpPr>
          <p:cNvPr id="6" name="ZoneTexte 5">
            <a:extLst>
              <a:ext uri="{FF2B5EF4-FFF2-40B4-BE49-F238E27FC236}">
                <a16:creationId xmlns:a16="http://schemas.microsoft.com/office/drawing/2014/main" id="{F8369D66-E884-F9D0-1B0E-7A7C6B202DDE}"/>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l</a:t>
            </a:r>
            <a:endParaRPr lang="fr-FR" sz="25800" kern="0" spc="480" dirty="0">
              <a:solidFill>
                <a:srgbClr val="FFC000"/>
              </a:solidFill>
              <a:latin typeface="Dosis" pitchFamily="2" charset="0"/>
            </a:endParaRPr>
          </a:p>
        </p:txBody>
      </p:sp>
      <p:sp>
        <p:nvSpPr>
          <p:cNvPr id="7" name="ZoneTexte 6">
            <a:extLst>
              <a:ext uri="{FF2B5EF4-FFF2-40B4-BE49-F238E27FC236}">
                <a16:creationId xmlns:a16="http://schemas.microsoft.com/office/drawing/2014/main" id="{5D998A6F-60C1-D754-E353-35128123D983}"/>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FDE4184F-3763-CEB5-24BC-E640FAB602D4}"/>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l » « ou » qui </a:t>
            </a:r>
            <a:r>
              <a:rPr lang="fr-MA" sz="2800" b="1" dirty="0">
                <a:solidFill>
                  <a:prstClr val="white">
                    <a:lumMod val="65000"/>
                  </a:prstClr>
                </a:solidFill>
              </a:rPr>
              <a:t>veut </a:t>
            </a:r>
            <a:r>
              <a:rPr lang="fr-MA" sz="2800" b="1" dirty="0">
                <a:solidFill>
                  <a:prstClr val="white">
                    <a:lumMod val="65000"/>
                  </a:prstClr>
                </a:solidFill>
                <a:latin typeface="Calibri"/>
              </a:rPr>
              <a:t>lire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279891673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1AA41-791B-A9A7-1CBF-95111F3C27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F86190-8677-30A1-0302-547DB9C8753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7737E69-6976-6C07-5CA7-39E62031320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CD64EA1-C49E-A524-7425-A7AF3901084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D85003D-6410-4155-26E0-24604325A5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6ABBF4-BFA3-600C-2D91-307F6A1459B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2928D3A-DC19-FEA6-4C15-1BF8225296C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2F346FF-5ADC-943D-FFE5-04755CB7ED6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0CDA56D-3030-B2C3-927B-F087180B178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5E039-DDB3-1BC3-EE61-BAB468C1ABC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DC6E782-5A9E-726A-5B05-3F68238F63C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DB27555-042C-8D5A-DF04-E6EC6BF425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D1B66B5-FC02-273C-7DB7-CE6BB68CA76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777C2E77-7CDA-B94B-8137-372DA3263960}"/>
              </a:ext>
            </a:extLst>
          </p:cNvPr>
          <p:cNvSpPr txBox="1"/>
          <p:nvPr/>
        </p:nvSpPr>
        <p:spPr>
          <a:xfrm>
            <a:off x="3589279" y="3150274"/>
            <a:ext cx="6505576" cy="4062651"/>
          </a:xfrm>
          <a:prstGeom prst="rect">
            <a:avLst/>
          </a:prstGeom>
          <a:noFill/>
        </p:spPr>
        <p:txBody>
          <a:bodyPr wrap="square" rtlCol="0">
            <a:spAutoFit/>
          </a:bodyPr>
          <a:lstStyle/>
          <a:p>
            <a:pPr algn="ctr" defTabSz="1028752">
              <a:defRPr/>
            </a:pPr>
            <a:r>
              <a:rPr lang="fr-FR" sz="25800" b="1" kern="0" spc="480" dirty="0" err="1">
                <a:solidFill>
                  <a:srgbClr val="FFC000"/>
                </a:solidFill>
                <a:latin typeface="Dosis" pitchFamily="2" charset="0"/>
              </a:rPr>
              <a:t>l</a:t>
            </a:r>
            <a:r>
              <a:rPr lang="fr-FR" sz="25800" b="1" kern="0" spc="480" dirty="0" err="1">
                <a:solidFill>
                  <a:srgbClr val="215968"/>
                </a:solidFill>
                <a:latin typeface="Dosis" pitchFamily="2" charset="0"/>
              </a:rPr>
              <a:t>ou</a:t>
            </a:r>
            <a:endParaRPr lang="fr-FR" sz="25800" kern="0" spc="480" dirty="0">
              <a:solidFill>
                <a:srgbClr val="215968"/>
              </a:solidFill>
              <a:latin typeface="Dosis" pitchFamily="2" charset="0"/>
            </a:endParaRPr>
          </a:p>
        </p:txBody>
      </p:sp>
      <p:sp>
        <p:nvSpPr>
          <p:cNvPr id="4" name="ZoneTexte 3">
            <a:extLst>
              <a:ext uri="{FF2B5EF4-FFF2-40B4-BE49-F238E27FC236}">
                <a16:creationId xmlns:a16="http://schemas.microsoft.com/office/drawing/2014/main" id="{BF54BC4B-14C1-797A-89AB-FF310EB7EDEB}"/>
              </a:ext>
            </a:extLst>
          </p:cNvPr>
          <p:cNvSpPr txBox="1"/>
          <p:nvPr/>
        </p:nvSpPr>
        <p:spPr>
          <a:xfrm>
            <a:off x="1082782" y="766536"/>
            <a:ext cx="12950660" cy="1205138"/>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lou</a:t>
            </a:r>
            <a:r>
              <a:rPr lang="fr-MA" sz="2400" b="1" dirty="0">
                <a:solidFill>
                  <a:schemeClr val="bg1">
                    <a:lumMod val="65000"/>
                  </a:schemeClr>
                </a:solidFill>
                <a:latin typeface="Dosis" panose="02010703020202060003" pitchFamily="2" charset="0"/>
                <a:cs typeface="Microsoft Uighur" panose="02000000000000000000" pitchFamily="2" charset="-78"/>
              </a:rPr>
              <a:t>»</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l est à côté du graphème ou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a:t>
            </a:r>
            <a:r>
              <a:rPr lang="fr-MA" sz="2400" b="1" dirty="0" err="1">
                <a:solidFill>
                  <a:schemeClr val="bg1">
                    <a:lumMod val="65000"/>
                  </a:schemeClr>
                </a:solidFill>
                <a:latin typeface="Dosis" panose="02010703020202060003" pitchFamily="2" charset="0"/>
                <a:cs typeface="Microsoft Uighur" panose="02000000000000000000" pitchFamily="2" charset="-78"/>
              </a:rPr>
              <a:t>lou</a:t>
            </a:r>
            <a:r>
              <a:rPr lang="fr-MA" sz="2400" b="1" dirty="0">
                <a:solidFill>
                  <a:schemeClr val="bg1">
                    <a:lumMod val="65000"/>
                  </a:schemeClr>
                </a:solidFill>
                <a:latin typeface="Dosis" panose="02010703020202060003" pitchFamily="2" charset="0"/>
                <a:cs typeface="Microsoft Uighur" panose="02000000000000000000" pitchFamily="2" charset="-78"/>
              </a:rPr>
              <a:t> » «l »  «ou » « </a:t>
            </a:r>
            <a:r>
              <a:rPr lang="fr-MA" sz="2400" b="1" dirty="0" err="1">
                <a:solidFill>
                  <a:schemeClr val="bg1">
                    <a:lumMod val="65000"/>
                  </a:schemeClr>
                </a:solidFill>
                <a:latin typeface="Dosis" panose="02010703020202060003" pitchFamily="2" charset="0"/>
                <a:cs typeface="Microsoft Uighur" panose="02000000000000000000" pitchFamily="2" charset="-78"/>
              </a:rPr>
              <a:t>lou</a:t>
            </a:r>
            <a:r>
              <a:rPr lang="fr-MA" sz="2400" b="1" dirty="0">
                <a:solidFill>
                  <a:schemeClr val="bg1">
                    <a:lumMod val="65000"/>
                  </a:schemeClr>
                </a:solidFill>
                <a:latin typeface="Dosis" panose="02010703020202060003" pitchFamily="2" charset="0"/>
                <a:cs typeface="Microsoft Uighur" panose="02000000000000000000" pitchFamily="2" charset="-78"/>
              </a:rPr>
              <a:t>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 l » «ou» « </a:t>
            </a:r>
            <a:r>
              <a:rPr lang="fr-FR" sz="2400" b="1" dirty="0" err="1">
                <a:solidFill>
                  <a:schemeClr val="bg1">
                    <a:lumMod val="65000"/>
                  </a:schemeClr>
                </a:solidFill>
                <a:latin typeface="Dosis" panose="02010703020202060003" pitchFamily="2" charset="0"/>
                <a:cs typeface="Microsoft Uighur" panose="02000000000000000000" pitchFamily="2" charset="-78"/>
              </a:rPr>
              <a:t>lou</a:t>
            </a:r>
            <a:r>
              <a:rPr lang="fr-FR" sz="2400" b="1" dirty="0">
                <a:solidFill>
                  <a:schemeClr val="bg1">
                    <a:lumMod val="65000"/>
                  </a:schemeClr>
                </a:solidFill>
                <a:latin typeface="Dosis" panose="02010703020202060003" pitchFamily="2" charset="0"/>
                <a:cs typeface="Microsoft Uighur" panose="02000000000000000000" pitchFamily="2" charset="-78"/>
              </a:rPr>
              <a:t>». Qui veut lire « l» « ou» « </a:t>
            </a:r>
            <a:r>
              <a:rPr lang="fr-FR" sz="2400" b="1" dirty="0" err="1">
                <a:solidFill>
                  <a:schemeClr val="bg1">
                    <a:lumMod val="65000"/>
                  </a:schemeClr>
                </a:solidFill>
                <a:latin typeface="Dosis" panose="02010703020202060003" pitchFamily="2" charset="0"/>
                <a:cs typeface="Microsoft Uighur" panose="02000000000000000000" pitchFamily="2" charset="-78"/>
              </a:rPr>
              <a:t>lou</a:t>
            </a:r>
            <a:r>
              <a:rPr lang="fr-FR" sz="2400" b="1" dirty="0">
                <a:solidFill>
                  <a:schemeClr val="bg1">
                    <a:lumMod val="65000"/>
                  </a:schemeClr>
                </a:solidFill>
                <a:latin typeface="Dosis" panose="02010703020202060003" pitchFamily="2" charset="0"/>
                <a:cs typeface="Microsoft Uighur" panose="02000000000000000000" pitchFamily="2" charset="-78"/>
              </a:rPr>
              <a:t>».  </a:t>
            </a:r>
          </a:p>
          <a:p>
            <a:pPr marL="0" lvl="1" defTabSz="685834">
              <a:lnSpc>
                <a:spcPts val="3017"/>
              </a:lnSpc>
              <a:spcBef>
                <a:spcPct val="0"/>
              </a:spcBef>
            </a:pPr>
            <a:r>
              <a:rPr lang="fr-MA" sz="2000" i="1" dirty="0">
                <a:solidFill>
                  <a:prstClr val="white">
                    <a:lumMod val="65000"/>
                  </a:prstClr>
                </a:solidFill>
                <a:latin typeface="Dosis" pitchFamily="2" charset="0"/>
              </a:rPr>
              <a:t>. </a:t>
            </a:r>
            <a:endParaRPr lang="fr-FR" sz="20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63255257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59B41-D35D-3FCC-1CD0-CF48E838536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18871-2B53-71D0-B6ED-436AD32D23F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6C9E330-8A56-6476-6AD9-AD1FD578A316}"/>
              </a:ext>
            </a:extLst>
          </p:cNvPr>
          <p:cNvGrpSpPr/>
          <p:nvPr/>
        </p:nvGrpSpPr>
        <p:grpSpPr>
          <a:xfrm>
            <a:off x="427747" y="571499"/>
            <a:ext cx="12748764" cy="9220200"/>
            <a:chOff x="312517" y="308344"/>
            <a:chExt cx="8518967" cy="6230679"/>
          </a:xfrm>
        </p:grpSpPr>
        <p:sp>
          <p:nvSpPr>
            <p:cNvPr id="24" name="Rectangle : coins arrondis 23">
              <a:extLst>
                <a:ext uri="{FF2B5EF4-FFF2-40B4-BE49-F238E27FC236}">
                  <a16:creationId xmlns:a16="http://schemas.microsoft.com/office/drawing/2014/main" id="{0D2F3788-D44A-739D-27D2-7E65DDD408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ACBF87E-A881-4D16-BB32-AFF2451C90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D9612A1-6709-4229-57D7-EFA21544F30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236648E-A195-47E2-0312-82F450B5397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C88DCCA-85A5-BA64-CF9F-5C74B16913A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738BB76-1056-1176-1521-56385D2B0CB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1A3C7D-8B0D-F566-9AEB-0DFD3C52E01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FF0FEC2-CE2E-9BA2-C33B-0CADAC00F5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41D9C82-3358-3309-5676-CF22EE12C1C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D11D3AD-1619-F61C-E004-88543A18D7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2872A18-37B6-3DCF-1F06-D0D9F239D59C}"/>
              </a:ext>
            </a:extLst>
          </p:cNvPr>
          <p:cNvSpPr txBox="1"/>
          <p:nvPr/>
        </p:nvSpPr>
        <p:spPr>
          <a:xfrm>
            <a:off x="7941484" y="3191500"/>
            <a:ext cx="4936316" cy="4062651"/>
          </a:xfrm>
          <a:prstGeom prst="rect">
            <a:avLst/>
          </a:prstGeom>
          <a:noFill/>
        </p:spPr>
        <p:txBody>
          <a:bodyPr wrap="square" rtlCol="0">
            <a:spAutoFit/>
          </a:bodyPr>
          <a:lstStyle/>
          <a:p>
            <a:pPr defTabSz="1028752">
              <a:defRPr/>
            </a:pPr>
            <a:r>
              <a:rPr lang="fr-FR" sz="25800" b="1" kern="0" spc="480" dirty="0">
                <a:solidFill>
                  <a:srgbClr val="215968"/>
                </a:solidFill>
                <a:latin typeface="Dosis" pitchFamily="2" charset="0"/>
              </a:rPr>
              <a:t>ou</a:t>
            </a:r>
            <a:endParaRPr lang="fr-FR" sz="25800" kern="0" spc="480" dirty="0">
              <a:solidFill>
                <a:srgbClr val="215968"/>
              </a:solidFill>
              <a:latin typeface="Dosis" pitchFamily="2" charset="0"/>
            </a:endParaRPr>
          </a:p>
        </p:txBody>
      </p:sp>
      <p:sp>
        <p:nvSpPr>
          <p:cNvPr id="6" name="ZoneTexte 5">
            <a:extLst>
              <a:ext uri="{FF2B5EF4-FFF2-40B4-BE49-F238E27FC236}">
                <a16:creationId xmlns:a16="http://schemas.microsoft.com/office/drawing/2014/main" id="{1894DCCB-8021-18D8-1E98-F6026B27E9C5}"/>
              </a:ext>
            </a:extLst>
          </p:cNvPr>
          <p:cNvSpPr txBox="1"/>
          <p:nvPr/>
        </p:nvSpPr>
        <p:spPr>
          <a:xfrm>
            <a:off x="3809520" y="3150274"/>
            <a:ext cx="1143000"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f</a:t>
            </a:r>
            <a:endParaRPr lang="fr-FR" sz="25800" kern="0" spc="480" dirty="0">
              <a:solidFill>
                <a:srgbClr val="FFC000"/>
              </a:solidFill>
              <a:latin typeface="Dosis" pitchFamily="2" charset="0"/>
            </a:endParaRPr>
          </a:p>
        </p:txBody>
      </p:sp>
      <p:sp>
        <p:nvSpPr>
          <p:cNvPr id="7" name="ZoneTexte 6">
            <a:extLst>
              <a:ext uri="{FF2B5EF4-FFF2-40B4-BE49-F238E27FC236}">
                <a16:creationId xmlns:a16="http://schemas.microsoft.com/office/drawing/2014/main" id="{C9CADEB8-BCFC-A9B5-C41F-873512406460}"/>
              </a:ext>
            </a:extLst>
          </p:cNvPr>
          <p:cNvSpPr txBox="1"/>
          <p:nvPr/>
        </p:nvSpPr>
        <p:spPr>
          <a:xfrm>
            <a:off x="1456998" y="1283745"/>
            <a:ext cx="10690262" cy="707886"/>
          </a:xfrm>
          <a:prstGeom prst="rect">
            <a:avLst/>
          </a:prstGeom>
          <a:noFill/>
        </p:spPr>
        <p:txBody>
          <a:bodyPr wrap="square">
            <a:spAutoFit/>
          </a:bodyPr>
          <a:lstStyle/>
          <a:p>
            <a:pPr defTabSz="685834"/>
            <a:r>
              <a:rPr lang="fr-MA" sz="2000" i="1" dirty="0">
                <a:solidFill>
                  <a:prstClr val="white">
                    <a:lumMod val="65000"/>
                  </a:prstClr>
                </a:solidFill>
                <a:latin typeface="Dosis" pitchFamily="2" charset="0"/>
              </a:rPr>
              <a:t>Dire</a:t>
            </a:r>
            <a:r>
              <a:rPr lang="fr-MA" sz="2000" i="1" u="sng" dirty="0">
                <a:solidFill>
                  <a:prstClr val="white">
                    <a:lumMod val="65000"/>
                  </a:prstClr>
                </a:solidFill>
                <a:latin typeface="Dosis" pitchFamily="2" charset="0"/>
              </a:rPr>
              <a:t> le son des lettres. </a:t>
            </a:r>
            <a:r>
              <a:rPr lang="fr-FR" sz="20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L’enseignant (e) désigne trois élèves pour lire.</a:t>
            </a:r>
            <a:r>
              <a:rPr lang="fr-FR" sz="20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endParaRPr lang="fr-FR" sz="2000" dirty="0"/>
          </a:p>
          <a:p>
            <a:pPr defTabSz="685834"/>
            <a:endParaRPr lang="fr-MA" sz="2000" i="1" dirty="0">
              <a:solidFill>
                <a:prstClr val="white">
                  <a:lumMod val="65000"/>
                </a:prstClr>
              </a:solidFill>
              <a:latin typeface="Dosis" pitchFamily="2" charset="0"/>
            </a:endParaRPr>
          </a:p>
        </p:txBody>
      </p:sp>
      <p:sp>
        <p:nvSpPr>
          <p:cNvPr id="8" name="ZoneTexte 7">
            <a:extLst>
              <a:ext uri="{FF2B5EF4-FFF2-40B4-BE49-F238E27FC236}">
                <a16:creationId xmlns:a16="http://schemas.microsoft.com/office/drawing/2014/main" id="{5564C6D8-3ED7-5596-EB17-862558DC47A0}"/>
              </a:ext>
            </a:extLst>
          </p:cNvPr>
          <p:cNvSpPr txBox="1"/>
          <p:nvPr/>
        </p:nvSpPr>
        <p:spPr>
          <a:xfrm>
            <a:off x="1488576" y="860981"/>
            <a:ext cx="11099623" cy="477054"/>
          </a:xfrm>
          <a:prstGeom prst="rect">
            <a:avLst/>
          </a:prstGeom>
          <a:noFill/>
        </p:spPr>
        <p:txBody>
          <a:bodyPr wrap="square">
            <a:spAutoFit/>
          </a:bodyPr>
          <a:lstStyle/>
          <a:p>
            <a:pPr marL="0" lvl="1" defTabSz="685834">
              <a:lnSpc>
                <a:spcPts val="3017"/>
              </a:lnSpc>
              <a:spcBef>
                <a:spcPct val="0"/>
              </a:spcBef>
            </a:pPr>
            <a:r>
              <a:rPr lang="fr-MA" sz="2800" b="1" dirty="0">
                <a:solidFill>
                  <a:prstClr val="white">
                    <a:lumMod val="65000"/>
                  </a:prstClr>
                </a:solidFill>
                <a:latin typeface="Calibri"/>
              </a:rPr>
              <a:t>« f » « ou » qui </a:t>
            </a:r>
            <a:r>
              <a:rPr lang="fr-MA" sz="2800" b="1" dirty="0">
                <a:solidFill>
                  <a:prstClr val="white">
                    <a:lumMod val="65000"/>
                  </a:prstClr>
                </a:solidFill>
              </a:rPr>
              <a:t>veut </a:t>
            </a:r>
            <a:r>
              <a:rPr lang="fr-MA" sz="2800" b="1" dirty="0">
                <a:solidFill>
                  <a:prstClr val="white">
                    <a:lumMod val="65000"/>
                  </a:prstClr>
                </a:solidFill>
                <a:latin typeface="Calibri"/>
              </a:rPr>
              <a:t>lire  ? </a:t>
            </a:r>
            <a:endParaRPr lang="fr-FR" sz="2800" b="1" dirty="0">
              <a:solidFill>
                <a:prstClr val="white">
                  <a:lumMod val="65000"/>
                </a:prstClr>
              </a:solidFill>
              <a:latin typeface="Calibri"/>
            </a:endParaRPr>
          </a:p>
        </p:txBody>
      </p:sp>
    </p:spTree>
    <p:extLst>
      <p:ext uri="{BB962C8B-B14F-4D97-AF65-F5344CB8AC3E}">
        <p14:creationId xmlns:p14="http://schemas.microsoft.com/office/powerpoint/2010/main" val="369215175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07CB7-4BCB-D016-4857-968F3B5B25A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ED8B4DF-5348-9BD7-E81F-6AC542B6888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355B1F2-496E-41EC-350F-E86AFD68AC9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0F06C6-2347-CE22-7406-83BCB1E52EA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F083750-321C-D433-1961-2D172F679BB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57F3C7F-2428-0ED9-0CDB-A18C55AE208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F1D342-A121-B976-6CB4-8202FB85D5C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46D995B-854E-AFED-E960-7C50316987F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CC37625-F321-F22B-65B6-E56D191EB1F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CECB92-ADD9-C818-EFC1-D1672C6A52F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6F1ECED-D52D-CDDC-02BD-F3317A81FDC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EDF2AB1-88CB-8489-9683-78872DA6581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3817D9B-D2B7-42FB-37CE-67FC5E4D6C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5079" y="811081"/>
            <a:ext cx="581346" cy="514106"/>
          </a:xfrm>
          <a:prstGeom prst="rect">
            <a:avLst/>
          </a:prstGeom>
        </p:spPr>
      </p:pic>
      <p:sp>
        <p:nvSpPr>
          <p:cNvPr id="5" name="ZoneTexte 4">
            <a:extLst>
              <a:ext uri="{FF2B5EF4-FFF2-40B4-BE49-F238E27FC236}">
                <a16:creationId xmlns:a16="http://schemas.microsoft.com/office/drawing/2014/main" id="{A0B61BEC-4FA6-9EF0-9223-911669980819}"/>
              </a:ext>
            </a:extLst>
          </p:cNvPr>
          <p:cNvSpPr txBox="1"/>
          <p:nvPr/>
        </p:nvSpPr>
        <p:spPr>
          <a:xfrm>
            <a:off x="3589279" y="3150274"/>
            <a:ext cx="6505576" cy="4062651"/>
          </a:xfrm>
          <a:prstGeom prst="rect">
            <a:avLst/>
          </a:prstGeom>
          <a:noFill/>
        </p:spPr>
        <p:txBody>
          <a:bodyPr wrap="square" rtlCol="0">
            <a:spAutoFit/>
          </a:bodyPr>
          <a:lstStyle/>
          <a:p>
            <a:pPr algn="ctr" defTabSz="1028752">
              <a:defRPr/>
            </a:pPr>
            <a:r>
              <a:rPr lang="fr-FR" sz="25800" b="1" kern="0" spc="480" dirty="0">
                <a:solidFill>
                  <a:srgbClr val="FFC000"/>
                </a:solidFill>
                <a:latin typeface="Dosis" pitchFamily="2" charset="0"/>
              </a:rPr>
              <a:t>f</a:t>
            </a:r>
            <a:r>
              <a:rPr lang="fr-FR" sz="25800" b="1" kern="0" spc="480" dirty="0">
                <a:solidFill>
                  <a:srgbClr val="215968"/>
                </a:solidFill>
                <a:latin typeface="Dosis" pitchFamily="2" charset="0"/>
              </a:rPr>
              <a:t>ou</a:t>
            </a:r>
            <a:endParaRPr lang="fr-FR" sz="25800" kern="0" spc="480" dirty="0">
              <a:solidFill>
                <a:srgbClr val="215968"/>
              </a:solidFill>
              <a:latin typeface="Dosis" pitchFamily="2" charset="0"/>
            </a:endParaRPr>
          </a:p>
        </p:txBody>
      </p:sp>
      <p:sp>
        <p:nvSpPr>
          <p:cNvPr id="4" name="ZoneTexte 3">
            <a:extLst>
              <a:ext uri="{FF2B5EF4-FFF2-40B4-BE49-F238E27FC236}">
                <a16:creationId xmlns:a16="http://schemas.microsoft.com/office/drawing/2014/main" id="{B23A7ECB-FCEA-03D0-4D9F-5C47AE29E314}"/>
              </a:ext>
            </a:extLst>
          </p:cNvPr>
          <p:cNvSpPr txBox="1"/>
          <p:nvPr/>
        </p:nvSpPr>
        <p:spPr>
          <a:xfrm>
            <a:off x="1082782" y="649783"/>
            <a:ext cx="12950660" cy="834844"/>
          </a:xfrm>
          <a:prstGeom prst="rect">
            <a:avLst/>
          </a:prstGeom>
          <a:noFill/>
        </p:spPr>
        <p:txBody>
          <a:bodyPr wrap="square">
            <a:spAutoFit/>
          </a:bodyPr>
          <a:lstStyle/>
          <a:p>
            <a:pPr marL="0" lvl="1" defTabSz="342900">
              <a:lnSpc>
                <a:spcPts val="3017"/>
              </a:lnSpc>
              <a:spcBef>
                <a:spcPct val="0"/>
              </a:spcBef>
              <a:defRPr/>
            </a:pPr>
            <a:r>
              <a:rPr lang="fr-MA" sz="2400" b="1" dirty="0">
                <a:solidFill>
                  <a:schemeClr val="bg1">
                    <a:lumMod val="65000"/>
                  </a:schemeClr>
                </a:solidFill>
                <a:latin typeface="Dosis" panose="02010703020202060003" pitchFamily="2" charset="0"/>
                <a:cs typeface="Microsoft Uighur" panose="02000000000000000000" pitchFamily="2" charset="-78"/>
              </a:rPr>
              <a:t>« fou»</a:t>
            </a:r>
            <a:r>
              <a:rPr lang="fr-FR" sz="2400" b="1" dirty="0">
                <a:solidFill>
                  <a:schemeClr val="bg1">
                    <a:lumMod val="65000"/>
                  </a:schemeClr>
                </a:solidFill>
                <a:latin typeface="Dosis" panose="02010703020202060003" pitchFamily="2" charset="0"/>
                <a:cs typeface="Microsoft Uighur" panose="02000000000000000000" pitchFamily="2" charset="-78"/>
              </a:rPr>
              <a:t>. Quand la lettre  f est à côté du graphème ou  , ça fait le son </a:t>
            </a:r>
            <a:r>
              <a:rPr lang="fr-MA" sz="2400" b="1" dirty="0">
                <a:solidFill>
                  <a:schemeClr val="bg1">
                    <a:lumMod val="65000"/>
                  </a:schemeClr>
                </a:solidFill>
                <a:latin typeface="Dosis" panose="02010703020202060003" pitchFamily="2" charset="0"/>
                <a:cs typeface="Microsoft Uighur" panose="02000000000000000000" pitchFamily="2" charset="-78"/>
              </a:rPr>
              <a:t>« fou » «f »  «ou » « fou ». </a:t>
            </a:r>
          </a:p>
          <a:p>
            <a:pPr marL="0" lvl="1" defTabSz="685834">
              <a:lnSpc>
                <a:spcPts val="3017"/>
              </a:lnSpc>
              <a:spcBef>
                <a:spcPct val="0"/>
              </a:spcBef>
            </a:pPr>
            <a:r>
              <a:rPr lang="fr-MA" sz="2400" b="1" dirty="0">
                <a:solidFill>
                  <a:schemeClr val="bg1">
                    <a:lumMod val="65000"/>
                  </a:schemeClr>
                </a:solidFill>
                <a:latin typeface="Dosis" panose="02010703020202060003" pitchFamily="2" charset="0"/>
                <a:cs typeface="Microsoft Uighur" panose="02000000000000000000" pitchFamily="2" charset="-78"/>
              </a:rPr>
              <a:t>Lisons ensemble </a:t>
            </a:r>
            <a:r>
              <a:rPr lang="fr-FR" sz="2400" b="1" dirty="0">
                <a:solidFill>
                  <a:schemeClr val="bg1">
                    <a:lumMod val="65000"/>
                  </a:schemeClr>
                </a:solidFill>
                <a:latin typeface="Dosis" panose="02010703020202060003" pitchFamily="2" charset="0"/>
                <a:cs typeface="Microsoft Uighur" panose="02000000000000000000" pitchFamily="2" charset="-78"/>
              </a:rPr>
              <a:t>«f» «ou» « fou». Qui veut lire «f» « ou» « fou».  </a:t>
            </a:r>
          </a:p>
        </p:txBody>
      </p:sp>
    </p:spTree>
    <p:extLst>
      <p:ext uri="{BB962C8B-B14F-4D97-AF65-F5344CB8AC3E}">
        <p14:creationId xmlns:p14="http://schemas.microsoft.com/office/powerpoint/2010/main" val="229301917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400" b="1" dirty="0">
                <a:solidFill>
                  <a:schemeClr val="bg1">
                    <a:lumMod val="65000"/>
                  </a:schemeClr>
                </a:solidFill>
                <a:latin typeface="Dosis" panose="02010703020202060003" pitchFamily="2" charset="0"/>
                <a:cs typeface="Microsoft Uighur" panose="02000000000000000000" pitchFamily="2" charset="-78"/>
              </a:rPr>
              <a:t>Je vais  vous montrer comment lire l’arbre des syllabes. Écoutez attentivement. </a:t>
            </a:r>
          </a:p>
          <a:p>
            <a:pPr marL="0" lvl="1" defTabSz="685834">
              <a:lnSpc>
                <a:spcPts val="3017"/>
              </a:lnSpc>
              <a:spcBef>
                <a:spcPct val="0"/>
              </a:spcBef>
            </a:pPr>
            <a:r>
              <a:rPr lang="fr-FR" sz="19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60" name="Image 59">
            <a:extLst>
              <a:ext uri="{FF2B5EF4-FFF2-40B4-BE49-F238E27FC236}">
                <a16:creationId xmlns:a16="http://schemas.microsoft.com/office/drawing/2014/main" id="{300CFD78-6117-48E3-ED58-A7FE665DF162}"/>
              </a:ext>
            </a:extLst>
          </p:cNvPr>
          <p:cNvPicPr>
            <a:picLocks noChangeAspect="1"/>
          </p:cNvPicPr>
          <p:nvPr/>
        </p:nvPicPr>
        <p:blipFill>
          <a:blip r:embed="rId6"/>
          <a:stretch>
            <a:fillRect/>
          </a:stretch>
        </p:blipFill>
        <p:spPr>
          <a:xfrm>
            <a:off x="615079" y="2366388"/>
            <a:ext cx="12415121" cy="5596512"/>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50123"/>
          </a:xfrm>
          <a:prstGeom prst="rect">
            <a:avLst/>
          </a:prstGeom>
          <a:noFill/>
        </p:spPr>
        <p:txBody>
          <a:bodyPr wrap="square">
            <a:spAutoFit/>
          </a:bodyPr>
          <a:lstStyle/>
          <a:p>
            <a:pPr marL="0" lvl="1" defTabSz="342900">
              <a:lnSpc>
                <a:spcPts val="3017"/>
              </a:lnSpc>
              <a:spcBef>
                <a:spcPct val="0"/>
              </a:spcBef>
              <a:defRPr/>
            </a:pPr>
            <a:r>
              <a:rPr lang="fr-FR" sz="2400" b="1" dirty="0">
                <a:solidFill>
                  <a:schemeClr val="bg1">
                    <a:lumMod val="65000"/>
                  </a:schemeClr>
                </a:solidFill>
                <a:latin typeface="Dosis" panose="02010703020202060003" pitchFamily="2" charset="0"/>
                <a:cs typeface="Microsoft Uighur" panose="02000000000000000000" pitchFamily="2" charset="-78"/>
              </a:rPr>
              <a:t>Lisons ensemble.</a:t>
            </a:r>
            <a:r>
              <a:rPr lang="fr-FR" sz="19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59" name="Image 58">
            <a:extLst>
              <a:ext uri="{FF2B5EF4-FFF2-40B4-BE49-F238E27FC236}">
                <a16:creationId xmlns:a16="http://schemas.microsoft.com/office/drawing/2014/main" id="{11266301-A7F0-6A0C-0ED1-891C025F92FD}"/>
              </a:ext>
            </a:extLst>
          </p:cNvPr>
          <p:cNvPicPr>
            <a:picLocks noChangeAspect="1"/>
          </p:cNvPicPr>
          <p:nvPr/>
        </p:nvPicPr>
        <p:blipFill>
          <a:blip r:embed="rId6"/>
          <a:stretch>
            <a:fillRect/>
          </a:stretch>
        </p:blipFill>
        <p:spPr>
          <a:xfrm>
            <a:off x="615079" y="2366388"/>
            <a:ext cx="12415121" cy="5596512"/>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8EC82B2-5B41-3296-EAF7-A15CF500E142}"/>
              </a:ext>
            </a:extLst>
          </p:cNvPr>
          <p:cNvPicPr>
            <a:picLocks noChangeAspect="1"/>
          </p:cNvPicPr>
          <p:nvPr/>
        </p:nvPicPr>
        <p:blipFill>
          <a:blip r:embed="rId9"/>
          <a:stretch>
            <a:fillRect/>
          </a:stretch>
        </p:blipFill>
        <p:spPr>
          <a:xfrm>
            <a:off x="9604547" y="3055527"/>
            <a:ext cx="2678501" cy="2880931"/>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50123"/>
          </a:xfrm>
          <a:prstGeom prst="rect">
            <a:avLst/>
          </a:prstGeom>
          <a:noFill/>
        </p:spPr>
        <p:txBody>
          <a:bodyPr wrap="square">
            <a:spAutoFit/>
          </a:bodyPr>
          <a:lstStyle/>
          <a:p>
            <a:pPr marL="0" lvl="1" defTabSz="342900">
              <a:lnSpc>
                <a:spcPts val="3017"/>
              </a:lnSpc>
              <a:spcBef>
                <a:spcPct val="0"/>
              </a:spcBef>
              <a:defRPr/>
            </a:pPr>
            <a:r>
              <a:rPr lang="fr-FR" sz="24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38582"/>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0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0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880DA4F9-70EF-6689-CD0C-26B30AC0EE27}"/>
              </a:ext>
            </a:extLst>
          </p:cNvPr>
          <p:cNvPicPr>
            <a:picLocks noChangeAspect="1"/>
          </p:cNvPicPr>
          <p:nvPr/>
        </p:nvPicPr>
        <p:blipFill>
          <a:blip r:embed="rId6"/>
          <a:stretch>
            <a:fillRect/>
          </a:stretch>
        </p:blipFill>
        <p:spPr>
          <a:xfrm>
            <a:off x="615079" y="2366388"/>
            <a:ext cx="12415121" cy="5596512"/>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1FB36-3402-E354-DF3E-A182D47FA2D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63FEED3-E743-72A3-E73F-FCA55ADBB1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BE3C1C6-8D8E-14CC-601B-B3440A6476C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AD51F98-1D9B-754A-1E08-A2E6FABF261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6292E89-3D56-B188-0866-E5F76BDFC4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577F557-E6F0-47A7-6E59-CD4302D87CB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FA5AC05-D12D-F73C-8F21-083B5D35896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BA793DF-25AE-DCA2-BA05-7F5ECE35443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A1E7A42-4C99-6737-9309-0BE9F06968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6324991-BBE7-B552-F00B-2B30657E2DF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EFF6FF3-3F48-2165-6B6C-2B3B4D2027E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B1B690F-6712-40DE-CD87-23C9C18A197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9BBBDA5-22DE-AEFD-1DF6-9A1ADD262B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7429B527-EC58-54B0-BD82-381B5E2CB6FC}"/>
              </a:ext>
            </a:extLst>
          </p:cNvPr>
          <p:cNvSpPr txBox="1"/>
          <p:nvPr/>
        </p:nvSpPr>
        <p:spPr>
          <a:xfrm>
            <a:off x="1196425" y="774327"/>
            <a:ext cx="12950660" cy="450123"/>
          </a:xfrm>
          <a:prstGeom prst="rect">
            <a:avLst/>
          </a:prstGeom>
          <a:noFill/>
        </p:spPr>
        <p:txBody>
          <a:bodyPr wrap="square">
            <a:spAutoFit/>
          </a:bodyPr>
          <a:lstStyle/>
          <a:p>
            <a:pPr marL="0" lvl="1" defTabSz="342900">
              <a:lnSpc>
                <a:spcPts val="3017"/>
              </a:lnSpc>
              <a:spcBef>
                <a:spcPct val="0"/>
              </a:spcBef>
              <a:defRPr/>
            </a:pPr>
            <a:r>
              <a:rPr lang="fr-FR" sz="2400" b="1" dirty="0">
                <a:solidFill>
                  <a:schemeClr val="bg1">
                    <a:lumMod val="65000"/>
                  </a:schemeClr>
                </a:solidFill>
                <a:latin typeface="Dosis" panose="02010703020202060003" pitchFamily="2" charset="0"/>
                <a:cs typeface="Microsoft Uighur" panose="02000000000000000000" pitchFamily="2" charset="-78"/>
              </a:rPr>
              <a:t>Qui veut lire une liste de syllabes ?</a:t>
            </a:r>
          </a:p>
        </p:txBody>
      </p:sp>
      <p:sp>
        <p:nvSpPr>
          <p:cNvPr id="60" name="ZoneTexte 59">
            <a:extLst>
              <a:ext uri="{FF2B5EF4-FFF2-40B4-BE49-F238E27FC236}">
                <a16:creationId xmlns:a16="http://schemas.microsoft.com/office/drawing/2014/main" id="{658D64BC-F43A-D922-24C4-148342532170}"/>
              </a:ext>
            </a:extLst>
          </p:cNvPr>
          <p:cNvSpPr txBox="1"/>
          <p:nvPr/>
        </p:nvSpPr>
        <p:spPr>
          <a:xfrm>
            <a:off x="1122473" y="1225066"/>
            <a:ext cx="7232904" cy="438582"/>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0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0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2" name="Image 61">
            <a:extLst>
              <a:ext uri="{FF2B5EF4-FFF2-40B4-BE49-F238E27FC236}">
                <a16:creationId xmlns:a16="http://schemas.microsoft.com/office/drawing/2014/main" id="{640E9BAE-6896-515A-66A1-B88997525E18}"/>
              </a:ext>
            </a:extLst>
          </p:cNvPr>
          <p:cNvPicPr>
            <a:picLocks noChangeAspect="1"/>
          </p:cNvPicPr>
          <p:nvPr>
            <p:custDataLst>
              <p:tags r:id="rId1"/>
            </p:custDataLst>
          </p:nvPr>
        </p:nvPicPr>
        <p:blipFill>
          <a:blip r:embed="rId5"/>
          <a:stretch>
            <a:fillRect/>
          </a:stretch>
        </p:blipFill>
        <p:spPr>
          <a:xfrm>
            <a:off x="11963400" y="485275"/>
            <a:ext cx="1255020" cy="910576"/>
          </a:xfrm>
          <a:prstGeom prst="roundRect">
            <a:avLst>
              <a:gd name="adj" fmla="val 31362"/>
            </a:avLst>
          </a:prstGeom>
        </p:spPr>
      </p:pic>
      <p:pic>
        <p:nvPicPr>
          <p:cNvPr id="6" name="Image 5">
            <a:extLst>
              <a:ext uri="{FF2B5EF4-FFF2-40B4-BE49-F238E27FC236}">
                <a16:creationId xmlns:a16="http://schemas.microsoft.com/office/drawing/2014/main" id="{8A321840-775B-5760-C2D2-3629A02829D1}"/>
              </a:ext>
            </a:extLst>
          </p:cNvPr>
          <p:cNvPicPr>
            <a:picLocks noChangeAspect="1"/>
          </p:cNvPicPr>
          <p:nvPr/>
        </p:nvPicPr>
        <p:blipFill>
          <a:blip r:embed="rId6"/>
          <a:stretch>
            <a:fillRect/>
          </a:stretch>
        </p:blipFill>
        <p:spPr>
          <a:xfrm>
            <a:off x="1038926" y="2762586"/>
            <a:ext cx="11442362" cy="1628822"/>
          </a:xfrm>
          <a:prstGeom prst="rect">
            <a:avLst/>
          </a:prstGeom>
        </p:spPr>
      </p:pic>
      <p:pic>
        <p:nvPicPr>
          <p:cNvPr id="8" name="Image 7">
            <a:extLst>
              <a:ext uri="{FF2B5EF4-FFF2-40B4-BE49-F238E27FC236}">
                <a16:creationId xmlns:a16="http://schemas.microsoft.com/office/drawing/2014/main" id="{51211E06-3176-DBE2-51DA-347FB7A6A096}"/>
              </a:ext>
            </a:extLst>
          </p:cNvPr>
          <p:cNvPicPr>
            <a:picLocks noChangeAspect="1"/>
          </p:cNvPicPr>
          <p:nvPr/>
        </p:nvPicPr>
        <p:blipFill>
          <a:blip r:embed="rId7"/>
          <a:stretch>
            <a:fillRect/>
          </a:stretch>
        </p:blipFill>
        <p:spPr>
          <a:xfrm>
            <a:off x="1038925" y="5222296"/>
            <a:ext cx="11442362" cy="1628822"/>
          </a:xfrm>
          <a:prstGeom prst="rect">
            <a:avLst/>
          </a:prstGeom>
        </p:spPr>
      </p:pic>
    </p:spTree>
    <p:extLst>
      <p:ext uri="{BB962C8B-B14F-4D97-AF65-F5344CB8AC3E}">
        <p14:creationId xmlns:p14="http://schemas.microsoft.com/office/powerpoint/2010/main" val="13052618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16228" y="735272"/>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lala</a:t>
            </a:r>
            <a:endParaRPr lang="fr-FR" sz="14925" kern="0" spc="480" dirty="0">
              <a:solidFill>
                <a:srgbClr val="106585"/>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26670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6727" y="495661"/>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686737" y="286774"/>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4779793" y="3782689"/>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la</a:t>
            </a:r>
            <a:r>
              <a:rPr lang="fr-FR" sz="3000" b="1" kern="0" spc="623" dirty="0">
                <a:solidFill>
                  <a:srgbClr val="106585"/>
                </a:solidFill>
                <a:latin typeface="Dosis" pitchFamily="2" charset="0"/>
              </a:rPr>
              <a:t> </a:t>
            </a:r>
            <a:r>
              <a:rPr lang="fr-FR" sz="17925" b="1" kern="0" spc="623" dirty="0" err="1">
                <a:solidFill>
                  <a:srgbClr val="106585"/>
                </a:solidFill>
                <a:latin typeface="Dosis" pitchFamily="2" charset="0"/>
              </a:rPr>
              <a:t>la</a:t>
            </a:r>
            <a:endParaRPr lang="fr-FR" sz="17925" kern="0" spc="623" dirty="0">
              <a:solidFill>
                <a:srgbClr val="106585"/>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828210" y="641631"/>
            <a:ext cx="1313756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l »  « a »  «  la »-  «  l »  «  a »  «  la »- « la » «  la » « lala »</a:t>
            </a:r>
          </a:p>
          <a:p>
            <a:pPr marL="0" lvl="1" defTabSz="685834">
              <a:spcBef>
                <a:spcPct val="0"/>
              </a:spcBef>
            </a:pPr>
            <a:r>
              <a:rPr lang="fr-FR" sz="2800" b="1" dirty="0">
                <a:solidFill>
                  <a:prstClr val="white">
                    <a:lumMod val="65000"/>
                  </a:prstClr>
                </a:solidFill>
                <a:latin typeface="Dosis" panose="02010703020202060003" pitchFamily="2" charset="0"/>
              </a:rPr>
              <a:t> Lisons ensemble « l » « a »  «  la »- «  l » «  a » «  la »-« la » «la» « lala ».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5498248" y="5364733"/>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0" name="Parenthèse ouvrante 9">
            <a:extLst>
              <a:ext uri="{FF2B5EF4-FFF2-40B4-BE49-F238E27FC236}">
                <a16:creationId xmlns:a16="http://schemas.microsoft.com/office/drawing/2014/main" id="{B0FB6AB2-0E31-4A06-84DF-8DBB73D24230}"/>
              </a:ext>
            </a:extLst>
          </p:cNvPr>
          <p:cNvSpPr/>
          <p:nvPr/>
        </p:nvSpPr>
        <p:spPr>
          <a:xfrm rot="16200000">
            <a:off x="7498497" y="5364733"/>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4066516" y="3755789"/>
            <a:ext cx="548640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lé</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lu</a:t>
            </a:r>
            <a:endParaRPr lang="fr-FR" sz="17925" kern="0" spc="623" dirty="0">
              <a:solidFill>
                <a:srgbClr val="106585"/>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5721578" y="5751608"/>
            <a:ext cx="342901" cy="136702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EF6F7626-6613-5320-1A59-BB15F58AFCDF}"/>
              </a:ext>
            </a:extLst>
          </p:cNvPr>
          <p:cNvSpPr/>
          <p:nvPr/>
        </p:nvSpPr>
        <p:spPr>
          <a:xfrm rot="16200000">
            <a:off x="7374013" y="5604122"/>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3A12539B-9716-7B3D-E4B0-2777419011FC}"/>
              </a:ext>
            </a:extLst>
          </p:cNvPr>
          <p:cNvSpPr txBox="1"/>
          <p:nvPr/>
        </p:nvSpPr>
        <p:spPr>
          <a:xfrm>
            <a:off x="1056802" y="600730"/>
            <a:ext cx="12177335" cy="1384995"/>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 l »  « é »  «  lé ».   «  l »  «  u »  «  lu ».      « lé »  «  lu » .    « </a:t>
            </a:r>
            <a:r>
              <a:rPr lang="fr-FR" sz="2800" b="1" dirty="0" err="1">
                <a:solidFill>
                  <a:prstClr val="white">
                    <a:lumMod val="65000"/>
                  </a:prstClr>
                </a:solidFill>
                <a:latin typeface="Dosis" panose="02010703020202060003" pitchFamily="2" charset="0"/>
              </a:rPr>
              <a:t>lélu</a:t>
            </a:r>
            <a:r>
              <a:rPr lang="fr-FR" sz="2800" b="1" dirty="0">
                <a:solidFill>
                  <a:prstClr val="white">
                    <a:lumMod val="65000"/>
                  </a:prstClr>
                </a:solidFill>
                <a:latin typeface="Dosis" panose="02010703020202060003" pitchFamily="2" charset="0"/>
              </a:rPr>
              <a:t> ».</a:t>
            </a:r>
          </a:p>
          <a:p>
            <a:pPr marL="0" lvl="1" defTabSz="685834">
              <a:spcBef>
                <a:spcPct val="0"/>
              </a:spcBef>
            </a:pPr>
            <a:r>
              <a:rPr lang="fr-FR" sz="2800" b="1" dirty="0">
                <a:solidFill>
                  <a:prstClr val="white">
                    <a:lumMod val="65000"/>
                  </a:prstClr>
                </a:solidFill>
                <a:latin typeface="Dosis" panose="02010703020202060003" pitchFamily="2" charset="0"/>
              </a:rPr>
              <a:t>  Lisons  ensemble « l »  « é »  «  lé ».   «  l »  «  u »  «  lu ».   « lé »  «  lu » .   « </a:t>
            </a:r>
            <a:r>
              <a:rPr lang="fr-FR" sz="2800" b="1" dirty="0" err="1">
                <a:solidFill>
                  <a:prstClr val="white">
                    <a:lumMod val="65000"/>
                  </a:prstClr>
                </a:solidFill>
                <a:latin typeface="Dosis" panose="02010703020202060003" pitchFamily="2" charset="0"/>
              </a:rPr>
              <a:t>lélu</a:t>
            </a:r>
            <a:r>
              <a:rPr lang="fr-FR" sz="2800" b="1" dirty="0">
                <a:solidFill>
                  <a:prstClr val="white">
                    <a:lumMod val="65000"/>
                  </a:prstClr>
                </a:solidFill>
                <a:latin typeface="Dosis" panose="02010703020202060003" pitchFamily="2" charset="0"/>
              </a:rPr>
              <a:t> ».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7979689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3847080" y="3786677"/>
            <a:ext cx="5220229"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fi</a:t>
            </a:r>
            <a:r>
              <a:rPr lang="fr-FR" sz="4050" b="1" kern="0" spc="623" dirty="0">
                <a:solidFill>
                  <a:srgbClr val="106585"/>
                </a:solidFill>
                <a:latin typeface="Dosis" pitchFamily="2" charset="0"/>
              </a:rPr>
              <a:t> </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fa</a:t>
            </a:r>
            <a:endParaRPr lang="fr-FR" sz="17925" kern="0" spc="623" dirty="0">
              <a:solidFill>
                <a:srgbClr val="106585"/>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5197642" y="5553598"/>
            <a:ext cx="342900" cy="182481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6E8A8ECE-013E-EFC7-43AC-D3C9CE0BA303}"/>
              </a:ext>
            </a:extLst>
          </p:cNvPr>
          <p:cNvSpPr/>
          <p:nvPr/>
        </p:nvSpPr>
        <p:spPr>
          <a:xfrm rot="16200000">
            <a:off x="7351877" y="5553598"/>
            <a:ext cx="342899" cy="182481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143" y="604195"/>
            <a:ext cx="12177335" cy="1384995"/>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 f»  « i »  «  fi ».   «  f »  «  a »  «  fa ».   « fi »  «  fa » .    « </a:t>
            </a:r>
            <a:r>
              <a:rPr lang="fr-FR" sz="2800" b="1" dirty="0" err="1">
                <a:solidFill>
                  <a:prstClr val="white">
                    <a:lumMod val="65000"/>
                  </a:prstClr>
                </a:solidFill>
                <a:latin typeface="Dosis" panose="02010703020202060003" pitchFamily="2" charset="0"/>
              </a:rPr>
              <a:t>fifa</a:t>
            </a:r>
            <a:r>
              <a:rPr lang="fr-FR" sz="2800" b="1" dirty="0">
                <a:solidFill>
                  <a:prstClr val="white">
                    <a:lumMod val="65000"/>
                  </a:prstClr>
                </a:solidFill>
                <a:latin typeface="Dosis" panose="02010703020202060003" pitchFamily="2" charset="0"/>
              </a:rPr>
              <a:t> ».</a:t>
            </a:r>
          </a:p>
          <a:p>
            <a:pPr marL="0" lvl="1" defTabSz="685834">
              <a:spcBef>
                <a:spcPct val="0"/>
              </a:spcBef>
            </a:pPr>
            <a:r>
              <a:rPr lang="fr-FR" sz="2800" b="1" dirty="0">
                <a:solidFill>
                  <a:prstClr val="white">
                    <a:lumMod val="65000"/>
                  </a:prstClr>
                </a:solidFill>
                <a:latin typeface="Dosis" panose="02010703020202060003" pitchFamily="2" charset="0"/>
              </a:rPr>
              <a:t>  Lisons ensemble « f»  « i »  «  fa ».   «f»  «  a »  « fa ».   «fi »  «fa » .  « </a:t>
            </a:r>
            <a:r>
              <a:rPr lang="fr-FR" sz="2800" b="1" dirty="0" err="1">
                <a:solidFill>
                  <a:prstClr val="white">
                    <a:lumMod val="65000"/>
                  </a:prstClr>
                </a:solidFill>
                <a:latin typeface="Dosis" panose="02010703020202060003" pitchFamily="2" charset="0"/>
              </a:rPr>
              <a:t>fifa</a:t>
            </a:r>
            <a:r>
              <a:rPr lang="fr-FR" sz="2800" b="1" dirty="0">
                <a:solidFill>
                  <a:prstClr val="white">
                    <a:lumMod val="65000"/>
                  </a:prstClr>
                </a:solidFill>
                <a:latin typeface="Dosis" panose="02010703020202060003" pitchFamily="2" charset="0"/>
              </a:rPr>
              <a:t> ».   </a:t>
            </a:r>
          </a:p>
          <a:p>
            <a:pPr marL="0" lvl="1" defTabSz="685834">
              <a:spcBef>
                <a:spcPct val="0"/>
              </a:spcBef>
            </a:pPr>
            <a:r>
              <a:rPr lang="fr-FR" sz="2800" b="1" dirty="0">
                <a:solidFill>
                  <a:prstClr val="white">
                    <a:lumMod val="65000"/>
                  </a:prstClr>
                </a:solidFill>
                <a:latin typeface="Dosis" panose="02010703020202060003" pitchFamily="2" charset="0"/>
              </a:rPr>
              <a:t>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175913124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9F0EC-9881-D862-1D67-CDB1ECADD4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F883F4D-7993-67C4-E6C1-8FFB94E5111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7978928-E3DA-B035-1341-E46E329700A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D11F2CE-BC80-3197-F955-E6F99B5DA0A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A357E13-CA2D-899F-064D-8F1B3EF30E5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FEB225F-E321-72AD-055D-7C7DBAB5A3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D735C83-6610-DA4B-09A8-5AC5ABFB6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E19646F-E726-59F2-2745-8B024C20100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AD1E2D2-BF8A-BA02-5B62-281658CA29D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08473D1-C13E-8330-FA71-9E80FA1586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D200013-A220-B062-5A2A-411229B8F75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B6962-81C7-405B-58BB-81DA079DB0A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BF38770-D1B9-9965-B278-E8644BDE47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C3FF3DE-4385-D666-EA0F-15341F2D4FB3}"/>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CFA3E041-AA5C-8F54-1F66-41E1E8521CFF}"/>
              </a:ext>
            </a:extLst>
          </p:cNvPr>
          <p:cNvSpPr txBox="1"/>
          <p:nvPr/>
        </p:nvSpPr>
        <p:spPr>
          <a:xfrm>
            <a:off x="4691733" y="3800127"/>
            <a:ext cx="5486400" cy="2850780"/>
          </a:xfrm>
          <a:prstGeom prst="rect">
            <a:avLst/>
          </a:prstGeom>
          <a:noFill/>
        </p:spPr>
        <p:txBody>
          <a:bodyPr wrap="square" rtlCol="0">
            <a:spAutoFit/>
          </a:bodyPr>
          <a:lstStyle/>
          <a:p>
            <a:pPr defTabSz="1028752">
              <a:defRPr/>
            </a:pPr>
            <a:r>
              <a:rPr lang="fr-FR" sz="17925" b="1" kern="0" spc="623" dirty="0" err="1">
                <a:solidFill>
                  <a:srgbClr val="106585"/>
                </a:solidFill>
                <a:latin typeface="Dosis" pitchFamily="2" charset="0"/>
              </a:rPr>
              <a:t>fe</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lo</a:t>
            </a:r>
            <a:endParaRPr lang="fr-FR" sz="17925" kern="0" spc="623" dirty="0">
              <a:solidFill>
                <a:srgbClr val="106585"/>
              </a:solidFill>
              <a:latin typeface="Dosis" pitchFamily="2" charset="0"/>
            </a:endParaRPr>
          </a:p>
        </p:txBody>
      </p:sp>
      <p:sp>
        <p:nvSpPr>
          <p:cNvPr id="5" name="Parenthèse ouvrante 4">
            <a:extLst>
              <a:ext uri="{FF2B5EF4-FFF2-40B4-BE49-F238E27FC236}">
                <a16:creationId xmlns:a16="http://schemas.microsoft.com/office/drawing/2014/main" id="{A5BB50E3-CA75-6A5B-2EE6-DD63676E8AA8}"/>
              </a:ext>
            </a:extLst>
          </p:cNvPr>
          <p:cNvSpPr/>
          <p:nvPr/>
        </p:nvSpPr>
        <p:spPr>
          <a:xfrm rot="16200000">
            <a:off x="5465581" y="5621560"/>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E43F0859-4AEE-6697-DAB5-557E3463D14C}"/>
              </a:ext>
            </a:extLst>
          </p:cNvPr>
          <p:cNvSpPr/>
          <p:nvPr/>
        </p:nvSpPr>
        <p:spPr>
          <a:xfrm rot="16200000">
            <a:off x="7465830" y="5621560"/>
            <a:ext cx="342900" cy="166199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1BE5E6D7-5CF8-12C7-C240-0095C9A7DAB3}"/>
              </a:ext>
            </a:extLst>
          </p:cNvPr>
          <p:cNvSpPr txBox="1"/>
          <p:nvPr/>
        </p:nvSpPr>
        <p:spPr>
          <a:xfrm>
            <a:off x="1065143" y="604195"/>
            <a:ext cx="12177335" cy="1384995"/>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 f »  « e »  «  le ».   «  l »  «  o »  «  lo ».  « </a:t>
            </a:r>
            <a:r>
              <a:rPr lang="fr-FR" sz="2800" b="1" dirty="0" err="1">
                <a:solidFill>
                  <a:prstClr val="white">
                    <a:lumMod val="65000"/>
                  </a:prstClr>
                </a:solidFill>
                <a:latin typeface="Dosis" panose="02010703020202060003" pitchFamily="2" charset="0"/>
              </a:rPr>
              <a:t>fe</a:t>
            </a:r>
            <a:r>
              <a:rPr lang="fr-FR" sz="2800" b="1" dirty="0">
                <a:solidFill>
                  <a:prstClr val="white">
                    <a:lumMod val="65000"/>
                  </a:prstClr>
                </a:solidFill>
                <a:latin typeface="Dosis" panose="02010703020202060003" pitchFamily="2" charset="0"/>
              </a:rPr>
              <a:t> »  «  lo » .    « </a:t>
            </a:r>
            <a:r>
              <a:rPr lang="fr-FR" sz="2800" b="1" dirty="0" err="1">
                <a:solidFill>
                  <a:prstClr val="white">
                    <a:lumMod val="65000"/>
                  </a:prstClr>
                </a:solidFill>
                <a:latin typeface="Dosis" panose="02010703020202060003" pitchFamily="2" charset="0"/>
              </a:rPr>
              <a:t>felo</a:t>
            </a:r>
            <a:r>
              <a:rPr lang="fr-FR" sz="2800" b="1" dirty="0">
                <a:solidFill>
                  <a:prstClr val="white">
                    <a:lumMod val="65000"/>
                  </a:prstClr>
                </a:solidFill>
                <a:latin typeface="Dosis" panose="02010703020202060003" pitchFamily="2" charset="0"/>
              </a:rPr>
              <a:t> ».</a:t>
            </a:r>
          </a:p>
          <a:p>
            <a:pPr marL="0" lvl="1" defTabSz="685834">
              <a:spcBef>
                <a:spcPct val="0"/>
              </a:spcBef>
            </a:pPr>
            <a:r>
              <a:rPr lang="fr-FR" sz="2800" b="1" dirty="0">
                <a:solidFill>
                  <a:prstClr val="white">
                    <a:lumMod val="65000"/>
                  </a:prstClr>
                </a:solidFill>
                <a:latin typeface="Dosis" panose="02010703020202060003" pitchFamily="2" charset="0"/>
              </a:rPr>
              <a:t>  Lisons ensemble « f»  « e »  « </a:t>
            </a:r>
            <a:r>
              <a:rPr lang="fr-FR" sz="2800" b="1" dirty="0" err="1">
                <a:solidFill>
                  <a:prstClr val="white">
                    <a:lumMod val="65000"/>
                  </a:prstClr>
                </a:solidFill>
                <a:latin typeface="Dosis" panose="02010703020202060003" pitchFamily="2" charset="0"/>
              </a:rPr>
              <a:t>fe</a:t>
            </a:r>
            <a:r>
              <a:rPr lang="fr-FR" sz="2800" b="1" dirty="0">
                <a:solidFill>
                  <a:prstClr val="white">
                    <a:lumMod val="65000"/>
                  </a:prstClr>
                </a:solidFill>
                <a:latin typeface="Dosis" panose="02010703020202060003" pitchFamily="2" charset="0"/>
              </a:rPr>
              <a:t> ».   «l»  « o»  « lo ».   « </a:t>
            </a:r>
            <a:r>
              <a:rPr lang="fr-FR" sz="2800" b="1" dirty="0" err="1">
                <a:solidFill>
                  <a:prstClr val="white">
                    <a:lumMod val="65000"/>
                  </a:prstClr>
                </a:solidFill>
                <a:latin typeface="Dosis" panose="02010703020202060003" pitchFamily="2" charset="0"/>
              </a:rPr>
              <a:t>fe</a:t>
            </a:r>
            <a:r>
              <a:rPr lang="fr-FR" sz="2800" b="1" dirty="0">
                <a:solidFill>
                  <a:prstClr val="white">
                    <a:lumMod val="65000"/>
                  </a:prstClr>
                </a:solidFill>
                <a:latin typeface="Dosis" panose="02010703020202060003" pitchFamily="2" charset="0"/>
              </a:rPr>
              <a:t> »  «  lo » .  « </a:t>
            </a:r>
            <a:r>
              <a:rPr lang="fr-FR" sz="2800" b="1" dirty="0" err="1">
                <a:solidFill>
                  <a:prstClr val="white">
                    <a:lumMod val="65000"/>
                  </a:prstClr>
                </a:solidFill>
                <a:latin typeface="Dosis" panose="02010703020202060003" pitchFamily="2" charset="0"/>
              </a:rPr>
              <a:t>felo</a:t>
            </a:r>
            <a:r>
              <a:rPr lang="fr-FR" sz="2800" b="1" dirty="0">
                <a:solidFill>
                  <a:prstClr val="white">
                    <a:lumMod val="65000"/>
                  </a:prstClr>
                </a:solidFill>
                <a:latin typeface="Dosis" panose="02010703020202060003" pitchFamily="2" charset="0"/>
              </a:rPr>
              <a:t> ».    </a:t>
            </a:r>
          </a:p>
          <a:p>
            <a:pPr marL="0" lvl="1" defTabSz="685834">
              <a:spcBef>
                <a:spcPct val="0"/>
              </a:spcBef>
            </a:pPr>
            <a:r>
              <a:rPr lang="fr-FR" sz="2800" b="1" dirty="0">
                <a:solidFill>
                  <a:prstClr val="white">
                    <a:lumMod val="65000"/>
                  </a:prstClr>
                </a:solidFill>
                <a:latin typeface="Dosis" panose="02010703020202060003" pitchFamily="2" charset="0"/>
              </a:rPr>
              <a:t>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245019567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2BCA6-9F60-A062-37F5-775E6DFC73B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B28803A-D3CE-22B8-4BDA-31C16695F14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4650656-1D59-825B-19A9-6311D96D01E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ED18D5E-C57A-ACC6-DF9C-835684DE37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5A09A38-D722-4E12-FDB9-DA85C43FFEE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D1B3A50-E569-0E93-AD29-572F490EF24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FA401F-B0A1-FD5E-84EA-B84D71F78C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6325E5-44A3-7675-27F1-486D27CDF3F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4190628-EE15-D173-242B-C8312049927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53CB95-5DB6-C795-FD8A-0EF33BF4A1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23D6779-93B8-DAA0-1E47-F176A6C078B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EF3ED49-1CCB-F82C-1240-1540DA814AD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9F701EE-B77D-C440-9FC4-9D2C355094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7E5E6D3-9346-B59F-4663-8DA87D168ED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271787" y="1471681"/>
            <a:ext cx="1381080" cy="1120448"/>
          </a:xfrm>
          <a:prstGeom prst="rect">
            <a:avLst/>
          </a:prstGeom>
        </p:spPr>
      </p:pic>
      <p:sp>
        <p:nvSpPr>
          <p:cNvPr id="4" name="ZoneTexte 3">
            <a:extLst>
              <a:ext uri="{FF2B5EF4-FFF2-40B4-BE49-F238E27FC236}">
                <a16:creationId xmlns:a16="http://schemas.microsoft.com/office/drawing/2014/main" id="{5CC26350-F9A0-C3DC-9EEB-266551DD8F2B}"/>
              </a:ext>
            </a:extLst>
          </p:cNvPr>
          <p:cNvSpPr txBox="1"/>
          <p:nvPr/>
        </p:nvSpPr>
        <p:spPr>
          <a:xfrm>
            <a:off x="4396662" y="4076700"/>
            <a:ext cx="5486400" cy="2850780"/>
          </a:xfrm>
          <a:prstGeom prst="rect">
            <a:avLst/>
          </a:prstGeom>
          <a:noFill/>
        </p:spPr>
        <p:txBody>
          <a:bodyPr wrap="square" rtlCol="0">
            <a:spAutoFit/>
          </a:bodyPr>
          <a:lstStyle/>
          <a:p>
            <a:pPr defTabSz="1028752">
              <a:defRPr/>
            </a:pPr>
            <a:r>
              <a:rPr lang="fr-FR" sz="17925" b="1" kern="0" spc="623" dirty="0" err="1">
                <a:solidFill>
                  <a:srgbClr val="106585"/>
                </a:solidFill>
                <a:latin typeface="Dosis" pitchFamily="2" charset="0"/>
              </a:rPr>
              <a:t>fo</a:t>
            </a:r>
            <a:r>
              <a:rPr lang="fr-FR" sz="3000" b="1" kern="0" spc="623" dirty="0">
                <a:solidFill>
                  <a:srgbClr val="106585"/>
                </a:solidFill>
                <a:latin typeface="Dosis" pitchFamily="2" charset="0"/>
              </a:rPr>
              <a:t> </a:t>
            </a:r>
            <a:r>
              <a:rPr lang="fr-FR" sz="17925" b="1" kern="0" spc="623" dirty="0">
                <a:solidFill>
                  <a:srgbClr val="106585"/>
                </a:solidFill>
                <a:latin typeface="Dosis" pitchFamily="2" charset="0"/>
              </a:rPr>
              <a:t>li</a:t>
            </a:r>
            <a:r>
              <a:rPr lang="fr-FR" sz="17925" b="1" kern="0" spc="623" dirty="0">
                <a:solidFill>
                  <a:schemeClr val="bg1">
                    <a:lumMod val="50000"/>
                  </a:schemeClr>
                </a:solidFill>
                <a:latin typeface="Dosis" pitchFamily="2" charset="0"/>
              </a:rPr>
              <a:t>e</a:t>
            </a:r>
            <a:endParaRPr lang="fr-FR" sz="17925" kern="0" spc="623" dirty="0">
              <a:solidFill>
                <a:schemeClr val="bg1">
                  <a:lumMod val="50000"/>
                </a:schemeClr>
              </a:solidFill>
              <a:latin typeface="Dosis" pitchFamily="2" charset="0"/>
            </a:endParaRPr>
          </a:p>
        </p:txBody>
      </p:sp>
      <p:sp>
        <p:nvSpPr>
          <p:cNvPr id="7" name="Parenthèse ouvrante 6">
            <a:extLst>
              <a:ext uri="{FF2B5EF4-FFF2-40B4-BE49-F238E27FC236}">
                <a16:creationId xmlns:a16="http://schemas.microsoft.com/office/drawing/2014/main" id="{DF5C57D1-3492-7353-10AA-48E946FF7B72}"/>
              </a:ext>
            </a:extLst>
          </p:cNvPr>
          <p:cNvSpPr/>
          <p:nvPr/>
        </p:nvSpPr>
        <p:spPr>
          <a:xfrm rot="16200000">
            <a:off x="7725876" y="5247044"/>
            <a:ext cx="310642" cy="2525606"/>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9" name="Parenthèse ouvrante 8">
            <a:extLst>
              <a:ext uri="{FF2B5EF4-FFF2-40B4-BE49-F238E27FC236}">
                <a16:creationId xmlns:a16="http://schemas.microsoft.com/office/drawing/2014/main" id="{1AFCB504-5D0B-C39C-3201-57516DD18FC6}"/>
              </a:ext>
            </a:extLst>
          </p:cNvPr>
          <p:cNvSpPr/>
          <p:nvPr/>
        </p:nvSpPr>
        <p:spPr>
          <a:xfrm rot="16200000">
            <a:off x="5234230" y="5711110"/>
            <a:ext cx="310641" cy="166199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0" name="ZoneTexte 9">
            <a:extLst>
              <a:ext uri="{FF2B5EF4-FFF2-40B4-BE49-F238E27FC236}">
                <a16:creationId xmlns:a16="http://schemas.microsoft.com/office/drawing/2014/main" id="{35D0B27C-1981-32D0-BAD5-B5AFF8408326}"/>
              </a:ext>
            </a:extLst>
          </p:cNvPr>
          <p:cNvSpPr txBox="1"/>
          <p:nvPr/>
        </p:nvSpPr>
        <p:spPr>
          <a:xfrm>
            <a:off x="948592" y="701164"/>
            <a:ext cx="1181881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anose="02010703020202060003" pitchFamily="2" charset="0"/>
              </a:rPr>
              <a:t>« f », « o » « </a:t>
            </a:r>
            <a:r>
              <a:rPr lang="fr-FR" sz="2800" b="1" dirty="0" err="1">
                <a:solidFill>
                  <a:prstClr val="white">
                    <a:lumMod val="65000"/>
                  </a:prstClr>
                </a:solidFill>
                <a:latin typeface="Dosis" panose="02010703020202060003" pitchFamily="2" charset="0"/>
              </a:rPr>
              <a:t>fo</a:t>
            </a:r>
            <a:r>
              <a:rPr lang="fr-FR" sz="2800" b="1" dirty="0">
                <a:solidFill>
                  <a:prstClr val="white">
                    <a:lumMod val="65000"/>
                  </a:prstClr>
                </a:solidFill>
                <a:latin typeface="Dosis" panose="02010703020202060003" pitchFamily="2" charset="0"/>
              </a:rPr>
              <a:t> » «l». « i» « li ».  « folie » j’entend </a:t>
            </a:r>
            <a:r>
              <a:rPr lang="fr-FR" sz="2800" b="1" dirty="0" err="1">
                <a:solidFill>
                  <a:prstClr val="white">
                    <a:lumMod val="65000"/>
                  </a:prstClr>
                </a:solidFill>
                <a:latin typeface="Dosis" panose="02010703020202060003" pitchFamily="2" charset="0"/>
              </a:rPr>
              <a:t>foli</a:t>
            </a:r>
            <a:r>
              <a:rPr lang="fr-FR" sz="2800" b="1" dirty="0">
                <a:solidFill>
                  <a:prstClr val="white">
                    <a:lumMod val="65000"/>
                  </a:prstClr>
                </a:solidFill>
                <a:latin typeface="Dosis" panose="02010703020202060003" pitchFamily="2" charset="0"/>
              </a:rPr>
              <a:t> et on écrit folie avec la lettre e à la fin lettre muette . Lisons ensemble  « </a:t>
            </a:r>
            <a:r>
              <a:rPr lang="fr-FR" sz="2800" b="1" dirty="0" err="1">
                <a:solidFill>
                  <a:prstClr val="white">
                    <a:lumMod val="65000"/>
                  </a:prstClr>
                </a:solidFill>
                <a:latin typeface="Dosis" panose="02010703020202060003" pitchFamily="2" charset="0"/>
              </a:rPr>
              <a:t>fo</a:t>
            </a:r>
            <a:r>
              <a:rPr lang="fr-FR" sz="2800" b="1" dirty="0">
                <a:solidFill>
                  <a:prstClr val="white">
                    <a:lumMod val="65000"/>
                  </a:prstClr>
                </a:solidFill>
                <a:latin typeface="Dosis" panose="02010703020202060003" pitchFamily="2" charset="0"/>
              </a:rPr>
              <a:t>» « li ».  « folie ».         Qui veut lire?                                                      </a:t>
            </a:r>
          </a:p>
        </p:txBody>
      </p:sp>
    </p:spTree>
    <p:extLst>
      <p:ext uri="{BB962C8B-B14F-4D97-AF65-F5344CB8AC3E}">
        <p14:creationId xmlns:p14="http://schemas.microsoft.com/office/powerpoint/2010/main" val="20296938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FF8C5-1AC2-A65A-A58B-D77DD89A596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68D380C-7E24-7F4E-4FAA-8B2E5F65EF5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01B56E2-730F-84D3-49D3-44EAB762AB7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BD5990C-26B4-26FC-8310-D2326D708B4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AFC66BC-9CE3-3F09-F5D6-93379F916CE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D996DF2-925D-5DDB-966E-629BAD340BB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B08BE99-38CC-202A-316F-A3B4FF0658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3D990F3-0F82-2CD8-DD49-84511A90C6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CA7C062-8DBD-E3B5-0295-2384C699F6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D717789-D407-FA5C-6C58-79E61DFFD6E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2BFE4FE-4EA0-3E3C-531D-6EE2FEA3807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33ECC6F-4073-2816-7ED8-C72066F6D10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7FD9FC-36CB-DA79-B0BA-0E65563622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CDC35455-1C52-771B-0740-85ABD5F0C87F}"/>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43" name="ZoneTexte 42">
            <a:extLst>
              <a:ext uri="{FF2B5EF4-FFF2-40B4-BE49-F238E27FC236}">
                <a16:creationId xmlns:a16="http://schemas.microsoft.com/office/drawing/2014/main" id="{9C6415A7-18F7-23A4-054A-8461CF0E832D}"/>
              </a:ext>
            </a:extLst>
          </p:cNvPr>
          <p:cNvSpPr txBox="1"/>
          <p:nvPr/>
        </p:nvSpPr>
        <p:spPr>
          <a:xfrm>
            <a:off x="5041671" y="4000500"/>
            <a:ext cx="5486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fi</a:t>
            </a:r>
            <a:r>
              <a:rPr lang="fr-FR" sz="3000" b="1" kern="0" spc="623" dirty="0">
                <a:solidFill>
                  <a:srgbClr val="106585"/>
                </a:solidFill>
                <a:latin typeface="Dosis" pitchFamily="2" charset="0"/>
              </a:rPr>
              <a:t> </a:t>
            </a:r>
            <a:r>
              <a:rPr lang="fr-FR" sz="17925" b="1" kern="0" spc="623" dirty="0" err="1">
                <a:solidFill>
                  <a:srgbClr val="106585"/>
                </a:solidFill>
                <a:latin typeface="Dosis" pitchFamily="2" charset="0"/>
              </a:rPr>
              <a:t>lou</a:t>
            </a:r>
            <a:endParaRPr lang="fr-FR" sz="17925" kern="0" spc="623" dirty="0">
              <a:solidFill>
                <a:srgbClr val="106585"/>
              </a:solidFill>
              <a:latin typeface="Dosis" pitchFamily="2" charset="0"/>
            </a:endParaRPr>
          </a:p>
        </p:txBody>
      </p:sp>
      <p:sp>
        <p:nvSpPr>
          <p:cNvPr id="44" name="Parenthèse ouvrante 43">
            <a:extLst>
              <a:ext uri="{FF2B5EF4-FFF2-40B4-BE49-F238E27FC236}">
                <a16:creationId xmlns:a16="http://schemas.microsoft.com/office/drawing/2014/main" id="{E37A5767-2C65-9BEF-08D6-C4DE424724D2}"/>
              </a:ext>
            </a:extLst>
          </p:cNvPr>
          <p:cNvSpPr/>
          <p:nvPr/>
        </p:nvSpPr>
        <p:spPr>
          <a:xfrm rot="16200000">
            <a:off x="8135739" y="4671670"/>
            <a:ext cx="342901" cy="335002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5" name="Parenthèse ouvrante 44">
            <a:extLst>
              <a:ext uri="{FF2B5EF4-FFF2-40B4-BE49-F238E27FC236}">
                <a16:creationId xmlns:a16="http://schemas.microsoft.com/office/drawing/2014/main" id="{013A08EF-BE5D-CC5E-E1D7-A85563C21F8E}"/>
              </a:ext>
            </a:extLst>
          </p:cNvPr>
          <p:cNvSpPr/>
          <p:nvPr/>
        </p:nvSpPr>
        <p:spPr>
          <a:xfrm rot="16200000">
            <a:off x="5686480" y="5746607"/>
            <a:ext cx="342900" cy="120015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6" name="ZoneTexte 45">
            <a:extLst>
              <a:ext uri="{FF2B5EF4-FFF2-40B4-BE49-F238E27FC236}">
                <a16:creationId xmlns:a16="http://schemas.microsoft.com/office/drawing/2014/main" id="{F2551044-B222-7310-1876-73280EDD74C6}"/>
              </a:ext>
            </a:extLst>
          </p:cNvPr>
          <p:cNvSpPr txBox="1"/>
          <p:nvPr/>
        </p:nvSpPr>
        <p:spPr>
          <a:xfrm>
            <a:off x="1265585" y="764668"/>
            <a:ext cx="10984380"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anose="02010703020202060003" pitchFamily="2" charset="0"/>
              </a:rPr>
              <a:t>«f»  «i» «fi». «l» «ou».  «</a:t>
            </a:r>
            <a:r>
              <a:rPr lang="fr-FR" sz="2800" b="1" dirty="0" err="1">
                <a:solidFill>
                  <a:prstClr val="white">
                    <a:lumMod val="65000"/>
                  </a:prstClr>
                </a:solidFill>
                <a:latin typeface="Dosis" panose="02010703020202060003" pitchFamily="2" charset="0"/>
              </a:rPr>
              <a:t>lou</a:t>
            </a:r>
            <a:r>
              <a:rPr lang="fr-FR" sz="2800" b="1" dirty="0">
                <a:solidFill>
                  <a:prstClr val="white">
                    <a:lumMod val="65000"/>
                  </a:prstClr>
                </a:solidFill>
                <a:latin typeface="Dosis" panose="02010703020202060003" pitchFamily="2" charset="0"/>
              </a:rPr>
              <a:t>» . Lisons ensemble «fi »  «</a:t>
            </a:r>
            <a:r>
              <a:rPr lang="fr-FR" sz="2800" b="1" dirty="0" err="1">
                <a:solidFill>
                  <a:prstClr val="white">
                    <a:lumMod val="65000"/>
                  </a:prstClr>
                </a:solidFill>
                <a:latin typeface="Dosis" panose="02010703020202060003" pitchFamily="2" charset="0"/>
              </a:rPr>
              <a:t>lou</a:t>
            </a:r>
            <a:r>
              <a:rPr lang="fr-FR" sz="2800" b="1" dirty="0">
                <a:solidFill>
                  <a:prstClr val="white">
                    <a:lumMod val="65000"/>
                  </a:prstClr>
                </a:solidFill>
                <a:latin typeface="Dosis" panose="02010703020202060003" pitchFamily="2" charset="0"/>
              </a:rPr>
              <a:t>» «filou »</a:t>
            </a:r>
          </a:p>
          <a:p>
            <a:pPr marL="0" lvl="1" defTabSz="685834">
              <a:lnSpc>
                <a:spcPts val="3017"/>
              </a:lnSpc>
              <a:spcBef>
                <a:spcPct val="0"/>
              </a:spcBef>
            </a:pPr>
            <a:r>
              <a:rPr lang="fr-FR" sz="2800" b="1" dirty="0">
                <a:solidFill>
                  <a:prstClr val="white">
                    <a:lumMod val="65000"/>
                  </a:prstClr>
                </a:solidFill>
                <a:latin typeface="Dosis" panose="02010703020202060003" pitchFamily="2" charset="0"/>
              </a:rPr>
              <a:t>Qui veut lire?                                </a:t>
            </a:r>
            <a:r>
              <a:rPr lang="fr-MA" sz="2800" i="1" dirty="0">
                <a:solidFill>
                  <a:prstClr val="white">
                    <a:lumMod val="65000"/>
                  </a:prstClr>
                </a:solidFill>
                <a:latin typeface="Dosis" pitchFamily="2" charset="0"/>
              </a:rPr>
              <a:t>L’enseignant (e) désigne trois élèves pour lire.</a:t>
            </a:r>
            <a:endParaRPr lang="fr-FR" sz="2800" b="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4125091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29C0D-6AC2-69D8-D005-D49CF5A0724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B433B9D-EE28-9E59-249A-811E1DBA1A1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2709E26-A332-8A2C-C9DF-09548E983517}"/>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13B496AB-0CC6-E497-A9D0-0BE75A240F9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94BF010-0F60-A999-D737-E79610D3E31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4835D66-B32C-E799-172A-CC7BAE76716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2D1D54-FB2B-56DE-1FAD-8D58CE64174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CF9B90C-5605-B07F-912E-8B6357BD33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B9ACF45-9390-FF65-B87F-B471AAC55A4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C2C4E1D-2E1E-BA35-E0AA-F2A76D18EB6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246B428-D19C-1280-B7DA-D1B8F46199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3651E4F-82DD-EDEE-396A-B364A16A339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675AEE2-2924-4571-4BA1-C99B484F7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608A74CF-E583-F4E0-C013-27ED18A69403}"/>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6" name="ZoneTexte 5">
            <a:extLst>
              <a:ext uri="{FF2B5EF4-FFF2-40B4-BE49-F238E27FC236}">
                <a16:creationId xmlns:a16="http://schemas.microsoft.com/office/drawing/2014/main" id="{0D346500-E979-76EC-84B3-2A6CDDFC161D}"/>
              </a:ext>
            </a:extLst>
          </p:cNvPr>
          <p:cNvSpPr txBox="1"/>
          <p:nvPr/>
        </p:nvSpPr>
        <p:spPr>
          <a:xfrm>
            <a:off x="4400551" y="3543300"/>
            <a:ext cx="434340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lila</a:t>
            </a:r>
            <a:r>
              <a:rPr lang="fr-FR" sz="17925" b="1" kern="0" spc="623" dirty="0">
                <a:solidFill>
                  <a:schemeClr val="bg1">
                    <a:lumMod val="50000"/>
                  </a:schemeClr>
                </a:solidFill>
                <a:latin typeface="Dosis" pitchFamily="2" charset="0"/>
              </a:rPr>
              <a:t>s</a:t>
            </a:r>
            <a:endParaRPr lang="fr-FR" sz="17925" kern="0" spc="623" dirty="0">
              <a:solidFill>
                <a:schemeClr val="bg1">
                  <a:lumMod val="50000"/>
                </a:schemeClr>
              </a:solidFill>
              <a:latin typeface="Dosis" pitchFamily="2" charset="0"/>
            </a:endParaRPr>
          </a:p>
        </p:txBody>
      </p:sp>
      <p:sp>
        <p:nvSpPr>
          <p:cNvPr id="4" name="ZoneTexte 3">
            <a:extLst>
              <a:ext uri="{FF2B5EF4-FFF2-40B4-BE49-F238E27FC236}">
                <a16:creationId xmlns:a16="http://schemas.microsoft.com/office/drawing/2014/main" id="{C1B82157-7145-BC9E-088B-9284528ECCFC}"/>
              </a:ext>
            </a:extLst>
          </p:cNvPr>
          <p:cNvSpPr txBox="1"/>
          <p:nvPr/>
        </p:nvSpPr>
        <p:spPr>
          <a:xfrm>
            <a:off x="1308187" y="823346"/>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anose="02010703020202060003" pitchFamily="2" charset="0"/>
              </a:rPr>
              <a:t>lilas. Je ne prononce pas la lettre s, parce qu’elle est en gris. Je lis « </a:t>
            </a:r>
            <a:r>
              <a:rPr lang="fr-FR" sz="2800" b="1" dirty="0" err="1">
                <a:solidFill>
                  <a:prstClr val="white">
                    <a:lumMod val="65000"/>
                  </a:prstClr>
                </a:solidFill>
                <a:latin typeface="Dosis" panose="02010703020202060003" pitchFamily="2" charset="0"/>
              </a:rPr>
              <a:t>lila</a:t>
            </a:r>
            <a:r>
              <a:rPr lang="fr-FR" sz="2800" b="1" dirty="0">
                <a:solidFill>
                  <a:prstClr val="white">
                    <a:lumMod val="65000"/>
                  </a:prstClr>
                </a:solidFill>
                <a:latin typeface="Dosis" panose="02010703020202060003" pitchFamily="2" charset="0"/>
              </a:rPr>
              <a:t> ». . </a:t>
            </a:r>
          </a:p>
          <a:p>
            <a:pPr marL="0" lvl="1" defTabSz="685834">
              <a:lnSpc>
                <a:spcPts val="3017"/>
              </a:lnSpc>
              <a:spcBef>
                <a:spcPct val="0"/>
              </a:spcBef>
            </a:pPr>
            <a:r>
              <a:rPr lang="fr-FR" sz="2800" b="1" dirty="0">
                <a:solidFill>
                  <a:prstClr val="white">
                    <a:lumMod val="65000"/>
                  </a:prstClr>
                </a:solidFill>
                <a:latin typeface="Dosis" panose="02010703020202060003" pitchFamily="2" charset="0"/>
              </a:rPr>
              <a:t>Lisons ensemble : lilas.             Qui veut lire lilas ?         </a:t>
            </a:r>
          </a:p>
        </p:txBody>
      </p:sp>
    </p:spTree>
    <p:extLst>
      <p:ext uri="{BB962C8B-B14F-4D97-AF65-F5344CB8AC3E}">
        <p14:creationId xmlns:p14="http://schemas.microsoft.com/office/powerpoint/2010/main" val="98122436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réponses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8" name="Image 7">
            <a:extLst>
              <a:ext uri="{FF2B5EF4-FFF2-40B4-BE49-F238E27FC236}">
                <a16:creationId xmlns:a16="http://schemas.microsoft.com/office/drawing/2014/main" id="{86CC6AC4-2FFD-E54E-00A3-D464292F4953}"/>
              </a:ext>
            </a:extLst>
          </p:cNvPr>
          <p:cNvPicPr>
            <a:picLocks noChangeAspect="1"/>
          </p:cNvPicPr>
          <p:nvPr/>
        </p:nvPicPr>
        <p:blipFill>
          <a:blip r:embed="rId6"/>
          <a:stretch>
            <a:fillRect/>
          </a:stretch>
        </p:blipFill>
        <p:spPr>
          <a:xfrm>
            <a:off x="1396274" y="3674806"/>
            <a:ext cx="10514077" cy="2154494"/>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97185" y="11811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C’est – est  – les</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C’est – est  – les</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009504" y="3695700"/>
            <a:ext cx="7372119" cy="2385268"/>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C’est</a:t>
            </a:r>
            <a:endParaRPr lang="fr-FR" sz="14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1696076" y="2804645"/>
            <a:ext cx="10323846" cy="1685077"/>
          </a:xfrm>
          <a:prstGeom prst="rect">
            <a:avLst/>
          </a:prstGeom>
          <a:noFill/>
        </p:spPr>
        <p:txBody>
          <a:bodyPr wrap="square" rtlCol="0">
            <a:spAutoFit/>
          </a:bodyPr>
          <a:lstStyle/>
          <a:p>
            <a:pPr defTabSz="1028752">
              <a:defRPr/>
            </a:pPr>
            <a:r>
              <a:rPr lang="fr-FR" sz="10350" b="1" kern="0" spc="480" dirty="0">
                <a:solidFill>
                  <a:schemeClr val="accent6">
                    <a:lumMod val="75000"/>
                  </a:schemeClr>
                </a:solidFill>
                <a:latin typeface="Dosis" pitchFamily="2" charset="0"/>
              </a:rPr>
              <a:t>C’est</a:t>
            </a:r>
            <a:r>
              <a:rPr lang="fr-FR" sz="10350" b="1" kern="0" spc="480" dirty="0">
                <a:solidFill>
                  <a:srgbClr val="215968"/>
                </a:solidFill>
                <a:latin typeface="Dosis" pitchFamily="2" charset="0"/>
              </a:rPr>
              <a:t> un lézard</a:t>
            </a:r>
            <a:endParaRPr lang="fr-FR" sz="10350" kern="0" spc="480" dirty="0">
              <a:solidFill>
                <a:srgbClr val="215968"/>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762751"/>
            <a:ext cx="9144000" cy="892552"/>
          </a:xfrm>
          <a:prstGeom prst="rect">
            <a:avLst/>
          </a:prstGeom>
          <a:noFill/>
        </p:spPr>
        <p:txBody>
          <a:bodyPr wrap="square">
            <a:spAutoFit/>
          </a:bodyPr>
          <a:lstStyle/>
          <a:p>
            <a:pPr defTabSz="685834">
              <a:defRPr/>
            </a:pP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un </a:t>
            </a:r>
            <a:r>
              <a:rPr lang="en-US" sz="2800" b="1" dirty="0" err="1">
                <a:solidFill>
                  <a:prstClr val="white">
                    <a:lumMod val="65000"/>
                  </a:prstClr>
                </a:solidFill>
                <a:latin typeface="Dosis" pitchFamily="2" charset="0"/>
              </a:rPr>
              <a:t>lézard</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a:t>
            </a:r>
          </a:p>
          <a:p>
            <a:pPr defTabSz="685834">
              <a:defRPr/>
            </a:pPr>
            <a:r>
              <a:rPr lang="fr-MA" sz="2400" i="1" dirty="0">
                <a:solidFill>
                  <a:prstClr val="white">
                    <a:lumMod val="65000"/>
                  </a:prstClr>
                </a:solidFill>
                <a:latin typeface="Dosis" pitchFamily="2" charset="0"/>
              </a:rPr>
              <a:t>L’enseignant (e) désigne trois élèves pour  répéter .</a:t>
            </a:r>
            <a:endParaRPr lang="fr-MA" sz="2400" b="1" dirty="0">
              <a:solidFill>
                <a:prstClr val="white">
                  <a:lumMod val="65000"/>
                </a:prstClr>
              </a:solidFill>
              <a:latin typeface="Dosis" panose="02010703020202060003" pitchFamily="2" charset="0"/>
            </a:endParaRP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7" name="Image 6" descr="Une image contenant dessin humoristique, dessin, dinosaure, art&#10;&#10;Le contenu généré par l’IA peut être incorrect.">
            <a:extLst>
              <a:ext uri="{FF2B5EF4-FFF2-40B4-BE49-F238E27FC236}">
                <a16:creationId xmlns:a16="http://schemas.microsoft.com/office/drawing/2014/main" id="{735431B6-E2EA-8136-5C0F-0288284F51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52800" y="4489722"/>
            <a:ext cx="5105400" cy="4648200"/>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4" name="ZoneTexte 3">
            <a:extLst>
              <a:ext uri="{FF2B5EF4-FFF2-40B4-BE49-F238E27FC236}">
                <a16:creationId xmlns:a16="http://schemas.microsoft.com/office/drawing/2014/main" id="{208972FC-C9D0-054E-0A98-9350606022B9}"/>
              </a:ext>
            </a:extLst>
          </p:cNvPr>
          <p:cNvSpPr txBox="1"/>
          <p:nvPr/>
        </p:nvSpPr>
        <p:spPr>
          <a:xfrm>
            <a:off x="3352800" y="3150274"/>
            <a:ext cx="7544933" cy="4062651"/>
          </a:xfrm>
          <a:prstGeom prst="rect">
            <a:avLst/>
          </a:prstGeom>
          <a:noFill/>
        </p:spPr>
        <p:txBody>
          <a:bodyPr wrap="square" rtlCol="0">
            <a:spAutoFit/>
          </a:bodyPr>
          <a:lstStyle/>
          <a:p>
            <a:pPr algn="ctr" defTabSz="1028752">
              <a:defRPr/>
            </a:pPr>
            <a:r>
              <a:rPr lang="fr-FR" sz="25800" b="1" kern="0" spc="480" dirty="0">
                <a:solidFill>
                  <a:srgbClr val="106585"/>
                </a:solidFill>
                <a:latin typeface="Dosis" pitchFamily="2" charset="0"/>
              </a:rPr>
              <a:t>C’est </a:t>
            </a:r>
            <a:endParaRPr lang="fr-FR" sz="25800" kern="0" spc="480" dirty="0">
              <a:solidFill>
                <a:srgbClr val="106585"/>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Tree>
    <p:extLst>
      <p:ext uri="{BB962C8B-B14F-4D97-AF65-F5344CB8AC3E}">
        <p14:creationId xmlns:p14="http://schemas.microsoft.com/office/powerpoint/2010/main" val="378031559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dirty="0">
                <a:solidFill>
                  <a:prstClr val="white">
                    <a:lumMod val="65000"/>
                  </a:prstClr>
                </a:solidFill>
                <a:latin typeface="Dosis" pitchFamily="2" charset="0"/>
              </a:rPr>
              <a:t>Passer à la diapositive suivante après 5 secondes.</a:t>
            </a:r>
            <a:endParaRPr lang="fr-MA" sz="2400"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c’est</a:t>
            </a:r>
            <a:r>
              <a:rPr lang="en-US" sz="2800" b="1" dirty="0">
                <a:solidFill>
                  <a:prstClr val="white">
                    <a:lumMod val="65000"/>
                  </a:prstClr>
                </a:solidFill>
                <a:latin typeface="Dosis" pitchFamily="2" charset="0"/>
              </a:rPr>
              <a:t>”</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1.xml><?xml version="1.0" encoding="utf-8"?>
<p:tagLst xmlns:a="http://schemas.openxmlformats.org/drawingml/2006/main" xmlns:r="http://schemas.openxmlformats.org/officeDocument/2006/relationships" xmlns:p="http://schemas.openxmlformats.org/presentationml/2006/main">
  <p:tag name="NUM" val="10"/>
</p:tagLst>
</file>

<file path=ppt/tags/tag32.xml><?xml version="1.0" encoding="utf-8"?>
<p:tagLst xmlns:a="http://schemas.openxmlformats.org/drawingml/2006/main" xmlns:r="http://schemas.openxmlformats.org/officeDocument/2006/relationships" xmlns:p="http://schemas.openxmlformats.org/presentationml/2006/main">
  <p:tag name="NUM" val="12"/>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4.xml><?xml version="1.0" encoding="utf-8"?>
<p:tagLst xmlns:a="http://schemas.openxmlformats.org/drawingml/2006/main" xmlns:r="http://schemas.openxmlformats.org/officeDocument/2006/relationships" xmlns:p="http://schemas.openxmlformats.org/presentationml/2006/main">
  <p:tag name="NUM" val="10"/>
</p:tagLst>
</file>

<file path=ppt/tags/tag35.xml><?xml version="1.0" encoding="utf-8"?>
<p:tagLst xmlns:a="http://schemas.openxmlformats.org/drawingml/2006/main" xmlns:r="http://schemas.openxmlformats.org/officeDocument/2006/relationships" xmlns:p="http://schemas.openxmlformats.org/presentationml/2006/main">
  <p:tag name="NUM" val="12"/>
</p:tagLst>
</file>

<file path=ppt/tags/tag36.xml><?xml version="1.0" encoding="utf-8"?>
<p:tagLst xmlns:a="http://schemas.openxmlformats.org/drawingml/2006/main" xmlns:r="http://schemas.openxmlformats.org/officeDocument/2006/relationships" xmlns:p="http://schemas.openxmlformats.org/presentationml/2006/main">
  <p:tag name="NUM" val="12"/>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7"/>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7"/>
</p:tagLst>
</file>

<file path=ppt/tags/tag41.xml><?xml version="1.0" encoding="utf-8"?>
<p:tagLst xmlns:a="http://schemas.openxmlformats.org/drawingml/2006/main" xmlns:r="http://schemas.openxmlformats.org/officeDocument/2006/relationships" xmlns:p="http://schemas.openxmlformats.org/presentationml/2006/main">
  <p:tag name="NUM" val="7"/>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7"/>
</p:tagLst>
</file>

<file path=ppt/tags/tag44.xml><?xml version="1.0" encoding="utf-8"?>
<p:tagLst xmlns:a="http://schemas.openxmlformats.org/drawingml/2006/main" xmlns:r="http://schemas.openxmlformats.org/officeDocument/2006/relationships" xmlns:p="http://schemas.openxmlformats.org/presentationml/2006/main">
  <p:tag name="NUM" val="7"/>
</p:tagLst>
</file>

<file path=ppt/tags/tag45.xml><?xml version="1.0" encoding="utf-8"?>
<p:tagLst xmlns:a="http://schemas.openxmlformats.org/drawingml/2006/main" xmlns:r="http://schemas.openxmlformats.org/officeDocument/2006/relationships" xmlns:p="http://schemas.openxmlformats.org/presentationml/2006/main">
  <p:tag name="NUM" val="7"/>
</p:tagLst>
</file>

<file path=ppt/tags/tag46.xml><?xml version="1.0" encoding="utf-8"?>
<p:tagLst xmlns:a="http://schemas.openxmlformats.org/drawingml/2006/main" xmlns:r="http://schemas.openxmlformats.org/officeDocument/2006/relationships" xmlns:p="http://schemas.openxmlformats.org/presentationml/2006/main">
  <p:tag name="NUM" val="12"/>
</p:tagLst>
</file>

<file path=ppt/tags/tag47.xml><?xml version="1.0" encoding="utf-8"?>
<p:tagLst xmlns:a="http://schemas.openxmlformats.org/drawingml/2006/main" xmlns:r="http://schemas.openxmlformats.org/officeDocument/2006/relationships" xmlns:p="http://schemas.openxmlformats.org/presentationml/2006/main">
  <p:tag name="NUM" val="18"/>
</p:tagLst>
</file>

<file path=ppt/tags/tag48.xml><?xml version="1.0" encoding="utf-8"?>
<p:tagLst xmlns:a="http://schemas.openxmlformats.org/drawingml/2006/main" xmlns:r="http://schemas.openxmlformats.org/officeDocument/2006/relationships" xmlns:p="http://schemas.openxmlformats.org/presentationml/2006/main">
  <p:tag name="NUM" val="18"/>
</p:tagLst>
</file>

<file path=ppt/tags/tag49.xml><?xml version="1.0" encoding="utf-8"?>
<p:tagLst xmlns:a="http://schemas.openxmlformats.org/drawingml/2006/main" xmlns:r="http://schemas.openxmlformats.org/officeDocument/2006/relationships" xmlns:p="http://schemas.openxmlformats.org/presentationml/2006/main">
  <p:tag name="NUM" val="18"/>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9"/>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20993</TotalTime>
  <Words>6979</Words>
  <Application>Microsoft Office PowerPoint</Application>
  <PresentationFormat>Personnalisé</PresentationFormat>
  <Paragraphs>1285</Paragraphs>
  <Slides>141</Slides>
  <Notes>25</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141</vt:i4>
      </vt:variant>
    </vt:vector>
  </HeadingPairs>
  <TitlesOfParts>
    <vt:vector size="153" baseType="lpstr">
      <vt:lpstr>Wingdings</vt:lpstr>
      <vt:lpstr>Calibri</vt:lpstr>
      <vt:lpstr>Arial</vt:lpstr>
      <vt:lpstr>Dosis</vt:lpstr>
      <vt:lpstr>Carelia</vt:lpstr>
      <vt:lpstr>Symbol</vt:lpstr>
      <vt:lpstr>A Massir Ballpoint</vt:lpstr>
      <vt:lpstr>Microsoft Uighur</vt:lpstr>
      <vt:lpstr>Aptos</vt:lpstr>
      <vt:lpstr>Amasis MT Pro</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170</cp:revision>
  <dcterms:created xsi:type="dcterms:W3CDTF">2006-08-16T00:00:00Z</dcterms:created>
  <dcterms:modified xsi:type="dcterms:W3CDTF">2025-09-16T16:41:29Z</dcterms:modified>
  <dc:identifier>DAFtlvZnwz4</dc:identifier>
</cp:coreProperties>
</file>