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6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notesSlides/notesSlide21.xml" ContentType="application/vnd.openxmlformats-officedocument.presentationml.notesSlide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17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34808444" r:id="rId14"/>
    <p:sldId id="2134809002" r:id="rId15"/>
    <p:sldId id="2134805397" r:id="rId16"/>
    <p:sldId id="2134808445" r:id="rId17"/>
    <p:sldId id="599" r:id="rId18"/>
    <p:sldId id="601" r:id="rId19"/>
    <p:sldId id="2134809012" r:id="rId20"/>
    <p:sldId id="2147482462" r:id="rId21"/>
    <p:sldId id="2147482463" r:id="rId22"/>
    <p:sldId id="2147482464" r:id="rId23"/>
    <p:sldId id="2147482465" r:id="rId24"/>
    <p:sldId id="2147482466" r:id="rId25"/>
    <p:sldId id="2147482467" r:id="rId26"/>
    <p:sldId id="2147482468" r:id="rId27"/>
    <p:sldId id="2147482469" r:id="rId28"/>
    <p:sldId id="2147482470" r:id="rId29"/>
    <p:sldId id="2147482471" r:id="rId30"/>
    <p:sldId id="2147482472" r:id="rId31"/>
    <p:sldId id="2147482473" r:id="rId32"/>
    <p:sldId id="2147482474" r:id="rId33"/>
    <p:sldId id="2147482475" r:id="rId34"/>
    <p:sldId id="2147482476" r:id="rId35"/>
    <p:sldId id="2147482482" r:id="rId36"/>
    <p:sldId id="609" r:id="rId37"/>
    <p:sldId id="610" r:id="rId38"/>
    <p:sldId id="2147482483" r:id="rId39"/>
    <p:sldId id="2147482487" r:id="rId40"/>
    <p:sldId id="612" r:id="rId41"/>
    <p:sldId id="2147482484" r:id="rId42"/>
    <p:sldId id="2147482485" r:id="rId43"/>
    <p:sldId id="615" r:id="rId44"/>
    <p:sldId id="2147482486" r:id="rId45"/>
    <p:sldId id="2147482481" r:id="rId46"/>
    <p:sldId id="2147482479" r:id="rId47"/>
    <p:sldId id="2147482478" r:id="rId48"/>
    <p:sldId id="620" r:id="rId49"/>
    <p:sldId id="2147482494" r:id="rId50"/>
    <p:sldId id="2147482490" r:id="rId51"/>
    <p:sldId id="2147482495" r:id="rId52"/>
    <p:sldId id="2147482491" r:id="rId53"/>
    <p:sldId id="2147482496" r:id="rId54"/>
    <p:sldId id="2147482497" r:id="rId55"/>
    <p:sldId id="2147482501" r:id="rId56"/>
    <p:sldId id="2147482502" r:id="rId57"/>
    <p:sldId id="2147482503" r:id="rId58"/>
    <p:sldId id="2147482504" r:id="rId59"/>
    <p:sldId id="2147482505" r:id="rId60"/>
    <p:sldId id="2147482529" r:id="rId61"/>
    <p:sldId id="2147482530" r:id="rId62"/>
    <p:sldId id="2147482531" r:id="rId63"/>
    <p:sldId id="2147482532" r:id="rId64"/>
    <p:sldId id="2147482518" r:id="rId65"/>
    <p:sldId id="2147482519" r:id="rId66"/>
    <p:sldId id="2147482520" r:id="rId67"/>
    <p:sldId id="2147482524" r:id="rId68"/>
    <p:sldId id="2147482528" r:id="rId69"/>
    <p:sldId id="2147482523" r:id="rId70"/>
    <p:sldId id="2147482521" r:id="rId71"/>
    <p:sldId id="2147482522" r:id="rId72"/>
    <p:sldId id="2147482527" r:id="rId73"/>
    <p:sldId id="2147482534" r:id="rId74"/>
    <p:sldId id="2147482535" r:id="rId75"/>
    <p:sldId id="2147482536" r:id="rId76"/>
    <p:sldId id="2147482506" r:id="rId77"/>
    <p:sldId id="2147482507" r:id="rId78"/>
    <p:sldId id="2147482508" r:id="rId79"/>
    <p:sldId id="2147482509" r:id="rId80"/>
    <p:sldId id="2147482510" r:id="rId81"/>
    <p:sldId id="2147482514" r:id="rId82"/>
    <p:sldId id="2147482515" r:id="rId83"/>
    <p:sldId id="2147482516" r:id="rId84"/>
    <p:sldId id="631" r:id="rId85"/>
    <p:sldId id="2147482537" r:id="rId86"/>
    <p:sldId id="2147482553" r:id="rId87"/>
    <p:sldId id="2147482538" r:id="rId88"/>
    <p:sldId id="2147482539" r:id="rId89"/>
    <p:sldId id="2147482541" r:id="rId90"/>
    <p:sldId id="2147482542" r:id="rId91"/>
    <p:sldId id="2147482543" r:id="rId92"/>
    <p:sldId id="2147482549" r:id="rId93"/>
    <p:sldId id="2147482585" r:id="rId94"/>
    <p:sldId id="2147482586" r:id="rId95"/>
    <p:sldId id="2147482587" r:id="rId96"/>
    <p:sldId id="2147482588" r:id="rId97"/>
    <p:sldId id="644" r:id="rId98"/>
    <p:sldId id="2147482554" r:id="rId99"/>
    <p:sldId id="2147482555" r:id="rId100"/>
    <p:sldId id="683" r:id="rId101"/>
    <p:sldId id="2147482589" r:id="rId102"/>
    <p:sldId id="2147482574" r:id="rId103"/>
    <p:sldId id="2147482571" r:id="rId104"/>
    <p:sldId id="2147482575" r:id="rId105"/>
    <p:sldId id="2147482572" r:id="rId106"/>
    <p:sldId id="2147482576" r:id="rId107"/>
    <p:sldId id="2147482579" r:id="rId108"/>
    <p:sldId id="2147482577" r:id="rId109"/>
    <p:sldId id="2147482580" r:id="rId110"/>
    <p:sldId id="2147482581" r:id="rId111"/>
    <p:sldId id="2147482582" r:id="rId112"/>
    <p:sldId id="2147482583" r:id="rId113"/>
    <p:sldId id="2147482584" r:id="rId114"/>
    <p:sldId id="700" r:id="rId115"/>
    <p:sldId id="701" r:id="rId116"/>
  </p:sldIdLst>
  <p:sldSz cx="13716000" cy="10287000"/>
  <p:notesSz cx="6858000" cy="9144000"/>
  <p:embeddedFontLst>
    <p:embeddedFont>
      <p:font typeface="Abadi" panose="020B0604020104020204" pitchFamily="34" charset="0"/>
      <p:regular r:id="rId118"/>
    </p:embeddedFont>
    <p:embeddedFont>
      <p:font typeface="Carelia" panose="020B0604020202020204" charset="0"/>
      <p:regular r:id="rId119"/>
    </p:embeddedFont>
    <p:embeddedFont>
      <p:font typeface="Dosis" pitchFamily="2" charset="0"/>
      <p:regular r:id="rId120"/>
      <p:bold r:id="rId121"/>
    </p:embeddedFont>
    <p:embeddedFont>
      <p:font typeface="Microsoft Uighur" panose="02000000000000000000" pitchFamily="2" charset="-78"/>
      <p:regular r:id="rId122"/>
      <p:bold r:id="rId1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829D4A"/>
    <a:srgbClr val="215968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62" autoAdjust="0"/>
    <p:restoredTop sz="95226" autoAdjust="0"/>
  </p:normalViewPr>
  <p:slideViewPr>
    <p:cSldViewPr>
      <p:cViewPr varScale="1">
        <p:scale>
          <a:sx n="54" d="100"/>
          <a:sy n="54" d="100"/>
        </p:scale>
        <p:origin x="1565" y="8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font" Target="fonts/font6.fnt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slide" Target="slides/slide111.xml"/><Relationship Id="rId118" Type="http://schemas.openxmlformats.org/officeDocument/2006/relationships/font" Target="fonts/font1.fntdata"/><Relationship Id="rId12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font" Target="fonts/font4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font" Target="fonts/font2.fntdata"/><Relationship Id="rId12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font" Target="fonts/font3.fntdata"/><Relationship Id="rId125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61" Type="http://schemas.openxmlformats.org/officeDocument/2006/relationships/slide" Target="slides/slide59.xml"/><Relationship Id="rId82" Type="http://schemas.openxmlformats.org/officeDocument/2006/relationships/slide" Target="slides/slide8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83DA4-2AE6-3A5C-2B25-6C0FF45AD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DD94640-9F52-11E2-E53C-4DCB11B15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D016235-2404-1D7D-F906-C2C72C7113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65218E-3EA6-1E23-CF3B-055FEC9F3D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91814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C2D31-36F6-3630-6CAA-C32E55464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672D40B-9872-D041-3049-881141CFD8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B54F0E6-BA13-3AF0-72E6-B4BD5FE64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83D9B4-039F-4F48-CBE1-3735EB1001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41952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3FCC3-4126-0C8D-D893-9BC55C662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6E22723-4351-B2B4-CF01-A883C77037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7376955-B552-EC64-F5D8-B7360C3F5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35073A-2168-DE3A-7234-FC5B0FD71D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5636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28AD3-BCE5-670B-E06D-72C40C6E6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D9C96ED-4376-889A-B2E8-4711221BC6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8FFAC0-EB57-9FB4-EAAB-CD2FB202D4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EBC2B3-7FF1-5D9C-A42E-058BED4372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38700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sv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6" Type="http://schemas.openxmlformats.org/officeDocument/2006/relationships/image" Target="../media/image28.jpeg"/><Relationship Id="rId5" Type="http://schemas.openxmlformats.org/officeDocument/2006/relationships/image" Target="../media/image84.png"/><Relationship Id="rId4" Type="http://schemas.openxmlformats.org/officeDocument/2006/relationships/image" Target="../media/image35.sv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6" Type="http://schemas.openxmlformats.org/officeDocument/2006/relationships/image" Target="../media/image86.png"/><Relationship Id="rId5" Type="http://schemas.openxmlformats.org/officeDocument/2006/relationships/image" Target="../media/image85.jpeg"/><Relationship Id="rId4" Type="http://schemas.openxmlformats.org/officeDocument/2006/relationships/image" Target="../media/image35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png"/><Relationship Id="rId4" Type="http://schemas.openxmlformats.org/officeDocument/2006/relationships/image" Target="../media/image87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90.png"/><Relationship Id="rId4" Type="http://schemas.openxmlformats.org/officeDocument/2006/relationships/image" Target="../media/image3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3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90.png"/><Relationship Id="rId4" Type="http://schemas.openxmlformats.org/officeDocument/2006/relationships/image" Target="../media/image35.sv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6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78.png"/><Relationship Id="rId4" Type="http://schemas.openxmlformats.org/officeDocument/2006/relationships/image" Target="../media/image91.png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92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9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5.png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microsoft.com/office/2007/relationships/hdphoto" Target="../media/hdphoto2.wdp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2.jpeg"/><Relationship Id="rId10" Type="http://schemas.openxmlformats.org/officeDocument/2006/relationships/image" Target="../media/image52.png"/><Relationship Id="rId4" Type="http://schemas.openxmlformats.org/officeDocument/2006/relationships/image" Target="../media/image35.svg"/><Relationship Id="rId9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5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23.png"/><Relationship Id="rId5" Type="http://schemas.openxmlformats.org/officeDocument/2006/relationships/image" Target="../media/image55.png"/><Relationship Id="rId4" Type="http://schemas.openxmlformats.org/officeDocument/2006/relationships/image" Target="../media/image35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23.png"/><Relationship Id="rId5" Type="http://schemas.openxmlformats.org/officeDocument/2006/relationships/image" Target="../media/image56.png"/><Relationship Id="rId4" Type="http://schemas.openxmlformats.org/officeDocument/2006/relationships/image" Target="../media/image35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23.png"/><Relationship Id="rId5" Type="http://schemas.openxmlformats.org/officeDocument/2006/relationships/image" Target="../media/image49.png"/><Relationship Id="rId4" Type="http://schemas.openxmlformats.org/officeDocument/2006/relationships/image" Target="../media/image35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2.png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4.png"/><Relationship Id="rId7" Type="http://schemas.microsoft.com/office/2007/relationships/hdphoto" Target="../media/hdphoto3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49.png"/><Relationship Id="rId4" Type="http://schemas.openxmlformats.org/officeDocument/2006/relationships/image" Target="../media/image35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png"/><Relationship Id="rId4" Type="http://schemas.openxmlformats.org/officeDocument/2006/relationships/image" Target="../media/image35.svg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4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4.png"/><Relationship Id="rId12" Type="http://schemas.openxmlformats.org/officeDocument/2006/relationships/image" Target="../media/image5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53.png"/><Relationship Id="rId11" Type="http://schemas.openxmlformats.org/officeDocument/2006/relationships/image" Target="../media/image52.png"/><Relationship Id="rId5" Type="http://schemas.openxmlformats.org/officeDocument/2006/relationships/image" Target="../media/image35.svg"/><Relationship Id="rId10" Type="http://schemas.openxmlformats.org/officeDocument/2006/relationships/image" Target="../media/image49.png"/><Relationship Id="rId4" Type="http://schemas.openxmlformats.org/officeDocument/2006/relationships/image" Target="../media/image34.png"/><Relationship Id="rId9" Type="http://schemas.openxmlformats.org/officeDocument/2006/relationships/image" Target="../media/image51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4.png"/><Relationship Id="rId7" Type="http://schemas.microsoft.com/office/2007/relationships/hdphoto" Target="../media/hdphoto3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57.png"/><Relationship Id="rId5" Type="http://schemas.openxmlformats.org/officeDocument/2006/relationships/image" Target="../media/image53.png"/><Relationship Id="rId10" Type="http://schemas.openxmlformats.org/officeDocument/2006/relationships/image" Target="../media/image52.png"/><Relationship Id="rId4" Type="http://schemas.openxmlformats.org/officeDocument/2006/relationships/image" Target="../media/image35.svg"/><Relationship Id="rId9" Type="http://schemas.openxmlformats.org/officeDocument/2006/relationships/image" Target="../media/image4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5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51.png"/><Relationship Id="rId4" Type="http://schemas.openxmlformats.org/officeDocument/2006/relationships/image" Target="../media/image5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5.svg"/><Relationship Id="rId7" Type="http://schemas.openxmlformats.org/officeDocument/2006/relationships/image" Target="../media/image5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54.png"/><Relationship Id="rId10" Type="http://schemas.openxmlformats.org/officeDocument/2006/relationships/image" Target="../media/image57.png"/><Relationship Id="rId4" Type="http://schemas.openxmlformats.org/officeDocument/2006/relationships/image" Target="../media/image53.png"/><Relationship Id="rId9" Type="http://schemas.openxmlformats.org/officeDocument/2006/relationships/image" Target="../media/image5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67.png"/><Relationship Id="rId4" Type="http://schemas.openxmlformats.org/officeDocument/2006/relationships/image" Target="../media/image35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68.jpe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70.jpeg"/><Relationship Id="rId5" Type="http://schemas.openxmlformats.org/officeDocument/2006/relationships/image" Target="../media/image69.png"/><Relationship Id="rId4" Type="http://schemas.openxmlformats.org/officeDocument/2006/relationships/image" Target="../media/image35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71.png"/><Relationship Id="rId4" Type="http://schemas.openxmlformats.org/officeDocument/2006/relationships/image" Target="../media/image35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72.png"/><Relationship Id="rId4" Type="http://schemas.openxmlformats.org/officeDocument/2006/relationships/image" Target="../media/image35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71.png"/><Relationship Id="rId4" Type="http://schemas.openxmlformats.org/officeDocument/2006/relationships/image" Target="../media/image35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57.png"/><Relationship Id="rId4" Type="http://schemas.openxmlformats.org/officeDocument/2006/relationships/image" Target="../media/image35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71.png"/><Relationship Id="rId4" Type="http://schemas.openxmlformats.org/officeDocument/2006/relationships/image" Target="../media/image35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71.png"/><Relationship Id="rId4" Type="http://schemas.openxmlformats.org/officeDocument/2006/relationships/image" Target="../media/image35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71.png"/><Relationship Id="rId4" Type="http://schemas.openxmlformats.org/officeDocument/2006/relationships/image" Target="../media/image35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49.pn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71.pn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71.png"/><Relationship Id="rId4" Type="http://schemas.openxmlformats.org/officeDocument/2006/relationships/image" Target="../media/image35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6" Type="http://schemas.openxmlformats.org/officeDocument/2006/relationships/image" Target="../media/image80.png"/><Relationship Id="rId5" Type="http://schemas.openxmlformats.org/officeDocument/2006/relationships/image" Target="../media/image25.jpeg"/><Relationship Id="rId4" Type="http://schemas.openxmlformats.org/officeDocument/2006/relationships/image" Target="../media/image35.svg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7588823"/>
            <a:ext cx="3176587" cy="2660077"/>
          </a:xfrm>
          <a:prstGeom prst="rect">
            <a:avLst/>
          </a:prstGeom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1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1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528209" y="627985"/>
            <a:ext cx="1295041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de l’alphabet et nous allons chanter ensemble.  Ecoutez bien , soyez attentif.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3F699C-2307-3EC0-E802-0764E20E5F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26" y="2187012"/>
            <a:ext cx="8534980" cy="4034283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029788" y="2187012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FF15746-5894-6D07-9DCA-E858277873B5}"/>
              </a:ext>
            </a:extLst>
          </p:cNvPr>
          <p:cNvSpPr txBox="1"/>
          <p:nvPr/>
        </p:nvSpPr>
        <p:spPr>
          <a:xfrm>
            <a:off x="1462547" y="737437"/>
            <a:ext cx="1061514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06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8D414013-AC05-78CC-C0C6-3D9CDEB8DAF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4D76A1C-EAD8-C3EC-9AE9-C41F075275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2006" y="1784254"/>
            <a:ext cx="6282594" cy="793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68046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B5B9A-3079-7CEA-7B99-C909C17A4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15008-A5D6-BF2F-A904-50456520DD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83C3F-C000-EFC2-9DA2-E8E09D917E3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99083D2-57A6-CAE9-3BC3-658DDF9DED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C4940B4-DBE0-DF18-A288-86B7293499C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5C0BD3-069E-1792-B9E1-B12E419ED6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04ED3A-15DF-33C1-2001-54F39F769B36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1B3AC30-D87F-F1E9-FFC8-2E7691558E4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7907E2-757E-3C4C-AC7F-4A2A7985F4A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02BDB76-4F40-4CB2-8537-2C11B7A0138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B2AFFDD-AA39-F7FC-3FAB-A554A20793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6C0A96B-6341-0EA4-60CA-91255CCFF1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F3C09D9-AB32-B7EC-6785-FDFC3AF868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08F17E1-14AC-F58E-EE70-6FD61C9C32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79F0C8CE-78FA-9F36-075D-F755AEC7AF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2006" y="1784254"/>
            <a:ext cx="6282594" cy="793124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B223F1F-4A1C-0BB5-1963-5F7F90F54270}"/>
              </a:ext>
            </a:extLst>
          </p:cNvPr>
          <p:cNvSpPr/>
          <p:nvPr/>
        </p:nvSpPr>
        <p:spPr>
          <a:xfrm>
            <a:off x="3771971" y="5367969"/>
            <a:ext cx="6324600" cy="13757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500111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CE519-C0B0-B5EE-5D7D-A9DF6CF05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08BD69-B9A4-7E33-CA05-210AD66F4BC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4EE2CE-57B6-0813-2E98-A9F195F8FF4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1A3AA1-6030-2617-571C-A5BD791DE1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12B2A0-B0DF-32EA-CDD4-A2E71A17D40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3A37F3F-D916-FB7F-5C58-8F399FEFE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16A0DD-2DCE-A0FF-B38D-76CF944163AB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Activité 2 :Lisez  à votre voisin à voix basse . Ensuite, échangez les rôles.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BFAAA3E-B8DC-F67C-8DD2-5B7471A0BC1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306D6CE-1961-0ED7-E9F2-755D7AE32C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584BB71-9488-FC95-A193-3E44C36BEC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1E279F-10E6-ABC6-E9D1-E9761DBADFF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5321BFB-E322-B884-153A-DA4FD61985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E81CCFD-187B-F517-0C99-870A267B91B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A03327E-1909-C754-A70E-CCC6C3D4FC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E4CAD0C3-E93F-04F2-A0FD-616883079A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7800" y="2420596"/>
            <a:ext cx="10972800" cy="4170703"/>
          </a:xfrm>
          <a:prstGeom prst="rect">
            <a:avLst/>
          </a:prstGeom>
        </p:spPr>
      </p:pic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8586F654-1F8F-D52D-DE69-DE76AE22463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522" y="1263218"/>
            <a:ext cx="1444623" cy="106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09167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13C72-FE1B-D84C-6777-FDEB3B56E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BD2B05-CBAF-3BFE-0981-75F04636D3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816C70F-170F-CCBB-7D96-2210C6A8D6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0B530FE-2A95-A688-991B-3028A93C85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A9E915A-0183-E33B-8ADE-68821A29194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F72AA4D-14AF-06C4-8456-6E224C099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5CBDA57-AC7E-9784-AAA0-83D060A5C6FA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974CC9F-36A2-52F7-0D7F-994609E8FD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B77543-D29D-2C66-1F2B-F3E44BF424D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D003B83-B910-B38E-D026-48781CC213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3ED1FC8-5EF2-3537-BBB1-C6CB3BD420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F4E8BEF-D51C-E9B2-65DD-D372D9FAC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C8FB812-6FCB-F483-9A61-5B07A3E18C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32BDF60-EB41-FFEB-9193-72FF4146589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9" name="TextBox 6">
            <a:extLst>
              <a:ext uri="{FF2B5EF4-FFF2-40B4-BE49-F238E27FC236}">
                <a16:creationId xmlns:a16="http://schemas.microsoft.com/office/drawing/2014/main" id="{331E86A8-F3F8-41D9-9532-250EEC21E653}"/>
              </a:ext>
            </a:extLst>
          </p:cNvPr>
          <p:cNvSpPr txBox="1"/>
          <p:nvPr/>
        </p:nvSpPr>
        <p:spPr>
          <a:xfrm>
            <a:off x="1087806" y="4566361"/>
            <a:ext cx="4870595" cy="865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4ED1981-A8F4-73D3-0F6F-4DD6FA7440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6215" y="1784254"/>
            <a:ext cx="6282594" cy="793124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9398BC1-855F-5922-97D7-20026269D223}"/>
              </a:ext>
            </a:extLst>
          </p:cNvPr>
          <p:cNvSpPr/>
          <p:nvPr/>
        </p:nvSpPr>
        <p:spPr>
          <a:xfrm>
            <a:off x="6166214" y="6667500"/>
            <a:ext cx="6282593" cy="1447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97373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5C5E9-57DB-B998-3257-3307E1BFC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2491FC-E0EF-729A-27E1-8D6A525DF17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F8EE2CF-5178-BD83-FCAD-C81C033131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29EDD63-CF74-00F7-D418-4B38215674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E598396-B016-2DA8-E659-66F5481A07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0A28E93-0CDE-8FD1-C32F-1B880700F5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7CC0B1-DA67-E52E-573E-55B16937637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A93DA20-1AC5-7C32-0B9F-3897E804863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E97E4B-C491-0FFC-5D67-0849313C11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5BFA400-5A9C-7A1D-848E-9DDB23E50C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A4B11B9-9C2A-7A59-D7A3-8175C4AE1D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1E4E392-FC96-64CC-4D24-EFACB3D6DA8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026D0BA-B41B-A1B3-B392-FD3F7A5378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41582CBF-F971-583F-E8A3-97DFE8BFA2C7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relier par une flèche  la 1</a:t>
            </a:r>
            <a:r>
              <a:rPr lang="fr-FR" sz="2800" b="1" baseline="300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ère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lettre avec le mot qui contient cette lettre. Regardez comment je fais.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E752063-6BEA-9A17-7160-5F28A93173A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663" y="1252590"/>
            <a:ext cx="1184870" cy="118180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4FD0A45-2A00-DB95-C0C8-502A4F9B8F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194" y="3234926"/>
            <a:ext cx="11671004" cy="31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68276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39786-88FC-0B9C-61A4-C8226C5BF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85B20A-9488-E45E-EEAA-903F4622CA1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B1F67CC-E596-FE12-D0F6-B93CB2A961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3D4C3AF-37E9-3DE3-6911-43542BAA4B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6AFCFA-713D-65E6-BA51-B0917D4046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ECF076E-4688-66CC-5A4C-7FDADCA30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F33789F-097B-DDAF-4277-64B2EAF592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FCDC007-5F60-457B-51CB-80DB61BFF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F4E7391-5AE2-716B-7E98-102588156A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4FC6AB-13E9-190D-61FE-757B6D23E58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E25738E-28EB-1787-CBBD-7159062268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C5525A-6CDB-C24F-12FC-E06FC331F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35B1448-ACDA-EACF-791E-734280B1063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59A64AB3-0136-22DA-5119-868587AC5E9D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J’entend a dans ananas. Je vais relier la lettre a  avec l’image de l’a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rdoise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EECB9A63-9335-5544-0574-8E32D7526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851" y="728244"/>
            <a:ext cx="1094534" cy="91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AFE81E23-53B6-B20C-007C-98354410378C}"/>
              </a:ext>
            </a:extLst>
          </p:cNvPr>
          <p:cNvSpPr txBox="1"/>
          <p:nvPr/>
        </p:nvSpPr>
        <p:spPr>
          <a:xfrm>
            <a:off x="1747839" y="1331783"/>
            <a:ext cx="70151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élèves continuent l’activité à la maison</a:t>
            </a:r>
            <a:endParaRPr lang="fr-MA" sz="24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95E35066-065C-0DB5-DAB7-9CAE5BD5FE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3162300"/>
            <a:ext cx="11911805" cy="3200400"/>
          </a:xfrm>
          <a:prstGeom prst="rect">
            <a:avLst/>
          </a:prstGeom>
        </p:spPr>
      </p:pic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874C362F-72C2-5788-7894-F4AD678509FD}"/>
              </a:ext>
            </a:extLst>
          </p:cNvPr>
          <p:cNvCxnSpPr>
            <a:cxnSpLocks/>
          </p:cNvCxnSpPr>
          <p:nvPr/>
        </p:nvCxnSpPr>
        <p:spPr>
          <a:xfrm>
            <a:off x="6172200" y="4065722"/>
            <a:ext cx="1905000" cy="5905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269612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A5895-956A-DFE9-F9DC-657E1E2F8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A59FC-7749-2B01-E5E1-B389014C55E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CF1848A-A965-2011-A056-D736B57252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3D65967-969F-6848-27D3-4E120CF5F5A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B91627-1404-179B-6763-A4B05EC6521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1944A-E8EC-6634-D796-3A92641D7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0EEC04E-044A-D538-E129-BF479CA66A98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4.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1AC1FF2-4F59-2FE8-208E-A2F211B815B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D3FB08-3D10-0D66-43AF-FD0B4C0A7EC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40A2C8D-6F72-B79C-8690-D79BB66AA1F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64063EA-FF74-0158-744C-BFF49706C9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0859108-D15C-F78D-6176-FB4A336CB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CBD1BAC-96E6-C2FD-A49F-EA4C4D24C4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5F44C00-3BDB-3794-0831-32990A6581E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9" name="TextBox 6">
            <a:extLst>
              <a:ext uri="{FF2B5EF4-FFF2-40B4-BE49-F238E27FC236}">
                <a16:creationId xmlns:a16="http://schemas.microsoft.com/office/drawing/2014/main" id="{3B8D705A-293F-A314-C8EC-FA2D32292F2F}"/>
              </a:ext>
            </a:extLst>
          </p:cNvPr>
          <p:cNvSpPr txBox="1"/>
          <p:nvPr/>
        </p:nvSpPr>
        <p:spPr>
          <a:xfrm>
            <a:off x="609600" y="4566361"/>
            <a:ext cx="5066047" cy="948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949364A-D002-C908-EA41-1231AC306F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6215" y="1784254"/>
            <a:ext cx="6282594" cy="793124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1327138-5A0B-7F2F-4937-633CE317FFA8}"/>
              </a:ext>
            </a:extLst>
          </p:cNvPr>
          <p:cNvSpPr/>
          <p:nvPr/>
        </p:nvSpPr>
        <p:spPr>
          <a:xfrm>
            <a:off x="6373985" y="8062080"/>
            <a:ext cx="6324600" cy="16915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434405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les lettres en suivant le modèle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l’écriture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6744D2-270C-E26A-F422-3DEDDEBDCD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740" y="3515091"/>
            <a:ext cx="12262260" cy="324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Sauter sur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F1A7071-CCCA-6432-8330-2B39479E37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2666" y="5627690"/>
            <a:ext cx="2390668" cy="173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Sauter sur les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es ».</a:t>
            </a:r>
            <a:b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joueur doit sauter sur toutes les cases contenant la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annoncée. Après chaque saut,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lit à voix haute l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de la case.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1B804AA-2301-13CA-D18C-A932052421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D1FF14B-AA47-5E12-379C-D0302BA415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996434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7CE987B-CEA4-FAF9-DFC6-C3D1D187469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259715" y="703805"/>
            <a:ext cx="154772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L’enseignant ( e ) désigne quelques élèves pour jouer.</a:t>
            </a:r>
          </a:p>
        </p:txBody>
      </p:sp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132100" y="647697"/>
            <a:ext cx="120404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de vocabulaire que nous 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avons vus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aujourd’hui,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 terminez les activités de la page 06.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559087" y="244000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C43E899-16B7-672B-EA4C-01D97549B7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9728" y="3616636"/>
            <a:ext cx="3983790" cy="5029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0611640-C851-43A4-A60D-9AF53CC73C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283" y="3632876"/>
            <a:ext cx="3949524" cy="50292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42E977-413A-E5CC-A5F9-BF42360CDE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6057" y="3616636"/>
            <a:ext cx="3733508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8A3EB-DF45-0F7F-560D-3B44DC229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710A6B-CE0C-6D35-DA64-4D584832B0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F80918-7A2A-636D-EC50-17427117E5D4}"/>
              </a:ext>
            </a:extLst>
          </p:cNvPr>
          <p:cNvSpPr/>
          <p:nvPr/>
        </p:nvSpPr>
        <p:spPr>
          <a:xfrm>
            <a:off x="285754" y="486000"/>
            <a:ext cx="1314449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AFE613-CA56-A0E8-0131-2CB7C64C09FA}"/>
              </a:ext>
            </a:extLst>
          </p:cNvPr>
          <p:cNvSpPr/>
          <p:nvPr/>
        </p:nvSpPr>
        <p:spPr>
          <a:xfrm>
            <a:off x="300039" y="511104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2BFA884-8369-3879-04D3-267EE25489C5}"/>
              </a:ext>
            </a:extLst>
          </p:cNvPr>
          <p:cNvSpPr txBox="1"/>
          <p:nvPr/>
        </p:nvSpPr>
        <p:spPr>
          <a:xfrm>
            <a:off x="1454115" y="1082604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Deuxième  diffusion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1443E4-54B1-0992-75CA-A3642F01CE3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C8905E0-5B06-61A2-1C8B-1B01302D5499}"/>
              </a:ext>
            </a:extLst>
          </p:cNvPr>
          <p:cNvSpPr txBox="1"/>
          <p:nvPr/>
        </p:nvSpPr>
        <p:spPr>
          <a:xfrm>
            <a:off x="1464013" y="644455"/>
            <a:ext cx="9931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une deuxième fois.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BD97A13-65D7-7249-D7A6-7514F096AE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979693"/>
            <a:ext cx="6079034" cy="4985838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5771988-8B7D-FA5D-CAED-F8A4497A0B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D0BDC90-F111-FFAB-2430-CD6058A4E3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DD3E8EB-F41A-89C7-A649-2AB13BF7BB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B9D3D70-1190-8D41-F4F5-174CB8B807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8B76A14-26DB-25DC-A9A5-93E436CAF73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0B8DA680-F7A9-FFE2-6738-8C34615CFC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7927D0-9117-74D5-D4B0-B2CD18A9DB2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6" name="Graphique 15">
            <a:extLst>
              <a:ext uri="{FF2B5EF4-FFF2-40B4-BE49-F238E27FC236}">
                <a16:creationId xmlns:a16="http://schemas.microsoft.com/office/drawing/2014/main" id="{F059D7C6-6DFD-BE35-A668-84570F324B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8877" y="71494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47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7ADE6-8177-13AF-402C-84C1BB4B7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B5A4784-20E7-6609-3CDA-4A36D041F2A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1DB39BA-6F0F-BC9A-8344-B56E6A7DA272}"/>
              </a:ext>
            </a:extLst>
          </p:cNvPr>
          <p:cNvSpPr/>
          <p:nvPr/>
        </p:nvSpPr>
        <p:spPr>
          <a:xfrm>
            <a:off x="414767" y="486000"/>
            <a:ext cx="12886468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285AE9F-98EA-FC4F-2A52-ECFE5FB1D7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886466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2B2CA3D-71D8-E239-E887-5E8C86F2E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E96637E-DCA0-5D0C-5A11-758FFAA085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62E741C-5D2A-D222-3373-821F4A7535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4B0ECF9-34D8-134E-2611-38B7FC20C2B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707B761-65C6-9B67-BA7F-99C06929D9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7776ED4-8D5C-5C44-2AB1-06FF0F98973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368D4CF-CC9B-3CEF-FF01-4E08C2829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773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C7F49-CD01-BA20-124E-7AE38FB85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A2A862-E46D-8636-C97C-4B4B33AF7936}"/>
              </a:ext>
            </a:extLst>
          </p:cNvPr>
          <p:cNvSpPr/>
          <p:nvPr/>
        </p:nvSpPr>
        <p:spPr>
          <a:xfrm>
            <a:off x="0" y="-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44B40A9-D0BA-3B6C-C47A-EA39E5CF3C07}"/>
              </a:ext>
            </a:extLst>
          </p:cNvPr>
          <p:cNvSpPr/>
          <p:nvPr/>
        </p:nvSpPr>
        <p:spPr>
          <a:xfrm>
            <a:off x="409246" y="486000"/>
            <a:ext cx="1292575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1188204-EBC3-07D8-701B-EDA2083B9724}"/>
              </a:ext>
            </a:extLst>
          </p:cNvPr>
          <p:cNvSpPr/>
          <p:nvPr/>
        </p:nvSpPr>
        <p:spPr>
          <a:xfrm>
            <a:off x="395123" y="521983"/>
            <a:ext cx="12954000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779AF18-ABF2-D339-74D6-034BA5D21174}"/>
              </a:ext>
            </a:extLst>
          </p:cNvPr>
          <p:cNvSpPr txBox="1"/>
          <p:nvPr/>
        </p:nvSpPr>
        <p:spPr>
          <a:xfrm>
            <a:off x="1552316" y="646584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reprendre la chanson en pointant les lettres, suivez bien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7AD0976-0A9B-4C97-D85E-5CDA8ADD4F8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EA7D1C4-3A5C-50DE-F1DB-496DEB23101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47FD341-89C4-7004-F4DE-CF98D98C74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4637393" y="1654492"/>
            <a:ext cx="2266433" cy="317437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D9D2B53-31BF-C8A2-3943-8ED7CDE9FD2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79BD6BD-1DCB-3992-685C-5F67AAA52F6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AE45A31C-B2CD-EBB7-A78C-72E5631DCE4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A23160-534B-AFF5-1809-88992E64813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AC6FE49-68A4-2070-E686-0EED9A413D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5CA5D98-772F-28B1-7299-2CF90F3026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07D96DDA-D2E1-0BE1-521F-CA70AD02098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26B4C64-6AA9-06E0-74F7-7FCF34CC591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1" name="Graphique 10">
            <a:extLst>
              <a:ext uri="{FF2B5EF4-FFF2-40B4-BE49-F238E27FC236}">
                <a16:creationId xmlns:a16="http://schemas.microsoft.com/office/drawing/2014/main" id="{A1F67159-5C5C-A6D0-5AC2-71868DDF0F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1044" y="602047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49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FAF5C-4565-1D7F-A2F8-AAC1A7387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A1B818-9C79-F5C8-8F64-9437F0F310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383C7DC-97CA-EE38-B1F8-716D7D9FA759}"/>
              </a:ext>
            </a:extLst>
          </p:cNvPr>
          <p:cNvSpPr/>
          <p:nvPr/>
        </p:nvSpPr>
        <p:spPr>
          <a:xfrm>
            <a:off x="451318" y="411220"/>
            <a:ext cx="13136094" cy="952711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5802C39-ACB2-0C6E-0B57-451ABF6AA83F}"/>
              </a:ext>
            </a:extLst>
          </p:cNvPr>
          <p:cNvSpPr/>
          <p:nvPr/>
        </p:nvSpPr>
        <p:spPr>
          <a:xfrm>
            <a:off x="538886" y="404321"/>
            <a:ext cx="13048526" cy="92292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6A3BA5-5AD8-9495-3A2F-B59B37970330}"/>
              </a:ext>
            </a:extLst>
          </p:cNvPr>
          <p:cNvSpPr txBox="1"/>
          <p:nvPr/>
        </p:nvSpPr>
        <p:spPr>
          <a:xfrm>
            <a:off x="1753854" y="486000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passer au tableau pour chanter en pointant les lettres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D0EAC7-4BF1-2B5E-8D98-AC5B3588F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4882038"/>
              </p:ext>
            </p:extLst>
          </p:nvPr>
        </p:nvGraphicFramePr>
        <p:xfrm>
          <a:off x="1136797" y="-59285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4582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1266F80-429F-1E01-A29A-5287A1A5C06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07AB985-CD38-25FE-549D-00A40FED414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8F978BB-D9D9-7451-B1B5-409884187C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000246" y="419100"/>
            <a:ext cx="1303706" cy="1142676"/>
          </a:xfrm>
          <a:prstGeom prst="roundRect">
            <a:avLst>
              <a:gd name="adj" fmla="val 31362"/>
            </a:avLst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0F24F37-E9EA-CB38-DC19-44D8DCFC32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B991823-DF65-7D4C-6BD3-3932294F1A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67351A5-FE3E-79CF-600C-DB4273D01E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67F0E5-E4CB-E0B8-EDE5-81F96DAB6D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BF43E42-AFF2-D444-6212-3FB9C7C8EF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44C13382-B709-E4CD-3D39-3DB79AE30B7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7C7AA7D-8F01-1475-5292-7C4CB2E904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C25DA55E-A7F1-2659-C590-C1BB7C925A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2845" y="504166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44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- livre  - ordinateur- ananas - immeuble - olive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48201" y="1515094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CD3638E5-2364-C010-801D-7FD82CC8DA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2014" y="2973300"/>
            <a:ext cx="1422355" cy="97858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6BECF8B-6EE1-A5C4-6940-CFA4D319B7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6070" y="3951880"/>
            <a:ext cx="1456936" cy="112768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F7B713B-C07E-8DE5-6A0D-FEEBC5779C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78616" y="4150070"/>
            <a:ext cx="1807737" cy="112768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4782FA0-5D70-080E-5336-333071DF42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67517" y="2931016"/>
            <a:ext cx="1595331" cy="104996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0AC284A-20E6-20DF-4125-C43F49492FC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35431" y="4091210"/>
            <a:ext cx="1144585" cy="124540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481DFD8-ABDB-F031-648D-94C6429228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11753" y="2934875"/>
            <a:ext cx="1574600" cy="112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B2242872-D4D8-701C-A885-3BFF11CC17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6691" y="3543300"/>
            <a:ext cx="5021634" cy="345488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ardoise.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ardoise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17836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ardoise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E5D6EC1-33FD-6A72-1B4A-2A76DD2D59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16988" y="4454960"/>
            <a:ext cx="5021634" cy="345488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ardoise , ardoise. Répétons ensemble “une ardoise” ”. Encore une fois “une ardoise”.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ardoise”?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8757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44741" y="2601201"/>
            <a:ext cx="12246738" cy="8428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pour la préparation de la carte mentale de la leçon et anticiper les enchaînements.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2. Couvrir le contenu de la leçon avec la vérification de la compréhension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avant de passer à l’étape suivante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3.Être fidèle au scénario pédagogique et garder une posture dynamique: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en-US" sz="28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 vivantes , et  au besoin , illustrer par des exemples;</a:t>
            </a: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38" indent="-795338" algn="just">
              <a:lnSpc>
                <a:spcPts val="3026"/>
              </a:lnSpc>
              <a:defRPr/>
            </a:pP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livre. Comment vous dites livre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3C499D4-3138-EEBA-FF80-55E36371FC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3237523"/>
            <a:ext cx="4902236" cy="322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livre ,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livre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livre” ”. Encore une fois “un livre”.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livre”?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4644967" y="2588404"/>
            <a:ext cx="439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livre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1A9FFD-3474-9B0D-85B9-C7DF1EBFCD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2195" y="4360889"/>
            <a:ext cx="4902236" cy="322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C974195-9D4F-F039-9A31-C6DFA0861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7140" y="2486341"/>
            <a:ext cx="5715312" cy="445101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ordinateur.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ordinateur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D204CE8-2D48-8352-8562-AAA9BD67CE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5657" y="3949489"/>
            <a:ext cx="5715312" cy="445101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ordinateur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ordinateur . Répétons ensemble “un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ordinateur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“un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ordinateur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ordinateur”?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ordinateur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52993D6-663A-3C44-6BF4-9BF3A9848F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8517" y="2745133"/>
            <a:ext cx="4483239" cy="445101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C858D0E-55A2-A071-9D8C-E1FEA66B24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3845" y="3622615"/>
            <a:ext cx="3282325" cy="254993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1A5E820-378D-0F44-13AC-3AB2C7AAB9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29800" y="3551441"/>
            <a:ext cx="3022043" cy="262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Imane  a un ordinateur et un livre, qui veut répéter la phrase?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2732E83-F572-F495-98CA-7A9AD0D6A7AA}"/>
              </a:ext>
            </a:extLst>
          </p:cNvPr>
          <p:cNvSpPr txBox="1"/>
          <p:nvPr/>
        </p:nvSpPr>
        <p:spPr>
          <a:xfrm>
            <a:off x="1538103" y="2677634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Imane  a un ordinateur et un livre</a:t>
            </a:r>
          </a:p>
        </p:txBody>
      </p:sp>
      <p:pic>
        <p:nvPicPr>
          <p:cNvPr id="13" name="Image 12" descr="Une image contenant Visage humain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EFB0FA4-17F7-3812-688D-63933FDB33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150" y="3797850"/>
            <a:ext cx="5185388" cy="518538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BCD63EE-6482-B5F9-93B6-4295036BCD9B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9D9A2E-BB8C-28CC-A34E-AD1E494BF7BC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Omar  écrit sur l’ardoise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2A5D4-04C7-0314-D342-52622F0F9221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Omar écrit sur l’ardoise , qui veut répéter la phrase?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F02953-FBDB-960B-BFF4-D0E6B4C9FA26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7" name="Image 6" descr="Une image contenant dessin, Visage humain, person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19DB052-7DC0-653A-AC3B-97D02F108B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526028"/>
            <a:ext cx="5538172" cy="553817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08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36139AA-BD88-A89A-1D1F-F36CCBE777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758252"/>
            <a:ext cx="3764606" cy="431329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olive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olive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305435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oliv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27686C6-8FB1-2A7F-FF76-8A1DEF17BC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9260" y="4404583"/>
            <a:ext cx="3764606" cy="431329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1143001" y="685010"/>
            <a:ext cx="11811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olive ,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olive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olive ” ”. Encore une fois “un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 olive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olive”?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839512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2863363-EC11-9964-ECCC-CC631708BB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857500"/>
            <a:ext cx="3572613" cy="388730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ananas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ananas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62573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5"/>
            <a:ext cx="12736369" cy="3562413"/>
            <a:chOff x="2853490" y="4076700"/>
            <a:chExt cx="12609208" cy="320995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0"/>
              <a:ext cx="12581019" cy="1989747"/>
              <a:chOff x="1309128" y="1880836"/>
              <a:chExt cx="6724021" cy="106343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22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algn="l"/>
                <a:r>
                  <a:rPr lang="fr-FR" sz="44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-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Ardoise - livre  - ordinateur - ananas - immeuble - olive.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399638"/>
              <a:chOff x="1294062" y="1880836"/>
              <a:chExt cx="6739087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370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les lettres  </a:t>
                </a:r>
                <a:r>
                  <a:rPr lang="fr-FR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a, o et i.</a:t>
                </a: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9D994AD-6F94-3929-5494-4A882EF9D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3695700"/>
            <a:ext cx="3572613" cy="3887301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6874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ananas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914400" y="627860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ananas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ananas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ananas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Encore une fois “un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anan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ananas”?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570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0C20D-F863-8D65-3E92-8A03E5D46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250DC7E-147A-21FA-4A25-6A5B756A57BE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B9B8B-5732-6CBD-C2B6-68B37E1956E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26F6A53-ADE1-8E79-E74A-CA935ABB06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4803D8-052A-E00D-2A54-63BA3C6B80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71007E-6500-AD14-A2B7-3B8309CD12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B1C0209-1E2E-1483-2EC7-20E1392FEEE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96B18DD-9CD2-80B2-2974-9D2B75798A8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0952722-22E2-745E-E0F0-6AB22C2420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32D80A-5F1E-7D3B-ADFC-1EB7849196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F16EA6-2EDA-911C-C66B-D6295E52E0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C7FC8-FD1C-D999-2E84-F2EF3B2999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107365-0ECD-BEDE-6DB3-1151DAAEC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9B92255-BFBA-45F0-2AAE-529D2899CF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1600" y="3162300"/>
            <a:ext cx="2643393" cy="337856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9337F1D-D2AF-97A9-75DD-56A8BF5BAC45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immeuble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immeuble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844062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40072-19EA-8336-D580-8D837A84F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D39763F-2020-CFC3-5568-B9FEC2D9A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EA0E935-9886-C3F6-FC73-BCA1789AFAA8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969489F-CAF1-740D-491D-139D5689633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D2A1BF-06B9-1C4D-A9F6-C52CD80F9DE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914E7F-584B-B8FB-BAAD-B54D0B01850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8604AE1-A8F3-CEBF-A6C6-6C9CCD5A71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C14D14-A04B-3CF7-C48E-07B12C2A18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53222AB-680B-ED50-DB73-8E80CA0DF11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8BEE13-1FB8-B44F-528A-199B044283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76597D7-D1E8-34DE-2938-779CAC8CDAF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48173F-C0C5-4C37-7E82-49516F07CF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735B39-F5D6-1A30-A7DB-F8A13ABE0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3865" y="80044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0F7626D-A88C-2FA8-2E48-2F04483A4856}"/>
              </a:ext>
            </a:extLst>
          </p:cNvPr>
          <p:cNvSpPr txBox="1"/>
          <p:nvPr/>
        </p:nvSpPr>
        <p:spPr>
          <a:xfrm>
            <a:off x="1066800" y="72751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immeuble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immeuble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immeuble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“un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immeuble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immeuble”?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007ECDA-8008-F972-6F3A-9CA9A97975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4203234"/>
            <a:ext cx="2643393" cy="3378561"/>
          </a:xfrm>
          <a:prstGeom prst="rect">
            <a:avLst/>
          </a:prstGeom>
        </p:spPr>
      </p:pic>
      <p:sp>
        <p:nvSpPr>
          <p:cNvPr id="4" name="ZoneTexte 5">
            <a:extLst>
              <a:ext uri="{FF2B5EF4-FFF2-40B4-BE49-F238E27FC236}">
                <a16:creationId xmlns:a16="http://schemas.microsoft.com/office/drawing/2014/main" id="{C45C8200-1147-704C-FCAC-443AB0435EA7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</a:t>
            </a:r>
            <a:r>
              <a:rPr lang="fr-FR" sz="9000" b="1" dirty="0" err="1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immeubl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90896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E6A23-052D-E68B-4F0B-BD9E918CE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CFED8DF-2CD8-77C7-E959-BAC42A47D1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2FDAD2-C582-D4B8-2792-3C8E6CB06689}"/>
              </a:ext>
            </a:extLst>
          </p:cNvPr>
          <p:cNvGrpSpPr/>
          <p:nvPr/>
        </p:nvGrpSpPr>
        <p:grpSpPr>
          <a:xfrm>
            <a:off x="467684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7D4B0A-F681-C60F-727A-0F8FFC7B01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71153C0-A686-CE1D-5005-008F9F8C07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CECBA6E-8D0D-E9E5-E331-40C5DAD291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74865F2-7D9E-9841-42C1-22AD90883A0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4A5AEF8-9CCD-6A57-12F8-A059337069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313DFC-03CE-790C-01E7-FA2C96807C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4F46C25-C5A4-9E2B-37FC-BF015A6254D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132FCF7-E7C2-1C98-F144-91B77C8464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164E6DB-6ABB-AD0D-D8DE-5E5200FCDB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6CF6562-0598-B4CA-1602-FE3B64D9C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8DC66B7-EA3E-90F8-4B96-F24E5C1D5FD9}"/>
              </a:ext>
            </a:extLst>
          </p:cNvPr>
          <p:cNvSpPr txBox="1"/>
          <p:nvPr/>
        </p:nvSpPr>
        <p:spPr>
          <a:xfrm>
            <a:off x="2523569" y="3025726"/>
            <a:ext cx="8776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</a:rPr>
              <a:t>Ce sont des immeubles.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29DDD39-97ED-671F-7D01-809954EA93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4200" y="4428223"/>
            <a:ext cx="2643393" cy="337856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CD8391D-CA6F-3B3D-0E6D-593339702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6009" y="4445726"/>
            <a:ext cx="2643393" cy="337856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BA09A81-82DE-CA65-9BC4-F27ABA99E4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2806" y="4442104"/>
            <a:ext cx="2643393" cy="33785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CE3B5B8-D0CC-0BD7-8348-BCBE8BC79BD3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Ce sont des immeubles, qui veut répéter la phrase?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E569D8A-BFAC-58AF-3531-A5C9DFCC0AD5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  <a:endParaRPr lang="fr-MA" sz="24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CC91ED2-2752-07AB-9626-6B108E95911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311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42100-1788-5FBB-1952-5DDC7E1D2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557ABF2-BDEC-3320-863A-ED941A45F75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9CE9292-7394-77BA-34E1-192851E488D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91BAF8-2D0A-6B95-D23A-B88C2509FC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70722C5-5F9C-3030-1087-3DEE81DE16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D56C0E-C110-0170-9EDA-C6386460EC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343824-63AE-1FC7-245F-9BD44A2E9B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F1EBB8E-E8AE-601F-937A-9FC3637A9FD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55DD828-7333-6905-6A39-D12859DE328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77EF807-FAC8-38EB-14D3-1B2B93FB4B0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96308FE-3918-C70B-3C66-6234EA975D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D46232-B3F9-E7BF-5E3A-6AE88EAC58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66A63C0-BEAC-C862-EDE1-341FF38F1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1E01648-3437-719D-FD23-AC6C251BE26F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C29BCF3-0FA2-0AFA-4B99-3D468C8C03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0085" y="3281357"/>
            <a:ext cx="2643393" cy="337856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53DECC8-7EE8-C73D-E1A6-1DD0A266CC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2857500"/>
            <a:ext cx="3572613" cy="388730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510618C-7777-26A7-0FB5-15D9B3239D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7586" y="3191753"/>
            <a:ext cx="3764606" cy="43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484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D426BDA-44AB-C316-6503-3121FADE5E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2106" y="3028445"/>
            <a:ext cx="3358396" cy="333425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3A23BDE-CDB2-D645-B14E-09D964DD3A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96125" y="3428948"/>
            <a:ext cx="2458791" cy="191015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CD297D4-FCD3-173E-D7ED-3856D24E9B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66775" y="3375631"/>
            <a:ext cx="2263814" cy="196347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livre–ordinateur–ardoise.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71ABBD-AA97-170E-B56D-E7777EFCD690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1C81D-CCD3-6C8E-958B-2671AD6D5680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9C9F945-6B39-23D0-1786-DBC8DD34875F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ananas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–immeuble–olive.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4E85F87-44C9-4B6E-63DE-FCD6229B06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2254" y="2765968"/>
            <a:ext cx="1960958" cy="303589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625A760-5F1D-5E02-E27B-6427EC0DF2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9051" y="3645780"/>
            <a:ext cx="1825771" cy="198659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7BA274B-99D8-6D1D-CC67-2759A2C55B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92957" y="3695700"/>
            <a:ext cx="1825771" cy="209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77366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A32070A0-92E4-46EC-6285-53D42CF3569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735444" y="5585591"/>
            <a:ext cx="2456556" cy="213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55876D6-E1E6-D1CE-57A3-3B64E50DBC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3513" y="2827837"/>
            <a:ext cx="2541357" cy="252308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A3BCAD7-2C60-082C-F676-D49A9358CE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56304" y="3205559"/>
            <a:ext cx="2151910" cy="167175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C7EB82A-1389-E4F3-A695-A2C50C4797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40169" y="2774520"/>
            <a:ext cx="2263814" cy="196347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CDFE12E-2C75-2171-46B8-FB6E8B706B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36717" y="5373244"/>
            <a:ext cx="1960958" cy="303589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DC0A6D3-B740-22AB-C0FB-2AB9AA9EEEC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03514" y="6253056"/>
            <a:ext cx="1825771" cy="198659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6ABB124-CAC0-951D-743B-5F6D6339E70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57420" y="6302976"/>
            <a:ext cx="1825771" cy="209187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9069F0E-991A-44FD-E9BE-189E6C9DF2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3513" y="2827837"/>
            <a:ext cx="2541357" cy="252308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4A970E3-D63F-CBAF-A0B9-3E7ED33286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56304" y="3205559"/>
            <a:ext cx="2151910" cy="167175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AA7C19C-DA5D-EDCC-FA19-F74BC13C25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40169" y="2774520"/>
            <a:ext cx="2263814" cy="196347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7571547-3F9F-F429-D8F0-4B9E7ACB61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36717" y="5373244"/>
            <a:ext cx="1960958" cy="303589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17DA43D-5EA5-6D25-EA30-878FB74D134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03514" y="6253056"/>
            <a:ext cx="1825771" cy="198659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015B7A9-45A6-55C4-671D-53C915AF6BC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57420" y="6302976"/>
            <a:ext cx="1825771" cy="209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9"/>
            <a:ext cx="12225865" cy="6359255"/>
            <a:chOff x="1373134" y="3340063"/>
            <a:chExt cx="9400808" cy="4889808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2894888" y="3807550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5947211" y="622150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9966D2AF-31AC-3ADC-3818-5F01868690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3513" y="2827837"/>
            <a:ext cx="2541357" cy="252308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0E5A94E-4FCC-0209-5B43-6DF37C2EB6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0169" y="2774520"/>
            <a:ext cx="2263814" cy="196347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CC1672F-B8D4-94A4-295A-3B08878C2D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36717" y="5373244"/>
            <a:ext cx="1960958" cy="303589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26194A6-0AFD-37D8-6871-52F9A2B85A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57420" y="6302976"/>
            <a:ext cx="1825771" cy="209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ardoise et ananas.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825927B-A403-1A7F-E66E-936341744C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3513" y="2827837"/>
            <a:ext cx="2541357" cy="25230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2AE0BB6-F6A7-C50E-AA77-4E1E8C8478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56304" y="3205559"/>
            <a:ext cx="2151910" cy="167175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B586126-DD12-D046-1E52-EE85A1F5E5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40169" y="2774520"/>
            <a:ext cx="2263814" cy="196347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C8B68E5-000B-9A07-B60A-FDDAAD516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36717" y="5373244"/>
            <a:ext cx="1960958" cy="303589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7D71CF7-41F7-58CD-AD65-9966CB339F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03514" y="6253056"/>
            <a:ext cx="1825771" cy="198659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918AC09-6B46-A487-8B27-729BDB1EF5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57420" y="6302976"/>
            <a:ext cx="1825771" cy="2091875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3788184" y="2619012"/>
            <a:ext cx="678453" cy="43675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7586154" y="6078126"/>
            <a:ext cx="658716" cy="44969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allez trouver 3 mots. Prenez les pages 4 et 5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29B0C27-098D-D4C2-DA2A-AA9861556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F8765E5-6378-FECF-58BC-36D3DF8F31D1}"/>
              </a:ext>
            </a:extLst>
          </p:cNvPr>
          <p:cNvSpPr txBox="1"/>
          <p:nvPr/>
        </p:nvSpPr>
        <p:spPr>
          <a:xfrm>
            <a:off x="4388332" y="1509856"/>
            <a:ext cx="4760065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E181CF8-3006-4223-450F-2F119DC93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7802" y="1194225"/>
            <a:ext cx="1335982" cy="89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A4BC9F4-56C0-93E5-C655-DB37161808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6143" y="2926824"/>
            <a:ext cx="5068000" cy="645343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CCFC496-576A-BADD-5E60-2968D08DA2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6991" y="2926824"/>
            <a:ext cx="4790811" cy="6453433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4724400" y="4521428"/>
            <a:ext cx="863944" cy="62207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5588344" y="6286069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C0F3B4C-4D6E-5FD6-B409-9C9BCD5EF43F}"/>
              </a:ext>
            </a:extLst>
          </p:cNvPr>
          <p:cNvSpPr/>
          <p:nvPr/>
        </p:nvSpPr>
        <p:spPr>
          <a:xfrm>
            <a:off x="4597744" y="527306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O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o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-  I i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959313"/>
            <a:ext cx="117455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lettres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a », « o », « i 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6015038" y="3588248"/>
            <a:ext cx="351472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3800" b="1" dirty="0">
                <a:solidFill>
                  <a:srgbClr val="106585"/>
                </a:solidFill>
              </a:rPr>
              <a:t>a-o-i</a:t>
            </a:r>
            <a:endParaRPr lang="fr-MA" sz="138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800601" y="3498846"/>
            <a:ext cx="59435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534494" y="892864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a minuscule . Elle fait le son « a ».Qui veut lire « a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C1C373A-F4BA-C1AA-5EDC-31BC2FE237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5646" y="3365039"/>
            <a:ext cx="3664708" cy="355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A0AE738-10D3-3351-DADB-53CE62758F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0959" y="2852517"/>
            <a:ext cx="3674083" cy="458196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a majuscule . Elle fait le son « a ». Qui veut lire « a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DB647A2-26FE-9728-E912-079FA0F9E07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majuscule a minuscule . Elles font le son « a ». Qui veut lire « a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D629504-80CD-F10D-114E-E20445249D4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126323" y="3431020"/>
            <a:ext cx="8006138" cy="310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53F64-D25D-51D0-990A-26033F137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4C88F2-2CCD-641A-96A8-62F02DF80E5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2EF680-D298-1363-9E90-236E6BAFBFC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4081C4-AF28-BAFB-A86B-7BDA373B32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85BF173-EEE8-1FC5-5D48-6C1462A38C4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0882FDC-A672-D91E-0F37-66F43F0248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5265C14-F3B6-D136-1108-E527AC1FC3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284ED75-AE80-F39A-C7E6-44313FDC62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2A67FED-D627-5CEC-D8B1-0F64E03E3EE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FC81255-18B0-30C7-8A1B-41D88A1598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C2E591-2C32-702F-6E6A-60A354B433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4A24362-A955-AD0C-7B17-8CF1AC91D6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5A811C-67D9-362D-EA87-EFE8572142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327D49A-B9B7-6439-A10C-B6FC857D13B7}"/>
              </a:ext>
            </a:extLst>
          </p:cNvPr>
          <p:cNvSpPr txBox="1"/>
          <p:nvPr/>
        </p:nvSpPr>
        <p:spPr>
          <a:xfrm>
            <a:off x="1488576" y="754340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ananas », je vois la lettre a et j’entends le son « a»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a » « na»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nas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« ananas 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E4EFC62-2F66-4447-5970-82859EE473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71600" y="3842482"/>
            <a:ext cx="746863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99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</a:t>
            </a:r>
            <a:r>
              <a:rPr kumimoji="0" lang="fr-FR" sz="199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</a:t>
            </a:r>
            <a:r>
              <a:rPr kumimoji="0" lang="fr-FR" sz="199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pic>
        <p:nvPicPr>
          <p:cNvPr id="9" name="Picture 2" descr="un dessin d'ananas avec des feuilles vertes dessus">
            <a:extLst>
              <a:ext uri="{FF2B5EF4-FFF2-40B4-BE49-F238E27FC236}">
                <a16:creationId xmlns:a16="http://schemas.microsoft.com/office/drawing/2014/main" id="{BBEBDF7E-9688-9901-7DD1-88EE7EBB5D7F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3467100"/>
            <a:ext cx="35814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2625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BF7C8A5-A36C-FDA7-40D4-5A5D77178C8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nous allons écrire la lettre a . Regardez comment je fais. </a:t>
            </a:r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6B737B2A-3910-38B2-A822-9B6410066722}"/>
              </a:ext>
            </a:extLst>
          </p:cNvPr>
          <p:cNvSpPr/>
          <p:nvPr/>
        </p:nvSpPr>
        <p:spPr>
          <a:xfrm>
            <a:off x="3200400" y="2400300"/>
            <a:ext cx="7045471" cy="4884536"/>
          </a:xfrm>
          <a:custGeom>
            <a:avLst/>
            <a:gdLst/>
            <a:ahLst/>
            <a:cxnLst/>
            <a:rect l="l" t="t" r="r" b="b"/>
            <a:pathLst>
              <a:path w="9710880" h="6758465">
                <a:moveTo>
                  <a:pt x="0" y="0"/>
                </a:moveTo>
                <a:lnTo>
                  <a:pt x="9710880" y="0"/>
                </a:lnTo>
                <a:lnTo>
                  <a:pt x="9710880" y="6758465"/>
                </a:lnTo>
                <a:lnTo>
                  <a:pt x="0" y="675846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1AF06F4-3D6A-5B1E-B0C2-A43E06840E4A}"/>
              </a:ext>
            </a:extLst>
          </p:cNvPr>
          <p:cNvCxnSpPr>
            <a:cxnSpLocks/>
          </p:cNvCxnSpPr>
          <p:nvPr/>
        </p:nvCxnSpPr>
        <p:spPr>
          <a:xfrm>
            <a:off x="5190040" y="5753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7163E17-D645-023A-EB8F-995688F896CB}"/>
              </a:ext>
            </a:extLst>
          </p:cNvPr>
          <p:cNvCxnSpPr>
            <a:cxnSpLocks/>
          </p:cNvCxnSpPr>
          <p:nvPr/>
        </p:nvCxnSpPr>
        <p:spPr>
          <a:xfrm>
            <a:off x="5181600" y="43307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A6A27CB-504F-A43E-BB9D-C9B469394D7D}"/>
              </a:ext>
            </a:extLst>
          </p:cNvPr>
          <p:cNvCxnSpPr>
            <a:cxnSpLocks/>
          </p:cNvCxnSpPr>
          <p:nvPr/>
        </p:nvCxnSpPr>
        <p:spPr>
          <a:xfrm>
            <a:off x="5190040" y="5046534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Picture 2" descr="Letter A Worksheets - 50 FREE Printables | Printabulls">
            <a:extLst>
              <a:ext uri="{FF2B5EF4-FFF2-40B4-BE49-F238E27FC236}">
                <a16:creationId xmlns:a16="http://schemas.microsoft.com/office/drawing/2014/main" id="{0C8046C7-FDB9-B99F-C0C8-9C98CB7FA04B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2" t="59103" r="67187" b="11568"/>
          <a:stretch/>
        </p:blipFill>
        <p:spPr bwMode="auto">
          <a:xfrm>
            <a:off x="6477000" y="4675536"/>
            <a:ext cx="1360494" cy="1295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64F282B-43B0-DAFD-0132-64B80AE216D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Demander aux élèves de faire le geste avec le doigt en l’air pendant la démonstration. 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DDA5E-7833-7C75-B512-9B082A879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5FED91B-5796-60E1-C15F-4780B92341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BE31E48-FB61-AF94-3E65-C4E1D1BCC0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9BE1E5-B40D-D628-4C54-858FE7D11BB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8996A7-5AE2-BFFD-7A0D-9C99E93C2A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E33214-F31D-3026-A464-6E4110BD407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38E8DFC-2EA8-382A-DC1E-7E460AE38C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F49461B-8696-D1C4-8755-A1B2F80100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6C14B85-F16C-7D8E-AA37-D61EA81ACD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0E74B97-DA0D-634F-FC5A-E415D96DC3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01849D7-95F2-F51E-F35E-C158F246236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E0F7262-90A4-9AAF-46CE-BBEB81D4DA8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7965C7-527F-C5A6-9D7D-3C6F3A4E3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E10F944-A6FF-78F7-3CCA-3BC0403C5691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a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5FE521-7FB0-7133-BD76-ABAE21361BE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9982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E5FAA-489E-4A75-BF37-CE4EEF8A0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82607A5-9DAD-AE6F-51FF-5ABB5D7E1F4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2A520C-87EF-3C0B-F863-51725C5CED1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77C57E-9097-87F6-58B9-EB23CC89D0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ACA52D1-F527-D03A-000C-D572F232A8E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9FB244-67E4-9411-7D0C-52BDC621C55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4C32F5-4190-57FA-CC27-EFC16A73C3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C9CD45-84B1-C070-F4B9-E977AA1CE8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99C1077-18E9-07C3-6A7A-FE65DC60D74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315095B-319D-8F6C-D3C1-F0B6EF5775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5615AD8-58EF-1B22-C72D-FE599C9DBF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213D78-C166-C9B8-1A32-67A7E4A0FE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6E06681-F7BB-F59A-E27A-CA20328B5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116A144-0EF4-9C66-0D07-91BB2B151CD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36C5D6-2C14-5235-8BFC-40281FEF47EA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3CB9F6D-1233-44B8-3858-4EA92B1C295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0958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A49BC-6BFD-9482-9332-892AC7CF6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44DDAFC-CB2D-DC0B-9935-C98907B1E5C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77C18DC-8AA3-43C6-A325-F85F6DDB95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5FD5DC-A6B9-4ECD-39FA-0C130A8577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A6A981-9F48-9949-8907-15EE2E9E53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8AC022E-BCE4-A965-1BD1-790AC1BA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E61A0F4-E2B8-6A8A-1142-BABE334F6957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A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F2D3D4-486B-70C0-1EC8-1DEB436E186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pic>
        <p:nvPicPr>
          <p:cNvPr id="11" name="Image 10" descr="Une image contenant ligne, triangle&#10;&#10;Description générée automatiquement">
            <a:extLst>
              <a:ext uri="{FF2B5EF4-FFF2-40B4-BE49-F238E27FC236}">
                <a16:creationId xmlns:a16="http://schemas.microsoft.com/office/drawing/2014/main" id="{7A0D4EFE-8303-D44A-4967-A8C0A754A1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84280"/>
            <a:ext cx="1853691" cy="2387330"/>
          </a:xfrm>
          <a:prstGeom prst="rect">
            <a:avLst/>
          </a:prstGeom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828FE9A-16E4-88AD-C1F3-AE38C952CC59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47E19B7-2938-0395-C100-E5FC255844D2}"/>
              </a:ext>
            </a:extLst>
          </p:cNvPr>
          <p:cNvCxnSpPr>
            <a:cxnSpLocks/>
          </p:cNvCxnSpPr>
          <p:nvPr/>
        </p:nvCxnSpPr>
        <p:spPr>
          <a:xfrm>
            <a:off x="5011480" y="5577945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53B69E30-B4DA-31D1-ED94-92E60694D8C6}"/>
              </a:ext>
            </a:extLst>
          </p:cNvPr>
          <p:cNvCxnSpPr>
            <a:cxnSpLocks/>
          </p:cNvCxnSpPr>
          <p:nvPr/>
        </p:nvCxnSpPr>
        <p:spPr>
          <a:xfrm>
            <a:off x="4962493" y="4604608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4A57E44-7F32-73AD-B0C0-E08CCAE8CF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36D95BF-4C23-C542-CAC7-D14E6EAD6C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5ADEFE29-1E5C-5937-2BB5-8C1EA60A14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C6A5F45-1212-2923-7424-1265A62FEE1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F052859A-4069-2FD5-63D5-0DC1641E86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F9EFA0C1-D46C-87AC-7CA0-596CCBAC92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4BE7141B-A275-F37A-9E9E-8ED4F06075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08079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4C3C9-0141-B2AB-DABF-DF2F8A029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8B0FB68-0C8F-6479-B210-B81A946419F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38DEBD0-6266-582E-0432-70FC49D0694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092221C-FD05-7EE8-0710-0B41E7741B8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9CEFB89-3103-D879-084D-373931A83A1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EEC8A29-38B9-ED57-2970-B040483BCF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952CCED-EB99-F258-3E97-1F38C44DFE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E2BF571-61E0-7482-8186-C304EF5A2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422750-E2E8-37FC-8B4B-E489E7E75A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860DD9-C969-242A-C287-18AAAC8D9E8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F4B1E64-0185-6779-4AFF-04DB7011B05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C80FDA-972A-D9B7-0291-5EDB922596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7B647-9B7F-F76B-DFF0-76DB6C41C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783BE43-F9AB-9584-5724-CD5030189F39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A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BA65F89-A799-F243-5C98-C55C5C17591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5149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36387-14AD-EB8B-25FF-FE853F839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BCDD09C-5107-2CB1-FEBB-E085A6DF27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EA4987-21DD-95F3-60B2-E60BB4B2CEF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7D0881C-5470-DDC0-3618-879287FC6E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FD095E4-A37D-B9BD-2FFA-F5B8958C191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3211B5-8A14-2640-ACA6-9595400ECD5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A2BF1E3-05DD-9B92-C97E-483A39CF9B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D1DC8CA-FBA5-0E8B-A9D5-2FED5E26E6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5399AEE-2DA6-4FCA-F847-71BE8E37FF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8124677-376A-C2AC-7BFD-DD082B970C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63CB5AF-5F29-EA97-FC5E-3119D68DF5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B39812E-950C-3BD2-5AF4-3A9BD011176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1EA616-D929-EAAF-601E-32FFE0C97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06082F2-5015-E471-DCCF-3E081A97716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F1316FE-896F-2FFF-CAB5-CCC9F51B7BBC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41962A1-E9E9-446A-BE33-1815D9BBBF1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5150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4B054-E79E-BD47-5787-100F56EAD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84F7DD-5509-2CE4-AD42-D84C2C646F4A}"/>
              </a:ext>
            </a:extLst>
          </p:cNvPr>
          <p:cNvSpPr/>
          <p:nvPr/>
        </p:nvSpPr>
        <p:spPr>
          <a:xfrm>
            <a:off x="-1" y="-38100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F3C4E57-AC57-6761-904F-28B185834D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1A44D0-0C5A-5718-2B96-2968AD98CC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45DC31-0B5E-7937-990B-214B8DF914B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B67C9BA-238A-EB31-EF28-3D92F5172A70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o minuscule . Elle fait le son « o ». Qui veut lire « o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91E4A24-D8D7-97BF-D57F-FB5ACFC24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03F96FD-3E4B-DE89-52DF-C695DC6061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4FCAEFB-5CA1-2B5C-DE3E-6077E3B476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D8CA920-F25B-A040-8407-35157877863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B850F5-DA7A-D595-ACAF-AF1BA9A42ED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C4DAB9-F100-11E0-2688-962065250A7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B3EB4-A52E-0F46-8255-FCAAB7D238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E28097A-3708-EA83-48DC-4E42E7509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5B01AEC-5058-8647-4DDD-2CE3D3F5451B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o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547341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200" dirty="0">
                <a:latin typeface="Dosis" pitchFamily="2" charset="0"/>
              </a:rPr>
              <a:t>Chanson de l’alphabet </a:t>
            </a:r>
            <a:endParaRPr lang="fr-FR" sz="4200" b="1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ardoise– livre- ordinateur - ananas- olive – immeuble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a- o- i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a- o- i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09DE5-4264-E6D8-4219-BC96AA978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53A54E-1575-568F-5780-94291EB8AE9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091D38B-6155-FA9F-AC04-F5F5473E914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C3798A3-CF93-BF1F-753D-A22992BD39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F0B295-6790-ACEB-5E99-32B80699759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277D483-0995-0226-9B40-0A229092DB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4028962-776C-70F6-AD91-02634120131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46C32F8-81A4-D914-1391-76EAF677AA9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A572D10-1942-6197-B927-4306B912DE7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8F2CD9-EF51-54DE-D5E3-87BBA5A6A3B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984FFC-0B23-8504-B095-A2138F366D2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1BD8AF7-045D-C188-3CAB-BA36CA6B53F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7FE2DA-831B-75D0-B3F6-A9C4690F6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43BFEED-E528-4250-2B74-93AA82C27CC5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O majuscule . Elle fait le son « o ». Qui veut lire « o»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8F05E4-0D0A-F5DE-4406-394B38065F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O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402995724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199F3-DB67-5D97-AD51-3CE0A7D7C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F7E1AC-285C-91EA-AE39-5418736FC3F3}"/>
              </a:ext>
            </a:extLst>
          </p:cNvPr>
          <p:cNvSpPr/>
          <p:nvPr/>
        </p:nvSpPr>
        <p:spPr>
          <a:xfrm>
            <a:off x="-1" y="27467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F571DD9-1498-5EB0-1062-0AD221BDEE8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60281A-55DC-72C1-949F-8BD85CF9B7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CA2043-0033-4A21-99ED-FA54D11564B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E0A354-FE4F-CFF8-441E-DD809671936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F6F5F4-5B6B-5B50-F711-7ABB3EB11E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5015A9-B42F-E7E7-54A8-EB0DAECCD63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E8AA24D-92EA-3996-774A-EFADE162D0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78066CB-21BE-F28D-0FE4-BF0E546586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67E623-4040-65EB-684D-6D475F6ABF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9784045-5141-932D-F633-29127B150F7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BC4DAFA-8B82-43A2-0ED2-770E69AC7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DDF81-F04D-2BC9-16FB-9DB1EA7FBE01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 majuscule o minuscule . Elles font le son « o ». Qui veut lire « o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70D130D-85A4-C27B-31BD-41C39007D4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O- o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297492965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9783-D01A-B5AB-D6B3-79F27D019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839647-14FE-2FC1-A542-2BC86BCA740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2C0009-EBBF-A597-973D-849ABE1879E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F1D99EF-F875-E798-1651-571815D1F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63D66F-B9E3-3316-B7E9-50B6C43D225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60EF5F-501C-B7C8-3ACD-74A625E4CE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4496B7-8E4B-E83D-6E7A-8908CFFEC87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DE67B55-542E-C37F-17FC-1FA730F269D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F1DEE7D-F9DE-C89F-FCA3-8A7CA65275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28B771-C3A3-0547-C525-C1A2CC5B4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E213542-24E3-3ADA-2AFE-CF00A2C602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FA9264B-F356-025A-B7CC-F5527B91DE0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2E02E1C-F456-AE32-BFFD-48EC3F974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7AFA9E3-ADC7-B156-BE19-ECA5CEBC53C6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olive », je vois la lettre o et j’entends le son « o»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o » « li»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, « olive »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7B483EF-01D0-1365-1CE7-D4F18CF88B4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042758" y="2996378"/>
            <a:ext cx="54864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99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o</a:t>
            </a:r>
            <a:r>
              <a:rPr lang="fr-FR" sz="19900" b="1" dirty="0">
                <a:solidFill>
                  <a:srgbClr val="106585"/>
                </a:solidFill>
                <a:latin typeface="Dosis" pitchFamily="2" charset="0"/>
              </a:rPr>
              <a:t>liv</a:t>
            </a:r>
            <a:r>
              <a:rPr lang="fr-FR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kumimoji="0" lang="fr-FR" sz="1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B8F5E4F-9E50-2484-A24C-B012DAFF89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3001" y="3024953"/>
            <a:ext cx="3764606" cy="43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8841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7D341-1CFA-01B9-FC0C-57DC464E2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489C12E-20A9-B10B-FE8A-355FEE888B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5A73C19-4C50-C7AE-EC8B-6EAED7FF721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37762BC-88A7-CA1A-F25A-45B5346C18A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E91D5A-D96F-917E-F057-FB29A65FCE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43F0624-F696-F980-9D0A-EEE643072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F350B53-BA99-D914-83E1-32767237953C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o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0EDE6AA-4820-532A-8CC4-7393D09934CA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5108AAD-CB39-CCD7-A10C-8CB392F8933B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847C77-8279-5EEE-35A6-016365FDAE87}"/>
              </a:ext>
            </a:extLst>
          </p:cNvPr>
          <p:cNvSpPr txBox="1"/>
          <p:nvPr/>
        </p:nvSpPr>
        <p:spPr>
          <a:xfrm>
            <a:off x="6325630" y="4600575"/>
            <a:ext cx="2590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600" dirty="0">
                <a:solidFill>
                  <a:srgbClr val="106585"/>
                </a:solidFill>
                <a:latin typeface="Abadi" panose="020B0604020104020204" pitchFamily="34" charset="0"/>
              </a:rPr>
              <a:t>o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FC0E224-A2FA-18C5-E30C-B1FD3B7938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3207" y="5626725"/>
            <a:ext cx="1162360" cy="1100250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DB2E561-2D47-FBB2-B1A1-B7141F1A7E7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7ABA530-CC0E-3C95-DF43-4942B431C98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78B7C43-2193-D4DC-0DD6-601C05A200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2D3C4B8-EFE2-A6F9-DF23-9A23E11F73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2E385208-FAEA-CD62-C7D0-AC020009C8E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28257B0-168F-6EDD-7485-02DC6392C01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2643E9F-CD30-8BC0-2E6B-57A2E5AA062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36A33E7-91A2-BF61-EC9A-ADEBA26585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187A56-859C-70DF-05E9-1B9B3FD996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793032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C4D87-1E60-172D-5D1A-F42FD14AE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0E379B-E51B-B310-47D2-929B43D0AD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BB11EC-244C-8811-6CCD-2288E399190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B60D5C-9DD4-223C-D239-73B124F441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CDE51B5-29BF-6E53-D230-C4DCFD01776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C64E3AF-B517-3683-EA53-E2C2557560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0C673B-0B84-C063-E010-411A529B58D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05EC9CF-FB30-6415-154C-0430D5820F8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FCE8138-894A-92C4-F666-88E7788BF8C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6910560-5AB9-5F77-FF2D-188143279E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1FC976-299F-C511-4CCD-9535317C67A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7A2B43F-644F-D3CF-2D6D-DCFDFF39FD9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3E06A4C-298A-97AA-FB8F-6399BF2C3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785DF23-D07C-C2FD-00DF-6A4F014EC99C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o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9DE98FB-02FA-AE10-714F-5A42B1F50D9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42174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54890-6EC3-2105-836B-0F1010DF5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67F8656-F8E7-D507-880E-B89BCB016C2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F51072D-7F2D-B64A-25D4-25E366D5430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0427502-CB10-485B-4E3D-CACF80E798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BBC9F99-E2A3-F836-4991-303EF4499D1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9E848D-2D0E-BED6-C767-A61C4952EB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874E1E5-E340-50D9-789B-67764599B98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5B3ABE3-CDB6-2DD1-BD1F-5ED5D4632DE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967DDAD-3F5D-CECB-163C-6AE62F7AB32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17D9089-E31F-27F3-CDCE-59282A473CD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ED120D6-3FBA-E323-56D8-6BFF8B2ED85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618DB7-7C2E-0719-59D0-BE67ADB204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DEA67E-AD87-2C37-EA21-1327E22F71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A741A4C-01DB-6716-9FEB-10ABF4023E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11D0AD-F30B-0D08-EDA1-7AA6F43F48D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278466B-E962-6BEE-1400-57753459111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589978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DB555-0559-4614-CA70-DAD26D293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6E3BC94-C5CA-DCBE-8ADC-3AE552B579E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4CDC84-DD70-22D3-552D-89BC8C8784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D34727A-D9C1-81DC-822E-C8A5384558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F568E8-D8F4-BEDB-643C-2A28B6FA1CF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B3EF454-8C4F-722A-69DE-ECCE16C0E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D091703-03A7-23F9-57D3-07B13F4719D7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O majuscule 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FDB77B4-000F-6797-D4CB-353EA9C7E286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80B33BF2-E6FD-C1F4-33A4-2CCDFF37E379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04514C0-8ECC-33B5-122F-90854B98EA73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45C57F4-2240-3D94-C7CB-3C0C53495EAE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DF4EBD05-16B5-5DE9-244E-E272C0BD6D9C}"/>
              </a:ext>
            </a:extLst>
          </p:cNvPr>
          <p:cNvSpPr txBox="1"/>
          <p:nvPr/>
        </p:nvSpPr>
        <p:spPr>
          <a:xfrm>
            <a:off x="5474719" y="4162478"/>
            <a:ext cx="25908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9900" dirty="0">
                <a:solidFill>
                  <a:srgbClr val="106585"/>
                </a:solidFill>
                <a:latin typeface="Abadi" panose="020B0604020104020204" pitchFamily="34" charset="0"/>
              </a:rPr>
              <a:t>O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51B22CD-9AD1-80A0-0B81-E3C7951E062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39A4FDA-054C-9E83-1E4C-C3624CC6AFF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8A57B33-46EE-6733-B69B-67719A063D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94EB4A6-86C4-7EFA-FA8D-F3173DEF94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5BFB07BD-7A5D-AA13-7F59-E1FEF7CCE6E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DDFF712-9063-7BA5-AE89-BB7956F763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8E843981-C0D2-EBA7-D23D-670AD324A11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441801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D0B6E-0492-E08E-E6C7-022204460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1317598-52B3-A085-67F0-6E22B9AA3EC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957F2ED-D184-71B6-6BC6-5673E97E04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809EBB5-CA61-1602-A326-7D46D9D713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42B496-3308-9E0F-56A6-C1DA6F9886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9FE7BD3-2F7E-F5B6-2AC3-62A770979B3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8DF06C-22B0-D718-3CAC-3FE1C40ECC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F08FC-39B5-8490-1874-A5CC12613F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6009826-C6FD-B26A-E712-8368D2B4BD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12D3A5A-DE6C-0365-DD84-B6FB79FE61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F803495-3A18-1F89-BF49-EC9048909E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97E3DC-170C-1AB8-3A9C-8DE129CA003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81B891-773F-6C36-E745-6E6B32112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1735227-66D0-D746-3502-C32885A0D265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O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52E080F-7B70-FBE2-1F7A-4274F4BD09F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85284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C7C64-B63F-A094-0DC9-1662E944F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A29EB50-0EB5-E3CD-A97E-1DFE91F080A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476D59-433F-2C59-8601-F8D794AED17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96D884F-8623-1F04-FFAF-C8129666EF0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896EEE5-2883-C988-26A4-4591242360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8AECEE-5D87-C7B4-B6C8-30093E78A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07D820-6C99-2F1F-AEC1-81566D0C281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E7904A5-A5FE-5307-21B7-6AF99103F42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421A243-3A1A-B242-ECE0-0B90374781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40DDCD72-72A5-4466-DBF8-E59823BF0B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CD66D1D-C652-2500-A277-2F35FFB2766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5D6C2E3-3EB6-B13C-BEE2-ED11D30E481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B5A71C-64A9-FC32-A3EB-3B7CBB62EB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F33911C-0BF5-A3B9-66C4-7AB9A5A446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6C7ADFC-D648-06A3-33B4-311D50E0FAF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D04299F-B737-1FA2-65D7-448885E1566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69161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42F11-B332-E2BD-8401-73CC201EE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8D31E6A-F7F9-6B56-D6FC-4859A1C3D54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F335C53-2CC9-B602-DA93-01377970BF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81350DB-B133-7678-706C-D840DFD39A4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CC953C6-7365-AA1C-9BCB-3BEF2362337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C7B00E2-3A54-0752-1FAD-FDB3A079ED6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E642EF-67C8-FE8B-DA41-9029D9E4B56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F8DA841-E99C-030D-87AB-CAFDA7702E6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9724FC1-E44B-DC8A-7612-656F5B1C40E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817825-078A-9AA4-F12E-4F1D8D4A19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6AC07A-C7C3-EB05-51A1-20FB65409CA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E2FF731-9F1E-5B30-5E24-94F5F7D7847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C5BC2DD-B2EF-109B-A209-F05B035A2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2BF16-098E-9E1F-510D-0CEAAAEBDD62}"/>
              </a:ext>
            </a:extLst>
          </p:cNvPr>
          <p:cNvSpPr txBox="1"/>
          <p:nvPr/>
        </p:nvSpPr>
        <p:spPr>
          <a:xfrm>
            <a:off x="1277144" y="719689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 o minuscule et O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78836A9-A64C-BA2F-D9CC-AFA79B2B733D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5344E85-E851-EC74-1267-B49534DC051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3E3300D-5F08-1063-DB11-D32CB0AC2E8B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17B4E422-347E-8A05-0723-81C0E2CB41A6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230D238-EECF-6AD8-944F-F2B36A96FF20}"/>
              </a:ext>
            </a:extLst>
          </p:cNvPr>
          <p:cNvSpPr txBox="1"/>
          <p:nvPr/>
        </p:nvSpPr>
        <p:spPr>
          <a:xfrm>
            <a:off x="4507709" y="4183284"/>
            <a:ext cx="400475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9900" dirty="0">
                <a:solidFill>
                  <a:srgbClr val="106585"/>
                </a:solidFill>
                <a:latin typeface="Abadi" panose="020B0604020104020204" pitchFamily="34" charset="0"/>
              </a:rPr>
              <a:t>O -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C36401E-A6F8-22AC-38E6-20D099B35C1B}"/>
              </a:ext>
            </a:extLst>
          </p:cNvPr>
          <p:cNvSpPr txBox="1"/>
          <p:nvPr/>
        </p:nvSpPr>
        <p:spPr>
          <a:xfrm>
            <a:off x="8184024" y="4631611"/>
            <a:ext cx="2590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600" dirty="0">
                <a:solidFill>
                  <a:srgbClr val="106585"/>
                </a:solidFill>
                <a:latin typeface="Abadi" panose="020B0604020104020204" pitchFamily="34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3551927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70F26-0A4A-486E-0989-54F3762F0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8647861-187C-A805-9EF6-751FBA1B80C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9E93DA-3FF7-EB45-637F-7AAABBF9F79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CEC378C-9459-F5A0-FDF8-65C1E02D3F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FCECCB-9FD1-E44C-5DB7-2A96253481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D73E4D0-6B24-48AF-ADAF-FA452F4271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150CA6D-EF15-E85C-B936-6DE06464820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A134226-4053-185D-8BBB-AD981926780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225038E-C2A8-5B70-0BF3-795990D5EE4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71BBA6-EF41-5B90-99D9-240A32CBE9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61677-E7B3-8DEC-90D0-1D131C23AA4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7207C61-5BE1-50D2-27DB-18100A75CFB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5BF3CC5-4700-3C26-85B6-E94DEC4E8B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C658D88-92EA-6A18-E74B-E3A3520B13BF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 o minuscule et O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9E69EF-F268-BAA0-95E2-63E416C2562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03910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147CA-AAFC-DE79-1192-9165681E6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9FC87AA-E436-47CA-1191-9A8FF86760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6E923-DB8E-67ED-4275-7104736E13D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527E730-2AAD-700F-4960-A7C69B5799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5C448A7-98A4-8D7A-AF04-15FFCED15D3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A6D82C-A55A-9A57-F717-AA55D6AC7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E311DC6-826E-0FC6-16B6-460F923330D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6C9C51-063D-9EF9-C211-A7073D46D40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D6FEF0-1633-44D2-3C26-87B9B8BE37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202934F-3756-342B-760C-0EA3C0FD8ED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E97C25A-3B7F-F52D-3824-7852EC4176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3357D98-538E-B458-28D2-1C27E504EFB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FB2EB6E-0D07-2FD0-0A11-6C5CCDAE439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8FC444A-7E14-80ED-DE08-F531006A92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3E814F8-6AAD-84CC-DCFC-394D643C678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3642F27-F35C-9FAE-D334-0A26F873998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2335967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9E9F5-2D43-BD63-ADAF-6AB1B26B2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5A7720-58F8-03F2-2AF7-97B466816B8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E0BB66F-B2AE-1365-590C-3C2001E0DF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A42788-FCD3-F048-8AC5-D1A227C9CDB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2D2A2C-9062-5BFA-B436-5C43F15B13F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A777EC0-472E-7F68-2F7E-3981D2A4D2E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61D6491-EAD4-80D9-C93A-7A468FCB16E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D5EA97B-4BCA-AE8E-F98B-DE8F877E876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884FE6-8D62-E86F-CC12-2441FB4745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E2102E-43BC-22BF-593B-BDC4A5D082D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B704ECA-79B9-14F1-9962-9FC302F915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61A467-F729-A786-1E79-3077F8A8124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9ABB36-47BD-B902-3683-A0DBE67EA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896FA23-585D-AA04-86E3-E86BE2EED9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I majuscule . Elle fait le son « i ». Qui veut lire « i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4B3100D-4EED-17D6-BD21-7F0B2CC53F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1" y="3238500"/>
            <a:ext cx="2362200" cy="353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46551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97619-4848-6712-C650-E6776FEF2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E89EE6-FD5A-A7D0-25E2-78AAF88E759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8C5615B-BC8D-49F1-5DD7-F85C6E4AA2B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CF283B1-FA8D-940A-1BDB-84C141408A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F31E49-6A83-7FA5-3B7D-77F00AD0689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F9A1362-230C-6C19-246B-BF6366CB574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45676F-CB03-63DA-DB76-EC67D91B226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5C095F7-A8FD-C403-05A9-73BD6863F2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75453CE-3E61-DEEE-20CB-C36A9FDE64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B246C81-DD41-5BC4-8BE3-28A274987BD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CBAA833-1BCC-1B98-E21B-248C409DA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F57B266-BA65-84BB-F6F0-054666A541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1AA605-B103-BDC0-D729-06F84A1B7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39C081-6B68-3F9C-08E1-EE4424407D7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 minuscule I majuscule . Elles font le son « i ». Qui veut lire « i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86F3FD6-8270-CEB0-8392-C35E296A2C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1" y="3947797"/>
            <a:ext cx="1828800" cy="282166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9CE64AE-5C3A-3903-817E-D73EC6078FFB}"/>
              </a:ext>
            </a:extLst>
          </p:cNvPr>
          <p:cNvSpPr txBox="1"/>
          <p:nvPr/>
        </p:nvSpPr>
        <p:spPr>
          <a:xfrm>
            <a:off x="3321844" y="4184076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i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387719166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932ED-B154-D05C-B26F-46AB0DBA9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87E8FDE-958C-E2CC-F67D-766BA04376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41022D-5742-113B-E9E1-47BFBCA2C5D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21CA2D-ADBA-8331-E795-50C1D90E3D1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CA393D2-2FD3-80CC-F10B-135A0073BC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7F813B-6C05-43B5-8361-525B2A8266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955F391-071B-C65D-96E1-D2962CCE533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04245F-D0FD-6782-027A-77E10029F7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011706B-187B-7509-69E3-036C415B59C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4A6F18-0BDD-4265-21B6-1945AD3C5A1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87E530D-118A-709C-A2D6-B125A60CE66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9C3C95-0418-4AFF-3B31-B4645F62E3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473EEE-B727-E320-EBD2-C4E0D85D58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0BAD9AE-71AD-1C0C-99E6-323D53490039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immeuble », je vois la lettre i et j’entends le son « i 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i »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meu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ble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«  immeuble 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47AF4-6767-35C7-0A60-4E5BA0AB3D7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87179" y="4816070"/>
            <a:ext cx="106286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15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i</a:t>
            </a:r>
            <a:r>
              <a:rPr lang="fr-FR" sz="11500" b="1" dirty="0">
                <a:solidFill>
                  <a:srgbClr val="106585"/>
                </a:solidFill>
                <a:latin typeface="Dosis" pitchFamily="2" charset="0"/>
              </a:rPr>
              <a:t>mmeubl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3539D08-6A77-ECD9-D6CD-53D1894204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7576" y="2705100"/>
            <a:ext cx="2981245" cy="461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42937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BEF76-3814-B4AA-04DF-BFCC74156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A349A3B-7B1C-6879-4B61-4D2E7D8D67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E83B075-8C23-B085-D9F9-951B665C63C5}"/>
              </a:ext>
            </a:extLst>
          </p:cNvPr>
          <p:cNvGrpSpPr/>
          <p:nvPr/>
        </p:nvGrpSpPr>
        <p:grpSpPr>
          <a:xfrm>
            <a:off x="467685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81BAC5-C01D-BB80-C471-1F9678BC14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2355B7-F7BF-258D-6D21-9D45871D27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6026DB-1042-649B-B41E-27600809D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ED79AF9-C531-BF6A-073C-59733E0844BB}"/>
              </a:ext>
            </a:extLst>
          </p:cNvPr>
          <p:cNvSpPr txBox="1"/>
          <p:nvPr/>
        </p:nvSpPr>
        <p:spPr>
          <a:xfrm>
            <a:off x="814115" y="711058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i en minuscule.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Regardez comment je fais.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E2B0E97-8CFF-B5FF-4F5E-7C2F868579C7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D872253-6117-3855-5184-020EA565697F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0777B3E-38CE-4A35-4B28-78A3AA535D48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649D5D0-2908-E2E5-6952-265BFF98B0BD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E0F440-730D-A797-9C44-A3C5DE8753FF}"/>
              </a:ext>
            </a:extLst>
          </p:cNvPr>
          <p:cNvSpPr txBox="1"/>
          <p:nvPr/>
        </p:nvSpPr>
        <p:spPr>
          <a:xfrm>
            <a:off x="3321843" y="4848000"/>
            <a:ext cx="707231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3800" b="1" dirty="0">
                <a:solidFill>
                  <a:srgbClr val="106585"/>
                </a:solidFill>
              </a:rPr>
              <a:t>i</a:t>
            </a:r>
            <a:endParaRPr lang="fr-MA" sz="138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906D5C7-D0B1-29F4-B5E1-79461902153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D3AC3A2-0958-7F97-0B52-97835C9214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59645597-A13D-C11E-8FB4-E8E4EF0AAC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009AC4-7974-5F3F-AE14-ECF4544462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2D4EA9C7-79CE-E382-32F0-DE43662BD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FFFC7166-6431-7FBB-0FB2-EA8391F18F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E2E1D6A2-FBA8-9A2F-3E44-09FD97F9705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506656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67A1A-D56E-E589-62BA-6BCF2151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C527D2-0A69-D47F-4F89-29821F7E5D9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CA587EE-BCBA-45AB-32BD-FC0949C5F5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16A06CB-616D-D473-AAD6-978DB1B9339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4EAA09E-0E61-0C51-B65F-BA477C468A8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1D6B465-9CF6-002C-59D6-036CE58DD07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286FDC-7C16-C52D-B354-AAC3F4B9EB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21929F-C6A2-8808-D068-2AB5BFEAB2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C3B169-A47A-F6AF-ED84-89AFB7D0F9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A9BCCFF-E266-5639-F545-4FC7028C80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485A02-ED05-E42F-484C-B411F484044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B1A8F9-E154-F98A-00E1-A63867916D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1F203B0-DC1D-37A6-4F53-F83232C49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A38DB03-2BD6-ED80-DE3F-2A5BC7E9BEAD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i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DE8FAE2-58F5-544D-F5B9-443ACF5858B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22909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E1A30-4C0E-F2B5-7DC1-E3444005A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A1D6C15-65EF-4A21-53AC-9F6B3521F3D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13AEBC-2AD5-7BB0-4217-EEA850EE32F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0943ED-7B17-FD46-5F8C-73FDB0BFFF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9AEF4EE-8F84-82AE-93AB-8649A82E275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FF6562-5A82-FDBA-3F25-47AE9FF73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5AB351E-7E81-4E74-1421-E7F41956A52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BA50357-81EF-9D07-0C88-D979269FBB97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0DA5594-C46C-19FF-6612-5EF75B7EB2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2C362A6-8798-685E-1958-6D5489965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3D38BE-46F0-608C-AFD1-80053619F3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1A770A9-DE61-BCCE-222D-E12379533F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AD1DF54-BA38-EA53-5C8E-4AD77FD3834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F5C0624-DA60-DBEF-35D0-DB6A689C09E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747780-DBD0-B38B-995E-4B052084683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245E8A8-854D-9F48-250F-0C7456FA634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411361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9B208-0ED1-E3D1-15E5-58CA0F7A7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719DCD3-0BDB-F32D-F5F2-BC9510442F7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904DE96-FEB0-9E6C-AD8D-2C2FCF074FF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BA5C5E-4B68-EB08-5DE4-AC8EA13D7B1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0A1EBAA-DA42-A47A-44D9-0EF3706082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A38D9D-96A8-F342-7453-2F6385F39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C44CB6-6484-1E33-C894-1829F33CAD51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I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5529E29-0BBD-5F1F-ECA6-FF929AAD8C5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9A8DF58-8455-D6ED-8BB0-87536B6514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4026" y="4631850"/>
            <a:ext cx="1541174" cy="2137610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72A274C-66A7-3202-357C-D7041EB633FF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AEBCC4E-AA35-32D1-D8E3-6C94A4D8252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96F2DAC0-8C4F-FFFA-C80C-325B86D09532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5C4C4E51-E591-AA40-BB02-D0D969C4CE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6B0359E-45B3-7090-2B92-CC40DB33FA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440B505-188E-323C-2273-F13DDFE165E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689E327-0CDC-5558-A967-6241685DEC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F05C7B9-3E55-69CD-8FD0-1A97537A2C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F67D8622-B4D1-5320-4F4E-F5FB9985143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05FD55E-B4B6-4879-7275-9228B0D697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429620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75D84-29E5-B9AD-FC5B-F932E8B62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AF7D25-462D-8E86-308A-AB65660DAF7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69D8A4-8E69-1DBD-A7CC-4D9BB4CAE3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DCF739-9CDD-BB86-6465-C276DE9D4F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43C96DB-8CD6-4EAA-3CE5-076A28A4C1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9868E11-AFA4-CAE2-5C8B-B448835216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A436A5-1F65-8CF0-DAEA-2BB0F7AF205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58D67C-4F93-B097-FB78-851EE2CA02A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53334-627E-6287-553E-1E37B77C24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CF0C36-AB5E-C715-D70C-D9D9883533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E4E8C8E-6D9C-F79B-6EDC-34AFA7DA32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A76998-1244-084F-DFDC-F8B354FF39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D95A892-459B-9870-81F7-FF91D1749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5312558-CECD-8A1E-B67E-0025B05F315A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I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41919B-576E-7EA5-38FB-42E4593333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358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DC117BBB-724E-27C9-82F2-8CC1EC4BA5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55147" y="3179676"/>
            <a:ext cx="2274589" cy="267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8EEF6-7028-1A12-F9C4-8A0ACC955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94FE60E-E38D-2856-A2A0-ACFA14498F8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D333343-6432-3D8A-41A9-EEEF024520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534872B-EDCE-8C80-EDDA-49B4F71177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59E649-2624-6420-9EA0-C43B624D47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89F2B3-0B9D-283C-DBD7-167F9BA33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577C59E-2907-777C-BBC5-3CE247336ED2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EC9AE8-4545-41C6-FD75-F1A18B9FB04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717C5F-213A-385D-8CF7-DC55287E16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5ADE937-CDD6-E07E-82A1-D51376B572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D523F87-BF69-D0DB-C1C9-C5766B7FA4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6D5001E-DFBE-0DBC-F725-1421D24F8BC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D272B60-D2CE-C802-2F06-2B06AC6179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1AED9596-4C6A-256D-AADB-83F54D5BA3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F891403-241F-EC03-06CD-DB0241C061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8ABCD1E-9ACE-0FB5-1E8A-3D74ABCF456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6949142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EF425-7410-3098-EA9F-33C298027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C0283D-86F4-73C6-2118-92C4906D79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F5D2C35-7746-56B0-6232-930BC7EB553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C59E62A-FB5E-F485-37B4-FA27A89A8A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A085E3-8F29-5593-17C9-1A61D6FF14A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0745F70-E01F-D64D-6F8F-D1F76B23F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ACF3C7-68CD-B0D0-7744-4ECBC7D220D0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i minuscule et I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451C7D3-4048-A317-33D8-BAF75CF6DAA1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B37B5C5-8AA5-E782-FCC7-E900AD9C4B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1630" y="2857500"/>
            <a:ext cx="5116977" cy="418136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6A1B3094-2D8F-2FC9-EC5A-EF112F2153D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E314C8C-5A1C-74AE-7E71-C8B4268E201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394DBE8-0F72-4E1D-5B59-2169A8A0F8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C407BF1-BC3B-F2C4-7E3E-B816CADB214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7D177BF-7967-CD07-36F2-FD1DCF3884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1E06FDD-426A-EAE7-FF5C-512566E4DD9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25208B0-834C-33C2-0FFB-7D251D9909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673706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242E6-527F-B5DB-C5A6-AE82B37A6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14095EF-386A-90A9-BF81-3C6CE4F5146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B090CD-F889-93A4-3EF2-53472AA4FF8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5E77438-601A-C607-DFDB-36A6CC682C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C9FDE3-8DF1-8095-6E8B-68A75BEDE18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73666FC-4821-27B3-CE36-CF292766F13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B29C40-F847-1256-5673-68290874FE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5A468E4-95A7-FF58-8E50-98BB23CE5ED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B770BDF-CF2B-4C0C-9F43-6CC8276627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8DBC625-0834-69ED-C74E-AFFA8E28CF3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396EA9-E882-A8B1-0021-0713154C8B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3B9B974-9E63-B15C-C1DB-302A73F45DA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CFC3D65-2E33-F745-9FA0-8C96F2616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8E94F7C-EF2A-6EA4-4EF8-78D8FFBE8A92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i en minuscule et I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F8E86-E065-BB91-AAF6-5CD5BD3B22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0377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41582-2015-94AD-B149-076AB4F6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FD68F527-D6BA-5C63-8EC1-71898913B8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33A5861-7CFE-0250-01C1-A7711816137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E1A8975-4448-5EEE-7B1D-F0171412569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B3D15CA-844D-5DBE-014B-E945F74D489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A5C32D9-A265-83A4-106A-2CA220ED2A12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369DD0-A8E0-1E9A-186B-1B7DCB0EDDF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9F1F470-DDCF-616E-917F-5578705A1F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05807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1F8A0-85F3-6498-24DB-BD533EDE2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09BCF9-EC85-291D-4B47-B13004C5B54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A02546-122A-3E63-8C99-0FDC110C3B4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30EB0E-0308-0A8B-590D-6EAD0FC6A9B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35835B7-6911-A144-EC90-794F8B6ADD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31CF420-CC08-6D94-9B2A-CBB58021C1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6C3A19-ED6E-7F9F-32B0-043D2CD225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B9E1A81-E8A9-15A9-28A4-CEFE9E87215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4D84E4F-2DE6-AC67-1405-FCE48E720B5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3B1C9B9-8898-CB78-2016-937C794FA4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7A33F91-6B5D-DC8D-870F-7000333CAA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E5EC0F5-7FD8-DE73-6615-4B05810D5D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A4265FC-2F79-CDF9-430A-14CD63648F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CACD85-BBDB-4C8D-91A2-44122A38F184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Relisons les lettres ensemble.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74A36E3-3E2F-D4D3-3D62-ACECE16BDF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501232"/>
              </p:ext>
            </p:extLst>
          </p:nvPr>
        </p:nvGraphicFramePr>
        <p:xfrm>
          <a:off x="708932" y="3501921"/>
          <a:ext cx="12129902" cy="59951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414770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446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a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I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O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985845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i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F5CF749D-3AEF-3DA7-F046-BB80A88262F8}"/>
              </a:ext>
            </a:extLst>
          </p:cNvPr>
          <p:cNvSpPr txBox="1"/>
          <p:nvPr/>
        </p:nvSpPr>
        <p:spPr>
          <a:xfrm>
            <a:off x="1647124" y="1343160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Lecture chorale des  lettres. </a:t>
            </a:r>
          </a:p>
        </p:txBody>
      </p:sp>
    </p:spTree>
    <p:extLst>
      <p:ext uri="{BB962C8B-B14F-4D97-AF65-F5344CB8AC3E}">
        <p14:creationId xmlns:p14="http://schemas.microsoft.com/office/powerpoint/2010/main" val="81289499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94F03-E6FE-3E05-C226-38BE9D1C2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F07C97F-BBD4-8108-633C-65273AA2257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8385303-83E0-9CC5-5919-33D1AD03850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A67C0E2-0A8F-1A3F-64D5-AF6315B93019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2B2038F-F9C4-DCD2-3798-3C962A37DF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12D2540A-8DA6-62F9-BBB3-44F073B8EFB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J’entoure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07DBE14-F029-3C73-EAB8-96842F5B46F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A506EF7-CC10-FC03-926A-8B6E8E0D2A82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46796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127C1-5587-6602-737D-C9D7B4816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14CDD7-6CEB-5AAF-4B80-63A892C56A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D55154-9F95-3E48-E340-D392667358C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B28B0ED-F725-58AA-FD01-42A3194FB2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4B3680-8D6E-82EE-3F53-48DE4F3A41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BCAE50-2C49-A51A-D972-4A808CC60B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7DA4BAF-01CA-BD5C-0492-0034658D73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85B0803-ECFF-FBA8-A31B-102A59ACE75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AF49BBD-0133-E2FC-9655-54BFAD09A7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9F7D02-86A8-1032-E69D-A80286C1F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CB66E6-990C-03A8-847F-70E09BE5A24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7E43BEA-00E8-F168-8F49-39E395C9970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E00AE9F-F5EF-30F6-541C-FF9CC93ED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F7318F-108E-7CE2-EDE3-6BE0B36CFF64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a dans le mot ami, suivez avec moi.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F2B01C-020D-A767-4FB7-957F536BB915}"/>
              </a:ext>
            </a:extLst>
          </p:cNvPr>
          <p:cNvSpPr txBox="1"/>
          <p:nvPr/>
        </p:nvSpPr>
        <p:spPr>
          <a:xfrm>
            <a:off x="3710088" y="3766456"/>
            <a:ext cx="58864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dirty="0">
                <a:solidFill>
                  <a:srgbClr val="106585"/>
                </a:solidFill>
                <a:latin typeface="Dosis" pitchFamily="2" charset="0"/>
              </a:rPr>
              <a:t>ami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F4C4A65-D825-952D-EE4F-B74F7F5F351A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A438057-A852-3EF0-1E4A-701BE82A9E72}"/>
              </a:ext>
            </a:extLst>
          </p:cNvPr>
          <p:cNvSpPr/>
          <p:nvPr/>
        </p:nvSpPr>
        <p:spPr>
          <a:xfrm>
            <a:off x="3458047" y="5103213"/>
            <a:ext cx="1981200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6694124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58E44-29EC-0D4D-0A3B-7459F17F7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1FCC90-42D4-3616-585A-FC970DDA923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D003609-7FE2-39E8-FFD0-B2B38369923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26400CA-4A84-C652-2BFA-2DF8250508A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F85CD41-A683-DA3D-5404-D9F1C7D652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D4171BE-123F-A75D-BB9A-2062B589795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1934DDC-3BBB-054E-B408-B60964ED359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9C698F1-99D6-A0BD-07EB-473203DA7F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5EF7888-596C-A4DC-51AA-39CE77F0963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9F90342-5837-F6E3-CBFD-19EE15D89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43435F-15BE-EB46-7630-12A17DF615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A70EFD-4E43-47D0-6D46-292FFB0EF5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E43DDAA-7CB7-C235-EE97-1C667CC4E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059EF8E-A23D-0759-1DC0-781D7B93D49A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avec le doigt la lettre a dans les mots suivants.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9EDECFF-FEF9-C167-ED1F-B612FA87C19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53C7ABF-C048-448B-BADC-A80E2FF54F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018952"/>
              </p:ext>
            </p:extLst>
          </p:nvPr>
        </p:nvGraphicFramePr>
        <p:xfrm>
          <a:off x="619411" y="4233047"/>
          <a:ext cx="12067804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37943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3825909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803952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678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maman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Amine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caméra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C69DDBF7-7A72-F92E-6259-BF38DCA2A42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72185" y="1301003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FDE0591-C977-1ABE-5C2E-F22F9F9EF9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742092" y="6459381"/>
            <a:ext cx="2266433" cy="317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9352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B39E-4A83-0AFC-CFB5-075B27DC9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327725-0844-4113-FA7F-376CAE9987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588463-6DB7-9D13-CBA0-28C38508E3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81DB170-FFD2-E5FF-B3B4-246FB00E00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0A28E71-E976-B789-F2AD-0F516CBAA4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58517BD-4C64-0B41-B0F7-71C68E3B37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E47291-F3C4-6703-E657-B9DAD9DFCCB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B82C80A-8962-F8B9-BE7E-6D0DB3AB9C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1B64641-0CEB-7DDF-EC7E-F8F2EF2BBC0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4E58C45-4066-F1E4-B11F-DA7FD6C35C5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C5EA4CE-4753-61BC-29C3-B0B8C7DFEE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714E28-CFB2-BD58-D5D5-D8A48E25BE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49FEE37-BD0F-138F-EFC1-FAE4F0CCC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307392-88F8-4B3F-8C8E-AA2EC4F4A1EC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i dans le mot livre,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6B00941-A5AA-B0C1-0632-09E4B84976C8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1A35A76-4DA8-4BB2-C873-FEB11BCE5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3827" y="3855608"/>
            <a:ext cx="6291319" cy="357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11355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C67A3-4BA8-C7BC-6B4A-13556942E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D41DE1-F669-7EF9-D6BD-21B8429116F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5FFCC6C-1BC6-053D-5B65-87B510D12A5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CD81868-10E0-98C4-9A0D-C0600E09D8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0147BD7-6108-93F4-8B40-E5CDB07B0D5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8251B26-A6A9-CB3B-3F7A-F636755DC3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B87E0A-E912-D4DB-30FE-302F43FAFC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0E1BA36-4362-4E08-F295-4AF21130E0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3EE6B3-1AB5-9F5F-5C9C-9905DE933D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9E4F4CA-3F20-0E15-61F0-52188C8CC5A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6AA672E-D59F-B681-3D31-B2C5374F5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9CDB96-39CD-15D0-64A3-8E776B8E70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7114A79-413F-A1D5-EDE8-A71FFFD953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CDBE1BE-ED12-281D-E284-0BDEA82AF941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avec le doigt la lettre i dans les mots suivants.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BE6AF6C-1E39-982D-F5E9-95EFEF8F43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242964"/>
              </p:ext>
            </p:extLst>
          </p:nvPr>
        </p:nvGraphicFramePr>
        <p:xfrm>
          <a:off x="527893" y="4483903"/>
          <a:ext cx="12129902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414770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ami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Ibrahim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livre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8A726B64-DE57-EF42-1708-43792A75C2C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38860" y="1276187"/>
            <a:ext cx="1140327" cy="790546"/>
          </a:xfrm>
          <a:prstGeom prst="roundRect">
            <a:avLst>
              <a:gd name="adj" fmla="val 11078"/>
            </a:avLst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0196FE1-66E9-64F2-777D-35CAA5C3CAAA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7BE9A7D-4FDD-12C1-C2AC-2101433543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2351392" y="6682767"/>
            <a:ext cx="2266433" cy="317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218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Chanson :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les lettres de l’alphabet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A5541-D7AC-58A3-1B34-ABFD9569C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C6BC95-0D0F-E325-FBAE-A82328BE19E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3F1B5DC-9FFB-63BE-A2E5-56A03C041C1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E3B4D03-C697-7C47-F21B-B7362DC545D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7817A0E-3795-3BBC-7CF1-E47664A1C24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CDA081A-AC08-E500-9EF1-E7BE1FA05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A229032-8813-C24E-BAB6-4B4DD14BA1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2DD62A0-5DB2-61E7-1826-19E9E967150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521478-6397-2B4B-6E83-1E388282B1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579C15A-74E3-A026-603F-4739F3118E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BEE83A4-D596-43D6-19DB-1BBC7BB47E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E13F9-079A-0121-2D64-3F92C064231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A27C349-11E9-36C6-DF2D-372A05CFB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4C0F481-9C94-4576-CA32-5DF1CA5E4B15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o dans le mot bol,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2913871-FDDE-D396-15E9-74739F7CAADD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C6DC9BC-E5DE-433D-6214-6BF529CB20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3021" y="3657484"/>
            <a:ext cx="6768503" cy="427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29741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4A3AD-5B5D-94C7-C2A7-3EE5C37B7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A4F20D-6CF4-4416-A2A1-097429E5214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36AC2BA-9CB1-C6B6-DD4E-57A4FF3B02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DC41B9-5E2C-4194-277A-60D591B9C4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7856E67-D05D-4F62-E014-32E02E7DC3B0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AC08AC-79E7-3A87-BE14-E5C8372D05C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D985CB9-7770-2B02-2FAD-068D9FE3232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BB9564-256F-3AA2-3D9A-FF03E196C7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D0240DA-7ED9-8C4B-4747-8EF25BC1854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649C049-8FC4-9C33-A9C6-9ED1C75730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BB40420-D1E3-D0C1-CC43-0B772495E8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A96984-B45B-531D-C414-3189251232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CC8578-BAC1-2F0D-436D-A00B1E38C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650086"/>
              </p:ext>
            </p:extLst>
          </p:nvPr>
        </p:nvGraphicFramePr>
        <p:xfrm>
          <a:off x="814115" y="4373170"/>
          <a:ext cx="12129902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414770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bol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olive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 err="1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omar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61CD3A4-F89C-34A2-69DA-A8FD3EAB140A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avec le doigt la lettre o dans les mots suivants.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9620D1FE-65CE-27B1-B35A-041CEDD07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27E191F-AEA4-A717-B619-CA171DB54A2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69610" y="1216159"/>
            <a:ext cx="1140327" cy="790546"/>
          </a:xfrm>
          <a:prstGeom prst="roundRect">
            <a:avLst>
              <a:gd name="adj" fmla="val 11078"/>
            </a:avLst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1AE0971-A24A-E35C-3621-5ABD3872F72E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3DDA08B-1C2F-8E10-8F70-860BB2C164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2101656" y="6606415"/>
            <a:ext cx="2266433" cy="317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4360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DA47F-77F5-4FA4-1A98-F8F890A07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401C66-188E-201E-5E48-DD2EFC8853B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19424C-478A-2EAA-72DD-4B25B84F6FA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52EF668-CD70-5BD3-89BA-055F79471F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17A0786-9D73-BA2E-83AD-C6275E828E6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30EA67F-17A4-5794-A5FB-7D457B8E7C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DB9B78F-E13F-17E4-1C4A-5156820D83F9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06.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A61B5C2-5E5A-0E7E-DF4C-C2E151C2491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C4BBBCF-8F35-C101-13E2-A1DF612C78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DD0A021-6DC0-B274-B8F6-071DE354FD0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D92D691-7367-8D13-176E-EF345016E12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14B67F0-A3B6-EC14-5A93-CBA05C5D27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300E6D1-2E00-62E8-6D9C-A91BB434565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4380992-E51B-E072-D24B-CA2A3635C91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DE5E168-50F0-C4F5-C4AC-7257C7F37DFD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72DE66B-C1F5-3177-360B-B5E0B6FA0A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2006" y="1784254"/>
            <a:ext cx="6282594" cy="793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16360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26847-0288-787C-A55C-7BFF7016D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4233C6-0CA8-892B-B30D-9A5B9A72ED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CB183D2-E9E1-71DF-03F3-ADF47D64FC1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A7B9B47-3029-F60B-3E3E-ECDD931023D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7F37F6A-8C4D-F518-9FF0-82447278815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8D361AD-FAE4-D66E-5599-3D6325A2B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7BF384D-13AF-ACAD-0809-837CB034E454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L’activité 1. :Travaillez individuellement.  Entourez les lettres 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30A6B32-0DA2-3517-3FB5-A2E932CB25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59F4EE-FD50-1F45-9E35-3746F23DAD7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36C5191-5EDE-7DE5-97C9-7C6E6BCFBE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EC81834-E8E1-4C8C-C5D5-60F7E064256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8AF9B2E-B3A0-FB9B-80EE-4D4944971F5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8F0F718-6BE5-E311-6188-02ADC62B299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8F1ED1E-EBF2-4A99-1F2B-7D5B8F1AD62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BAB2E49B-BBBD-3BB0-D3E8-03DB2EF530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0230" y="1816950"/>
            <a:ext cx="6324600" cy="786585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22BAB8-B46E-5710-EFDF-EF3F7B1F04C5}"/>
              </a:ext>
            </a:extLst>
          </p:cNvPr>
          <p:cNvSpPr/>
          <p:nvPr/>
        </p:nvSpPr>
        <p:spPr>
          <a:xfrm>
            <a:off x="3760230" y="3951337"/>
            <a:ext cx="6324600" cy="14207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701556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8D6C8-118E-AB56-ECCF-067AE81E3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0778865-6FC4-EB2D-7D46-A09F5CF94E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A6D2165-57CE-735C-7798-32CE24476AA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1EC415-534A-EF19-0647-AB9669CAD1E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120C2F8-6826-12C7-F83F-99A3C7A98BB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E0C29601-5C88-897D-54BC-3EFF19263CC8}"/>
              </a:ext>
            </a:extLst>
          </p:cNvPr>
          <p:cNvSpPr txBox="1"/>
          <p:nvPr/>
        </p:nvSpPr>
        <p:spPr>
          <a:xfrm>
            <a:off x="1428177" y="963392"/>
            <a:ext cx="117799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82FB022-3FC9-0FFC-8A1C-3E2B66BB362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878A846-E890-1499-98F0-A825DB94E23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4423F65-E03C-7BBE-5579-D7E6DD2B88E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9DDC00B-E557-6B4C-F2AB-957D088677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A5CB696-7C46-9059-DDBA-8E15DF4D729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E112482-2919-35AC-679F-A539C0DE5E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0F692F0-3A23-3978-98F5-360E8F465A1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0912AC43-AA12-772D-24CB-DBC1EC7CC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006" y="3009900"/>
            <a:ext cx="12345986" cy="335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23000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917C6-86C6-CB4A-E4B1-5AF1F199E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D8D70CD-05DA-991E-9710-49BF3661964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73E6106-F770-F8FF-9D59-35612D1BFFF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50B031-97E9-E373-7A25-33FD160D5FD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406C227-EFEC-F556-13B5-10D6C8B697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B8449E4-53B4-8040-6815-A7972C49EA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84DD7FB-FF14-64B6-3FD0-5952C83E92E6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L’activité 1. :Corrigez vos fautes avec un crayon 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circule entre les rangs et vérifie la correction des élèves.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3CDE5CB-8778-9598-F052-1B062C6A929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F17FEF6-56AB-63D8-6A6C-BDCEBC03E8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94C022-51F1-2D71-70F4-2B1D0298F8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A72CF0A-1334-A0C6-120D-BCC9B4FAA1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3D928DD-7208-BBBA-0C4A-7DBA6D362A9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DCE6CAC-E1E2-300C-01B5-30A4234358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DAA36EF-E7F7-64D6-6524-BD2D554B1A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901FE382-0788-B49F-ED27-68633F2B357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600" y="558651"/>
            <a:ext cx="1846817" cy="1291715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CBEF67B2-E305-6E0F-0801-904E8D5D7DE5}"/>
              </a:ext>
            </a:extLst>
          </p:cNvPr>
          <p:cNvSpPr/>
          <p:nvPr/>
        </p:nvSpPr>
        <p:spPr>
          <a:xfrm>
            <a:off x="4114800" y="4152900"/>
            <a:ext cx="214927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AF252C87-3A0D-9306-0EA0-1178D916EDAA}"/>
              </a:ext>
            </a:extLst>
          </p:cNvPr>
          <p:cNvSpPr/>
          <p:nvPr/>
        </p:nvSpPr>
        <p:spPr>
          <a:xfrm>
            <a:off x="6118468" y="4767262"/>
            <a:ext cx="107463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E2CA48F8-F32E-8217-919E-8A8961C69303}"/>
              </a:ext>
            </a:extLst>
          </p:cNvPr>
          <p:cNvSpPr/>
          <p:nvPr/>
        </p:nvSpPr>
        <p:spPr>
          <a:xfrm>
            <a:off x="5957272" y="5501294"/>
            <a:ext cx="214927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8C65256-FD90-342D-6B11-8D2D9A6CBF16}"/>
              </a:ext>
            </a:extLst>
          </p:cNvPr>
          <p:cNvSpPr/>
          <p:nvPr/>
        </p:nvSpPr>
        <p:spPr>
          <a:xfrm>
            <a:off x="2922774" y="4762500"/>
            <a:ext cx="214927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81D10EEB-7C2A-80FD-8503-B39A6258D788}"/>
              </a:ext>
            </a:extLst>
          </p:cNvPr>
          <p:cNvSpPr/>
          <p:nvPr/>
        </p:nvSpPr>
        <p:spPr>
          <a:xfrm>
            <a:off x="12193155" y="4109655"/>
            <a:ext cx="214927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9C1637E0-BA7D-88B3-B0CC-0D9B73F0BEFF}"/>
              </a:ext>
            </a:extLst>
          </p:cNvPr>
          <p:cNvSpPr/>
          <p:nvPr/>
        </p:nvSpPr>
        <p:spPr>
          <a:xfrm>
            <a:off x="9831208" y="4128706"/>
            <a:ext cx="214927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C0830CD7-2FB5-6E02-7DB6-CC0561232DCF}"/>
              </a:ext>
            </a:extLst>
          </p:cNvPr>
          <p:cNvSpPr/>
          <p:nvPr/>
        </p:nvSpPr>
        <p:spPr>
          <a:xfrm>
            <a:off x="6598498" y="4076541"/>
            <a:ext cx="214927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338075AB-1A82-4759-96FA-7B56E01D1D8B}"/>
              </a:ext>
            </a:extLst>
          </p:cNvPr>
          <p:cNvSpPr/>
          <p:nvPr/>
        </p:nvSpPr>
        <p:spPr>
          <a:xfrm>
            <a:off x="6172200" y="4076700"/>
            <a:ext cx="214927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E9288354-67A8-87D3-3AD8-CB49B643DCF3}"/>
              </a:ext>
            </a:extLst>
          </p:cNvPr>
          <p:cNvSpPr/>
          <p:nvPr/>
        </p:nvSpPr>
        <p:spPr>
          <a:xfrm>
            <a:off x="2707847" y="5501294"/>
            <a:ext cx="214927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9AAE469A-9DD3-0B29-D420-36D3C553CBE2}"/>
              </a:ext>
            </a:extLst>
          </p:cNvPr>
          <p:cNvSpPr/>
          <p:nvPr/>
        </p:nvSpPr>
        <p:spPr>
          <a:xfrm>
            <a:off x="11861032" y="4795837"/>
            <a:ext cx="214927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8985676A-B0DB-ACA2-3CE5-39E4ABC57AD0}"/>
              </a:ext>
            </a:extLst>
          </p:cNvPr>
          <p:cNvSpPr/>
          <p:nvPr/>
        </p:nvSpPr>
        <p:spPr>
          <a:xfrm>
            <a:off x="9212075" y="4795837"/>
            <a:ext cx="214927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CB441BE2-2EFE-F89D-B81D-72FEFEBD43A4}"/>
              </a:ext>
            </a:extLst>
          </p:cNvPr>
          <p:cNvSpPr/>
          <p:nvPr/>
        </p:nvSpPr>
        <p:spPr>
          <a:xfrm>
            <a:off x="8333972" y="4795837"/>
            <a:ext cx="214927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36EBD172-8D98-1D52-B9AC-780A18AEF067}"/>
              </a:ext>
            </a:extLst>
          </p:cNvPr>
          <p:cNvSpPr/>
          <p:nvPr/>
        </p:nvSpPr>
        <p:spPr>
          <a:xfrm>
            <a:off x="4742057" y="4762500"/>
            <a:ext cx="214927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88F3E3C1-71F4-7F54-6FDF-545A51803927}"/>
              </a:ext>
            </a:extLst>
          </p:cNvPr>
          <p:cNvSpPr/>
          <p:nvPr/>
        </p:nvSpPr>
        <p:spPr>
          <a:xfrm>
            <a:off x="11360698" y="5482244"/>
            <a:ext cx="214927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406EC722-C6B5-A330-181D-5C7DF05F36C4}"/>
              </a:ext>
            </a:extLst>
          </p:cNvPr>
          <p:cNvSpPr/>
          <p:nvPr/>
        </p:nvSpPr>
        <p:spPr>
          <a:xfrm>
            <a:off x="9905333" y="5559377"/>
            <a:ext cx="214927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9CB041B0-FB16-86BC-2D79-81268C66F6B5}"/>
              </a:ext>
            </a:extLst>
          </p:cNvPr>
          <p:cNvSpPr/>
          <p:nvPr/>
        </p:nvSpPr>
        <p:spPr>
          <a:xfrm>
            <a:off x="4222263" y="5545839"/>
            <a:ext cx="214927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457D6E09-FADB-3835-2CB3-DCEA5E45F1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3009900"/>
            <a:ext cx="12192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92264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5D83A-05BD-A339-9C5F-A9E0BB3FB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1688D54-DF31-E318-656E-418CF02954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B3E321D-155B-06ED-F18A-2D97FABB360F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ED7D923-68C9-26DE-75B8-8130F5D8F2C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00D3CD2-7F03-917B-4BA3-8BAE4DCD41B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39809CF-8AED-7635-90DD-CF0BBBB38C94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E43DBCA-7258-3449-2BA5-82BD44B5BAD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03F7767-2CCD-0612-B055-FB09CC55F45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7E18E621-074C-CD94-04D7-EAC2A9DE3C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652" y="6229350"/>
            <a:ext cx="2076696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72172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51713-DDB2-3EDB-3037-123E255CC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918A7F-0F6F-E854-AA55-A53E723ABE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1BC114A-320D-1D85-B09F-72246CE1753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67090AC-31E7-B912-5D38-B67CD195BA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F0551A-5570-2B01-8173-3B5BD0D99835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ABB96DD-6A73-1E6E-4990-A5CFA9B2B98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8EF39F-5457-428B-4371-7B056E830D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D4D5A95-DAD3-8E98-5C1A-2788D46003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0C64B87-D283-33CA-480B-343545B0FC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1549AF8-2201-727B-6167-DC6FA7E2F4D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76E41AD-4FBF-75CF-1E0E-2CBECD222DD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BAEA837-71A8-A0AD-C434-131FC962DE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F63230A1-7F8C-D82E-05BD-33454EF9FEB3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 allez passer au tableau pour jouer à  deux. Un élève montre les lettres, une après l’autre, et l’autre lit les lettres. Par la suite les rôles seront échangés.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53D574F-0ED7-BB0D-3F36-F56FE382687F}"/>
              </a:ext>
            </a:extLst>
          </p:cNvPr>
          <p:cNvGrpSpPr/>
          <p:nvPr/>
        </p:nvGrpSpPr>
        <p:grpSpPr>
          <a:xfrm>
            <a:off x="1828800" y="2705100"/>
            <a:ext cx="9906000" cy="6019800"/>
            <a:chOff x="3430277" y="1685728"/>
            <a:chExt cx="5330023" cy="3720361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4102D96-91AF-A46B-F5B9-74F2C0C1550E}"/>
                </a:ext>
              </a:extLst>
            </p:cNvPr>
            <p:cNvSpPr txBox="1"/>
            <p:nvPr/>
          </p:nvSpPr>
          <p:spPr>
            <a:xfrm>
              <a:off x="3430277" y="471171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 Je montre 4 mots ou syllabes au hasard</a:t>
              </a:r>
              <a:endParaRPr lang="fr-MA" sz="2700" b="1" dirty="0">
                <a:solidFill>
                  <a:prstClr val="black"/>
                </a:solidFill>
                <a:latin typeface="Dosis"/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61A0AB8-8F91-B33E-96DB-777635A9F112}"/>
                </a:ext>
              </a:extLst>
            </p:cNvPr>
            <p:cNvSpPr txBox="1"/>
            <p:nvPr/>
          </p:nvSpPr>
          <p:spPr>
            <a:xfrm>
              <a:off x="6594099" y="4711713"/>
              <a:ext cx="2166201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Je lis les mots </a:t>
              </a:r>
            </a:p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ou les syllabes</a:t>
              </a:r>
            </a:p>
          </p:txBody>
        </p:sp>
        <p:pic>
          <p:nvPicPr>
            <p:cNvPr id="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52F41B-8AA1-DFC9-32BF-EFC7680546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45FEE4-645A-2DCD-F994-3C6A3F828F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Image 8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FCBD004E-92C3-DB2B-33AC-AE554DA3B40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797" y="2845955"/>
            <a:ext cx="8735584" cy="4774127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BFE86D95-5340-268C-D500-F2A89F0CD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6463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37B1B-A695-1AEE-A814-5C4D75445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F9F497-4718-1491-A141-9C164714C48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1ECFA4-3D2F-539B-1E8A-23021C7BD80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E493B8F-FD58-B902-83CC-D1458ABE7B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B4CC27C-4486-B564-AF04-A95C1CAA53C8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F61BE3C-13E6-A33A-F579-1F288A88A8D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8BD90A0-4FB1-A56D-E793-2B6D9DED60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AF7413-79C2-87FD-62FF-5E8C77EBFA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3CFD442-2D13-D59A-7174-56FA613D38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8ED6198-1A9F-19A0-5BDA-7F6B5F35938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BC0722C-201F-F856-308C-69ED11D37E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8127D2-1278-E012-3E5D-8305172FF35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0E1940B6-BBA1-6240-D086-080163904F48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gagnant sera celui qui aura plus de réponses correctes. 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9E8238B-D69A-9408-513A-2A468D635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FEE9AB25-9C2C-105B-8186-1019F05C6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922897"/>
              </p:ext>
            </p:extLst>
          </p:nvPr>
        </p:nvGraphicFramePr>
        <p:xfrm>
          <a:off x="1259530" y="2213436"/>
          <a:ext cx="10566599" cy="58494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2615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716914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298707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6972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I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I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O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697036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i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61986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AFD03-B43B-2D84-D793-F11AD2492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8DFD37F-7447-2FD4-F357-8E1814267F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E64FDA5-A72C-B499-167E-1FC8D25F68C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430368-4832-3B72-9265-480C09C8DDE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AB59E9C-93DB-AC7A-5D01-25F30E95B02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mon cahier d’activités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BB15F12-9E75-F1DC-313C-C894234701CB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7BEDCCA-F2FE-E7E5-62E2-A5FCD45343CA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3CC413-FAF0-5448-8014-17A3D60C1D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0751" y="6598898"/>
            <a:ext cx="1871078" cy="119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117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19506</TotalTime>
  <Words>4730</Words>
  <Application>Microsoft Office PowerPoint</Application>
  <PresentationFormat>Personnalisé</PresentationFormat>
  <Paragraphs>950</Paragraphs>
  <Slides>114</Slides>
  <Notes>23</Notes>
  <HiddenSlides>0</HiddenSlides>
  <MMClips>2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114</vt:i4>
      </vt:variant>
    </vt:vector>
  </HeadingPairs>
  <TitlesOfParts>
    <vt:vector size="125" baseType="lpstr">
      <vt:lpstr>A Massir Ballpoint</vt:lpstr>
      <vt:lpstr>Microsoft Uighur</vt:lpstr>
      <vt:lpstr>Courier New</vt:lpstr>
      <vt:lpstr>Abadi</vt:lpstr>
      <vt:lpstr>Aptos</vt:lpstr>
      <vt:lpstr>Dosis</vt:lpstr>
      <vt:lpstr>Calibri</vt:lpstr>
      <vt:lpstr>Arial</vt:lpstr>
      <vt:lpstr>Carelia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153</cp:revision>
  <dcterms:created xsi:type="dcterms:W3CDTF">2006-08-16T00:00:00Z</dcterms:created>
  <dcterms:modified xsi:type="dcterms:W3CDTF">2025-09-11T22:56:53Z</dcterms:modified>
  <dc:identifier>DAFtlvZnwz4</dc:identifier>
</cp:coreProperties>
</file>