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heme/themeOverride1.xml" ContentType="application/vnd.openxmlformats-officedocument.themeOverr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52"/>
  </p:notesMasterIdLst>
  <p:sldIdLst>
    <p:sldId id="2147482866" r:id="rId2"/>
    <p:sldId id="2147482700" r:id="rId3"/>
    <p:sldId id="2147482721" r:id="rId4"/>
    <p:sldId id="2147482550" r:id="rId5"/>
    <p:sldId id="2134805155" r:id="rId6"/>
    <p:sldId id="2147482549" r:id="rId7"/>
    <p:sldId id="2147482513" r:id="rId8"/>
    <p:sldId id="2147482990" r:id="rId9"/>
    <p:sldId id="2134805394" r:id="rId10"/>
    <p:sldId id="2134805395" r:id="rId11"/>
    <p:sldId id="2147482473" r:id="rId12"/>
    <p:sldId id="2147482869" r:id="rId13"/>
    <p:sldId id="2147482870" r:id="rId14"/>
    <p:sldId id="2147482871" r:id="rId15"/>
    <p:sldId id="2147482872" r:id="rId16"/>
    <p:sldId id="2147482873" r:id="rId17"/>
    <p:sldId id="2147482874" r:id="rId18"/>
    <p:sldId id="2147482880" r:id="rId19"/>
    <p:sldId id="2147482881" r:id="rId20"/>
    <p:sldId id="2147482882" r:id="rId21"/>
    <p:sldId id="2147482883" r:id="rId22"/>
    <p:sldId id="2147482884" r:id="rId23"/>
    <p:sldId id="2147482885" r:id="rId24"/>
    <p:sldId id="2147482886" r:id="rId25"/>
    <p:sldId id="2147482887" r:id="rId26"/>
    <p:sldId id="2134808455" r:id="rId27"/>
    <p:sldId id="2147482729" r:id="rId28"/>
    <p:sldId id="2147482877" r:id="rId29"/>
    <p:sldId id="2147482685" r:id="rId30"/>
    <p:sldId id="2147482878" r:id="rId31"/>
    <p:sldId id="2147482879" r:id="rId32"/>
    <p:sldId id="2147482730" r:id="rId33"/>
    <p:sldId id="2147482662" r:id="rId34"/>
    <p:sldId id="2147482726" r:id="rId35"/>
    <p:sldId id="2147482961" r:id="rId36"/>
    <p:sldId id="2147482960" r:id="rId37"/>
    <p:sldId id="2147482962" r:id="rId38"/>
    <p:sldId id="2147482988" r:id="rId39"/>
    <p:sldId id="2147482963" r:id="rId40"/>
    <p:sldId id="2147482741" r:id="rId41"/>
    <p:sldId id="2147482964" r:id="rId42"/>
    <p:sldId id="2147482986" r:id="rId43"/>
    <p:sldId id="2147482978" r:id="rId44"/>
    <p:sldId id="2147482751" r:id="rId45"/>
    <p:sldId id="2147482518" r:id="rId46"/>
    <p:sldId id="2147482667" r:id="rId47"/>
    <p:sldId id="2147482876" r:id="rId48"/>
    <p:sldId id="2147482737" r:id="rId49"/>
    <p:sldId id="2147482987" r:id="rId50"/>
    <p:sldId id="2134804803" r:id="rId51"/>
  </p:sldIdLst>
  <p:sldSz cx="13716000" cy="10287000"/>
  <p:notesSz cx="6858000" cy="9144000"/>
  <p:embeddedFontLst>
    <p:embeddedFont>
      <p:font typeface="Arimo Italics" panose="020B0604020202020204" charset="0"/>
      <p:regular r:id="rId53"/>
      <p:italic r:id="rId54"/>
    </p:embeddedFont>
    <p:embeddedFont>
      <p:font typeface="Carelia" panose="020B0604020202020204" charset="0"/>
      <p:regular r:id="rId55"/>
    </p:embeddedFont>
    <p:embeddedFont>
      <p:font typeface="Dosis" pitchFamily="2" charset="0"/>
      <p:regular r:id="rId56"/>
      <p:bold r:id="rId57"/>
    </p:embeddedFont>
    <p:embeddedFont>
      <p:font typeface="Microsoft Uighur" panose="02000000000000000000" pitchFamily="2" charset="-78"/>
      <p:regular r:id="rId58"/>
      <p:bold r:id="rId5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866"/>
            <p14:sldId id="2147482700"/>
            <p14:sldId id="2147482721"/>
            <p14:sldId id="2147482550"/>
            <p14:sldId id="2134805155"/>
            <p14:sldId id="2147482549"/>
            <p14:sldId id="2147482513"/>
            <p14:sldId id="2147482990"/>
            <p14:sldId id="2134805394"/>
            <p14:sldId id="2134805395"/>
            <p14:sldId id="2147482473"/>
            <p14:sldId id="2147482869"/>
            <p14:sldId id="2147482870"/>
            <p14:sldId id="2147482871"/>
            <p14:sldId id="2147482872"/>
            <p14:sldId id="2147482873"/>
            <p14:sldId id="2147482874"/>
            <p14:sldId id="2147482880"/>
            <p14:sldId id="2147482881"/>
            <p14:sldId id="2147482882"/>
            <p14:sldId id="2147482883"/>
            <p14:sldId id="2147482884"/>
            <p14:sldId id="2147482885"/>
            <p14:sldId id="2147482886"/>
            <p14:sldId id="2147482887"/>
            <p14:sldId id="2134808455"/>
            <p14:sldId id="2147482729"/>
            <p14:sldId id="2147482877"/>
            <p14:sldId id="2147482685"/>
            <p14:sldId id="2147482878"/>
            <p14:sldId id="2147482879"/>
            <p14:sldId id="2147482730"/>
            <p14:sldId id="2147482662"/>
            <p14:sldId id="2147482726"/>
            <p14:sldId id="2147482961"/>
            <p14:sldId id="2147482960"/>
            <p14:sldId id="2147482962"/>
            <p14:sldId id="2147482988"/>
            <p14:sldId id="2147482963"/>
            <p14:sldId id="2147482741"/>
            <p14:sldId id="2147482964"/>
            <p14:sldId id="2147482986"/>
            <p14:sldId id="2147482978"/>
            <p14:sldId id="2147482751"/>
            <p14:sldId id="2147482518"/>
            <p14:sldId id="2147482667"/>
            <p14:sldId id="2147482876"/>
            <p14:sldId id="2147482737"/>
            <p14:sldId id="2147482987"/>
            <p14:sldId id="2134804803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6585"/>
    <a:srgbClr val="83A343"/>
    <a:srgbClr val="743A00"/>
    <a:srgbClr val="964B00"/>
    <a:srgbClr val="88CCCE"/>
    <a:srgbClr val="43A1A3"/>
    <a:srgbClr val="99BA56"/>
    <a:srgbClr val="000000"/>
    <a:srgbClr val="85A644"/>
    <a:srgbClr val="88A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153" autoAdjust="0"/>
    <p:restoredTop sz="90327" autoAdjust="0"/>
  </p:normalViewPr>
  <p:slideViewPr>
    <p:cSldViewPr>
      <p:cViewPr varScale="1">
        <p:scale>
          <a:sx n="48" d="100"/>
          <a:sy n="48" d="100"/>
        </p:scale>
        <p:origin x="1402" y="67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font" Target="fonts/font3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2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1.fntdata"/><Relationship Id="rId58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5.fntdata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7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06/10/2025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10/6/2025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10/6/2025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.xml"/><Relationship Id="rId6" Type="http://schemas.openxmlformats.org/officeDocument/2006/relationships/image" Target="../media/image35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3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4.xml"/><Relationship Id="rId6" Type="http://schemas.openxmlformats.org/officeDocument/2006/relationships/image" Target="../media/image28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6.xml"/><Relationship Id="rId6" Type="http://schemas.openxmlformats.org/officeDocument/2006/relationships/image" Target="../media/image30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7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6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31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32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37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6" Type="http://schemas.openxmlformats.org/officeDocument/2006/relationships/image" Target="../media/image34.png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21.png"/><Relationship Id="rId4" Type="http://schemas.openxmlformats.org/officeDocument/2006/relationships/image" Target="../media/image19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18.png"/><Relationship Id="rId7" Type="http://schemas.openxmlformats.org/officeDocument/2006/relationships/image" Target="../media/image41.png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40.png"/><Relationship Id="rId11" Type="http://schemas.openxmlformats.org/officeDocument/2006/relationships/image" Target="../media/image28.png"/><Relationship Id="rId5" Type="http://schemas.openxmlformats.org/officeDocument/2006/relationships/image" Target="../media/image39.png"/><Relationship Id="rId10" Type="http://schemas.openxmlformats.org/officeDocument/2006/relationships/image" Target="../media/image44.png"/><Relationship Id="rId4" Type="http://schemas.openxmlformats.org/officeDocument/2006/relationships/image" Target="../media/image19.svg"/><Relationship Id="rId9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8.png"/><Relationship Id="rId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46.png"/><Relationship Id="rId11" Type="http://schemas.openxmlformats.org/officeDocument/2006/relationships/image" Target="../media/image50.png"/><Relationship Id="rId5" Type="http://schemas.openxmlformats.org/officeDocument/2006/relationships/image" Target="../media/image45.png"/><Relationship Id="rId10" Type="http://schemas.openxmlformats.org/officeDocument/2006/relationships/image" Target="../media/image49.png"/><Relationship Id="rId4" Type="http://schemas.openxmlformats.org/officeDocument/2006/relationships/image" Target="../media/image19.svg"/><Relationship Id="rId9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8.png"/><Relationship Id="rId7" Type="http://schemas.openxmlformats.org/officeDocument/2006/relationships/image" Target="../media/image3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6" Type="http://schemas.openxmlformats.org/officeDocument/2006/relationships/image" Target="../media/image51.png"/><Relationship Id="rId5" Type="http://schemas.openxmlformats.org/officeDocument/2006/relationships/image" Target="../media/image31.png"/><Relationship Id="rId10" Type="http://schemas.openxmlformats.org/officeDocument/2006/relationships/image" Target="../media/image54.png"/><Relationship Id="rId4" Type="http://schemas.openxmlformats.org/officeDocument/2006/relationships/image" Target="../media/image19.svg"/><Relationship Id="rId9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18.png"/><Relationship Id="rId7" Type="http://schemas.openxmlformats.org/officeDocument/2006/relationships/image" Target="../media/image5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7.png"/><Relationship Id="rId5" Type="http://schemas.openxmlformats.org/officeDocument/2006/relationships/image" Target="../media/image55.png"/><Relationship Id="rId10" Type="http://schemas.openxmlformats.org/officeDocument/2006/relationships/image" Target="../media/image59.png"/><Relationship Id="rId4" Type="http://schemas.openxmlformats.org/officeDocument/2006/relationships/image" Target="../media/image19.svg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1.xml"/><Relationship Id="rId3" Type="http://schemas.openxmlformats.org/officeDocument/2006/relationships/tags" Target="../tags/tag46.xml"/><Relationship Id="rId7" Type="http://schemas.openxmlformats.org/officeDocument/2006/relationships/tags" Target="../tags/tag50.xml"/><Relationship Id="rId2" Type="http://schemas.openxmlformats.org/officeDocument/2006/relationships/tags" Target="../tags/tag45.xml"/><Relationship Id="rId1" Type="http://schemas.openxmlformats.org/officeDocument/2006/relationships/tags" Target="../tags/tag44.xml"/><Relationship Id="rId6" Type="http://schemas.openxmlformats.org/officeDocument/2006/relationships/tags" Target="../tags/tag49.xml"/><Relationship Id="rId11" Type="http://schemas.openxmlformats.org/officeDocument/2006/relationships/image" Target="../media/image19.svg"/><Relationship Id="rId5" Type="http://schemas.openxmlformats.org/officeDocument/2006/relationships/tags" Target="../tags/tag48.xml"/><Relationship Id="rId10" Type="http://schemas.openxmlformats.org/officeDocument/2006/relationships/image" Target="../media/image18.png"/><Relationship Id="rId4" Type="http://schemas.openxmlformats.org/officeDocument/2006/relationships/tags" Target="../tags/tag47.xml"/><Relationship Id="rId9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tags" Target="../tags/tag59.xml"/><Relationship Id="rId3" Type="http://schemas.openxmlformats.org/officeDocument/2006/relationships/tags" Target="../tags/tag54.xml"/><Relationship Id="rId7" Type="http://schemas.openxmlformats.org/officeDocument/2006/relationships/tags" Target="../tags/tag58.xml"/><Relationship Id="rId12" Type="http://schemas.openxmlformats.org/officeDocument/2006/relationships/image" Target="../media/image60.png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tags" Target="../tags/tag57.xml"/><Relationship Id="rId11" Type="http://schemas.openxmlformats.org/officeDocument/2006/relationships/image" Target="../media/image19.svg"/><Relationship Id="rId5" Type="http://schemas.openxmlformats.org/officeDocument/2006/relationships/tags" Target="../tags/tag56.xml"/><Relationship Id="rId10" Type="http://schemas.openxmlformats.org/officeDocument/2006/relationships/image" Target="../media/image18.png"/><Relationship Id="rId4" Type="http://schemas.openxmlformats.org/officeDocument/2006/relationships/tags" Target="../tags/tag55.xml"/><Relationship Id="rId9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tags" Target="../tags/tag67.xml"/><Relationship Id="rId3" Type="http://schemas.openxmlformats.org/officeDocument/2006/relationships/tags" Target="../tags/tag62.xml"/><Relationship Id="rId7" Type="http://schemas.openxmlformats.org/officeDocument/2006/relationships/tags" Target="../tags/tag66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tags" Target="../tags/tag65.xml"/><Relationship Id="rId11" Type="http://schemas.openxmlformats.org/officeDocument/2006/relationships/image" Target="../media/image19.svg"/><Relationship Id="rId5" Type="http://schemas.openxmlformats.org/officeDocument/2006/relationships/tags" Target="../tags/tag64.xml"/><Relationship Id="rId10" Type="http://schemas.openxmlformats.org/officeDocument/2006/relationships/image" Target="../media/image18.png"/><Relationship Id="rId4" Type="http://schemas.openxmlformats.org/officeDocument/2006/relationships/tags" Target="../tags/tag63.xml"/><Relationship Id="rId9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9.svg"/><Relationship Id="rId5" Type="http://schemas.openxmlformats.org/officeDocument/2006/relationships/tags" Target="../tags/tag72.xml"/><Relationship Id="rId10" Type="http://schemas.openxmlformats.org/officeDocument/2006/relationships/image" Target="../media/image18.png"/><Relationship Id="rId4" Type="http://schemas.openxmlformats.org/officeDocument/2006/relationships/tags" Target="../tags/tag71.xml"/><Relationship Id="rId9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tags" Target="../tags/tag83.xml"/><Relationship Id="rId3" Type="http://schemas.openxmlformats.org/officeDocument/2006/relationships/tags" Target="../tags/tag78.xml"/><Relationship Id="rId7" Type="http://schemas.openxmlformats.org/officeDocument/2006/relationships/tags" Target="../tags/tag82.xml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tags" Target="../tags/tag81.xml"/><Relationship Id="rId11" Type="http://schemas.openxmlformats.org/officeDocument/2006/relationships/image" Target="../media/image19.svg"/><Relationship Id="rId5" Type="http://schemas.openxmlformats.org/officeDocument/2006/relationships/tags" Target="../tags/tag80.xml"/><Relationship Id="rId10" Type="http://schemas.openxmlformats.org/officeDocument/2006/relationships/image" Target="../media/image18.png"/><Relationship Id="rId4" Type="http://schemas.openxmlformats.org/officeDocument/2006/relationships/tags" Target="../tags/tag79.xml"/><Relationship Id="rId9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3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tags" Target="../tags/tag10.xml"/><Relationship Id="rId16" Type="http://schemas.openxmlformats.org/officeDocument/2006/relationships/image" Target="../media/image16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5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tags" Target="../tags/tag91.xml"/><Relationship Id="rId3" Type="http://schemas.openxmlformats.org/officeDocument/2006/relationships/tags" Target="../tags/tag86.xml"/><Relationship Id="rId7" Type="http://schemas.openxmlformats.org/officeDocument/2006/relationships/tags" Target="../tags/tag90.xml"/><Relationship Id="rId12" Type="http://schemas.openxmlformats.org/officeDocument/2006/relationships/image" Target="../media/image19.svg"/><Relationship Id="rId2" Type="http://schemas.openxmlformats.org/officeDocument/2006/relationships/tags" Target="../tags/tag85.xml"/><Relationship Id="rId1" Type="http://schemas.openxmlformats.org/officeDocument/2006/relationships/tags" Target="../tags/tag84.xml"/><Relationship Id="rId6" Type="http://schemas.openxmlformats.org/officeDocument/2006/relationships/tags" Target="../tags/tag89.xml"/><Relationship Id="rId11" Type="http://schemas.openxmlformats.org/officeDocument/2006/relationships/image" Target="../media/image18.png"/><Relationship Id="rId5" Type="http://schemas.openxmlformats.org/officeDocument/2006/relationships/tags" Target="../tags/tag8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87.xml"/><Relationship Id="rId9" Type="http://schemas.openxmlformats.org/officeDocument/2006/relationships/tags" Target="../tags/tag9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tags" Target="../tags/tag100.xml"/><Relationship Id="rId13" Type="http://schemas.openxmlformats.org/officeDocument/2006/relationships/image" Target="../media/image60.png"/><Relationship Id="rId3" Type="http://schemas.openxmlformats.org/officeDocument/2006/relationships/tags" Target="../tags/tag95.xml"/><Relationship Id="rId7" Type="http://schemas.openxmlformats.org/officeDocument/2006/relationships/tags" Target="../tags/tag99.xml"/><Relationship Id="rId12" Type="http://schemas.openxmlformats.org/officeDocument/2006/relationships/image" Target="../media/image19.svg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tags" Target="../tags/tag98.xml"/><Relationship Id="rId11" Type="http://schemas.openxmlformats.org/officeDocument/2006/relationships/image" Target="../media/image18.png"/><Relationship Id="rId5" Type="http://schemas.openxmlformats.org/officeDocument/2006/relationships/tags" Target="../tags/tag97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6.xml"/><Relationship Id="rId9" Type="http://schemas.openxmlformats.org/officeDocument/2006/relationships/tags" Target="../tags/tag101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tags" Target="../tags/tag109.xml"/><Relationship Id="rId3" Type="http://schemas.openxmlformats.org/officeDocument/2006/relationships/tags" Target="../tags/tag104.xml"/><Relationship Id="rId7" Type="http://schemas.openxmlformats.org/officeDocument/2006/relationships/tags" Target="../tags/tag108.xml"/><Relationship Id="rId12" Type="http://schemas.openxmlformats.org/officeDocument/2006/relationships/image" Target="../media/image19.svg"/><Relationship Id="rId2" Type="http://schemas.openxmlformats.org/officeDocument/2006/relationships/tags" Target="../tags/tag103.xml"/><Relationship Id="rId1" Type="http://schemas.openxmlformats.org/officeDocument/2006/relationships/tags" Target="../tags/tag102.xml"/><Relationship Id="rId6" Type="http://schemas.openxmlformats.org/officeDocument/2006/relationships/tags" Target="../tags/tag107.xml"/><Relationship Id="rId11" Type="http://schemas.openxmlformats.org/officeDocument/2006/relationships/image" Target="../media/image18.png"/><Relationship Id="rId5" Type="http://schemas.openxmlformats.org/officeDocument/2006/relationships/tags" Target="../tags/tag106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05.xml"/><Relationship Id="rId9" Type="http://schemas.openxmlformats.org/officeDocument/2006/relationships/tags" Target="../tags/tag11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3" Type="http://schemas.openxmlformats.org/officeDocument/2006/relationships/tags" Target="../tags/tag113.xml"/><Relationship Id="rId7" Type="http://schemas.openxmlformats.org/officeDocument/2006/relationships/tags" Target="../tags/tag117.xml"/><Relationship Id="rId12" Type="http://schemas.openxmlformats.org/officeDocument/2006/relationships/image" Target="../media/image19.svg"/><Relationship Id="rId2" Type="http://schemas.openxmlformats.org/officeDocument/2006/relationships/tags" Target="../tags/tag112.xml"/><Relationship Id="rId1" Type="http://schemas.openxmlformats.org/officeDocument/2006/relationships/tags" Target="../tags/tag111.xml"/><Relationship Id="rId6" Type="http://schemas.openxmlformats.org/officeDocument/2006/relationships/tags" Target="../tags/tag116.xml"/><Relationship Id="rId11" Type="http://schemas.openxmlformats.org/officeDocument/2006/relationships/image" Target="../media/image18.png"/><Relationship Id="rId5" Type="http://schemas.openxmlformats.org/officeDocument/2006/relationships/tags" Target="../tags/tag11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14.xml"/><Relationship Id="rId9" Type="http://schemas.openxmlformats.org/officeDocument/2006/relationships/tags" Target="../tags/tag1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6" Type="http://schemas.openxmlformats.org/officeDocument/2006/relationships/image" Target="../media/image61.png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61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tags" Target="../tags/tag125.xml"/><Relationship Id="rId7" Type="http://schemas.openxmlformats.org/officeDocument/2006/relationships/image" Target="../media/image63.jpeg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1.pn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image" Target="../media/image63.jpe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8.xml"/><Relationship Id="rId5" Type="http://schemas.openxmlformats.org/officeDocument/2006/relationships/image" Target="../media/image61.png"/><Relationship Id="rId4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tags" Target="../tags/tag19.xml"/><Relationship Id="rId7" Type="http://schemas.openxmlformats.org/officeDocument/2006/relationships/image" Target="../media/image20.jpeg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10" Type="http://schemas.openxmlformats.org/officeDocument/2006/relationships/image" Target="../media/image17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0.xml"/><Relationship Id="rId5" Type="http://schemas.openxmlformats.org/officeDocument/2006/relationships/image" Target="../media/image7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6.svg"/><Relationship Id="rId12" Type="http://schemas.openxmlformats.org/officeDocument/2006/relationships/image" Target="../media/image31.png"/><Relationship Id="rId2" Type="http://schemas.openxmlformats.org/officeDocument/2006/relationships/tags" Target="../tags/tag2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jpeg"/><Relationship Id="rId9" Type="http://schemas.openxmlformats.org/officeDocument/2006/relationships/image" Target="../media/image28.png"/><Relationship Id="rId1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9" y="8983070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Version expérimentale pour les Ecoles Pionnières. </a:t>
            </a:r>
          </a:p>
          <a:p>
            <a:pPr marL="0" marR="0" lvl="0" indent="0" algn="ctr" defTabSz="68586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1" y="657601"/>
            <a:ext cx="9999581" cy="1399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9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152400" y="1728952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777508"/>
                <a:ext cx="2052843" cy="9631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45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28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 Massir Ballpoint" panose="00000100000000000000" pitchFamily="2" charset="-78"/>
                    <a:ea typeface="+mn-ea"/>
                    <a:cs typeface="Boahmed Alhour" pitchFamily="2" charset="-78"/>
                  </a:rPr>
                  <a:t>المقاعد</a:t>
                </a:r>
              </a:p>
              <a:p>
                <a:pPr marL="0" marR="0" lvl="0" indent="0" algn="ctr" defTabSz="914445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ar-MA" sz="2801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A Massir Ballpoint" panose="00000100000000000000" pitchFamily="2" charset="-78"/>
                    <a:ea typeface="+mn-ea"/>
                    <a:cs typeface="Boahmed Alhour" pitchFamily="2" charset="-78"/>
                  </a:rPr>
                  <a:t>محدودة</a:t>
                </a:r>
                <a:endParaRPr kumimoji="0" lang="ar-MA" sz="2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A Massir Ballpoint" panose="00000100000000000000" pitchFamily="2" charset="-78"/>
                  <a:ea typeface="+mn-ea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Calibri"/>
                    <a:ea typeface="+mn-ea"/>
                    <a:cs typeface="+mn-cs"/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Niveau </a:t>
              </a:r>
              <a:endParaRPr kumimoji="0" lang="ar-MA" sz="4001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5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4</a:t>
              </a:r>
              <a:endPara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5" y="3194755"/>
            <a:ext cx="13445780" cy="5065340"/>
            <a:chOff x="1735047" y="3428004"/>
            <a:chExt cx="13445780" cy="50653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marL="0" marR="0" lvl="0" indent="0" algn="ctr" defTabSz="91444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215968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449485" y="5268994"/>
              <a:ext cx="5432279" cy="3224349"/>
              <a:chOff x="5849885" y="4777723"/>
              <a:chExt cx="5432279" cy="32243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5849885" y="4777723"/>
                <a:ext cx="4247264" cy="3224349"/>
                <a:chOff x="3899690" y="3703910"/>
                <a:chExt cx="2831637" cy="2149662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3899690" y="3703910"/>
                  <a:ext cx="2831637" cy="2149662"/>
                  <a:chOff x="1305583" y="3824997"/>
                  <a:chExt cx="3128403" cy="2149662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507812" y="4091413"/>
                    <a:ext cx="2926174" cy="1883246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4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marL="0" marR="0" lvl="0" indent="0" algn="l" defTabSz="914445" rtl="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endParaRPr kumimoji="0" lang="fr-FR" sz="1800" b="0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black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Calibri"/>
                      <a:ea typeface="+mn-ea"/>
                      <a:cs typeface="+mn-cs"/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4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Microsoft Uighur" panose="02000000000000000000" pitchFamily="2" charset="-78"/>
                      <a:ea typeface="+mn-ea"/>
                      <a:cs typeface="Microsoft Uighur" panose="02000000000000000000" pitchFamily="2" charset="-78"/>
                    </a:rPr>
                    <a:t>Palier</a:t>
                  </a:r>
                  <a:r>
                    <a:rPr kumimoji="0" lang="fr-FR" sz="60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Microsoft Uighur" panose="02000000000000000000" pitchFamily="2" charset="-78"/>
                      <a:ea typeface="+mn-ea"/>
                      <a:cs typeface="Microsoft Uighur" panose="02000000000000000000" pitchFamily="2" charset="-78"/>
                    </a:rPr>
                    <a:t>: 5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09" y="4522960"/>
                  <a:ext cx="2068550" cy="104648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algn="ctr" defTabSz="914445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48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prstClr val="white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uLnTx/>
                      <a:uFillTx/>
                      <a:latin typeface="Microsoft Uighur" panose="02000000000000000000" pitchFamily="2" charset="-78"/>
                      <a:ea typeface="+mn-ea"/>
                      <a:cs typeface="Microsoft Uighur" panose="02000000000000000000" pitchFamily="2" charset="-78"/>
                    </a:rPr>
                    <a:t>Séance : 5 Rebrassage </a:t>
                  </a: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FR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3" y="5179737"/>
                <a:ext cx="1811006" cy="163134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1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Parcours</a:t>
                </a:r>
              </a:p>
              <a:p>
                <a:pPr marL="0" marR="0" lvl="0" indent="0" algn="ctr" defTabSz="914445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4001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 </a:t>
                </a:r>
                <a:r>
                  <a:rPr kumimoji="0" lang="fr-MA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uLnTx/>
                    <a:uFillTx/>
                    <a:latin typeface="Microsoft Uighur" panose="02000000000000000000" pitchFamily="2" charset="-78"/>
                    <a:ea typeface="+mn-ea"/>
                    <a:cs typeface="Microsoft Uighur" panose="02000000000000000000" pitchFamily="2" charset="-78"/>
                  </a:rPr>
                  <a:t>2</a:t>
                </a:r>
                <a:endParaRPr kumimoji="0" lang="ar-MA" sz="6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2" name="Image 1">
            <a:extLst>
              <a:ext uri="{FF2B5EF4-FFF2-40B4-BE49-F238E27FC236}">
                <a16:creationId xmlns:a16="http://schemas.microsoft.com/office/drawing/2014/main" id="{4F2B08B7-0DB6-E757-AFDA-E88CFDF872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87" b="92944" l="4936" r="89700">
                        <a14:foregroundMark x1="38043" y1="23119" x2="29614" y2="7056"/>
                        <a14:foregroundMark x1="29614" y1="7056" x2="48069" y2="973"/>
                        <a14:foregroundMark x1="48069" y1="973" x2="73605" y2="4136"/>
                        <a14:foregroundMark x1="73605" y1="4136" x2="53004" y2="19708"/>
                        <a14:foregroundMark x1="53004" y1="19708" x2="75322" y2="17762"/>
                        <a14:foregroundMark x1="75322" y1="17762" x2="64592" y2="487"/>
                        <a14:foregroundMark x1="64592" y1="487" x2="54721" y2="973"/>
                        <a14:foregroundMark x1="12017" y1="63747" x2="34979" y2="66180"/>
                        <a14:foregroundMark x1="42724" y1="44344" x2="42918" y2="43796"/>
                        <a14:foregroundMark x1="34979" y1="66180" x2="38069" y2="57466"/>
                        <a14:foregroundMark x1="40176" y1="22617" x2="39485" y2="17275"/>
                        <a14:foregroundMark x1="42918" y1="43796" x2="41389" y2="31981"/>
                        <a14:foregroundMark x1="34400" y1="20461" x2="26818" y2="25212"/>
                        <a14:foregroundMark x1="39485" y1="17275" x2="35710" y2="19641"/>
                        <a14:foregroundMark x1="19615" y1="48158" x2="19528" y2="48662"/>
                        <a14:foregroundMark x1="12312" y1="50535" x2="1717" y2="53285"/>
                        <a14:foregroundMark x1="19528" y1="48662" x2="19410" y2="48693"/>
                        <a14:foregroundMark x1="1717" y1="53285" x2="4936" y2="78832"/>
                        <a14:foregroundMark x1="10523" y1="71062" x2="16309" y2="63017"/>
                        <a14:foregroundMark x1="4936" y1="78832" x2="6001" y2="77351"/>
                        <a14:foregroundMark x1="82403" y1="75426" x2="60086" y2="83942"/>
                        <a14:foregroundMark x1="60086" y1="83942" x2="75107" y2="97324"/>
                        <a14:foregroundMark x1="75107" y1="97324" x2="99785" y2="94404"/>
                        <a14:foregroundMark x1="99785" y1="94404" x2="84764" y2="79075"/>
                        <a14:foregroundMark x1="84764" y1="79075" x2="96996" y2="94404"/>
                        <a14:foregroundMark x1="96996" y1="94404" x2="57940" y2="92944"/>
                        <a14:foregroundMark x1="57940" y1="92944" x2="61373" y2="83455"/>
                        <a14:backgroundMark x1="10300" y1="73479" x2="10300" y2="76156"/>
                        <a14:backgroundMark x1="7082" y1="75426" x2="8798" y2="75426"/>
                        <a14:backgroundMark x1="7082" y1="79075" x2="6652" y2="74696"/>
                        <a14:backgroundMark x1="4506" y1="79805" x2="6652" y2="81022"/>
                        <a14:backgroundMark x1="17382" y1="51582" x2="21245" y2="30900"/>
                        <a14:backgroundMark x1="21245" y1="30900" x2="13519" y2="51095"/>
                        <a14:backgroundMark x1="13519" y1="51095" x2="13519" y2="50122"/>
                        <a14:backgroundMark x1="41202" y1="44039" x2="39056" y2="57664"/>
                        <a14:backgroundMark x1="42275" y1="45255" x2="42275" y2="45255"/>
                        <a14:backgroundMark x1="40129" y1="22628" x2="41845" y2="31873"/>
                        <a14:backgroundMark x1="36910" y1="23114" x2="33047" y2="16545"/>
                        <a14:backgroundMark x1="21674" y1="27494" x2="25536" y2="274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670" y="7961550"/>
            <a:ext cx="2636642" cy="232545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2857A3-E998-69F7-F5F7-A301ADF12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DF9E5A-6C1E-ABFB-53F4-8CAD013C4C0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AD671ED-0BF0-DC82-96D4-753DF5DF778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D2CD961-C57B-0CFE-2483-036EF5BE5E1D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C107880-BFE9-EC53-4D83-ECC9F9DFB0CB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5C232B9-392E-E8AD-1916-700AA0BCED0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4124378"/>
              </p:ext>
            </p:extLst>
          </p:nvPr>
        </p:nvGraphicFramePr>
        <p:xfrm>
          <a:off x="2" y="-2"/>
          <a:ext cx="6710919" cy="74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20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6ACBC09-B1BF-C6D5-5263-AEE8690A5773}"/>
              </a:ext>
            </a:extLst>
          </p:cNvPr>
          <p:cNvSpPr txBox="1"/>
          <p:nvPr/>
        </p:nvSpPr>
        <p:spPr>
          <a:xfrm>
            <a:off x="1513619" y="474778"/>
            <a:ext cx="107371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C4B9AFA-2D59-6531-E1B0-D13CFC24EB1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F28BBCE-E0D5-7FE9-5300-3755B0FEBCD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3128" y="2100985"/>
            <a:ext cx="6192284" cy="5581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359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23057-839B-F976-ADFA-DDFC72CDD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449D7B-AE0B-6208-39AC-D909386FCC3A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C8A0B2D-E5B0-EC88-D1E0-AE017F4E5AC5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4EDD528-BEC2-D391-4346-4D58B82B517C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9C9342-5CAF-48E5-9B8E-8CD6EC9B272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F692BA-8E45-04A7-3227-E9889D3BAA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ADCE0C61-7A72-6033-9355-5A518FA5CB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8985154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D5508FB-C21E-5AD7-7E5D-2A5C75C5715F}"/>
              </a:ext>
            </a:extLst>
          </p:cNvPr>
          <p:cNvSpPr txBox="1"/>
          <p:nvPr/>
        </p:nvSpPr>
        <p:spPr>
          <a:xfrm>
            <a:off x="1564355" y="640870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or-chestre</a:t>
            </a: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orchestre. c-h font le son « k ».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C015A05-61EA-3566-B671-F7C44EA89EE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orchestre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17681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4E2C4-3945-23F8-5E52-7DFF9AB95A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B8150E-A9CC-D34A-9EF1-43551BD254F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665DA06-1FF8-DEF4-A459-11E73617D8A4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3A03A91-C69C-1E41-7C04-1AB0BBBD275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BC0CE1B-7174-4EEB-8165-617FAEA6EF4D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9527042-66C3-3357-8611-6FDAA9E42F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348565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4384D45-DDDF-BBD5-C6AE-8CE48EB4E5B9}"/>
              </a:ext>
            </a:extLst>
          </p:cNvPr>
          <p:cNvSpPr txBox="1"/>
          <p:nvPr/>
        </p:nvSpPr>
        <p:spPr>
          <a:xfrm>
            <a:off x="1513619" y="468472"/>
            <a:ext cx="107371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A40780-307D-3161-7C65-96FFA320B4E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09AE91EA-58C3-A430-C8E2-90F98ECB2F9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3930" y="2735328"/>
            <a:ext cx="6108139" cy="4816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2068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C57F88-DBBE-A7C4-339E-CB410C839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C556D2-EF74-30F8-C994-A3546733C3A9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820F4CC-FBEA-1029-D207-E24BBE50A6F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188D80B-936B-2985-0B96-20113CC5F8D1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0CDBBC7-163B-A4EE-7CFC-A1EFC3EE1234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BF1254D-35E1-F7CA-6E81-E30E78CB7F4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27E872-3A4F-4B91-C441-F9429698147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3536277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AACDC76-06BC-199A-31B4-022B11DF0140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ma-ga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sin. magasin. S fait le son « z ».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2708EB-18E8-D1C9-46C5-0DBA51838984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magasin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043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6FD276-511F-A69F-446D-F6062FB184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05594A9-1E1F-476F-8459-E5CCF61CA8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AB45319-B2E3-BEF0-F007-AE55C84D7783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E7D82F8-1379-ABCD-8E0E-BD205D8DC05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E1F236B-8CF9-127F-FA90-3B52AFE60D46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FD0C4FB-5EAD-85D6-4411-03F517148C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615604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40F386E-4D84-17C6-B0BF-E511CACFC158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CB037EB-81E4-C3E0-2C6E-705A2BB83F5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A72F1B7B-C046-0C7D-784F-C82DAC39C47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91000" y="2574758"/>
            <a:ext cx="6139613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536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2E185-2811-2211-8DED-365A585D6A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0A0793C-8AE6-8C8C-2377-FB5172D0C69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930241C-7F84-37C5-8386-4E05CC7335F5}"/>
              </a:ext>
            </a:extLst>
          </p:cNvPr>
          <p:cNvSpPr/>
          <p:nvPr/>
        </p:nvSpPr>
        <p:spPr>
          <a:xfrm>
            <a:off x="324640" y="3429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05FEE6-BA49-E91A-988D-E4A02DA9A86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579C0A5-E75C-2A84-2BAB-0D9D5FDD22DA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2CE00F-6F4E-6CEB-141C-D7511F57D29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57400" y="2577775"/>
            <a:ext cx="8812164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1641077-EA23-7FBF-6F82-E845348AB88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5624047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7ACB974-4158-1C8C-51BB-21E605E6DAB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exposition. exposition. t - i-o-n font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sion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DC99A70-2BE7-172D-F46C-06C6D96B4AAE}"/>
              </a:ext>
            </a:extLst>
          </p:cNvPr>
          <p:cNvSpPr txBox="1"/>
          <p:nvPr/>
        </p:nvSpPr>
        <p:spPr>
          <a:xfrm>
            <a:off x="4038600" y="4291780"/>
            <a:ext cx="52578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exposition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00184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51161-36AA-3A3B-B51A-9AAE9916D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1450C1-B9B6-1D37-F427-E0EC30C6C94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3AA9C1F-1DFB-B70D-7F05-4E4370DD375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7292C52-9C6A-9708-4ECB-D644E657A56F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D2D1B7-28B4-6557-7CFA-1A59175988E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A41956-FBF6-84E9-BB9B-A39E270E6B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830997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3E4B4E-90CF-33F7-D687-5B2E14CAC0A0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743725-3C4A-E2C1-E4D6-CB1C4E8D96F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582400" y="70715"/>
            <a:ext cx="1958125" cy="151389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8246D3A-5C2B-F282-D413-BBB8E4A6758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773" y="3238500"/>
            <a:ext cx="3004453" cy="3212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3760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AF11A6-E8ED-96BF-DABF-53C8BF3A16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A61093-9D75-FDEE-77E8-2E230B91925F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71FBE2F-0E9F-AF1B-45D4-F97EBAD4B5ED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FC553B3-228D-85AD-0CE4-49D9CAE8C54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A0BD5F-B22A-0E61-867D-0752D956D02E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2DE67B-2401-F677-51D2-C69A5AAEBA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10C2B54-3B81-E060-C31B-E2DC466F2A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37176106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64E91E40-5406-CBAB-133B-8E5B17F33B7D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étoile. Étoile.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138BA7C-D820-0761-ECC3-CE8942AD2891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étoile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539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33A03-1415-6AC5-1534-40EF4493BC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E76D9B7-F42E-5C6F-1168-661A829443E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6334D1A-CA9C-8D3B-38EA-007339387F21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B4EAD3D-5FD3-3CA7-F28D-341BB89ED98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3EF71C0-7321-9101-98D1-17DBFFF58597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C49AF14-1378-1955-F29D-3083513A5D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1873545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6245D96-764D-1BDC-4047-4CDEBE95EE2A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EDEC12F-7B95-0A36-61AD-8BFDEE54EB2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5569AFD-16A0-AA02-970D-44BE1C8A6C6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7200" y="3543300"/>
            <a:ext cx="4200399" cy="3533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956117-E332-AD69-FCCD-7026D4A87D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55B258C-6259-0D2A-AC65-D3A43EF7B7B1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CE86523-0470-3E03-AFF5-0386AB9FD2AF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BBD48F-99F8-642C-CF7D-842A7926B8CE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295C878-502E-E64F-37B9-99433DA0413B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B95C2F1-32D2-3B93-05C0-0B00216C09A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C180F61-9D91-0531-99CB-2A00477DBE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907817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46D131C8-4645-7292-5D7D-BB279C539A42}"/>
              </a:ext>
            </a:extLst>
          </p:cNvPr>
          <p:cNvSpPr txBox="1"/>
          <p:nvPr/>
        </p:nvSpPr>
        <p:spPr>
          <a:xfrm>
            <a:off x="1534404" y="613420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ordinateur.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8F7AC4-AEE0-189F-5653-5DE8FE6257EE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ordinateur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974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42258" y="23793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– A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CA564-3632-8FAB-6504-CCD1D776E1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AED985F-E827-EBA8-A350-7311D14122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796113D-740A-697F-58B5-D2FEB92AA000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656031-3EC5-29ED-12AE-8904B2FD0DD4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21E894C-2FC0-D3AA-4C35-67C592EDFB89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1AE4FB7-1423-343E-6389-B27BEFC52EA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81724621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7AD984C-3984-633B-1353-8383CC0F7391}"/>
              </a:ext>
            </a:extLst>
          </p:cNvPr>
          <p:cNvSpPr txBox="1"/>
          <p:nvPr/>
        </p:nvSpPr>
        <p:spPr>
          <a:xfrm>
            <a:off x="1711297" y="565073"/>
            <a:ext cx="1073714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F63189C-226F-22CA-427F-4D28AB13538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A11813F0-05CB-9CF2-21A2-45D90A5E8C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2000" y="2857500"/>
            <a:ext cx="3881928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798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346F68-839A-9FE9-A3F8-A975BCB25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A6AF41D-A096-7136-9405-D97235CEE5E6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C4D574C-8B67-A42A-8335-E598D3AD14FC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DC59DC6-787C-988B-19EB-3857D2D6CE23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4E18333-0E95-7500-4656-2E8C82BACAB8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E2D0603-CB3F-21EC-8896-304AC9EE60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AB99C5-1D01-096F-1B67-319BA1D2AC1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8138200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C1AF0482-6DD7-54D6-D901-BBF722D7C444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addition.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EDFEAC1-320E-292C-AB70-D9F4D94A3617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addition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6002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76487-B498-6C07-E732-B57864CA1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01B8C3E-2EDC-D859-9E27-7BACA3E86C4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3CE0FB-0563-A228-D873-D6B4AB375D95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38AC0FC-C7F6-09DA-9C5A-2021ED406740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6F22ADE-08DC-737F-BC04-E48A1F2A4B2E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6F428-E210-F0E2-963C-9B305DD6CC6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6998566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4F3834CE-398D-575F-E6CB-C981A89F2969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579B666-64A6-B99F-1609-885585BEDF0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546C6B94-985F-BBE1-EC2E-679B5F9B06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8388" y="3084846"/>
            <a:ext cx="2499223" cy="411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4206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E1E73-8905-4BE1-BC95-0D5477F81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FE12E04-2C0C-4E07-9AED-CCC6C281DC38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586988-E376-4C66-FB3F-5AC369B02923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2833D3-B736-ADEC-900E-02CAEBE90032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3448E59-C076-DC31-3815-1F09C5FBAC7F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C1384F8-0C2C-F0C9-4450-C0C14A86F51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9340627-9997-5D36-0774-5B79AEA581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40171229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43EA92B-154C-BDCE-F6D4-5B05CDA77259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femme. Le e fait le son « a » Corrigez..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6E5B24D-8772-EAE9-024B-43924D7571DD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une femme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1860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34364-4272-5633-0AD2-455EC5480E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7227FF-E5E4-5F83-D232-B762FDBBA5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B1D879C-E9D7-C5BF-E414-103448E2C8F2}"/>
              </a:ext>
            </a:extLst>
          </p:cNvPr>
          <p:cNvSpPr/>
          <p:nvPr/>
        </p:nvSpPr>
        <p:spPr>
          <a:xfrm>
            <a:off x="285757" y="342900"/>
            <a:ext cx="13192868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44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730FEE8-69D6-7865-C1ED-03DA6E3C622C}"/>
              </a:ext>
            </a:extLst>
          </p:cNvPr>
          <p:cNvSpPr/>
          <p:nvPr/>
        </p:nvSpPr>
        <p:spPr>
          <a:xfrm>
            <a:off x="285755" y="342900"/>
            <a:ext cx="13154396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DD824FD-8988-CEBE-D3B6-BA604A59E033}"/>
              </a:ext>
            </a:extLst>
          </p:cNvPr>
          <p:cNvSpPr/>
          <p:nvPr/>
        </p:nvSpPr>
        <p:spPr>
          <a:xfrm>
            <a:off x="1010024" y="693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A6AF73A-49CC-C495-1C24-A74D20BB43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79941208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CCED6F6-6812-2727-8D8A-7A19555A9EEF}"/>
              </a:ext>
            </a:extLst>
          </p:cNvPr>
          <p:cNvSpPr txBox="1"/>
          <p:nvPr/>
        </p:nvSpPr>
        <p:spPr>
          <a:xfrm>
            <a:off x="1711297" y="565073"/>
            <a:ext cx="10737143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l’image et écrivez le mot. 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Levez les ardoises 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3C40712-6158-1DA7-B082-FE2525BA67F3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914506" y="70715"/>
            <a:ext cx="2626019" cy="203027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FFF91F47-BBA4-6201-A179-CC28296D94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8400" y="3374899"/>
            <a:ext cx="1467721" cy="353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581813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CE94BF-8E18-C349-957E-4BE03A71F1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F14F5BD-680C-D768-2A62-F8DC64F0CF8E}"/>
              </a:ext>
            </a:extLst>
          </p:cNvPr>
          <p:cNvSpPr/>
          <p:nvPr/>
        </p:nvSpPr>
        <p:spPr>
          <a:xfrm>
            <a:off x="0" y="4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9C4B4FC-73A0-C67A-C9AB-D4347956F7CE}"/>
              </a:ext>
            </a:extLst>
          </p:cNvPr>
          <p:cNvSpPr/>
          <p:nvPr/>
        </p:nvSpPr>
        <p:spPr>
          <a:xfrm>
            <a:off x="275857" y="34290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C9F0E-1890-01F2-C417-D1D3053A6A58}"/>
              </a:ext>
            </a:extLst>
          </p:cNvPr>
          <p:cNvSpPr/>
          <p:nvPr/>
        </p:nvSpPr>
        <p:spPr>
          <a:xfrm>
            <a:off x="285755" y="342900"/>
            <a:ext cx="1315439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69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48B466C-D930-7693-B001-A359980EEDD9}"/>
              </a:ext>
            </a:extLst>
          </p:cNvPr>
          <p:cNvSpPr/>
          <p:nvPr/>
        </p:nvSpPr>
        <p:spPr>
          <a:xfrm>
            <a:off x="851050" y="73009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1CB11EB-B898-C1C6-CBD5-B5ECB87D312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4" y="2577775"/>
            <a:ext cx="7592960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BA3B31CC-1F74-2EBA-58B5-32A01BB88BB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992601822"/>
              </p:ext>
            </p:extLst>
          </p:nvPr>
        </p:nvGraphicFramePr>
        <p:xfrm>
          <a:off x="2" y="-2"/>
          <a:ext cx="671091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AA49EB1-F7A1-B1F4-02EA-075B2B7A4988}"/>
              </a:ext>
            </a:extLst>
          </p:cNvPr>
          <p:cNvSpPr txBox="1"/>
          <p:nvPr/>
        </p:nvSpPr>
        <p:spPr>
          <a:xfrm>
            <a:off x="1514711" y="479192"/>
            <a:ext cx="9944787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homme . Corrigez.</a:t>
            </a:r>
          </a:p>
          <a:p>
            <a:pPr marL="0" lvl="1" defTabSz="685869">
              <a:lnSpc>
                <a:spcPts val="3017"/>
              </a:lnSpc>
              <a:spcBef>
                <a:spcPct val="0"/>
              </a:spcBef>
              <a:defRPr/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A41B384-FC9D-60D1-56A8-0C96DE0B6766}"/>
              </a:ext>
            </a:extLst>
          </p:cNvPr>
          <p:cNvSpPr txBox="1"/>
          <p:nvPr/>
        </p:nvSpPr>
        <p:spPr>
          <a:xfrm>
            <a:off x="4792800" y="4291780"/>
            <a:ext cx="458717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69">
              <a:defRPr/>
            </a:pPr>
            <a:r>
              <a:rPr lang="fr-MA" sz="6000" b="1" dirty="0">
                <a:solidFill>
                  <a:schemeClr val="bg1"/>
                </a:solidFill>
                <a:latin typeface="Dosis" pitchFamily="2" charset="0"/>
              </a:rPr>
              <a:t>Un homme</a:t>
            </a:r>
            <a:endParaRPr lang="fr-MA" sz="60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9968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8"/>
            <a:ext cx="3579848" cy="2638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1B295F-FABA-5F7B-6579-B8DCA246E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A6642AC-A36C-1713-2784-773B592EA49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32AF364-BF58-B3C3-457F-B45ED691809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BE348D63-1310-32FA-5359-891238236B5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3555BF27-88EE-A09C-263C-F8F96C628F22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125F5EF1-7673-7E75-B2B9-878B97271964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DB10B1F3-8703-A0E5-9C8C-0B8D927F413A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1B9E73-E8A9-9DBD-E882-00E05D85D4B8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du vocabulaire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84FF2EF-52C6-4437-9F23-6D2E99CECF38}"/>
              </a:ext>
            </a:extLst>
          </p:cNvPr>
          <p:cNvSpPr txBox="1"/>
          <p:nvPr/>
        </p:nvSpPr>
        <p:spPr>
          <a:xfrm>
            <a:off x="1919782" y="2840483"/>
            <a:ext cx="10180653" cy="18889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4 diapositives </a:t>
            </a:r>
          </a:p>
          <a:p>
            <a:pPr algn="ctr"/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(images illustrant le vocabulaire du palier 5)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7D0DD100-2BE3-CC1F-71EC-614A4328F5AF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52AA5310-F28D-92E9-7EB5-55CBE75D9602}"/>
              </a:ext>
            </a:extLst>
          </p:cNvPr>
          <p:cNvSpPr txBox="1"/>
          <p:nvPr/>
        </p:nvSpPr>
        <p:spPr>
          <a:xfrm>
            <a:off x="1305381" y="5439424"/>
            <a:ext cx="11422041" cy="21236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les élèves un par un pour nommer les mots du vocabulaire correspondant aux images présentées sur les diapositives, de manière à ce que chacun participe au moins une fois. </a:t>
            </a: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88495F-8034-C6E0-C31A-8C36CD18A2F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32748933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711897" y="309347"/>
            <a:ext cx="12089703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44882880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3" name="Image 22">
            <a:extLst>
              <a:ext uri="{FF2B5EF4-FFF2-40B4-BE49-F238E27FC236}">
                <a16:creationId xmlns:a16="http://schemas.microsoft.com/office/drawing/2014/main" id="{23204BD6-87E3-05A0-CC08-986D247114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1089" y="6660583"/>
            <a:ext cx="1710380" cy="1380008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CB78A3A9-C4AB-19ED-5CE9-03150426CE5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9118" y="6997928"/>
            <a:ext cx="1710380" cy="1092074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A1B5C73-0105-556F-4062-27AAA9A9C3D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786" y="6311954"/>
            <a:ext cx="2115839" cy="2077260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7DB1A2A0-886F-0263-D616-1CA669B1E18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3391" y="6669292"/>
            <a:ext cx="2265095" cy="1749341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D01AC174-1DCD-636D-3A06-523EE76EA3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421939" y="2712457"/>
            <a:ext cx="1843523" cy="1289723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06E1B80C-44AB-CC8B-1F81-2E355EA0CC1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949" y="2522980"/>
            <a:ext cx="2784198" cy="250975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B333C937-F95A-7D9B-FDC7-0EB07AB0DC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06933" y="2712450"/>
            <a:ext cx="2370882" cy="2153820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A3E6F232-9DB5-2BB9-F2C0-8864DDD0286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52324" y="2538268"/>
            <a:ext cx="1153343" cy="277955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DA34657-FE37-2433-0278-E2B50634B118}"/>
              </a:ext>
            </a:extLst>
          </p:cNvPr>
          <p:cNvSpPr txBox="1"/>
          <p:nvPr/>
        </p:nvSpPr>
        <p:spPr>
          <a:xfrm>
            <a:off x="1772962" y="616079"/>
            <a:ext cx="104925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86893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32764008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904CD7BD-CAAB-21A5-82A9-4191F9B6EE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280" y="6272564"/>
            <a:ext cx="1942721" cy="207725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049A96A-51B8-6D52-397F-9F48E1CB34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45242" y="2621660"/>
            <a:ext cx="1924856" cy="1899428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F3DE9F8-11BD-D767-7436-7EEFDA99704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0491" y="6131564"/>
            <a:ext cx="1734750" cy="235926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9D97D6-0568-E9EC-5EF4-271FAB667E1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92350" y="6542727"/>
            <a:ext cx="1824014" cy="160174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73C1D8-C0A5-2C76-F864-D4F1FF1CE6D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605054" y="6477908"/>
            <a:ext cx="2004168" cy="1666568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0DB87A34-87F9-944E-922A-FDA8A1DD306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5275" y="2735054"/>
            <a:ext cx="2149113" cy="154986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F4B349CB-E6A6-1892-125B-BC97F0537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335703" y="2450804"/>
            <a:ext cx="1360775" cy="1922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1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193822" y="2071849"/>
            <a:ext cx="11681640" cy="11926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A la fin de la séance d’aujourd’hui,</a:t>
            </a:r>
          </a:p>
          <a:p>
            <a:pPr algn="ctr" defTabSz="685869">
              <a:spcAft>
                <a:spcPts val="900"/>
              </a:spcAft>
              <a:defRPr/>
            </a:pP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3200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3200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1388617" y="3587665"/>
            <a:ext cx="11292049" cy="3557514"/>
            <a:chOff x="3284529" y="4577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284529" y="4577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916193" y="4829273"/>
              <a:ext cx="6227090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69">
                <a:spcAft>
                  <a:spcPts val="900"/>
                </a:spcAft>
                <a:defRPr/>
              </a:pPr>
              <a:r>
                <a:rPr lang="fr-FR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mots du vocabulaire du palier 5. </a:t>
              </a: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896593" y="5487756"/>
              <a:ext cx="7237665" cy="309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spcAft>
                  <a:spcPts val="890"/>
                </a:spcAft>
              </a:pPr>
              <a:r>
                <a:rPr lang="fr-MA" sz="2801" dirty="0">
                  <a:solidFill>
                    <a:schemeClr val="accent5">
                      <a:lumMod val="50000"/>
                    </a:schemeClr>
                  </a:solidFill>
                  <a:latin typeface="Dosis" pitchFamily="2" charset="0"/>
                </a:rPr>
                <a:t>Réviser les difficultés particulières présentées.</a:t>
              </a:r>
              <a:endParaRPr lang="fr-FR" sz="2801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10727" y="4581025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69">
                <a:defRPr/>
              </a:pPr>
              <a:endParaRPr lang="fr-MA" sz="100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9" name="Oval 86">
            <a:extLst>
              <a:ext uri="{FF2B5EF4-FFF2-40B4-BE49-F238E27FC236}">
                <a16:creationId xmlns:a16="http://schemas.microsoft.com/office/drawing/2014/main" id="{682BD923-01C7-9BB1-673D-4D7011C6955D}"/>
              </a:ext>
            </a:extLst>
          </p:cNvPr>
          <p:cNvSpPr/>
          <p:nvPr/>
        </p:nvSpPr>
        <p:spPr>
          <a:xfrm>
            <a:off x="1799394" y="3768443"/>
            <a:ext cx="732834" cy="781668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val 86">
            <a:extLst>
              <a:ext uri="{FF2B5EF4-FFF2-40B4-BE49-F238E27FC236}">
                <a16:creationId xmlns:a16="http://schemas.microsoft.com/office/drawing/2014/main" id="{A3F2B2E4-79BA-E754-F415-2B0997A410B3}"/>
              </a:ext>
            </a:extLst>
          </p:cNvPr>
          <p:cNvSpPr/>
          <p:nvPr/>
        </p:nvSpPr>
        <p:spPr>
          <a:xfrm>
            <a:off x="1829375" y="4920700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76625" y="4842741"/>
            <a:ext cx="665435" cy="566624"/>
          </a:xfrm>
          <a:prstGeom prst="rect">
            <a:avLst/>
          </a:prstGeom>
        </p:spPr>
      </p:pic>
      <p:pic>
        <p:nvPicPr>
          <p:cNvPr id="16" name="Graphique 30">
            <a:extLst>
              <a:ext uri="{FF2B5EF4-FFF2-40B4-BE49-F238E27FC236}">
                <a16:creationId xmlns:a16="http://schemas.microsoft.com/office/drawing/2014/main" id="{B3EA577C-3557-8FCB-2A20-EC36CC4B7A9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3742602"/>
            <a:ext cx="665435" cy="566624"/>
          </a:xfrm>
          <a:prstGeom prst="rect">
            <a:avLst/>
          </a:prstGeom>
        </p:spPr>
      </p:pic>
      <p:sp>
        <p:nvSpPr>
          <p:cNvPr id="17" name="Oval 86">
            <a:extLst>
              <a:ext uri="{FF2B5EF4-FFF2-40B4-BE49-F238E27FC236}">
                <a16:creationId xmlns:a16="http://schemas.microsoft.com/office/drawing/2014/main" id="{667C1716-89B1-B42F-4315-EE5544250AC3}"/>
              </a:ext>
            </a:extLst>
          </p:cNvPr>
          <p:cNvSpPr/>
          <p:nvPr/>
        </p:nvSpPr>
        <p:spPr>
          <a:xfrm>
            <a:off x="1829375" y="5997919"/>
            <a:ext cx="732834" cy="781667"/>
          </a:xfrm>
          <a:prstGeom prst="ellipse">
            <a:avLst/>
          </a:prstGeom>
          <a:solidFill>
            <a:srgbClr val="005664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914445">
              <a:defRPr/>
            </a:pPr>
            <a:endParaRPr lang="en-US" sz="32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Graphique 30">
            <a:extLst>
              <a:ext uri="{FF2B5EF4-FFF2-40B4-BE49-F238E27FC236}">
                <a16:creationId xmlns:a16="http://schemas.microsoft.com/office/drawing/2014/main" id="{F5AA5F47-9604-DF8C-10A4-AF7B9A319F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flipH="1">
            <a:off x="1746411" y="5893227"/>
            <a:ext cx="665435" cy="566624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F90B237-2A54-A57A-3A74-DE4719F5EE49}"/>
              </a:ext>
            </a:extLst>
          </p:cNvPr>
          <p:cNvSpPr txBox="1"/>
          <p:nvPr/>
        </p:nvSpPr>
        <p:spPr>
          <a:xfrm>
            <a:off x="3349384" y="6142472"/>
            <a:ext cx="9911895" cy="5233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890"/>
              </a:spcAft>
            </a:pPr>
            <a:r>
              <a:rPr lang="fr-MA" sz="280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Lire des phrases avec difficultés particulières.</a:t>
            </a:r>
            <a:endParaRPr lang="fr-FR" sz="2801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176338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16EC1-F37F-1E07-95A9-27FEF6191B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0999EEF-6351-932B-8E94-C5326E9F4A16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C23330-3462-A731-1ED4-73906173C51F}"/>
              </a:ext>
            </a:extLst>
          </p:cNvPr>
          <p:cNvSpPr/>
          <p:nvPr/>
        </p:nvSpPr>
        <p:spPr>
          <a:xfrm>
            <a:off x="251122" y="32558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08FF245-CB3E-A8DC-C186-BDC451E3A7AB}"/>
              </a:ext>
            </a:extLst>
          </p:cNvPr>
          <p:cNvSpPr/>
          <p:nvPr/>
        </p:nvSpPr>
        <p:spPr>
          <a:xfrm>
            <a:off x="285757" y="342904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CFC20EA-2F25-0B2D-78CD-31D318E704D8}"/>
              </a:ext>
            </a:extLst>
          </p:cNvPr>
          <p:cNvSpPr txBox="1"/>
          <p:nvPr/>
        </p:nvSpPr>
        <p:spPr>
          <a:xfrm>
            <a:off x="1750492" y="516612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</a:t>
            </a:r>
            <a:r>
              <a:rPr lang="fr-MA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86CEF0-AEEA-7E12-F307-450F9F000F99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864E947-13DC-0CFF-ED5C-05B6A378CE5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27605614"/>
              </p:ext>
            </p:extLst>
          </p:nvPr>
        </p:nvGraphicFramePr>
        <p:xfrm>
          <a:off x="52947" y="-17318"/>
          <a:ext cx="5541891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124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35CD6B4-6DB0-2069-626C-D4FD5CEEDF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4904" y="2254404"/>
            <a:ext cx="2613356" cy="219839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FCB8B443-460C-B4B6-0964-822CCF3BCDF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44070" y="6365238"/>
            <a:ext cx="1965803" cy="261807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EDECF441-C95B-79D4-5693-87B3145A1B7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44069" y="2564883"/>
            <a:ext cx="1799301" cy="187191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3FE8723A-2430-5627-6DDD-4FE32EC9FD5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73445" y="2129686"/>
            <a:ext cx="2742881" cy="2742881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FA13525-B934-373A-7431-9571B8B9BD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59735" y="6471969"/>
            <a:ext cx="2079980" cy="25113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C5A877AC-FF65-F085-461C-FA7F2627C2B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73446" y="6808405"/>
            <a:ext cx="2742879" cy="2061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3301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13880"/>
            <a:ext cx="13716000" cy="10287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251119" y="34290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310485" y="342897"/>
            <a:ext cx="13154396" cy="97858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3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750492" y="516605"/>
            <a:ext cx="111985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69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</a:t>
            </a:r>
            <a:r>
              <a:rPr lang="fr-MA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ui veut passer pour dire les mots. Fournir une rétroaction appropriée.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1136801" y="702551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53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67155746"/>
              </p:ext>
            </p:extLst>
          </p:nvPr>
        </p:nvGraphicFramePr>
        <p:xfrm>
          <a:off x="52947" y="-17318"/>
          <a:ext cx="6705969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532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532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2C6BBBCA-B862-E2AD-43A9-FC60A4D51F4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171" y="2557031"/>
            <a:ext cx="2114496" cy="291105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C9396507-AFA8-2290-85B8-036E3830F9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581" y="2387852"/>
            <a:ext cx="2293017" cy="377759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E43C2B6-8FD1-A4D9-2F47-F7DE8CF71D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298" y="3605789"/>
            <a:ext cx="5000937" cy="186501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549B6921-0156-0630-04ED-1B056DCC4C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135" y="7205701"/>
            <a:ext cx="3736925" cy="218537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D38AC2A1-BFAC-24B2-CB86-B8361324411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440" y="6588637"/>
            <a:ext cx="2994504" cy="2736911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F2A5016-EDAE-9D22-0D23-5ECEB29681C0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935" y="5896058"/>
            <a:ext cx="2994504" cy="3271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45080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CF54F-EAB7-413D-ECC4-04919CDA4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D74A652-3B5F-A436-DF7C-44963EDCFD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F42FDE8-8CE0-5FD1-1892-1CD2D2B93898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78651B20-B4E1-37FE-0E11-A2450FA9D20A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603C4A54-2F78-3BD9-693D-A46FD98CAA8F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236AA7F1-1B54-6088-4632-A8A14B1B0831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90E966D-83AD-89AC-D918-7E72368BA447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90D7DD2-91C9-6A89-1F2E-B7C086A674D6}"/>
              </a:ext>
            </a:extLst>
          </p:cNvPr>
          <p:cNvSpPr txBox="1"/>
          <p:nvPr/>
        </p:nvSpPr>
        <p:spPr>
          <a:xfrm>
            <a:off x="2333956" y="2015170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Rebrassage de la lecture: révision collective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2F0F2CF-4A87-4D6C-79CF-9C29FDEC3779}"/>
              </a:ext>
            </a:extLst>
          </p:cNvPr>
          <p:cNvSpPr txBox="1"/>
          <p:nvPr/>
        </p:nvSpPr>
        <p:spPr>
          <a:xfrm>
            <a:off x="1318221" y="4347273"/>
            <a:ext cx="11388419" cy="581697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fait passer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tous les élèves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un par un pour lire les mots sur les diapositives lors de la </a:t>
            </a:r>
            <a:r>
              <a:rPr lang="fr-FR" sz="32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collective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 défilement des diapositives peut être bidirectionnel afin d’assurer la couverture des difficultés et la participation de tous.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L’enseignant(e) dispose de la liberté de consacrer plus de temps à une difficulté identifiée selon les besoins. Dans ce cas il réexplique et donne des exemples au tableau latéral.</a:t>
            </a:r>
          </a:p>
          <a:p>
            <a:pPr algn="just">
              <a:lnSpc>
                <a:spcPct val="150000"/>
              </a:lnSpc>
            </a:pPr>
            <a:endParaRPr lang="en-US" sz="32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DF8866F-C851-7B15-D014-606E5A0F9149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420419322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4DBE6D-5CA9-EE32-F46A-0AF54BAB97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EBBC47-6560-F115-8B6E-CA47B3A7846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5F07DEC-C2E1-EC1F-9F06-977BB8B7BE2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6517CEF-6189-C928-A92E-B71F18D0B05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lecture: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Lire des mots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9427870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358564-3BC2-796C-8874-A1BFCBAD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3609F6-386B-E8EE-0FE5-079497D362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8A366E-4557-E93B-A235-B805444D6D52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2008199-B6F9-4B6A-1A11-B7073424D59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AABF246-EFAA-3B9A-46E9-5A809281D05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A012E6C-5002-972D-F24C-156252BDDF8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E1736FA-D0A2-C3D7-F383-D7D8FB5BF0F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7EA514-B032-3EF1-8C08-5C82E77CAE4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4E4BB82-7DFE-1EAD-EF28-154C5F6D61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7373415"/>
              </p:ext>
            </p:extLst>
          </p:nvPr>
        </p:nvGraphicFramePr>
        <p:xfrm>
          <a:off x="423545" y="2198590"/>
          <a:ext cx="12850236" cy="75201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12674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endParaRPr lang="fr-MA" sz="6600" b="1" i="0" dirty="0">
                        <a:solidFill>
                          <a:srgbClr val="242021"/>
                        </a:solidFill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  <a:tr h="2530201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s’amu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er   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abite     sai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on te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nologie    maga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in   t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é</a:t>
                      </a:r>
                      <a:endParaRPr lang="fr-MA" sz="6600" b="1" dirty="0">
                        <a:effectLst/>
                        <a:latin typeface="Aptos" panose="020B0004020202020204" pitchFamily="34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00918023"/>
                  </a:ext>
                </a:extLst>
              </a:tr>
              <a:tr h="25302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te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Aptos" panose="020B0004020202020204" pitchFamily="34" charset="0"/>
                        </a:rPr>
                        <a:t>ch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nicien  mu</a:t>
                      </a:r>
                      <a:r>
                        <a:rPr lang="fr-MA" sz="6600" b="1" i="0" dirty="0">
                          <a:solidFill>
                            <a:srgbClr val="FF0000"/>
                          </a:solidFill>
                          <a:effectLst/>
                          <a:latin typeface="Aptos" panose="020B0004020202020204" pitchFamily="34" charset="0"/>
                        </a:rPr>
                        <a:t>s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ique   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Aptos" panose="020B0004020202020204" pitchFamily="34" charset="0"/>
                        </a:rPr>
                        <a:t>h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uit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5509125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AAD55DD-3372-352D-AA57-CC67791456B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11489842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47250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A7A136-6F2F-1EDB-8B03-76DCE368BA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DCE1A90-66E5-7F24-8365-47E5D2BF990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BF0D341-40A2-833C-42F5-40E64088313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9E4C8B1-E779-8A61-5783-E4E1559CC1F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E896C29-535C-0304-E053-9E7895E596A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856FFD2-27E6-28C9-3D22-8915F49C797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339128-669E-FFD3-00A4-8B6F573232C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E1D3216-0102-DC5C-1C36-71E429BE12F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 les mots? Faire passer tous les élèves.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76DF9-FACC-AC5D-B7D6-B34FD39CBB50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79131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913085">
                <a:tc>
                  <a:txBody>
                    <a:bodyPr/>
                    <a:lstStyle/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 </a:t>
                      </a: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ces étoiles       nous avons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vous aimez          des îles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petit homme       des étoiles </a:t>
                      </a:r>
                    </a:p>
                    <a:p>
                      <a:pPr marL="0" marR="0" lvl="0" indent="0" algn="ctr" defTabSz="457201" rtl="0" eaLnBrk="1" fontAlgn="auto" latinLnBrk="0" hangingPunct="1">
                        <a:lnSpc>
                          <a:spcPct val="2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fr-FR" sz="66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242021"/>
                          </a:solidFill>
                          <a:effectLst/>
                          <a:uLnTx/>
                          <a:uFillTx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Ils arrivent       Nous entrons</a:t>
                      </a:r>
                      <a:endParaRPr kumimoji="0" lang="fr-MA" sz="66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242021"/>
                        </a:solidFill>
                        <a:effectLst/>
                        <a:uLnTx/>
                        <a:uFillTx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8D1E22-D731-242B-642F-136E4605D27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494265588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FD6CFE83-62F4-562A-7DE0-7C45FA8EC2C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56154" y="3440355"/>
            <a:ext cx="1401098" cy="3942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6A06956-F7C8-CBA3-6D05-E3CBF2DD58E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303342" y="9492143"/>
            <a:ext cx="1401098" cy="39422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3D9977F-C7CB-59F7-01E7-D60DF79E7ED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094269" y="9508166"/>
            <a:ext cx="1401098" cy="39422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A9B61F9-3669-14B4-79AF-4803E0A56F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61736" y="5493011"/>
            <a:ext cx="1401098" cy="39422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953385-B06F-BD92-DA8A-D0F47838755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1768" y="5467529"/>
            <a:ext cx="1401098" cy="39422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CEA01D10-E7F5-6F02-48A3-9CDE70229F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981768" y="3440355"/>
            <a:ext cx="1401098" cy="394227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ECE72E8C-34A0-0EA0-600C-4DF1EB136BA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613059" y="7545666"/>
            <a:ext cx="1401098" cy="39422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6D69AB8-6FC5-6266-9A30-536A3D2572A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34928" y="7545666"/>
            <a:ext cx="1401098" cy="39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83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opération      addition      essentiel    acrobatie      invention      patience  information     essentielle     initial</a:t>
            </a:r>
          </a:p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présentation      spatial        patient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513273785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28778">
              <a:lnSpc>
                <a:spcPct val="150000"/>
              </a:lnSpc>
              <a:spcAft>
                <a:spcPts val="1350"/>
              </a:spcAft>
              <a:defRPr/>
            </a:pPr>
            <a:endParaRPr lang="fr-FR" sz="1350" b="1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/>
        </p:nvGraphicFramePr>
        <p:xfrm>
          <a:off x="423545" y="1807409"/>
          <a:ext cx="12850236" cy="74923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50236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749236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FR" sz="6600" b="1" i="0" dirty="0">
                          <a:solidFill>
                            <a:srgbClr val="242021"/>
                          </a:solidFill>
                          <a:effectLst/>
                          <a:latin typeface="Aptos" panose="020B0004020202020204" pitchFamily="34" charset="0"/>
                        </a:rPr>
                        <a:t> 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f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   ils lis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différ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ils respect</a:t>
                      </a:r>
                      <a:r>
                        <a:rPr lang="fr-MA" sz="6600" b="1" i="0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ent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     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consci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réc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kern="120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e</a:t>
                      </a:r>
                      <a:r>
                        <a:rPr lang="fr-MA" sz="6600" b="1" i="0" kern="120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  <a:ea typeface="+mn-ea"/>
                          <a:cs typeface="+mn-cs"/>
                        </a:rPr>
                        <a:t>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           elles écriv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Prud</a:t>
                      </a:r>
                      <a:r>
                        <a:rPr lang="fr-MA" sz="6600" b="1" i="0" dirty="0">
                          <a:solidFill>
                            <a:srgbClr val="FFC000"/>
                          </a:solidFill>
                          <a:effectLst/>
                          <a:latin typeface="Dosis" pitchFamily="2" charset="0"/>
                        </a:rPr>
                        <a:t>emm</a:t>
                      </a: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ent       ils écout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</a:p>
                    <a:p>
                      <a:pPr algn="ctr">
                        <a:lnSpc>
                          <a:spcPct val="150000"/>
                        </a:lnSpc>
                        <a:buNone/>
                      </a:pPr>
                      <a:r>
                        <a:rPr lang="fr-MA" sz="6600" b="1" i="0" dirty="0">
                          <a:solidFill>
                            <a:srgbClr val="242021"/>
                          </a:solidFill>
                          <a:effectLst/>
                          <a:latin typeface="Dosis" pitchFamily="2" charset="0"/>
                        </a:rPr>
                        <a:t>       elles  travaill</a:t>
                      </a:r>
                      <a:r>
                        <a:rPr lang="fr-MA" sz="6600" b="1" i="0" dirty="0">
                          <a:solidFill>
                            <a:schemeClr val="bg1">
                              <a:lumMod val="65000"/>
                            </a:schemeClr>
                          </a:solidFill>
                          <a:effectLst/>
                          <a:latin typeface="Dosis" pitchFamily="2" charset="0"/>
                        </a:rPr>
                        <a:t>ent</a:t>
                      </a:r>
                      <a:endParaRPr lang="fr-MA" sz="3000" b="1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marL="137160" marR="137160" marT="68580" marB="6858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6340034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37215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94D90F-722D-DDB1-87BC-626C2CBE46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590EA80-1537-8B49-E784-107AB775B5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CA57F8B-5CA1-504E-B5D1-AA8AA77AAF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26684F-48A2-6FF0-754A-8B41F9DAA3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opération      s’amuser     femme   technicien      invention      ils arrivent  information     prudemment     des îles</a:t>
            </a:r>
          </a:p>
          <a:p>
            <a:pPr algn="ctr" defTabSz="685802">
              <a:lnSpc>
                <a:spcPct val="150000"/>
              </a:lnSpc>
              <a:defRPr/>
            </a:pPr>
            <a:r>
              <a:rPr lang="fr-MA" sz="66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Elles écoutent    un homme       du thé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DF8179-88A6-DF02-9181-111911BD00F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3C67181-28EF-FA5D-C373-F9A92FAAC97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4756969-4637-F09C-6084-36026600BC3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803509" y="558937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6F401B-6407-E564-3C6E-A43CD3E3021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292490" y="463487"/>
            <a:ext cx="11529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5A7E6BC-2BFF-BD26-A695-0274405C23D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352547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26FE6E-1E79-EE5E-C21C-D4489179B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65E2B4D-4F5E-C01C-2EDE-D6AB3AD98E2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71E93BE-800B-9843-4045-62B5575157D5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7326B0F-281C-591E-34C7-FEAAF526400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endParaRPr lang="fr-FR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 de  la lecture: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Lire des phrases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507060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D1D00A1-907D-5353-342A-700097BDFC3C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477859" y="6361276"/>
            <a:ext cx="1421522" cy="1915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5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Voici l’orchestre de la musique andalouse.</a:t>
            </a:r>
            <a:endParaRPr lang="fr-MA" sz="9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se compose de plusieurs musiciens.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sont habillés en costumes bleus.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 a une chemise rose et une veste grise.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047342318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194097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0E4B61-8402-24F7-91FD-2A70254E4D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5CFD0E0-8D96-CCF6-159A-D38294CA90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BCCE0AB-472D-1461-6672-EE14C5C1B27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A413647-A0E2-59E8-0643-A101F09B06E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E3DA3BD-3698-A74B-361B-156D8B02AF9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7BB8460-7F80-2D1E-CE63-9722BE15339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425540-8F0C-6886-3213-CE3B447DC76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D96E6EEA-0395-7D39-6516-337AB2EDE0A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595469" y="1864756"/>
            <a:ext cx="12506394" cy="7067892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élèves et leur enseignante célèbrent l’anniversaire de la marche verte.</a:t>
            </a:r>
            <a:endParaRPr lang="fr-MA" sz="5400" dirty="0"/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organisent une exposition. </a:t>
            </a:r>
          </a:p>
          <a:p>
            <a:pPr defTabSz="685818">
              <a:lnSpc>
                <a:spcPct val="20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Ils ont accroché des affiches.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E5A28BD-2FC6-96AA-8984-3171ECB9621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B031B60-5D2F-C145-D649-372062E1C7DD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192815664"/>
              </p:ext>
            </p:extLst>
          </p:nvPr>
        </p:nvGraphicFramePr>
        <p:xfrm>
          <a:off x="-42800" y="-42914"/>
          <a:ext cx="6697242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60F755C-376E-283C-8DAD-39FEC48B07E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535120" y="3637189"/>
            <a:ext cx="908801" cy="25571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1DA9BBA-F11C-4528-859D-DCC9EA84473E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75156" y="3509335"/>
            <a:ext cx="908801" cy="25571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E52C9824-AF48-149C-3971-481E5F62918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476381" y="6859037"/>
            <a:ext cx="908801" cy="2557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76759BD8-8724-48D0-466B-6D3B91D0E0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17968" y="6741727"/>
            <a:ext cx="908801" cy="25571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C5764193-9D1B-E4D9-68CD-E38DFE50F1D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23682" y="8453804"/>
            <a:ext cx="908801" cy="25571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3EB4FFBD-A3DD-2E51-1B0B-AEE357FC4353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68346" y="8497447"/>
            <a:ext cx="908801" cy="25571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0734B70-485D-D7F7-8543-35A3486DEEF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968438" y="8497448"/>
            <a:ext cx="908801" cy="255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256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BADEA2-1FB6-9230-3E76-71E6EE8305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E0D5484-9F47-3201-5695-5209473CE47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9BD77B1-BB7F-B1E5-A714-6332134DB84F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C0344-B3DC-9B2E-8592-F0B0A3F7706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D1A0F89-D587-EB86-D9C1-19D03376931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270443"/>
            <a:ext cx="13154396" cy="8958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03527B5-3F6D-B305-3B91-6D80102A43C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8E14929-06FA-0AB9-23E6-63378131A32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EEFD6C9-7B6C-EF08-75F7-32C8F1597E0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142910" y="631541"/>
            <a:ext cx="11529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élèves, chacun lit une phrase.</a:t>
            </a:r>
          </a:p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 </a:t>
            </a: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2BECA52D-1E01-82F8-8F0B-7224AADC5AE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29188" y="1864757"/>
            <a:ext cx="13030202" cy="1072634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 defTabSz="685817">
              <a:lnSpc>
                <a:spcPct val="150000"/>
              </a:lnSpc>
              <a:spcAft>
                <a:spcPts val="600"/>
              </a:spcAft>
              <a:defRPr/>
            </a:pPr>
            <a:endParaRPr lang="fr-FR" sz="4800" b="1" dirty="0">
              <a:solidFill>
                <a:srgbClr val="4F81BD">
                  <a:lumMod val="50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57AFE52-12EE-81D0-F16A-0E0EB2F7AC08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398152653"/>
              </p:ext>
            </p:extLst>
          </p:nvPr>
        </p:nvGraphicFramePr>
        <p:xfrm>
          <a:off x="-4388" y="-42914"/>
          <a:ext cx="6678036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26012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26012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D875611-B4EB-121C-C5BC-EB3B83DFEB48}"/>
              </a:ext>
            </a:extLst>
          </p:cNvPr>
          <p:cNvGraphicFramePr>
            <a:graphicFrameLocks noGrp="1"/>
          </p:cNvGraphicFramePr>
          <p:nvPr/>
        </p:nvGraphicFramePr>
        <p:xfrm>
          <a:off x="429188" y="1621138"/>
          <a:ext cx="12711635" cy="1166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11635">
                  <a:extLst>
                    <a:ext uri="{9D8B030D-6E8A-4147-A177-3AD203B41FA5}">
                      <a16:colId xmlns:a16="http://schemas.microsoft.com/office/drawing/2014/main" val="1383984434"/>
                    </a:ext>
                  </a:extLst>
                </a:gridCol>
              </a:tblGrid>
              <a:tr h="8298180">
                <a:tc>
                  <a:txBody>
                    <a:bodyPr/>
                    <a:lstStyle/>
                    <a:p>
                      <a:pPr marL="0" marR="0" lvl="0" indent="0" algn="l" defTabSz="45721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6000" b="1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</a:endParaRP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L’ordinateur est une inven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moderne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permet la rédac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textes.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C’est un outil essen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iel.</a:t>
                      </a:r>
                    </a:p>
                    <a:p>
                      <a:pPr marL="0" marR="0" lvl="0" indent="0" algn="l" defTabSz="457212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Il aide à la créa</a:t>
                      </a:r>
                      <a:r>
                        <a:rPr lang="fr-FR" sz="6000" b="1" dirty="0">
                          <a:solidFill>
                            <a:srgbClr val="FFC000"/>
                          </a:solidFill>
                          <a:latin typeface="Dosis" pitchFamily="2" charset="0"/>
                        </a:rPr>
                        <a:t>t</a:t>
                      </a:r>
                      <a:r>
                        <a:rPr lang="fr-FR" sz="6000" b="1" dirty="0">
                          <a:solidFill>
                            <a:srgbClr val="4F81BD">
                              <a:lumMod val="50000"/>
                            </a:srgbClr>
                          </a:solidFill>
                          <a:latin typeface="Dosis" pitchFamily="2" charset="0"/>
                        </a:rPr>
                        <a:t>ion de documents.</a:t>
                      </a:r>
                      <a:endParaRPr lang="fr-MA" sz="60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  <a:p>
                      <a:endParaRPr lang="fr-MA" sz="1100" dirty="0"/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38833876"/>
                  </a:ext>
                </a:extLst>
              </a:tr>
              <a:tr h="3281360">
                <a:tc>
                  <a:txBody>
                    <a:bodyPr/>
                    <a:lstStyle/>
                    <a:p>
                      <a:endParaRPr lang="fr-MA" sz="6000" b="1" kern="1200" dirty="0">
                        <a:solidFill>
                          <a:srgbClr val="4F81BD">
                            <a:lumMod val="50000"/>
                          </a:srgb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 marL="137160" marR="137160" marT="68580" marB="6858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71816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406628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3B6789-DE1C-94E6-DF6B-A6A8D32AE9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BA1812-CDF2-B658-114C-733EFA6B448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10" y="1485911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3833BC6-05A6-4676-5A3D-100B09576A7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11"/>
            <a:ext cx="13716000" cy="10286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224254F-B662-3506-BFD7-A1C3CBC379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275860" y="266705"/>
            <a:ext cx="13164293" cy="974986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67D9D53-B0BF-ED39-5E16-55E5B647567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71466" y="463481"/>
            <a:ext cx="13154396" cy="101131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1A0DCCC-2BED-1EB7-EF00-E3F5257A693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295093" y="1106536"/>
            <a:ext cx="13164293" cy="36826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17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06EDEE-3A38-BEAA-9464-F01301B9BE9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708163" y="742249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17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TextBox 10">
            <a:extLst>
              <a:ext uri="{FF2B5EF4-FFF2-40B4-BE49-F238E27FC236}">
                <a16:creationId xmlns:a16="http://schemas.microsoft.com/office/drawing/2014/main" id="{7871F96A-787D-0111-4F20-B2B1B219ECFF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42889" y="1864756"/>
            <a:ext cx="13030202" cy="534401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Ma mère est une f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 généreuse. </a:t>
            </a:r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Ces femmes travaill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prud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ent.</a:t>
            </a:r>
            <a:endParaRPr lang="fr-MA" sz="5400" dirty="0"/>
          </a:p>
          <a:p>
            <a:pPr defTabSz="685818">
              <a:lnSpc>
                <a:spcPct val="150000"/>
              </a:lnSpc>
              <a:defRPr/>
            </a:pP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Les étudiants parl</a:t>
            </a:r>
            <a:r>
              <a:rPr lang="fr-FR" sz="5400" b="1" dirty="0">
                <a:solidFill>
                  <a:schemeClr val="bg2">
                    <a:lumMod val="50000"/>
                  </a:schemeClr>
                </a:solidFill>
                <a:latin typeface="Dosis" pitchFamily="2" charset="0"/>
              </a:rPr>
              <a:t>ent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 intellig</a:t>
            </a:r>
            <a:r>
              <a:rPr lang="fr-FR" sz="5400" b="1" dirty="0">
                <a:solidFill>
                  <a:srgbClr val="FFC000"/>
                </a:solidFill>
                <a:latin typeface="Dosis" pitchFamily="2" charset="0"/>
              </a:rPr>
              <a:t>emm</a:t>
            </a:r>
            <a:r>
              <a:rPr lang="fr-FR" sz="5400" b="1" dirty="0">
                <a:solidFill>
                  <a:srgbClr val="4F81BD">
                    <a:lumMod val="50000"/>
                  </a:srgbClr>
                </a:solidFill>
                <a:latin typeface="Dosis" pitchFamily="2" charset="0"/>
              </a:rPr>
              <a:t>ent de leurs projets .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CDD5FA1-19F6-2107-91F9-18FE9C12161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292495" y="463489"/>
            <a:ext cx="119515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03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</a:p>
          <a:p>
            <a:pPr defTabSz="1028703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</a:rPr>
              <a:t>L’enseignant désigne des élèves chacun lit une phrase.</a:t>
            </a:r>
          </a:p>
          <a:p>
            <a:pPr defTabSz="1028703">
              <a:defRPr/>
            </a:pPr>
            <a:endParaRPr lang="fr-FR" sz="2400" b="1" dirty="0">
              <a:solidFill>
                <a:prstClr val="white">
                  <a:lumMod val="65000"/>
                </a:prstClr>
              </a:solidFill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A9A5F8F-69ED-669F-4A00-CA2AD14C59A2}"/>
              </a:ext>
            </a:extLst>
          </p:cNvPr>
          <p:cNvGraphicFramePr>
            <a:graphicFrameLocks noGrp="1"/>
          </p:cNvGraphicFramePr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142369752"/>
              </p:ext>
            </p:extLst>
          </p:nvPr>
        </p:nvGraphicFramePr>
        <p:xfrm>
          <a:off x="-42800" y="-42914"/>
          <a:ext cx="8357915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067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01781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B96F7B-F4C1-ABAA-13E4-01B80A9D9D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21D89BD-F56F-50EF-FFB1-21C04D170592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E78F27D7-76BA-C15F-6C5B-76BE4802D3C6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41033C9-0E63-A557-9BF1-0D0E70AA9AEB}"/>
              </a:ext>
            </a:extLst>
          </p:cNvPr>
          <p:cNvSpPr/>
          <p:nvPr/>
        </p:nvSpPr>
        <p:spPr>
          <a:xfrm>
            <a:off x="457200" y="1257300"/>
            <a:ext cx="12801600" cy="7772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26CF660-3D67-F947-4386-89C54E384902}"/>
              </a:ext>
            </a:extLst>
          </p:cNvPr>
          <p:cNvSpPr/>
          <p:nvPr/>
        </p:nvSpPr>
        <p:spPr>
          <a:xfrm>
            <a:off x="1318221" y="869870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CF0B0BE0-DE1C-285D-3457-622497F0D014}"/>
              </a:ext>
            </a:extLst>
          </p:cNvPr>
          <p:cNvSpPr txBox="1"/>
          <p:nvPr/>
        </p:nvSpPr>
        <p:spPr>
          <a:xfrm>
            <a:off x="3634337" y="1919326"/>
            <a:ext cx="8683076" cy="20736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     Rebrassage de la lecture: révision autonome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374B2157-CC7E-3848-B4F0-B4A4D3E6C005}"/>
              </a:ext>
            </a:extLst>
          </p:cNvPr>
          <p:cNvSpPr txBox="1"/>
          <p:nvPr/>
        </p:nvSpPr>
        <p:spPr>
          <a:xfrm>
            <a:off x="4697985" y="4064606"/>
            <a:ext cx="8405223" cy="38779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endParaRPr lang="fr-FR" sz="3600" dirty="0">
              <a:solidFill>
                <a:schemeClr val="accent5">
                  <a:lumMod val="50000"/>
                </a:schemeClr>
              </a:solidFill>
              <a:latin typeface="Dosis" panose="02010703020202060003" pitchFamily="2" charset="0"/>
            </a:endParaRP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Les activités de la page 55 seront proposées aux élèves à réaliser en binôme ou individuellement.</a:t>
            </a:r>
          </a:p>
          <a:p>
            <a:pPr algn="just"/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Lors de la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révision autonome</a:t>
            </a: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, les élèves qui ont éprouvé des difficultés pendant la révision collective sont accompagnés par l’enseignant(e)  </a:t>
            </a: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71FAAFC7-E7C0-5958-1E99-F68FEC29319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7A8A12F-BB07-FD4A-1F0D-2C3B7B58A91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792" y="1762072"/>
            <a:ext cx="3929601" cy="635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135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30A0D-04A9-52F0-E7C4-F5CFEA692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4FE7122-7686-A080-8B68-E3FD5B3CA8EF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D27C1D87-5787-6370-B956-262CE3C620C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A3DDD6CD-9D8F-213B-5020-9A8B966C1FB5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5FC378CB-A0C4-8E19-1B19-98A5973AF03B}"/>
              </a:ext>
            </a:extLst>
          </p:cNvPr>
          <p:cNvSpPr txBox="1"/>
          <p:nvPr/>
        </p:nvSpPr>
        <p:spPr>
          <a:xfrm>
            <a:off x="3152601" y="3653732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m’entraine dans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0E49ABB-F6E8-5B25-FA1F-A85F553676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24080" y="5606555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26011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2873AF-A547-FB38-3707-3BEDF2D4FE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65D0DE-5C3C-3FF4-E7E6-251797CF06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124112D-6EDB-1594-011A-E030D324114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5DB4328E-D5DC-4A3C-6054-AF389A06D19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F3FB8D5B-B11F-AB8F-3BD1-92E97688401A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3ECAB47-6BA8-A567-28AA-7435CFAB6E0D}"/>
              </a:ext>
            </a:extLst>
          </p:cNvPr>
          <p:cNvSpPr txBox="1"/>
          <p:nvPr/>
        </p:nvSpPr>
        <p:spPr>
          <a:xfrm>
            <a:off x="1197721" y="542518"/>
            <a:ext cx="1132055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la page 55. Ecrivez la date.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1399C309-EFCB-D661-6D3D-18850207D784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2807359-E119-FE16-0B9D-13371FAC63D5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2217056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7779C264-77DD-D2BD-4843-30AFB51BB72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71800" y="1343844"/>
            <a:ext cx="6252415" cy="829545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49DFD6E-AA07-1E98-159C-57FFAA6A86D8}"/>
              </a:ext>
            </a:extLst>
          </p:cNvPr>
          <p:cNvSpPr/>
          <p:nvPr/>
        </p:nvSpPr>
        <p:spPr>
          <a:xfrm>
            <a:off x="7040235" y="1676352"/>
            <a:ext cx="4343400" cy="5334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330951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DA837F-2D06-7373-C814-D34B3FF4C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8004DD-9E75-3C20-583B-00FD9676882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6FAE58A5-39EE-6149-5639-8504FE1EB6ED}"/>
              </a:ext>
            </a:extLst>
          </p:cNvPr>
          <p:cNvSpPr/>
          <p:nvPr/>
        </p:nvSpPr>
        <p:spPr>
          <a:xfrm>
            <a:off x="275854" y="411480"/>
            <a:ext cx="13164293" cy="946404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487CDC9-13FB-F10B-A2F1-EC54CD1726D1}"/>
              </a:ext>
            </a:extLst>
          </p:cNvPr>
          <p:cNvSpPr/>
          <p:nvPr/>
        </p:nvSpPr>
        <p:spPr>
          <a:xfrm>
            <a:off x="285752" y="332509"/>
            <a:ext cx="13154395" cy="101133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B8A8B843-84BC-6C2F-C689-70EAA1C93BB2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154930" y="422678"/>
            <a:ext cx="11561736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endParaRPr lang="fr-MA" sz="2000" i="1" dirty="0"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2395D39-2FAF-1759-BCDA-FB7198103D49}"/>
              </a:ext>
            </a:extLst>
          </p:cNvPr>
          <p:cNvSpPr txBox="1"/>
          <p:nvPr/>
        </p:nvSpPr>
        <p:spPr>
          <a:xfrm>
            <a:off x="1197721" y="542518"/>
            <a:ext cx="1132055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les activités 1  2 et 3 . Ensuite, échangez les rôles.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BCDD76B7-64D9-EC96-4CEA-DE8B1EBB3C45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A77504C-2A5D-C932-4B9F-63CD3A129E2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85170094"/>
              </p:ext>
            </p:extLst>
          </p:nvPr>
        </p:nvGraphicFramePr>
        <p:xfrm>
          <a:off x="516129" y="-81301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7858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35281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78619D5B-B8BC-F4A6-7F11-9DD030415AE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446B545-9657-D0D7-2885-74C760F038D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1400" y="1397393"/>
            <a:ext cx="6252415" cy="829545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3045FEC-6753-4379-7618-62D70DAD5CCF}"/>
              </a:ext>
            </a:extLst>
          </p:cNvPr>
          <p:cNvSpPr/>
          <p:nvPr/>
        </p:nvSpPr>
        <p:spPr>
          <a:xfrm>
            <a:off x="2362200" y="2400300"/>
            <a:ext cx="9067800" cy="5029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849335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C5061B-392C-8E74-FB3D-C37FDCAEF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3777F44-9FAD-1D6C-BCDD-B2B08C58E1F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C3A2B7A-1F88-DD63-E93F-8C7509486143}"/>
              </a:ext>
            </a:extLst>
          </p:cNvPr>
          <p:cNvSpPr/>
          <p:nvPr/>
        </p:nvSpPr>
        <p:spPr>
          <a:xfrm>
            <a:off x="280673" y="771395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C5FD58C-5095-AAE3-227E-CBF292BA3BCF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639EBAD-2511-9949-99A1-FEE75F6D5914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et recopiez le paragraphe : l’activité 4 . 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B9EFAD02-049C-4F09-148B-172EDA3036C7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A96EBB3-67EB-146E-BB40-BCAABAC5EB6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79081630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1915EFA-8F51-C79E-B919-56711CA2E17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EA7E8469-37B3-5B82-E04A-CB709C5064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1400" y="1397393"/>
            <a:ext cx="6252415" cy="8295456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1B70474B-6893-08F0-7D80-D6EEB70708DA}"/>
              </a:ext>
            </a:extLst>
          </p:cNvPr>
          <p:cNvSpPr/>
          <p:nvPr/>
        </p:nvSpPr>
        <p:spPr>
          <a:xfrm>
            <a:off x="2133601" y="7429500"/>
            <a:ext cx="9296400" cy="205740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539938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AAEED4-9D50-30E8-F0A8-7D8DF097D7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CC2CCE-E1CF-66BC-EB1E-924A26F4C8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EC81646-7D1B-573A-8348-62EB00D033D5}"/>
              </a:ext>
            </a:extLst>
          </p:cNvPr>
          <p:cNvSpPr/>
          <p:nvPr/>
        </p:nvSpPr>
        <p:spPr>
          <a:xfrm>
            <a:off x="280673" y="1000978"/>
            <a:ext cx="13164293" cy="894312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78E105B-1888-69E2-C908-CD4DF44B0761}"/>
              </a:ext>
            </a:extLst>
          </p:cNvPr>
          <p:cNvSpPr/>
          <p:nvPr/>
        </p:nvSpPr>
        <p:spPr>
          <a:xfrm>
            <a:off x="271034" y="41572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32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665B288-20B2-696F-1C90-C6F0407A4CF1}"/>
              </a:ext>
            </a:extLst>
          </p:cNvPr>
          <p:cNvSpPr txBox="1"/>
          <p:nvPr/>
        </p:nvSpPr>
        <p:spPr>
          <a:xfrm>
            <a:off x="1245300" y="562111"/>
            <a:ext cx="118303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Devoir à la maison: lire les mots et les phrases de la page 55</a:t>
            </a: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35B3EC4-30B6-F2D8-D75E-36F6C564E616}"/>
              </a:ext>
            </a:extLst>
          </p:cNvPr>
          <p:cNvSpPr/>
          <p:nvPr/>
        </p:nvSpPr>
        <p:spPr>
          <a:xfrm>
            <a:off x="516129" y="6186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EFE9A9A-E686-5CC2-F495-1B093037F6C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16435527"/>
              </p:ext>
            </p:extLst>
          </p:nvPr>
        </p:nvGraphicFramePr>
        <p:xfrm>
          <a:off x="262497" y="-25633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350610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36325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79E8C98-AFD9-31F7-7A95-BA102F75AB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1400" y="1397393"/>
            <a:ext cx="6252415" cy="829545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65FC3A26-D04C-AEB1-23A1-2C317343300C}"/>
              </a:ext>
            </a:extLst>
          </p:cNvPr>
          <p:cNvSpPr/>
          <p:nvPr/>
        </p:nvSpPr>
        <p:spPr>
          <a:xfrm>
            <a:off x="2133601" y="2395284"/>
            <a:ext cx="9296400" cy="739352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428890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983197" y="1333500"/>
            <a:ext cx="12001500" cy="7427948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ctr" defTabSz="685834">
                <a:defRPr/>
              </a:pPr>
              <a:endParaRPr lang="fr-MA" sz="16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257842" y="1712990"/>
            <a:ext cx="7520365" cy="5424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en-US" sz="3600" dirty="0">
                <a:solidFill>
                  <a:srgbClr val="1F497D"/>
                </a:solidFill>
                <a:latin typeface="Carelia"/>
              </a:rPr>
              <a:t>Plan de la séance de </a:t>
            </a:r>
            <a:r>
              <a:rPr lang="en-US" sz="3600" dirty="0" err="1">
                <a:solidFill>
                  <a:srgbClr val="1F497D"/>
                </a:solidFill>
                <a:latin typeface="Carelia"/>
              </a:rPr>
              <a:t>rebrassage</a:t>
            </a:r>
            <a:r>
              <a:rPr lang="en-US" sz="3600" dirty="0">
                <a:solidFill>
                  <a:srgbClr val="1F497D"/>
                </a:solidFill>
                <a:latin typeface="Carelia"/>
              </a:rPr>
              <a:t> 1 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3010780" y="5487936"/>
            <a:ext cx="6511449" cy="221599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ct val="150000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3. </a:t>
            </a:r>
            <a:r>
              <a:rPr lang="fr-MA" sz="3200" dirty="0">
                <a:solidFill>
                  <a:srgbClr val="106585"/>
                </a:solidFill>
                <a:latin typeface="Carelia"/>
              </a:rPr>
              <a:t>Rebrassage de la lecture:</a:t>
            </a:r>
          </a:p>
          <a:p>
            <a:pPr marL="457200" indent="-457200" defTabSz="685800">
              <a:lnSpc>
                <a:spcPct val="150000"/>
              </a:lnSpc>
              <a:buFontTx/>
              <a:buChar char="-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collective guidée;</a:t>
            </a:r>
          </a:p>
          <a:p>
            <a:pPr marL="457200" indent="-457200" defTabSz="685800">
              <a:lnSpc>
                <a:spcPct val="150000"/>
              </a:lnSpc>
              <a:buFontTx/>
              <a:buChar char="-"/>
              <a:defRPr/>
            </a:pPr>
            <a:r>
              <a:rPr lang="fr-MA" sz="3200" dirty="0">
                <a:solidFill>
                  <a:srgbClr val="106585"/>
                </a:solidFill>
                <a:latin typeface="Carelia"/>
              </a:rPr>
              <a:t>Révision autonome.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3083484" y="3322172"/>
            <a:ext cx="4536516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8DC63F"/>
                </a:solidFill>
                <a:latin typeface="Carelia"/>
              </a:rPr>
              <a:t>    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1.Rituel: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dictée</a:t>
            </a:r>
            <a:endParaRPr lang="en-US" sz="32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3010780" y="4386746"/>
            <a:ext cx="7520365" cy="4116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3200" dirty="0">
                <a:solidFill>
                  <a:srgbClr val="106585"/>
                </a:solidFill>
                <a:latin typeface="Carelia"/>
              </a:rPr>
              <a:t>    2.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106585"/>
                </a:solidFill>
                <a:latin typeface="Carelia"/>
              </a:rPr>
              <a:t> du  </a:t>
            </a:r>
            <a:r>
              <a:rPr lang="en-US" sz="3200" dirty="0" err="1">
                <a:solidFill>
                  <a:srgbClr val="106585"/>
                </a:solidFill>
                <a:latin typeface="Carelia"/>
              </a:rPr>
              <a:t>vocabulaire</a:t>
            </a: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C523197-8982-73B4-6994-7B40341F128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83A34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388022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3765801796"/>
              </p:ext>
            </p:extLst>
          </p:nvPr>
        </p:nvGraphicFramePr>
        <p:xfrm>
          <a:off x="1" y="-64418"/>
          <a:ext cx="946387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D3EBE0B9-40BA-8C5E-306E-B67733AFD17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848576" y="4000500"/>
            <a:ext cx="1764781" cy="2453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8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 de mots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1B0451-4E8A-5749-2FF6-727BA9AFC5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A21E088-5E3F-928C-6A6C-78C99F7753D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6530BAA-5C32-456D-9D4E-A4A98218BE6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grpSp>
        <p:nvGrpSpPr>
          <p:cNvPr id="6" name="Group 3">
            <a:extLst>
              <a:ext uri="{FF2B5EF4-FFF2-40B4-BE49-F238E27FC236}">
                <a16:creationId xmlns:a16="http://schemas.microsoft.com/office/drawing/2014/main" id="{9BBC0A25-2CFA-6A0D-95D4-130427BE226E}"/>
              </a:ext>
            </a:extLst>
          </p:cNvPr>
          <p:cNvGrpSpPr/>
          <p:nvPr/>
        </p:nvGrpSpPr>
        <p:grpSpPr>
          <a:xfrm>
            <a:off x="1009360" y="1463703"/>
            <a:ext cx="12001500" cy="7926101"/>
            <a:chOff x="0" y="0"/>
            <a:chExt cx="3895412" cy="2555175"/>
          </a:xfrm>
        </p:grpSpPr>
        <p:sp>
          <p:nvSpPr>
            <p:cNvPr id="7" name="Freeform 4">
              <a:extLst>
                <a:ext uri="{FF2B5EF4-FFF2-40B4-BE49-F238E27FC236}">
                  <a16:creationId xmlns:a16="http://schemas.microsoft.com/office/drawing/2014/main" id="{1858FA07-EC9A-B2D7-239F-F7DD9C283E13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69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9" name="TextBox 5">
              <a:extLst>
                <a:ext uri="{FF2B5EF4-FFF2-40B4-BE49-F238E27FC236}">
                  <a16:creationId xmlns:a16="http://schemas.microsoft.com/office/drawing/2014/main" id="{9AB8F3A7-7FBC-BD28-3FC5-1815102D5B1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2" tIns="38102" rIns="38102" bIns="38102" rtlCol="0" anchor="ctr"/>
            <a:lstStyle/>
            <a:p>
              <a:pPr algn="ctr" defTabSz="685869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0" name="Freeform 7">
            <a:extLst>
              <a:ext uri="{FF2B5EF4-FFF2-40B4-BE49-F238E27FC236}">
                <a16:creationId xmlns:a16="http://schemas.microsoft.com/office/drawing/2014/main" id="{30FB7996-9DA7-4BB1-8F44-76A6F1303FB2}"/>
              </a:ext>
            </a:extLst>
          </p:cNvPr>
          <p:cNvSpPr/>
          <p:nvPr/>
        </p:nvSpPr>
        <p:spPr>
          <a:xfrm>
            <a:off x="1179968" y="571501"/>
            <a:ext cx="929375" cy="89220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69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680F48D-09A9-9333-0963-35EE1B6A06AA}"/>
              </a:ext>
            </a:extLst>
          </p:cNvPr>
          <p:cNvSpPr txBox="1"/>
          <p:nvPr/>
        </p:nvSpPr>
        <p:spPr>
          <a:xfrm>
            <a:off x="2333956" y="2015170"/>
            <a:ext cx="8683076" cy="12426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Dictée de mots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57A38247-1176-8DA6-3B04-BB3807F58D56}"/>
              </a:ext>
            </a:extLst>
          </p:cNvPr>
          <p:cNvSpPr txBox="1"/>
          <p:nvPr/>
        </p:nvSpPr>
        <p:spPr>
          <a:xfrm>
            <a:off x="1919782" y="2840483"/>
            <a:ext cx="10180653" cy="13696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endParaRPr lang="fr-FR" sz="3200" b="1" dirty="0">
              <a:latin typeface="Dosis" panose="02010703020202060003" pitchFamily="2" charset="0"/>
            </a:endParaRPr>
          </a:p>
          <a:p>
            <a:pPr algn="ctr"/>
            <a:r>
              <a:rPr lang="fr-FR" sz="32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Support</a:t>
            </a:r>
            <a:r>
              <a:rPr lang="fr-FR" sz="32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: images </a:t>
            </a: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3" name="TextBox 10">
            <a:extLst>
              <a:ext uri="{FF2B5EF4-FFF2-40B4-BE49-F238E27FC236}">
                <a16:creationId xmlns:a16="http://schemas.microsoft.com/office/drawing/2014/main" id="{981875A5-E72F-E769-8827-9B5C52DD6A60}"/>
              </a:ext>
            </a:extLst>
          </p:cNvPr>
          <p:cNvSpPr txBox="1"/>
          <p:nvPr/>
        </p:nvSpPr>
        <p:spPr>
          <a:xfrm>
            <a:off x="2516462" y="4904315"/>
            <a:ext cx="8683076" cy="10887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Déroulement :</a:t>
            </a:r>
            <a:endParaRPr lang="fr-FR" sz="44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algn="ctr" defTabSz="685800">
              <a:lnSpc>
                <a:spcPts val="3026"/>
              </a:lnSpc>
              <a:defRPr/>
            </a:pPr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  <a:latin typeface="Carelia"/>
            </a:endParaRPr>
          </a:p>
        </p:txBody>
      </p:sp>
      <p:sp>
        <p:nvSpPr>
          <p:cNvPr id="14" name="TextBox 10">
            <a:extLst>
              <a:ext uri="{FF2B5EF4-FFF2-40B4-BE49-F238E27FC236}">
                <a16:creationId xmlns:a16="http://schemas.microsoft.com/office/drawing/2014/main" id="{EA9863BE-9209-723D-401C-01A3943045F4}"/>
              </a:ext>
            </a:extLst>
          </p:cNvPr>
          <p:cNvSpPr txBox="1"/>
          <p:nvPr/>
        </p:nvSpPr>
        <p:spPr>
          <a:xfrm>
            <a:off x="1305381" y="5439424"/>
            <a:ext cx="11422041" cy="360098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C’est une activité d’encodage au service de la lecture- décodage et la lecture- compréhension. L’enseignant(e) présente l’image sans nommer le mot, et les élèves l’écrivent sur leur ardoise. </a:t>
            </a:r>
          </a:p>
          <a:p>
            <a:pPr algn="just">
              <a:lnSpc>
                <a:spcPct val="150000"/>
              </a:lnSpc>
            </a:pPr>
            <a:r>
              <a:rPr lang="fr-FR" sz="3200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La mise en commun et l’analyse des erreurs d’orthographe permettent de renforcer les compétences en lecture-décodage.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2DC9D1-2FC3-927C-CE6E-81CE7D40D5B4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</p:spTree>
    <p:extLst>
      <p:ext uri="{BB962C8B-B14F-4D97-AF65-F5344CB8AC3E}">
        <p14:creationId xmlns:p14="http://schemas.microsoft.com/office/powerpoint/2010/main" val="625391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montrer des images. Vous devez écrire les mots.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059" y="3924300"/>
            <a:ext cx="4024741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3505200" y="3264645"/>
            <a:ext cx="8890265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600" b="1" dirty="0">
                <a:solidFill>
                  <a:schemeClr val="bg1">
                    <a:lumMod val="8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7D37777-E02A-CD25-73CA-78D49C4C633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9260" y="3560687"/>
            <a:ext cx="1536275" cy="138484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DA05778-7B99-4FA1-D115-3DFE88A2CBD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13386" y="3451356"/>
            <a:ext cx="1571484" cy="123913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0AF6D72-BA87-EC64-DA22-C795F50937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1623" y="3405127"/>
            <a:ext cx="1295147" cy="138483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DA988DA3-E016-47EC-E22B-C001B29CE42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216740" y="3465818"/>
            <a:ext cx="1336112" cy="1111045"/>
          </a:xfrm>
          <a:prstGeom prst="rect">
            <a:avLst/>
          </a:prstGeom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6650D583-24CB-C3B1-0E3F-160EB5DEEA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84500" y="5555561"/>
            <a:ext cx="1295147" cy="1089499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E3AA156C-A466-C6CA-6B46-FC007E58ED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35528" y="5507942"/>
            <a:ext cx="1138778" cy="1184738"/>
          </a:xfrm>
          <a:prstGeom prst="rect">
            <a:avLst/>
          </a:prstGeom>
        </p:spPr>
      </p:pic>
      <p:pic>
        <p:nvPicPr>
          <p:cNvPr id="28" name="Image 27">
            <a:extLst>
              <a:ext uri="{FF2B5EF4-FFF2-40B4-BE49-F238E27FC236}">
                <a16:creationId xmlns:a16="http://schemas.microsoft.com/office/drawing/2014/main" id="{F301F696-B415-490E-AC42-C7E090FB0537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7421" y="5065270"/>
            <a:ext cx="1060200" cy="1746611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85CF058-3027-B8C3-0021-AD053E5A845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152102" y="4898788"/>
            <a:ext cx="768895" cy="1853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25892</TotalTime>
  <Words>1688</Words>
  <Application>Microsoft Office PowerPoint</Application>
  <PresentationFormat>Personnalisé</PresentationFormat>
  <Paragraphs>356</Paragraphs>
  <Slides>50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50</vt:i4>
      </vt:variant>
    </vt:vector>
  </HeadingPairs>
  <TitlesOfParts>
    <vt:vector size="59" baseType="lpstr">
      <vt:lpstr>Microsoft Uighur</vt:lpstr>
      <vt:lpstr>Dosis</vt:lpstr>
      <vt:lpstr>Carelia</vt:lpstr>
      <vt:lpstr>A Massir Ballpoint</vt:lpstr>
      <vt:lpstr>Aptos</vt:lpstr>
      <vt:lpstr>Calibri</vt:lpstr>
      <vt:lpstr>Arial</vt:lpstr>
      <vt:lpstr>Arimo Italics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780</cp:revision>
  <dcterms:created xsi:type="dcterms:W3CDTF">2006-08-16T00:00:00Z</dcterms:created>
  <dcterms:modified xsi:type="dcterms:W3CDTF">2025-10-06T23:03:16Z</dcterms:modified>
  <dc:identifier>DAFtlvZnwz4</dc:identifier>
</cp:coreProperties>
</file>