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notesSlides/notesSlide20.xml" ContentType="application/vnd.openxmlformats-officedocument.presentationml.notesSlide+xml"/>
  <Override PartName="/ppt/tags/tag41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notesMasterIdLst>
    <p:notesMasterId r:id="rId105"/>
  </p:notesMasterIdLst>
  <p:sldIdLst>
    <p:sldId id="2147482866" r:id="rId4"/>
    <p:sldId id="2134808446" r:id="rId5"/>
    <p:sldId id="2134805101" r:id="rId6"/>
    <p:sldId id="403" r:id="rId7"/>
    <p:sldId id="409" r:id="rId8"/>
    <p:sldId id="2134806077" r:id="rId9"/>
    <p:sldId id="386" r:id="rId10"/>
    <p:sldId id="2134805393" r:id="rId11"/>
    <p:sldId id="503" r:id="rId12"/>
    <p:sldId id="2134805394" r:id="rId13"/>
    <p:sldId id="2147482893" r:id="rId14"/>
    <p:sldId id="2147482592" r:id="rId15"/>
    <p:sldId id="2147482897" r:id="rId16"/>
    <p:sldId id="2147482900" r:id="rId17"/>
    <p:sldId id="599" r:id="rId18"/>
    <p:sldId id="601" r:id="rId19"/>
    <p:sldId id="2147482463" r:id="rId20"/>
    <p:sldId id="2147482464" r:id="rId21"/>
    <p:sldId id="2147482746" r:id="rId22"/>
    <p:sldId id="2147482469" r:id="rId23"/>
    <p:sldId id="2147482747" r:id="rId24"/>
    <p:sldId id="2147482869" r:id="rId25"/>
    <p:sldId id="2147482901" r:id="rId26"/>
    <p:sldId id="2147482467" r:id="rId27"/>
    <p:sldId id="2147482465" r:id="rId28"/>
    <p:sldId id="2147482948" r:id="rId29"/>
    <p:sldId id="2147482473" r:id="rId30"/>
    <p:sldId id="2147482466" r:id="rId31"/>
    <p:sldId id="2147482472" r:id="rId32"/>
    <p:sldId id="2147482917" r:id="rId33"/>
    <p:sldId id="2147482941" r:id="rId34"/>
    <p:sldId id="2147482903" r:id="rId35"/>
    <p:sldId id="2147482949" r:id="rId36"/>
    <p:sldId id="2147482921" r:id="rId37"/>
    <p:sldId id="609" r:id="rId38"/>
    <p:sldId id="610" r:id="rId39"/>
    <p:sldId id="2147482483" r:id="rId40"/>
    <p:sldId id="2147482487" r:id="rId41"/>
    <p:sldId id="612" r:id="rId42"/>
    <p:sldId id="2147482484" r:id="rId43"/>
    <p:sldId id="2147482485" r:id="rId44"/>
    <p:sldId id="615" r:id="rId45"/>
    <p:sldId id="2147482486" r:id="rId46"/>
    <p:sldId id="2147482481" r:id="rId47"/>
    <p:sldId id="2147482479" r:id="rId48"/>
    <p:sldId id="2147482922" r:id="rId49"/>
    <p:sldId id="2147482923" r:id="rId50"/>
    <p:sldId id="620" r:id="rId51"/>
    <p:sldId id="2147482494" r:id="rId52"/>
    <p:sldId id="2147482490" r:id="rId53"/>
    <p:sldId id="2147482495" r:id="rId54"/>
    <p:sldId id="2147482729" r:id="rId55"/>
    <p:sldId id="2147482730" r:id="rId56"/>
    <p:sldId id="2147482731" r:id="rId57"/>
    <p:sldId id="2147482876" r:id="rId58"/>
    <p:sldId id="2147482877" r:id="rId59"/>
    <p:sldId id="2147482924" r:id="rId60"/>
    <p:sldId id="2147482874" r:id="rId61"/>
    <p:sldId id="2147482605" r:id="rId62"/>
    <p:sldId id="2147482873" r:id="rId63"/>
    <p:sldId id="2147482880" r:id="rId64"/>
    <p:sldId id="2147482622" r:id="rId65"/>
    <p:sldId id="2147482623" r:id="rId66"/>
    <p:sldId id="2147482931" r:id="rId67"/>
    <p:sldId id="2147482905" r:id="rId68"/>
    <p:sldId id="2147482906" r:id="rId69"/>
    <p:sldId id="2147482907" r:id="rId70"/>
    <p:sldId id="2147482643" r:id="rId71"/>
    <p:sldId id="2147482644" r:id="rId72"/>
    <p:sldId id="2147482645" r:id="rId73"/>
    <p:sldId id="2147482646" r:id="rId74"/>
    <p:sldId id="2147482647" r:id="rId75"/>
    <p:sldId id="2147482648" r:id="rId76"/>
    <p:sldId id="2147482649" r:id="rId77"/>
    <p:sldId id="2147482650" r:id="rId78"/>
    <p:sldId id="2147482651" r:id="rId79"/>
    <p:sldId id="2147482908" r:id="rId80"/>
    <p:sldId id="2147482933" r:id="rId81"/>
    <p:sldId id="2147482942" r:id="rId82"/>
    <p:sldId id="2147482671" r:id="rId83"/>
    <p:sldId id="2147482911" r:id="rId84"/>
    <p:sldId id="2147482947" r:id="rId85"/>
    <p:sldId id="2147482912" r:id="rId86"/>
    <p:sldId id="2147482913" r:id="rId87"/>
    <p:sldId id="2147482891" r:id="rId88"/>
    <p:sldId id="2147482935" r:id="rId89"/>
    <p:sldId id="2147482681" r:id="rId90"/>
    <p:sldId id="2147482936" r:id="rId91"/>
    <p:sldId id="2147482692" r:id="rId92"/>
    <p:sldId id="2147482693" r:id="rId93"/>
    <p:sldId id="2147482698" r:id="rId94"/>
    <p:sldId id="2147482699" r:id="rId95"/>
    <p:sldId id="2147482752" r:id="rId96"/>
    <p:sldId id="2147482583" r:id="rId97"/>
    <p:sldId id="2147482580" r:id="rId98"/>
    <p:sldId id="359" r:id="rId99"/>
    <p:sldId id="360" r:id="rId100"/>
    <p:sldId id="361" r:id="rId101"/>
    <p:sldId id="2147482584" r:id="rId102"/>
    <p:sldId id="700" r:id="rId103"/>
    <p:sldId id="701" r:id="rId104"/>
  </p:sldIdLst>
  <p:sldSz cx="13716000" cy="10287000"/>
  <p:notesSz cx="6858000" cy="9144000"/>
  <p:embeddedFontLst>
    <p:embeddedFont>
      <p:font typeface="Aharoni" panose="02010803020104030203" pitchFamily="2" charset="-79"/>
      <p:bold r:id="rId106"/>
    </p:embeddedFont>
    <p:embeddedFont>
      <p:font typeface="Carelia" panose="020B0604020202020204" charset="0"/>
      <p:regular r:id="rId107"/>
    </p:embeddedFont>
    <p:embeddedFont>
      <p:font typeface="Dosis" pitchFamily="2" charset="0"/>
      <p:regular r:id="rId108"/>
      <p:bold r:id="rId109"/>
    </p:embeddedFont>
    <p:embeddedFont>
      <p:font typeface="Microsoft Uighur" panose="02000000000000000000" pitchFamily="2" charset="-78"/>
      <p:regular r:id="rId110"/>
      <p:bold r:id="rId1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7" autoAdjust="0"/>
    <p:restoredTop sz="95226" autoAdjust="0"/>
  </p:normalViewPr>
  <p:slideViewPr>
    <p:cSldViewPr>
      <p:cViewPr>
        <p:scale>
          <a:sx n="40" d="100"/>
          <a:sy n="40" d="100"/>
        </p:scale>
        <p:origin x="1968" y="39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presProps" Target="presProps.xml"/><Relationship Id="rId16" Type="http://schemas.openxmlformats.org/officeDocument/2006/relationships/slide" Target="slides/slide13.xml"/><Relationship Id="rId107" Type="http://schemas.openxmlformats.org/officeDocument/2006/relationships/font" Target="fonts/font2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openxmlformats.org/officeDocument/2006/relationships/slide" Target="slides/slide99.xml"/><Relationship Id="rId110" Type="http://schemas.openxmlformats.org/officeDocument/2006/relationships/font" Target="fonts/font5.fntdata"/><Relationship Id="rId115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notesMaster" Target="notesMasters/notesMaster1.xml"/><Relationship Id="rId113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font" Target="fonts/font3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font" Target="fonts/font1.fntdata"/><Relationship Id="rId114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font" Target="fonts/font4.fntdata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736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D28AC-806F-DACC-058F-4ACA2C3E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6D0719-5893-1BDA-A943-DD109B36F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14BE20-6548-587E-5331-A88BA9F4D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C566E2-AA56-1A7B-1396-783A76BA4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475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477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2"/>
          <p:cNvSpPr txBox="1"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2"/>
          <p:cNvSpPr txBox="1"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2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2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2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132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3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3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3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3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3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877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4"/>
          <p:cNvSpPr txBox="1"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4"/>
          <p:cNvSpPr txBox="1">
            <a:spLocks noGrp="1"/>
          </p:cNvSpPr>
          <p:nvPr>
            <p:ph type="body" idx="1"/>
          </p:nvPr>
        </p:nvSpPr>
        <p:spPr>
          <a:xfrm>
            <a:off x="541736" y="2906723"/>
            <a:ext cx="58293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500">
                <a:solidFill>
                  <a:srgbClr val="888888"/>
                </a:solidFill>
              </a:defRPr>
            </a:lvl1pPr>
            <a:lvl2pPr marL="1371600" lvl="1" indent="-3429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350">
                <a:solidFill>
                  <a:srgbClr val="888888"/>
                </a:solidFill>
              </a:defRPr>
            </a:lvl2pPr>
            <a:lvl3pPr marL="2057400" lvl="2" indent="-3429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200">
                <a:solidFill>
                  <a:srgbClr val="888888"/>
                </a:solidFill>
              </a:defRPr>
            </a:lvl3pPr>
            <a:lvl4pPr marL="2743200" lvl="3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4pPr>
            <a:lvl5pPr marL="3429000" lvl="4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5pPr>
            <a:lvl6pPr marL="4114800" lvl="5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6pPr>
            <a:lvl7pPr marL="4800600" lvl="6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7pPr>
            <a:lvl8pPr marL="5486400" lvl="7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8pPr>
            <a:lvl9pPr marL="6172200" lvl="8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4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4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4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564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5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5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15"/>
          <p:cNvSpPr txBox="1">
            <a:spLocks noGrp="1"/>
          </p:cNvSpPr>
          <p:nvPr>
            <p:ph type="body" idx="2"/>
          </p:nvPr>
        </p:nvSpPr>
        <p:spPr>
          <a:xfrm>
            <a:off x="348615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15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5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5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030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6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6"/>
          <p:cNvSpPr txBox="1">
            <a:spLocks noGrp="1"/>
          </p:cNvSpPr>
          <p:nvPr>
            <p:ph type="body" idx="1"/>
          </p:nvPr>
        </p:nvSpPr>
        <p:spPr>
          <a:xfrm>
            <a:off x="342906" y="1535114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16"/>
          <p:cNvSpPr txBox="1">
            <a:spLocks noGrp="1"/>
          </p:cNvSpPr>
          <p:nvPr>
            <p:ph type="body" idx="2"/>
          </p:nvPr>
        </p:nvSpPr>
        <p:spPr>
          <a:xfrm>
            <a:off x="342906" y="2174876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16"/>
          <p:cNvSpPr txBox="1">
            <a:spLocks noGrp="1"/>
          </p:cNvSpPr>
          <p:nvPr>
            <p:ph type="body" idx="3"/>
          </p:nvPr>
        </p:nvSpPr>
        <p:spPr>
          <a:xfrm>
            <a:off x="3483773" y="1535114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16"/>
          <p:cNvSpPr txBox="1">
            <a:spLocks noGrp="1"/>
          </p:cNvSpPr>
          <p:nvPr>
            <p:ph type="body" idx="4"/>
          </p:nvPr>
        </p:nvSpPr>
        <p:spPr>
          <a:xfrm>
            <a:off x="3483773" y="2174876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16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968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7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7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7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7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92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8"/>
          <p:cNvSpPr txBox="1">
            <a:spLocks noGrp="1"/>
          </p:cNvSpPr>
          <p:nvPr>
            <p:ph type="title"/>
          </p:nvPr>
        </p:nvSpPr>
        <p:spPr>
          <a:xfrm>
            <a:off x="342905" y="273050"/>
            <a:ext cx="225623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8"/>
          <p:cNvSpPr txBox="1">
            <a:spLocks noGrp="1"/>
          </p:cNvSpPr>
          <p:nvPr>
            <p:ph type="body" idx="1"/>
          </p:nvPr>
        </p:nvSpPr>
        <p:spPr>
          <a:xfrm>
            <a:off x="2681291" y="273064"/>
            <a:ext cx="3833814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953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400"/>
            </a:lvl1pPr>
            <a:lvl2pPr marL="1371600" lvl="1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100"/>
            </a:lvl2pPr>
            <a:lvl3pPr marL="2057400" lvl="2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3pPr>
            <a:lvl4pPr marL="2743200" lvl="3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4pPr>
            <a:lvl5pPr marL="3429000" lvl="4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500"/>
            </a:lvl5pPr>
            <a:lvl6pPr marL="4114800" lvl="5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6pPr>
            <a:lvl7pPr marL="4800600" lvl="6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7pPr>
            <a:lvl8pPr marL="5486400" lvl="7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8pPr>
            <a:lvl9pPr marL="6172200" lvl="8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8"/>
          <p:cNvSpPr txBox="1">
            <a:spLocks noGrp="1"/>
          </p:cNvSpPr>
          <p:nvPr>
            <p:ph type="body" idx="2"/>
          </p:nvPr>
        </p:nvSpPr>
        <p:spPr>
          <a:xfrm>
            <a:off x="342905" y="1435113"/>
            <a:ext cx="225623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2" name="Google Shape;62;p118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8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8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77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9"/>
          <p:cNvSpPr txBox="1">
            <a:spLocks noGrp="1"/>
          </p:cNvSpPr>
          <p:nvPr>
            <p:ph type="title"/>
          </p:nvPr>
        </p:nvSpPr>
        <p:spPr>
          <a:xfrm>
            <a:off x="1344216" y="4800608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9"/>
          <p:cNvSpPr>
            <a:spLocks noGrp="1"/>
          </p:cNvSpPr>
          <p:nvPr>
            <p:ph type="pic" idx="2"/>
          </p:nvPr>
        </p:nvSpPr>
        <p:spPr>
          <a:xfrm>
            <a:off x="1344216" y="612776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9"/>
          <p:cNvSpPr txBox="1">
            <a:spLocks noGrp="1"/>
          </p:cNvSpPr>
          <p:nvPr>
            <p:ph type="body" idx="1"/>
          </p:nvPr>
        </p:nvSpPr>
        <p:spPr>
          <a:xfrm>
            <a:off x="1344216" y="5367346"/>
            <a:ext cx="41148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9" name="Google Shape;69;p119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9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9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015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0"/>
          <p:cNvSpPr txBox="1">
            <a:spLocks noGrp="1"/>
          </p:cNvSpPr>
          <p:nvPr>
            <p:ph type="body" idx="1"/>
          </p:nvPr>
        </p:nvSpPr>
        <p:spPr>
          <a:xfrm rot="5400000">
            <a:off x="1166020" y="777096"/>
            <a:ext cx="4525964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842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1"/>
          <p:cNvSpPr txBox="1">
            <a:spLocks noGrp="1"/>
          </p:cNvSpPr>
          <p:nvPr>
            <p:ph type="title"/>
          </p:nvPr>
        </p:nvSpPr>
        <p:spPr>
          <a:xfrm rot="5400000">
            <a:off x="2817814" y="2428889"/>
            <a:ext cx="5851526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1"/>
          <p:cNvSpPr txBox="1">
            <a:spLocks noGrp="1"/>
          </p:cNvSpPr>
          <p:nvPr>
            <p:ph type="body" idx="1"/>
          </p:nvPr>
        </p:nvSpPr>
        <p:spPr>
          <a:xfrm rot="5400000">
            <a:off x="-325437" y="942989"/>
            <a:ext cx="5851526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7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 sz="2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0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781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e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7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78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11" Type="http://schemas.openxmlformats.org/officeDocument/2006/relationships/image" Target="../media/image77.png"/><Relationship Id="rId5" Type="http://schemas.openxmlformats.org/officeDocument/2006/relationships/image" Target="../media/image12.png"/><Relationship Id="rId10" Type="http://schemas.openxmlformats.org/officeDocument/2006/relationships/image" Target="../media/image6.svg"/><Relationship Id="rId4" Type="http://schemas.openxmlformats.org/officeDocument/2006/relationships/image" Target="../media/image11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0.jpeg"/><Relationship Id="rId10" Type="http://schemas.openxmlformats.org/officeDocument/2006/relationships/image" Target="../media/image47.png"/><Relationship Id="rId4" Type="http://schemas.openxmlformats.org/officeDocument/2006/relationships/image" Target="../media/image36.sv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0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4" Type="http://schemas.openxmlformats.org/officeDocument/2006/relationships/image" Target="../media/image3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1.png"/><Relationship Id="rId4" Type="http://schemas.openxmlformats.org/officeDocument/2006/relationships/image" Target="../media/image3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18.png"/><Relationship Id="rId3" Type="http://schemas.openxmlformats.org/officeDocument/2006/relationships/tags" Target="../tags/tag11.xml"/><Relationship Id="rId21" Type="http://schemas.openxmlformats.org/officeDocument/2006/relationships/image" Target="../media/image21.png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tags" Target="../tags/tag12.xml"/><Relationship Id="rId9" Type="http://schemas.openxmlformats.org/officeDocument/2006/relationships/image" Target="../media/image11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9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5.png"/><Relationship Id="rId11" Type="http://schemas.openxmlformats.org/officeDocument/2006/relationships/image" Target="../media/image47.png"/><Relationship Id="rId5" Type="http://schemas.openxmlformats.org/officeDocument/2006/relationships/image" Target="../media/image36.svg"/><Relationship Id="rId10" Type="http://schemas.openxmlformats.org/officeDocument/2006/relationships/image" Target="../media/image51.png"/><Relationship Id="rId4" Type="http://schemas.openxmlformats.org/officeDocument/2006/relationships/image" Target="../media/image35.png"/><Relationship Id="rId9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10" Type="http://schemas.openxmlformats.org/officeDocument/2006/relationships/image" Target="../media/image48.png"/><Relationship Id="rId4" Type="http://schemas.openxmlformats.org/officeDocument/2006/relationships/image" Target="../media/image36.svg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6.svg"/><Relationship Id="rId7" Type="http://schemas.openxmlformats.org/officeDocument/2006/relationships/image" Target="../media/image5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9.png"/><Relationship Id="rId9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2.png"/><Relationship Id="rId18" Type="http://schemas.openxmlformats.org/officeDocument/2006/relationships/image" Target="../media/image6.svg"/><Relationship Id="rId26" Type="http://schemas.openxmlformats.org/officeDocument/2006/relationships/image" Target="../media/image29.jpeg"/><Relationship Id="rId3" Type="http://schemas.openxmlformats.org/officeDocument/2006/relationships/tags" Target="../tags/tag16.xml"/><Relationship Id="rId21" Type="http://schemas.openxmlformats.org/officeDocument/2006/relationships/image" Target="../media/image24.png"/><Relationship Id="rId7" Type="http://schemas.openxmlformats.org/officeDocument/2006/relationships/tags" Target="../tags/tag20.xml"/><Relationship Id="rId12" Type="http://schemas.openxmlformats.org/officeDocument/2006/relationships/image" Target="../media/image11.svg"/><Relationship Id="rId17" Type="http://schemas.openxmlformats.org/officeDocument/2006/relationships/image" Target="../media/image5.png"/><Relationship Id="rId25" Type="http://schemas.openxmlformats.org/officeDocument/2006/relationships/image" Target="../media/image28.png"/><Relationship Id="rId2" Type="http://schemas.openxmlformats.org/officeDocument/2006/relationships/tags" Target="../tags/tag15.xml"/><Relationship Id="rId16" Type="http://schemas.openxmlformats.org/officeDocument/2006/relationships/image" Target="../media/image15.svg"/><Relationship Id="rId20" Type="http://schemas.openxmlformats.org/officeDocument/2006/relationships/image" Target="../media/image23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0.png"/><Relationship Id="rId24" Type="http://schemas.openxmlformats.org/officeDocument/2006/relationships/image" Target="../media/image27.png"/><Relationship Id="rId5" Type="http://schemas.openxmlformats.org/officeDocument/2006/relationships/tags" Target="../tags/tag18.xml"/><Relationship Id="rId15" Type="http://schemas.openxmlformats.org/officeDocument/2006/relationships/image" Target="../media/image14.png"/><Relationship Id="rId23" Type="http://schemas.openxmlformats.org/officeDocument/2006/relationships/image" Target="../media/image26.jpeg"/><Relationship Id="rId10" Type="http://schemas.openxmlformats.org/officeDocument/2006/relationships/notesSlide" Target="../notesSlides/notesSlide4.xml"/><Relationship Id="rId19" Type="http://schemas.openxmlformats.org/officeDocument/2006/relationships/image" Target="../media/image22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3.svg"/><Relationship Id="rId22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4" Type="http://schemas.openxmlformats.org/officeDocument/2006/relationships/image" Target="../media/image36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3.png"/><Relationship Id="rId3" Type="http://schemas.openxmlformats.org/officeDocument/2006/relationships/tags" Target="../tags/tag24.xml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svg"/><Relationship Id="rId4" Type="http://schemas.openxmlformats.org/officeDocument/2006/relationships/tags" Target="../tags/tag25.xml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4" Type="http://schemas.openxmlformats.org/officeDocument/2006/relationships/image" Target="../media/image36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2.jpg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2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6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37.png"/><Relationship Id="rId9" Type="http://schemas.openxmlformats.org/officeDocument/2006/relationships/image" Target="../media/image2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70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2.png"/><Relationship Id="rId4" Type="http://schemas.openxmlformats.org/officeDocument/2006/relationships/image" Target="../media/image36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6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9" y="8983070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1" y="657601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9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2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777508"/>
                <a:ext cx="2052843" cy="96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5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5" y="3194755"/>
            <a:ext cx="13445780" cy="4048840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5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09" y="4522960"/>
                  <a:ext cx="2068550" cy="554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4</a:t>
                  </a:r>
                  <a:endParaRPr lang="ar-MA" sz="48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5"/>
                <a:endParaRPr lang="fr-FR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3" y="5179737"/>
                <a:ext cx="1811006" cy="16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2B08B7-0DB6-E757-AFDA-E88CFDF87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" b="92944" l="4936" r="89700">
                        <a14:foregroundMark x1="38043" y1="23119" x2="29614" y2="7056"/>
                        <a14:foregroundMark x1="29614" y1="7056" x2="48069" y2="973"/>
                        <a14:foregroundMark x1="48069" y1="973" x2="73605" y2="4136"/>
                        <a14:foregroundMark x1="73605" y1="4136" x2="53004" y2="19708"/>
                        <a14:foregroundMark x1="53004" y1="19708" x2="75322" y2="17762"/>
                        <a14:foregroundMark x1="75322" y1="17762" x2="64592" y2="487"/>
                        <a14:foregroundMark x1="64592" y1="487" x2="54721" y2="973"/>
                        <a14:foregroundMark x1="12017" y1="63747" x2="34979" y2="66180"/>
                        <a14:foregroundMark x1="42724" y1="44344" x2="42918" y2="43796"/>
                        <a14:foregroundMark x1="34979" y1="66180" x2="38069" y2="57466"/>
                        <a14:foregroundMark x1="40176" y1="22617" x2="39485" y2="17275"/>
                        <a14:foregroundMark x1="42918" y1="43796" x2="41389" y2="31981"/>
                        <a14:foregroundMark x1="34400" y1="20461" x2="26818" y2="25212"/>
                        <a14:foregroundMark x1="39485" y1="17275" x2="35710" y2="19641"/>
                        <a14:foregroundMark x1="19615" y1="48158" x2="19528" y2="48662"/>
                        <a14:foregroundMark x1="12312" y1="50535" x2="1717" y2="53285"/>
                        <a14:foregroundMark x1="19528" y1="48662" x2="19410" y2="48693"/>
                        <a14:foregroundMark x1="1717" y1="53285" x2="4936" y2="78832"/>
                        <a14:foregroundMark x1="10523" y1="71062" x2="16309" y2="63017"/>
                        <a14:foregroundMark x1="4936" y1="78832" x2="6001" y2="77351"/>
                        <a14:foregroundMark x1="82403" y1="75426" x2="60086" y2="83942"/>
                        <a14:foregroundMark x1="60086" y1="83942" x2="75107" y2="97324"/>
                        <a14:foregroundMark x1="75107" y1="97324" x2="99785" y2="94404"/>
                        <a14:foregroundMark x1="99785" y1="94404" x2="84764" y2="79075"/>
                        <a14:foregroundMark x1="84764" y1="79075" x2="96996" y2="94404"/>
                        <a14:foregroundMark x1="96996" y1="94404" x2="57940" y2="92944"/>
                        <a14:foregroundMark x1="57940" y1="92944" x2="61373" y2="83455"/>
                        <a14:backgroundMark x1="10300" y1="73479" x2="10300" y2="76156"/>
                        <a14:backgroundMark x1="7082" y1="75426" x2="8798" y2="75426"/>
                        <a14:backgroundMark x1="7082" y1="79075" x2="6652" y2="74696"/>
                        <a14:backgroundMark x1="4506" y1="79805" x2="6652" y2="81022"/>
                        <a14:backgroundMark x1="17382" y1="51582" x2="21245" y2="30900"/>
                        <a14:backgroundMark x1="21245" y1="30900" x2="13519" y2="51095"/>
                        <a14:backgroundMark x1="13519" y1="51095" x2="13519" y2="50122"/>
                        <a14:backgroundMark x1="41202" y1="44039" x2="39056" y2="57664"/>
                        <a14:backgroundMark x1="42275" y1="45255" x2="42275" y2="45255"/>
                        <a14:backgroundMark x1="40129" y1="22628" x2="41845" y2="31873"/>
                        <a14:backgroundMark x1="36910" y1="23114" x2="33047" y2="16545"/>
                        <a14:backgroundMark x1="21674" y1="27494" x2="25536" y2="274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" y="7961550"/>
            <a:ext cx="2636642" cy="2325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528209" y="627985"/>
            <a:ext cx="12688157" cy="917171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688158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écrire les phrases  qui commentent  ces images , regardez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2" y="440807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21423" y="2360986"/>
            <a:ext cx="8814065" cy="4174142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0BC67B-66DB-AA3C-625F-E58724972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2450961"/>
            <a:ext cx="2161549" cy="39053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D45C89-CE6D-9AFE-FAD5-FE29D4FDF6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9967" y="2585308"/>
            <a:ext cx="2539432" cy="383009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F4CFB033-D853-6FEC-A231-57052B1D1EA0}"/>
              </a:ext>
            </a:extLst>
          </p:cNvPr>
          <p:cNvSpPr/>
          <p:nvPr/>
        </p:nvSpPr>
        <p:spPr>
          <a:xfrm>
            <a:off x="8469011" y="2762745"/>
            <a:ext cx="1486352" cy="52629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des phrases avec les difficultés présentées 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F1AC-FD0B-5E1D-AE6D-3CD7EEF69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4DB2DA-94EB-A415-8804-6F89B49A0C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1D82F1-8CD2-ADC4-C96A-AC9552B8F79A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561123-635C-1388-D806-4A8C40D3BA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964EB81-C081-9FE0-0AE7-A8415BECE1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1FCEA68-7AD4-A368-CBF4-616E105180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36EB8C5-5134-E77E-48F7-8E77CFA6C5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62E3115-8B2C-C896-3219-0ED0BFA2FD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117EAEF-FC41-B4F2-3CC9-90DC96D4A4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74F86C-6B12-BE25-BB2A-EB88717A9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2E4344-9BC4-FF2C-48CB-369A0BFFE70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7AB7C7-010A-034D-2091-21960792E144}"/>
              </a:ext>
            </a:extLst>
          </p:cNvPr>
          <p:cNvSpPr txBox="1"/>
          <p:nvPr/>
        </p:nvSpPr>
        <p:spPr>
          <a:xfrm>
            <a:off x="1137274" y="723900"/>
            <a:ext cx="122937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9232444-4C4C-EF63-18F0-8E5C1EAE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7381D0C-625F-2423-8960-59BC3F6DE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722" y="3521307"/>
            <a:ext cx="4149530" cy="579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09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derrière la table. Corrigez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87300" y="5014733"/>
            <a:ext cx="7013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L’enfant est derrière la table.</a:t>
            </a: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1E0D-439F-FE3F-DFB2-6169435C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67208A-1022-C81C-63F2-CA0380FCB29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449BDC-1EB2-D174-681F-9BD5DF2B65E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610857-36CC-9F0B-5CF7-B997D9B70A4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4F76A3D-09C9-A5A2-4195-17507910A2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BBB4FD-29EC-7B81-A1BE-2632FEE0A4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0A39CDC-54E4-AC60-B010-A4BF91A855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F96034B-90CF-FDF3-7DBE-11604799A72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6B53-A801-E2EF-68C8-7856705CC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1611C-6C35-CD2E-A582-84D93AB086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327539-B153-CF71-9646-BFCB04859BB1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DF1F88-4F51-D5C1-FA0A-917E2123864D}"/>
              </a:ext>
            </a:extLst>
          </p:cNvPr>
          <p:cNvSpPr txBox="1"/>
          <p:nvPr/>
        </p:nvSpPr>
        <p:spPr>
          <a:xfrm>
            <a:off x="1137274" y="699055"/>
            <a:ext cx="122937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 Après 2 minutes. Levez les ardoises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E64BE737-378A-ECE1-8F30-80B2141FE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FB07A2-9AD7-6FC9-2481-4D41CF865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79" y="1864207"/>
            <a:ext cx="5059194" cy="6600798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08AF543D-B01E-ACB3-84B6-8467D78D1E85}"/>
              </a:ext>
            </a:extLst>
          </p:cNvPr>
          <p:cNvSpPr/>
          <p:nvPr/>
        </p:nvSpPr>
        <p:spPr>
          <a:xfrm>
            <a:off x="3978079" y="2080314"/>
            <a:ext cx="4586416" cy="85338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DF8F4CB-45FC-9BE8-7C54-C16EA87C4D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5321" y="904695"/>
            <a:ext cx="1750679" cy="135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29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2839-EAE9-7CEA-904C-2DB6EA74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2CF50-A7AB-E047-993E-2332D47614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D56050-32B8-B0FA-CE82-E84E32EA59D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8E12D9D-42A7-498F-AE46-0755530F999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54D60F1-342D-E2E2-4D2E-5C260314A5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648056D-E04F-CB80-F803-AD9B55B773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7A95763-15E7-8B5D-CFF0-01FB79AEA2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4BD234B-5E28-2EF6-A432-C31EBA43F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8E8BF7-0231-0980-0AB5-22D88A473E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A67839-8233-5902-F4B0-8ECF1FCFB1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A13B2A-5914-DD07-BD14-E262507EB2A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3A0250-A0DB-2953-7F63-79D7BC569D1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devant la table. Corrigez.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EB71E7-74C9-4941-C7B9-0C1B6C4528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BD2BCA2-CF27-C098-385F-EC5A4E145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54E5EE6-DDD8-6C1E-1522-25430767A4B0}"/>
              </a:ext>
            </a:extLst>
          </p:cNvPr>
          <p:cNvSpPr txBox="1"/>
          <p:nvPr/>
        </p:nvSpPr>
        <p:spPr>
          <a:xfrm>
            <a:off x="3487300" y="5014733"/>
            <a:ext cx="701344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L’enfant est devant la table.</a:t>
            </a:r>
          </a:p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8235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femme – poêle – technicien – réparer – content - écouter.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6142308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E4A684-D555-74D0-68BE-8CB52EE1B0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292" y="2272039"/>
            <a:ext cx="1471621" cy="20259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F23B2E-5063-2718-1D46-FA5D659F4E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8" y="2353886"/>
            <a:ext cx="1825927" cy="30080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4BB5A6-F262-DCB3-F7AA-C07D4F787C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010" y="2883074"/>
            <a:ext cx="3433233" cy="128036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C6D07F-3113-4816-5DB7-CBD7C61D9C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41" y="5308968"/>
            <a:ext cx="2715323" cy="15879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2E24595-55BC-952E-303C-6A0CA3FC6E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7" y="4954948"/>
            <a:ext cx="2336115" cy="21351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C92BA6-5322-94E1-4E1B-BE511E4E55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802" y="4680278"/>
            <a:ext cx="2336115" cy="255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14" y="937172"/>
            <a:ext cx="581346" cy="514106"/>
          </a:xfrm>
          <a:prstGeom prst="rect">
            <a:avLst/>
          </a:prstGeom>
        </p:spPr>
      </p:pic>
      <p:sp>
        <p:nvSpPr>
          <p:cNvPr id="3" name="Google Shape;379;p17">
            <a:extLst>
              <a:ext uri="{FF2B5EF4-FFF2-40B4-BE49-F238E27FC236}">
                <a16:creationId xmlns:a16="http://schemas.microsoft.com/office/drawing/2014/main" id="{BB276287-9351-1E29-E8AE-9E073F042C03}"/>
              </a:ext>
            </a:extLst>
          </p:cNvPr>
          <p:cNvSpPr txBox="1"/>
          <p:nvPr/>
        </p:nvSpPr>
        <p:spPr>
          <a:xfrm>
            <a:off x="1198089" y="845400"/>
            <a:ext cx="12620761" cy="66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1">
              <a:lnSpc>
                <a:spcPct val="134066"/>
              </a:lnSpc>
              <a:buClr>
                <a:srgbClr val="000000"/>
              </a:buClr>
              <a:buFont typeface="Arial"/>
              <a:buNone/>
            </a:pPr>
            <a:r>
              <a:rPr lang="fr-FR" sz="2800" b="1" kern="0" dirty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une femme. Comment vous dites femme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C4C74E-54D6-810D-429E-4DEEC57AD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467" y="2503819"/>
            <a:ext cx="3505200" cy="577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502707" y="932615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femme, la femme. Répétons ensemble “une femme”.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6DE9CD-34CA-8AAE-15B9-01392C1583A7}"/>
              </a:ext>
            </a:extLst>
          </p:cNvPr>
          <p:cNvSpPr txBox="1"/>
          <p:nvPr/>
        </p:nvSpPr>
        <p:spPr>
          <a:xfrm>
            <a:off x="2168064" y="3785631"/>
            <a:ext cx="637626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femme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1FFCA-6548-C8BA-1813-27F1A624B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595" y="2568734"/>
            <a:ext cx="2963405" cy="488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6BFE-1192-A0BC-31F4-D4F1181A2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189EFE-DF34-F593-F685-C6F58E5977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FE9296-37FF-00CC-7225-F040E8509526}"/>
              </a:ext>
            </a:extLst>
          </p:cNvPr>
          <p:cNvGrpSpPr/>
          <p:nvPr/>
        </p:nvGrpSpPr>
        <p:grpSpPr>
          <a:xfrm>
            <a:off x="457200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68BE025-CA72-6146-1361-50DE31A634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4274E0F-CDFB-761E-3599-89997C0C39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1D8110-A9CE-6868-3110-BDDE5280B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88D5A0-B0AA-4214-49D5-1612E5036B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5A9285-3B0B-9171-C317-BE47DBDE81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884023-907D-530C-20E5-E606DACEC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1074E11-C86D-45B3-12FE-CBFCEEC794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7B6DAE-0A45-123C-DCFF-07541D6B94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7DB97-51B6-9BE8-F3B5-4AE957BB5B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999E14-02DE-6D42-C4C0-8C4A2AB2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DF98AE-CE6E-B6FF-5095-767A89A24ED3}"/>
              </a:ext>
            </a:extLst>
          </p:cNvPr>
          <p:cNvSpPr txBox="1"/>
          <p:nvPr/>
        </p:nvSpPr>
        <p:spPr>
          <a:xfrm>
            <a:off x="1462547" y="77141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poêle. Comment vous dites « poêle » 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DC6D82-183E-AA3B-C885-A645ABA99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3501697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442" y="800448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11048" y="1057500"/>
            <a:ext cx="1382596" cy="11606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CE4702-411B-7C86-F89D-8AE1DB8D8B8A}"/>
              </a:ext>
            </a:extLst>
          </p:cNvPr>
          <p:cNvSpPr txBox="1"/>
          <p:nvPr/>
        </p:nvSpPr>
        <p:spPr>
          <a:xfrm>
            <a:off x="1013909" y="884111"/>
            <a:ext cx="11656316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poêle. La poêle. Répétons ensemble “une poêle”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2744F51-80B2-F927-1562-F50FEFAD1667}"/>
              </a:ext>
            </a:extLst>
          </p:cNvPr>
          <p:cNvSpPr txBox="1"/>
          <p:nvPr/>
        </p:nvSpPr>
        <p:spPr>
          <a:xfrm>
            <a:off x="3253990" y="2218147"/>
            <a:ext cx="700040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poêle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E8122C-02ED-E16D-27EB-07F17615B2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14" y="5143500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34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A1F99-BAC9-6825-A5AB-0DFA9699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4286C-D4A7-B084-E13D-F65B855A25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722EE-E708-D04B-0300-830888D93EF4}"/>
              </a:ext>
            </a:extLst>
          </p:cNvPr>
          <p:cNvGrpSpPr/>
          <p:nvPr/>
        </p:nvGrpSpPr>
        <p:grpSpPr>
          <a:xfrm>
            <a:off x="474829" y="568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E4D94-C8CD-D5B3-A870-2670094580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686CEA-759E-998C-AF41-862FFCD5F41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424D5C-99F9-D05D-D2ED-5ECAAB2A10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A0DEAC-FF4D-DBFB-13EE-639366A696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E3D312-B2F8-739F-9733-12D9FEE907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2FA4E2-280E-9624-51B9-9426CE75E2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7890F-2F72-E2B6-7FD8-6CFB6A77AE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81BF7A-B6ED-895C-89EF-576433724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8CB79A-1A6A-FCF2-7229-CBAEC89455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D84DE6C-ACC8-4A0E-3780-FD56F9892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447DC9-0CF8-1F61-2905-CA6DAF6853BB}"/>
              </a:ext>
            </a:extLst>
          </p:cNvPr>
          <p:cNvSpPr txBox="1"/>
          <p:nvPr/>
        </p:nvSpPr>
        <p:spPr>
          <a:xfrm>
            <a:off x="1125397" y="880362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écoute. Ecouter. Comment vous dites écouter dans votre langue?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3A61B0-7AC1-81FD-7CBC-36B2DCA68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54" y="2684518"/>
            <a:ext cx="4489951" cy="61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9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0861-C618-C195-D61F-EFB2AF52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4CE020-8C29-6611-C81F-476CBC16E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012842-2D21-8525-D7BF-B0CC3A20DE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61509C-0B13-7F3D-DB7F-6E903388CD4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FD5FBF-AA8E-B02F-0549-19F00315A0F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0E821B-087B-60DC-D704-5684B69C1F9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E83E9B-6380-5FEA-126A-1466F4BE8C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F66CB5-02B9-F4FF-9699-DFCE15660E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ACDBF4-989C-F169-F363-424E15C402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71021D-21A8-9232-BF33-AC16AAEC4B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983696-7AB1-D7F1-DE29-C15EEE0EF9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08E086-565C-1712-5C30-9E35EE4070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A6D6D5-181F-F2B7-2D3A-F8DD681E2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210606E-E494-05E6-AC80-89E2C2FFD4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34383BD-7F32-2111-876F-39292C6C953E}"/>
              </a:ext>
            </a:extLst>
          </p:cNvPr>
          <p:cNvSpPr txBox="1"/>
          <p:nvPr/>
        </p:nvSpPr>
        <p:spPr>
          <a:xfrm>
            <a:off x="1587185" y="901978"/>
            <a:ext cx="12154844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écoute. Ecouter. Répétons ensemble “écouter”.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9AE886-092B-83C7-550D-5FD10A858D03}"/>
              </a:ext>
            </a:extLst>
          </p:cNvPr>
          <p:cNvSpPr txBox="1"/>
          <p:nvPr/>
        </p:nvSpPr>
        <p:spPr>
          <a:xfrm>
            <a:off x="416536" y="3262402"/>
            <a:ext cx="77054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écouter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2389F3-6C6F-A06F-0AD1-B98AED4A5D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06" y="2081675"/>
            <a:ext cx="4529340" cy="62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55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25D8-0480-97C5-C0EA-EDDD91F6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698D91-F4A7-8A30-B7BC-7484647F31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9248D4-110C-BE4D-718C-88E06ECA3DBE}"/>
              </a:ext>
            </a:extLst>
          </p:cNvPr>
          <p:cNvGrpSpPr/>
          <p:nvPr/>
        </p:nvGrpSpPr>
        <p:grpSpPr>
          <a:xfrm>
            <a:off x="571108" y="5396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D9AB47-1813-DEB2-FEAB-A3FECE27B3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EBCC2-498C-144F-E60B-672C5F417E7E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146D062-F42E-5736-EDEE-2FA0A582510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9DF50F1-0047-50FD-CEC3-93DB8E0D20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EEB0B0-423B-953F-FB4C-0F1E74B0EF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C0CA335-3AAB-E8BD-FE2F-A2E8907D88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BB8CA7-036E-3991-63F3-8A09F263B9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1E114A-C0D8-ECC3-C663-6B699108C6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B138FA-2FE9-95A1-2670-D8285F0436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506ADA-0DC1-9223-315B-4CF9DD00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613" y="841344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B79DE3-6F24-B274-E40E-BFBCE4F6AC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00246" y="1116001"/>
            <a:ext cx="1382596" cy="1160647"/>
          </a:xfrm>
          <a:prstGeom prst="rect">
            <a:avLst/>
          </a:prstGeom>
        </p:spPr>
      </p:pic>
      <p:sp>
        <p:nvSpPr>
          <p:cNvPr id="4" name="Google Shape;454;p23">
            <a:extLst>
              <a:ext uri="{FF2B5EF4-FFF2-40B4-BE49-F238E27FC236}">
                <a16:creationId xmlns:a16="http://schemas.microsoft.com/office/drawing/2014/main" id="{07D6AB1B-D883-379E-CD83-8CAB8C43E1C1}"/>
              </a:ext>
            </a:extLst>
          </p:cNvPr>
          <p:cNvSpPr txBox="1"/>
          <p:nvPr/>
        </p:nvSpPr>
        <p:spPr>
          <a:xfrm>
            <a:off x="1215435" y="595636"/>
            <a:ext cx="13074096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La femme écoute de la musique . Répétons ensemble “La femme écoute de la</a:t>
            </a:r>
          </a:p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  <a:sym typeface="Dosis"/>
            </a:endParaRPr>
          </a:p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 musique.                                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femme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signes de la musique.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2DD250-D544-731D-1588-5189455B2DA8}"/>
              </a:ext>
            </a:extLst>
          </p:cNvPr>
          <p:cNvSpPr txBox="1"/>
          <p:nvPr/>
        </p:nvSpPr>
        <p:spPr>
          <a:xfrm>
            <a:off x="2109607" y="2087910"/>
            <a:ext cx="12291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femme écoute de la musique.</a:t>
            </a:r>
            <a:endParaRPr lang="fr-FR" sz="5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E7C9DD-660C-6893-E037-25D5C7A8BB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636" y="3251222"/>
            <a:ext cx="5019370" cy="500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9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F01655-C868-70BA-4F82-EBACF9755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10" y="2965858"/>
            <a:ext cx="3483918" cy="47963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C80140F-FC70-849F-0FA5-86FC42373A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97" y="2483530"/>
            <a:ext cx="2993726" cy="493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3AF70D-56E0-1115-9284-4F9BC26EC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73" y="5259446"/>
            <a:ext cx="4622315" cy="172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76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72072" y="862843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technicien.  Un technicien. Comment vous dites technicien 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706ACE-AF87-85BB-E57E-BC8FBACE7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750" y="3207937"/>
            <a:ext cx="6619522" cy="3871125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FECD47F-3519-C25A-49D7-2C371A4001A1}"/>
              </a:ext>
            </a:extLst>
          </p:cNvPr>
          <p:cNvCxnSpPr>
            <a:cxnSpLocks/>
          </p:cNvCxnSpPr>
          <p:nvPr/>
        </p:nvCxnSpPr>
        <p:spPr>
          <a:xfrm>
            <a:off x="3097995" y="2520007"/>
            <a:ext cx="1247033" cy="16591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34BD4842-647C-4506-0A5F-8649F8375415}"/>
              </a:ext>
            </a:extLst>
          </p:cNvPr>
          <p:cNvSpPr/>
          <p:nvPr/>
        </p:nvSpPr>
        <p:spPr>
          <a:xfrm rot="1432019">
            <a:off x="3342743" y="3004926"/>
            <a:ext cx="2947501" cy="528625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0BE9-3DB2-77D2-CD77-4D43DA887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0E75A0F-E328-3A00-F1D7-DB45203C0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ADF3CA-EB00-4ED8-A021-4BFC0389EB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F501D7-2215-4CAB-F83C-77494039F2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596592-65FA-5C07-F8D4-17F9045CB8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81AD3C-5C1F-426C-5D6F-07BECF2DFD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DCAF23-F9A0-631E-7AFB-B397672A5C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F1FB57D-5B27-D1F6-E717-5C90EE836F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E1D496F-05E6-6F87-F21A-2701BC1358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BAFC7A-8083-8AF3-2C84-C8DFE674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980080-AC6E-1778-AAFE-B8ED89E6A1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1F3E80-304F-78B6-47B5-D38357AEE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A45E34-6A1B-75CE-CDB3-51D547F6E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64C739-FA4F-4C77-3F4B-04312DDA9E5D}"/>
              </a:ext>
            </a:extLst>
          </p:cNvPr>
          <p:cNvSpPr txBox="1"/>
          <p:nvPr/>
        </p:nvSpPr>
        <p:spPr>
          <a:xfrm>
            <a:off x="1472072" y="862843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technicien. Le technicien. Répétons ensemble Le technicien.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6035B6-D389-9906-4BBE-32CFC8071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750" y="3207937"/>
            <a:ext cx="6619522" cy="3871125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C077499-1FEC-092C-187F-D8F13242F5F4}"/>
              </a:ext>
            </a:extLst>
          </p:cNvPr>
          <p:cNvCxnSpPr>
            <a:cxnSpLocks/>
          </p:cNvCxnSpPr>
          <p:nvPr/>
        </p:nvCxnSpPr>
        <p:spPr>
          <a:xfrm>
            <a:off x="3097995" y="2520007"/>
            <a:ext cx="1247033" cy="16591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2C3474BB-9689-CC9E-B8AD-D1501CE56AE6}"/>
              </a:ext>
            </a:extLst>
          </p:cNvPr>
          <p:cNvSpPr/>
          <p:nvPr/>
        </p:nvSpPr>
        <p:spPr>
          <a:xfrm rot="1432019">
            <a:off x="3342743" y="3004926"/>
            <a:ext cx="2947501" cy="528625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B7859D-270D-2580-B9E0-F3F43AAC5BDA}"/>
              </a:ext>
            </a:extLst>
          </p:cNvPr>
          <p:cNvSpPr txBox="1"/>
          <p:nvPr/>
        </p:nvSpPr>
        <p:spPr>
          <a:xfrm>
            <a:off x="4269260" y="1695468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Le technicien</a:t>
            </a:r>
          </a:p>
        </p:txBody>
      </p:sp>
    </p:spTree>
    <p:extLst>
      <p:ext uri="{BB962C8B-B14F-4D97-AF65-F5344CB8AC3E}">
        <p14:creationId xmlns:p14="http://schemas.microsoft.com/office/powerpoint/2010/main" val="1400989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153645" y="627860"/>
            <a:ext cx="143837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Cette femme est une technicienne. Répétons ensemble “Cette femme est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technicienne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ABD349-53CC-4D45-EB11-2EEB33383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619500"/>
            <a:ext cx="3840575" cy="544081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9136590-B210-B3B7-4B78-E0A1FA5ABEA2}"/>
              </a:ext>
            </a:extLst>
          </p:cNvPr>
          <p:cNvSpPr txBox="1"/>
          <p:nvPr/>
        </p:nvSpPr>
        <p:spPr>
          <a:xfrm>
            <a:off x="1715979" y="2241455"/>
            <a:ext cx="132591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6000" b="1" dirty="0">
                <a:solidFill>
                  <a:srgbClr val="106585"/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Cette femme est une technicienne.</a:t>
            </a:r>
            <a:r>
              <a:rPr lang="fr-FR" sz="6000" b="1" dirty="0">
                <a:solidFill>
                  <a:srgbClr val="106585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</a:t>
            </a:r>
            <a:r>
              <a:rPr kumimoji="0" lang="fr-FR" sz="5400" b="1" i="1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7227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répare. Réparer. Comment vous dites réparer dans votre langue?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1F1DB57-6487-6F4C-C14A-02786D0DF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38" y="2676995"/>
            <a:ext cx="6119167" cy="559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54364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répare. Réparer. Répétons ensemble “réparer”.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E997ED-6443-F71F-A416-22802F885A37}"/>
              </a:ext>
            </a:extLst>
          </p:cNvPr>
          <p:cNvSpPr txBox="1"/>
          <p:nvPr/>
        </p:nvSpPr>
        <p:spPr>
          <a:xfrm>
            <a:off x="1001932" y="2705637"/>
            <a:ext cx="691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réparer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DB16E-3D47-7F50-A611-646DF7CC4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13" y="3985066"/>
            <a:ext cx="4694580" cy="429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3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1718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70" y="571502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3165267"/>
            <a:ext cx="1168164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À  la fin de la séance d’aujourd’hui, </a:t>
            </a:r>
            <a:r>
              <a:rPr lang="fr-FR" sz="2552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22" name="Google Shape;126;p3">
            <a:extLst>
              <a:ext uri="{FF2B5EF4-FFF2-40B4-BE49-F238E27FC236}">
                <a16:creationId xmlns:a16="http://schemas.microsoft.com/office/drawing/2014/main" id="{9CAFD220-BE6A-9631-BE4A-BAD59DCACB93}"/>
              </a:ext>
            </a:extLst>
          </p:cNvPr>
          <p:cNvGrpSpPr/>
          <p:nvPr/>
        </p:nvGrpSpPr>
        <p:grpSpPr>
          <a:xfrm>
            <a:off x="1723027" y="4452234"/>
            <a:ext cx="10269945" cy="3496361"/>
            <a:chOff x="3302073" y="4600550"/>
            <a:chExt cx="9396747" cy="2104846"/>
          </a:xfrm>
        </p:grpSpPr>
        <p:sp>
          <p:nvSpPr>
            <p:cNvPr id="23" name="Google Shape;127;p3">
              <a:extLst>
                <a:ext uri="{FF2B5EF4-FFF2-40B4-BE49-F238E27FC236}">
                  <a16:creationId xmlns:a16="http://schemas.microsoft.com/office/drawing/2014/main" id="{359D5DA6-6067-B0A7-EBEF-F9970315FF0F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" name="Google Shape;128;p3">
              <a:extLst>
                <a:ext uri="{FF2B5EF4-FFF2-40B4-BE49-F238E27FC236}">
                  <a16:creationId xmlns:a16="http://schemas.microsoft.com/office/drawing/2014/main" id="{639BD37B-66C5-B351-F7C6-EE55D7F14A58}"/>
                </a:ext>
              </a:extLst>
            </p:cNvPr>
            <p:cNvSpPr txBox="1"/>
            <p:nvPr/>
          </p:nvSpPr>
          <p:spPr>
            <a:xfrm>
              <a:off x="3966080" y="4803726"/>
              <a:ext cx="8732740" cy="611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Comprendre et produire les </a:t>
              </a:r>
              <a:r>
                <a:rPr lang="fr-FR" sz="2800" b="1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mots du vocabulaire: 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femme – poêle – technicien – réparer – content - écouter</a:t>
              </a:r>
              <a:endParaRPr sz="2800" b="1" kern="0" dirty="0">
                <a:solidFill>
                  <a:srgbClr val="0094C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" name="Google Shape;129;p3">
              <a:extLst>
                <a:ext uri="{FF2B5EF4-FFF2-40B4-BE49-F238E27FC236}">
                  <a16:creationId xmlns:a16="http://schemas.microsoft.com/office/drawing/2014/main" id="{C1C005FA-8AC7-775A-8D64-8C8283926815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574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 lire et écrire 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des phrases avec les difficultés particulières :e=a et </a:t>
              </a:r>
              <a:r>
                <a:rPr lang="fr-FR" sz="2800" b="1" kern="0" dirty="0" err="1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ent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=e.</a:t>
              </a: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30;p3">
              <a:extLst>
                <a:ext uri="{FF2B5EF4-FFF2-40B4-BE49-F238E27FC236}">
                  <a16:creationId xmlns:a16="http://schemas.microsoft.com/office/drawing/2014/main" id="{27B1C2DE-70EB-136A-9539-3E56F65D377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09164" t="-6926" r="-896296" b="-82913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7" name="Google Shape;131;p3">
              <a:extLst>
                <a:ext uri="{FF2B5EF4-FFF2-40B4-BE49-F238E27FC236}">
                  <a16:creationId xmlns:a16="http://schemas.microsoft.com/office/drawing/2014/main" id="{706C52F9-7068-E2E3-292D-93FBA49E811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132;p3">
              <a:extLst>
                <a:ext uri="{FF2B5EF4-FFF2-40B4-BE49-F238E27FC236}">
                  <a16:creationId xmlns:a16="http://schemas.microsoft.com/office/drawing/2014/main" id="{9E9B48B3-D9D4-EEA8-ED8D-3B2991D285B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90014" y="5725276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E279B-4BFC-7F86-3F97-CF1D5A434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20975F6-55F5-3A39-7EBF-ACB47F85378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C8C571-1F62-C060-3A7D-05BB59AB928D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F0B45F-1988-5360-D165-9A5E495D92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062BBF5-7F50-6268-DA51-1C9102CB87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4F6E9B-110E-36E4-6F5C-CDE3AFEB15E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322E7F-DEB0-DFC1-C48A-65A004F1BB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A1A4308-FD85-8BFB-2352-86A4A6808E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9E86D1C-9115-4385-6464-E28B00099D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C3BFBA-63AA-066E-70B2-EC8EAA22A0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FB34CD-C729-0BC1-D7A9-D7D9239095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CFDA28-5E8A-7200-A6FC-6BE1ACAEB5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F7C3BB2-F318-CB3E-E3B9-2D6CC06EF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CF23A4-D68B-0507-1C5C-1C19B5E9E13F}"/>
              </a:ext>
            </a:extLst>
          </p:cNvPr>
          <p:cNvSpPr txBox="1"/>
          <p:nvPr/>
        </p:nvSpPr>
        <p:spPr>
          <a:xfrm>
            <a:off x="1462547" y="827146"/>
            <a:ext cx="1415352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technicien répare le lave linge. Répétons ensemble “Le technicien répare le lave- linge ».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Montrer  technicien et lave-linge.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5DFA4E-2BB7-6844-6AAB-E2DF4D05503E}"/>
              </a:ext>
            </a:extLst>
          </p:cNvPr>
          <p:cNvSpPr txBox="1"/>
          <p:nvPr/>
        </p:nvSpPr>
        <p:spPr>
          <a:xfrm>
            <a:off x="438101" y="2257936"/>
            <a:ext cx="13125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technicien répare le lave-linge</a:t>
            </a:r>
            <a:endParaRPr lang="fr-FR" sz="4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2A0B3A-829F-79A3-A8AB-69AF841ED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005" y="3117102"/>
            <a:ext cx="5310616" cy="485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97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5BE37-A653-8F59-8190-F10C173EA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811B0F-8EC4-709E-4AA7-BC001E7FCF8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EA1DC-ADD7-43DB-84BA-EC3E3D4C6744}"/>
              </a:ext>
            </a:extLst>
          </p:cNvPr>
          <p:cNvGrpSpPr/>
          <p:nvPr/>
        </p:nvGrpSpPr>
        <p:grpSpPr>
          <a:xfrm>
            <a:off x="483618" y="533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B9DB51-4429-CF82-6EE8-8B1967585B6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644EB3-9389-58F3-6E37-F225F04F82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6C184C-E0B9-7BEB-568E-61E064BA91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9A59404-66BA-2E75-00AB-C4A9C20452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ABDA68-3FB3-A5BC-1F1C-8A80DC811DA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7DDC77-4B8F-ECBC-AF5C-9AFAF23325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7B8BA9-C438-AC95-831B-BA6328608C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D8FD38E-F72A-6867-DCE5-7FA8209F4B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1BF71B-92C5-7CF5-D0E6-B5BA8FAD8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326A8C3-D311-1326-2654-D2759FD27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564" y="82714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2FA7C8-3D19-ABD8-872E-29DB4D2EE26E}"/>
              </a:ext>
            </a:extLst>
          </p:cNvPr>
          <p:cNvSpPr txBox="1"/>
          <p:nvPr/>
        </p:nvSpPr>
        <p:spPr>
          <a:xfrm>
            <a:off x="906287" y="770377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 garçon  est content.  Content. Comment vous dites « content»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7E5DB6-0DD3-AA3A-26D6-1E3303D32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39" y="2187257"/>
            <a:ext cx="4968491" cy="542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64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1F160-C2D2-3FD0-83E6-B38B2AB36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10B2A7-AEC6-9902-A9FE-43BAF6417DA5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DD07F10-168B-D3C4-23E9-A3AFB07FB182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F26B16-AFD1-CB4E-00FE-89C50EF5D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1F1FBD7-11D7-A5E2-D218-E618028EE8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B44561-1BA6-0A48-9BDD-70B0CAE2E1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3C034-BE9C-FD9C-C2A5-0BC8BC1637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4B98E6-88AD-2F76-7DC3-5C30480EC1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358404F-EE45-378E-24FF-9238AB0B34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2C8C29-067F-4CC0-DC06-76C7E0B17A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52FC2AC-1897-9299-3BBC-4516886E2A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E3002F-C5F9-6E7B-E6B3-4FBF35DDDA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257ED3-1F08-E259-A8E4-ADB8992F9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44C1D0-5C87-DD03-ED89-B0DE0CCA3CB7}"/>
              </a:ext>
            </a:extLst>
          </p:cNvPr>
          <p:cNvSpPr txBox="1"/>
          <p:nvPr/>
        </p:nvSpPr>
        <p:spPr>
          <a:xfrm>
            <a:off x="1104788" y="645899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Content. Content. Répétons ensemble “content”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56E802-12FC-ECA7-8CB5-B51DB4726A7D}"/>
              </a:ext>
            </a:extLst>
          </p:cNvPr>
          <p:cNvSpPr txBox="1"/>
          <p:nvPr/>
        </p:nvSpPr>
        <p:spPr>
          <a:xfrm>
            <a:off x="1355341" y="1953034"/>
            <a:ext cx="64676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8000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content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BEF2A0-C3D4-5657-DF3B-921120313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43" y="2095306"/>
            <a:ext cx="5806892" cy="63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29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A620D-8623-0AED-8024-3DBD2FECC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47B0AC5-4149-B250-3E99-8C083701C9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99D541-75E6-31CD-081D-C980E59D9D29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1D2543-8336-78D4-9000-585E86BD3C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095E0D5-B0C2-07D0-A4D8-911DAE49FF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5D154A5-B127-889E-EB85-C38D237154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6E34AEA-A669-579A-ECFB-A93F80BC28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2104FA-2AE7-F0A1-6C68-37152A41FF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4E6DAC-82B0-EA46-797B-353828E0ED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A0D05D-F443-F89C-7D7B-157313E202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D50DBC-4E5B-DEF2-EE7E-33633315E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D36DA2-030F-71E9-F906-1903F5531A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FC5B5B-9B1E-A7C9-4288-9A0869FD1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A1AD69-B0F7-94D2-3631-C1CD72CF639F}"/>
              </a:ext>
            </a:extLst>
          </p:cNvPr>
          <p:cNvSpPr txBox="1"/>
          <p:nvPr/>
        </p:nvSpPr>
        <p:spPr>
          <a:xfrm>
            <a:off x="1462547" y="827146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est  contente. Le garçon est triste.  Répétons ensemble “La fille est contente.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27CD6E-1811-4ECA-23D7-A94643A015FC}"/>
              </a:ext>
            </a:extLst>
          </p:cNvPr>
          <p:cNvSpPr txBox="1"/>
          <p:nvPr/>
        </p:nvSpPr>
        <p:spPr>
          <a:xfrm>
            <a:off x="2389554" y="2020851"/>
            <a:ext cx="840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fille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contente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</a:t>
            </a:r>
          </a:p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garçon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triste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60AA7A-E154-375F-48AA-2845BE60C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797" y="4445578"/>
            <a:ext cx="5102093" cy="452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83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8088B-6806-1E38-05D8-C00AF4CA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13EC250-8DED-C554-E335-A784B734C4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B386CB-9D88-6547-632B-39026675B1E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DE36FFE-8272-8A23-AB53-5F746CAC99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1CBAC-9D78-D3D9-9645-19B45FEAE38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D57507-040A-C517-03AC-707C411737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72E92-3002-7A5C-53E9-CBE0A0A9D4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3D8CDBF-17A2-FF09-9722-2FF6BA7921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72B2F-F68C-92DF-DFAF-21DF2D8A83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7548029-F276-5352-109A-B4C9ACF9886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DAE9F11-9359-D13F-6ACE-F845EF641AA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4CC867-4C2E-DE36-DB63-07D62F87C6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85EA80F-8AFD-1C65-F176-171580F6C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A5A0F5-3EFF-F8B6-5C9D-A1F1D70C99F6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5F7125-16FA-99F1-4E7F-DE4DCE868F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80" y="3963377"/>
            <a:ext cx="4352160" cy="254516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DBE3505-2D3D-60BB-EAA8-D49CC7027453}"/>
              </a:ext>
            </a:extLst>
          </p:cNvPr>
          <p:cNvCxnSpPr>
            <a:cxnSpLocks/>
          </p:cNvCxnSpPr>
          <p:nvPr/>
        </p:nvCxnSpPr>
        <p:spPr>
          <a:xfrm>
            <a:off x="980275" y="2830534"/>
            <a:ext cx="1247033" cy="16591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A44205F2-4298-C3B7-987F-83D6B7AB20EC}"/>
              </a:ext>
            </a:extLst>
          </p:cNvPr>
          <p:cNvSpPr/>
          <p:nvPr/>
        </p:nvSpPr>
        <p:spPr>
          <a:xfrm rot="1432019">
            <a:off x="1448153" y="3648715"/>
            <a:ext cx="1675855" cy="347557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5FEF823-92A1-7CB4-E1DF-C20BF18D5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343" y="3433917"/>
            <a:ext cx="3420520" cy="31262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FD8D0C1-534C-492E-1CE8-7E75D2AA33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515" y="3215279"/>
            <a:ext cx="3529760" cy="3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58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022982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55634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écouter-femme-poêle.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208D26-7BFC-2D12-9327-A6EA76625B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03" y="2861680"/>
            <a:ext cx="2137825" cy="29431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AD191DD-EDDF-F76D-F272-F0105ED7E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60" y="2148332"/>
            <a:ext cx="2652525" cy="436986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EDAFFC-05AB-41FB-C136-528FDAF5D0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13" y="3913736"/>
            <a:ext cx="4987459" cy="185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content – réparer - technicien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DC1085-4BDD-545B-9103-5DFC74534C58}"/>
              </a:ext>
            </a:extLst>
          </p:cNvPr>
          <p:cNvSpPr/>
          <p:nvPr/>
        </p:nvSpPr>
        <p:spPr>
          <a:xfrm>
            <a:off x="2201469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858000D-4A83-E35B-7936-053DAA5F2E69}"/>
              </a:ext>
            </a:extLst>
          </p:cNvPr>
          <p:cNvSpPr/>
          <p:nvPr/>
        </p:nvSpPr>
        <p:spPr>
          <a:xfrm>
            <a:off x="6682911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556006C-4A33-AD2F-BE08-4FB145AF1AA7}"/>
              </a:ext>
            </a:extLst>
          </p:cNvPr>
          <p:cNvSpPr/>
          <p:nvPr/>
        </p:nvSpPr>
        <p:spPr>
          <a:xfrm>
            <a:off x="10873925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B8080AD-D573-F495-F24C-A7A98A62FE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52" y="3347268"/>
            <a:ext cx="4539017" cy="26544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A924E3B-E083-D7A6-BBD3-7602277C7C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84" y="2507524"/>
            <a:ext cx="3905122" cy="35691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D88B99-8B04-3905-45DA-1F29112BB6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364" y="2158851"/>
            <a:ext cx="3905122" cy="42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de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510036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07002F-B332-83B8-0FCE-E91F403252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157" y="2238430"/>
            <a:ext cx="2137825" cy="29431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4E07693-B76B-0291-3A06-6C87F5F31E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72" y="1853816"/>
            <a:ext cx="2652525" cy="43698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2A51D5-3621-2F2C-F62E-A3B6286947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9" y="2695400"/>
            <a:ext cx="4987459" cy="185998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CCDE4E4-8662-EC2F-5A54-F6DF16BF7F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4" y="6337635"/>
            <a:ext cx="4539017" cy="265443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9DF42C6-DA09-9F02-53D1-EDAF2E32FB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6" y="5497891"/>
            <a:ext cx="3905122" cy="35691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543747F-6AB6-5CA5-D8AD-FC8E0DFF14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106" y="5149218"/>
            <a:ext cx="3905122" cy="42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A1FC535-BF6D-A960-FEC9-83BF942AEB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157" y="2238430"/>
            <a:ext cx="2137825" cy="29431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5DA2F23-A272-2852-A905-889942A07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72" y="1853816"/>
            <a:ext cx="2652525" cy="436986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4F52893-8DEC-7114-8F11-A25E1404E1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9" y="2695400"/>
            <a:ext cx="4987459" cy="18599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C7EEA7C-9D56-4EA2-2095-DBBF2B5197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4" y="6337635"/>
            <a:ext cx="4539017" cy="26544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62A779-CF36-1196-3191-BA69B1BC97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6" y="5497891"/>
            <a:ext cx="3905122" cy="35691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4F2F3A3-9ED8-FF73-1112-C7E5BEEAA3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106" y="5149218"/>
            <a:ext cx="3905122" cy="42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551B2C2E-C22C-FAB7-9B74-94B23EA3B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157" y="2238430"/>
            <a:ext cx="2137825" cy="29431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9D2327-64A9-56D1-A87B-DD01175A80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9" y="2695400"/>
            <a:ext cx="4987459" cy="18599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0CA6918-A6C1-FBEB-CEC5-A2C6BDB30A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4" y="6337635"/>
            <a:ext cx="4539017" cy="26544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5877336-C413-D225-3B83-A33D935587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6" y="5497891"/>
            <a:ext cx="3905122" cy="356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59343" y="595864"/>
            <a:ext cx="12748764" cy="9220200"/>
            <a:chOff x="306943" y="32480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06943" y="32480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femme -  content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D2EF2F8-363F-CBA6-D330-650197BA18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157" y="2238430"/>
            <a:ext cx="2137825" cy="294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E05E61-464E-F452-7CDE-C9DE0C9DD2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72" y="1853816"/>
            <a:ext cx="2652525" cy="43698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70DB2C4-2E6C-3CE3-37FA-6BD62BCEA6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9" y="2695400"/>
            <a:ext cx="4987459" cy="18599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7F8BB5-6A06-8EB4-D1A4-B5B606321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4" y="6337635"/>
            <a:ext cx="4539017" cy="26544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0950FB-C326-7B89-E492-BE7708B76F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6" y="5497891"/>
            <a:ext cx="3905122" cy="35691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5684FC-3C78-073F-7EBF-5AF23DC12A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106" y="5149218"/>
            <a:ext cx="3905122" cy="426654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8"/>
            <a:ext cx="3723459" cy="409839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581400" y="1849068"/>
            <a:ext cx="1436475" cy="9985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9597095" y="5023074"/>
            <a:ext cx="1156574" cy="11117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92186" y="5137782"/>
            <a:ext cx="3405820" cy="454502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7"/>
              <a:ext cx="8496000" cy="1157894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18A4CD-89AC-8BDE-142C-E0A10DE3C9A3}"/>
              </a:ext>
            </a:extLst>
          </p:cNvPr>
          <p:cNvSpPr txBox="1"/>
          <p:nvPr/>
        </p:nvSpPr>
        <p:spPr>
          <a:xfrm>
            <a:off x="381563" y="567645"/>
            <a:ext cx="133725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en utilisant la liste du vocabulaire du PPT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 le vocabulaire présenté  dans le livret est erroné)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Demandez aux élèves de chercher les mots convenables dans la liste projetée.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(voir la diapositive suivante)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18EED1-75C8-B146-A747-B5A53E1A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16" y="2279552"/>
            <a:ext cx="5816136" cy="72713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D8048F-39EF-B1CB-D2AF-828B35F2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2" y="2279551"/>
            <a:ext cx="5990629" cy="74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843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981024" y="793659"/>
            <a:ext cx="1212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678" y="757436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46" rtl="0" eaLnBrk="1" fontAlgn="auto" latinLnBrk="0" hangingPunct="1">
              <a:lnSpc>
                <a:spcPts val="7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Annexe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du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vocabulaire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9"/>
          <a:ext cx="12355556" cy="127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8232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689924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53057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piscine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huit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ascenseur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orchestre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saison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 oiseaux 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exposition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spatial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601960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poêle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escargot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théâtre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ils courent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Accessoire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addition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Technicien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carotte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chronomètre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444216" y="3698211"/>
          <a:ext cx="12748763" cy="1132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794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5793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077179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683289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histoire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médicament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héro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salle d’attente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ordinateur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chirurgien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magasin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fête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44924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étoile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musicien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chaise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médecin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Panneau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opération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drapeau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50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51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931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Lire et écrire des phrases avec les difficultés particulières:</a:t>
              </a: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e=a et </a:t>
              </a:r>
              <a:r>
                <a:rPr lang="fr-FR" sz="54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ent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=e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e  , elle fait le son « e »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DF17EBA-CD30-9DF0-632F-5796B45F7B10}"/>
              </a:ext>
            </a:extLst>
          </p:cNvPr>
          <p:cNvSpPr txBox="1"/>
          <p:nvPr/>
        </p:nvSpPr>
        <p:spPr>
          <a:xfrm>
            <a:off x="4269260" y="3531384"/>
            <a:ext cx="8337755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99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E51E211-1F45-BAA4-F67F-508B2E25617D}"/>
              </a:ext>
            </a:extLst>
          </p:cNvPr>
          <p:cNvSpPr txBox="1"/>
          <p:nvPr/>
        </p:nvSpPr>
        <p:spPr>
          <a:xfrm>
            <a:off x="4980322" y="1185552"/>
            <a:ext cx="7019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50426" y="88984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les mots avec « e »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5EBD26-C32A-EE80-4C27-E13067970510}"/>
              </a:ext>
            </a:extLst>
          </p:cNvPr>
          <p:cNvSpPr txBox="1"/>
          <p:nvPr/>
        </p:nvSpPr>
        <p:spPr>
          <a:xfrm>
            <a:off x="2962728" y="2575478"/>
            <a:ext cx="83377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ch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val</a:t>
            </a:r>
          </a:p>
          <a:p>
            <a:pPr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r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nard</a:t>
            </a:r>
          </a:p>
          <a:p>
            <a:pPr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g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nou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3C33A9-3094-33CA-ACCD-D73186F7C877}"/>
              </a:ext>
            </a:extLst>
          </p:cNvPr>
          <p:cNvSpPr txBox="1"/>
          <p:nvPr/>
        </p:nvSpPr>
        <p:spPr>
          <a:xfrm>
            <a:off x="1534494" y="899903"/>
            <a:ext cx="1199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Quand la lettre e est suivie par deux m « mm » elle se prononce souvent « a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527EF-6CF7-490A-A1E9-8FEAE95B9A37}"/>
              </a:ext>
            </a:extLst>
          </p:cNvPr>
          <p:cNvSpPr txBox="1"/>
          <p:nvPr/>
        </p:nvSpPr>
        <p:spPr>
          <a:xfrm>
            <a:off x="2423966" y="1508622"/>
            <a:ext cx="833775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13800" b="1" kern="0" spc="320" dirty="0">
              <a:solidFill>
                <a:srgbClr val="00B050"/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13800" b="1" kern="0" spc="320" dirty="0" err="1">
                <a:solidFill>
                  <a:srgbClr val="00B050"/>
                </a:solidFill>
                <a:latin typeface="Dosis" pitchFamily="2" charset="0"/>
              </a:rPr>
              <a:t>emm</a:t>
            </a:r>
            <a:endParaRPr lang="fr-FR" sz="13800" b="1" kern="0" spc="320" dirty="0">
              <a:solidFill>
                <a:srgbClr val="00B05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4D118D-17DD-BDF4-4884-198BA33D71B0}"/>
              </a:ext>
            </a:extLst>
          </p:cNvPr>
          <p:cNvSpPr txBox="1"/>
          <p:nvPr/>
        </p:nvSpPr>
        <p:spPr>
          <a:xfrm>
            <a:off x="1550426" y="88085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 dans « femme » et « évidemment ».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F3D265-B70C-409E-8E9E-0A9F25059465}"/>
              </a:ext>
            </a:extLst>
          </p:cNvPr>
          <p:cNvSpPr txBox="1"/>
          <p:nvPr/>
        </p:nvSpPr>
        <p:spPr>
          <a:xfrm>
            <a:off x="1945674" y="2966228"/>
            <a:ext cx="100545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138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138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685852">
              <a:defRPr/>
            </a:pP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évid</a:t>
            </a:r>
            <a:r>
              <a:rPr lang="fr-FR" sz="138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9C3311-7888-932A-14AC-CACA7326EFD6}"/>
              </a:ext>
            </a:extLst>
          </p:cNvPr>
          <p:cNvSpPr txBox="1"/>
          <p:nvPr/>
        </p:nvSpPr>
        <p:spPr>
          <a:xfrm>
            <a:off x="1496917" y="901978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 mot?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53CA77B-D4CD-A33B-402D-EBE3A7BF0E3C}"/>
              </a:ext>
            </a:extLst>
          </p:cNvPr>
          <p:cNvSpPr txBox="1"/>
          <p:nvPr/>
        </p:nvSpPr>
        <p:spPr>
          <a:xfrm>
            <a:off x="881201" y="4275896"/>
            <a:ext cx="1174556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précéd</a:t>
            </a: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emm</a:t>
            </a: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F10228-011A-66EA-0735-4C1B397B1842}"/>
              </a:ext>
            </a:extLst>
          </p:cNvPr>
          <p:cNvSpPr txBox="1"/>
          <p:nvPr/>
        </p:nvSpPr>
        <p:spPr>
          <a:xfrm>
            <a:off x="1104819" y="817194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 mot?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81EF-1E6D-DFCB-AA0C-EB4C23901F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2FD325-18CE-7932-F45D-8E94B9ECE38E}"/>
              </a:ext>
            </a:extLst>
          </p:cNvPr>
          <p:cNvSpPr txBox="1"/>
          <p:nvPr/>
        </p:nvSpPr>
        <p:spPr>
          <a:xfrm>
            <a:off x="1524000" y="3884008"/>
            <a:ext cx="11201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pertin</a:t>
            </a:r>
            <a:r>
              <a:rPr lang="fr-FR" sz="138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BCEC9-64B8-543D-541C-ABD4C14D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8D87B7-DFA0-31FA-5A01-A9830D57AD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54B9D5-94B9-191F-101D-1C353C29CA97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311631-8B4F-175B-72B7-0FB35DF23D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0A7976-F445-D289-B068-6D527AD771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BC95DA-1343-221D-6A62-7897028175C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107411-8632-5A34-F4EB-B31DB2F9BA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744622-56E4-BE8E-35E5-1CDBEFBAC7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3DEB286-4D1F-1BB0-FA41-77184C1F14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67DBD3-61BD-E148-98AC-096B9E77B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3A813D-EB83-A98E-A077-D685B3CAAC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97A489-8171-0572-EB41-7CC222855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9B7DD85-8615-DEF6-BB44-335CFB676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6249B2-7A49-8D48-53D4-5C2A5B7248D9}"/>
              </a:ext>
            </a:extLst>
          </p:cNvPr>
          <p:cNvSpPr txBox="1"/>
          <p:nvPr/>
        </p:nvSpPr>
        <p:spPr>
          <a:xfrm>
            <a:off x="1222454" y="76310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 mot?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A96051A-1FEB-2484-10BF-6E619B3CFC2D}"/>
              </a:ext>
            </a:extLst>
          </p:cNvPr>
          <p:cNvSpPr txBox="1"/>
          <p:nvPr/>
        </p:nvSpPr>
        <p:spPr>
          <a:xfrm>
            <a:off x="1196425" y="3606623"/>
            <a:ext cx="1122417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consci</a:t>
            </a: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emm</a:t>
            </a:r>
            <a:r>
              <a:rPr kumimoji="0" lang="fr-FR" sz="138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8336805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13A96-1A15-4BDF-4950-103EB2B5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7029F-6D09-4A6F-9ACE-A407518F5D3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0E2A06-BEA7-9DAD-B63B-02030C38001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C3A967-1C49-DC20-0B1A-626D97D3C2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DC900D-97E5-3201-1F75-F45FE0992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CD89B5C-C374-6768-5E10-8D47BB590C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69A7CC-2131-2769-3180-B9B441B8C9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83DE6B-7E75-5642-A98E-D70F66AD2F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7A7261-81E1-4B8E-9C2D-6831EBE949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57F925-534D-9F02-89F9-D49F5F6922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DDA655-BFE1-6283-0150-D92A4C0082A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B70141-2588-9F57-0D7F-4A71D00246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6C502-BE20-159B-B837-288EE8A4E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72F61-DA8F-18F3-6F6F-AB91C3ED8778}"/>
              </a:ext>
            </a:extLst>
          </p:cNvPr>
          <p:cNvSpPr txBox="1"/>
          <p:nvPr/>
        </p:nvSpPr>
        <p:spPr>
          <a:xfrm>
            <a:off x="1140762" y="796852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fait souvent le son « an ». Qui veut lire les mots?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5B8C73-AF89-12C6-8D8C-AC146BE8E37C}"/>
              </a:ext>
            </a:extLst>
          </p:cNvPr>
          <p:cNvSpPr txBox="1"/>
          <p:nvPr/>
        </p:nvSpPr>
        <p:spPr>
          <a:xfrm>
            <a:off x="2423966" y="3220731"/>
            <a:ext cx="833775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</a:t>
            </a:r>
            <a:r>
              <a:rPr lang="fr-FR" sz="138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  <a:p>
            <a:pPr algn="ctr" defTabSz="685852">
              <a:defRPr/>
            </a:pPr>
            <a:r>
              <a:rPr lang="fr-FR" sz="13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souv</a:t>
            </a:r>
            <a:r>
              <a:rPr lang="fr-FR" sz="138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2622469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77711-23D1-4746-609B-EC9E72080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2B5B1D-5833-C5E0-F90D-7E7429477E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6109B9-07F5-B0D7-9C8E-0B7E8521F0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459B56-0253-4820-D4AA-FCC2E31E32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09264A-9C5D-A3CB-3966-5B93683F1E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A4F282-2727-D858-62B6-3D556F2287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7DC1DF0-6FDE-5216-F3BD-725F811525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DC7E5-D505-F314-7CE3-E2625D3BBD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FC509B3-ABD7-9CEF-F76B-E390413CCE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191CA45-2B53-695C-0DDA-11CC118F3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1C641A-DE5B-EFA4-C273-48B23803BC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A4A356-1A9A-2BB1-6168-8E4DA599A3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89C3F94-F2E1-E351-E300-67F7BC888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99F52A-71CE-258C-52E2-596CA45CE667}"/>
              </a:ext>
            </a:extLst>
          </p:cNvPr>
          <p:cNvSpPr txBox="1"/>
          <p:nvPr/>
        </p:nvSpPr>
        <p:spPr>
          <a:xfrm>
            <a:off x="1140762" y="796852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est comme un « e » muet  dans les verbes conjugués au présent à la 3ème personne du pluriel . regarder – ils regardent avec les lettres e-n-t muette  à la fin.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F91C87-A080-235D-7A1A-2841538F78E7}"/>
              </a:ext>
            </a:extLst>
          </p:cNvPr>
          <p:cNvSpPr txBox="1"/>
          <p:nvPr/>
        </p:nvSpPr>
        <p:spPr>
          <a:xfrm>
            <a:off x="2673189" y="3390900"/>
            <a:ext cx="83377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regarder</a:t>
            </a:r>
          </a:p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regard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5910854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015D-75B8-FAB3-3148-969C8407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1D5CCA-8FC0-A554-EF61-8CEA4CFF2E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530634-DC4A-6AED-C2AD-72D54C67E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FF11F0-5DF5-22FE-A644-93820D71F9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E8A2A38-49B6-6267-86B0-DC12F8BD5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49EDA-BC76-5E7E-D4D6-F99572D94E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B8B037-87CD-1E52-A451-B3D0FE24BD3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E372B64-E9CE-7465-5619-57BE93E3BA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5DA63F-9475-CE45-0EBE-F00701A284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1A37C3-6C56-0E6F-4A0C-37E7834745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D324A2-6469-D92B-69CA-D830C6EAAF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B4CEF2D-3DF2-CB3A-CE94-A1EAFC7B07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B744AB-05F0-067E-F5BC-9204569A5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101C8F-567F-1008-F3D3-B5E522542D05}"/>
              </a:ext>
            </a:extLst>
          </p:cNvPr>
          <p:cNvSpPr txBox="1"/>
          <p:nvPr/>
        </p:nvSpPr>
        <p:spPr>
          <a:xfrm>
            <a:off x="1286752" y="806523"/>
            <a:ext cx="11904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écouter – ils écoutent avec e-n-t à la fin muettes.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5DF8B9-8988-63A2-421B-8F16B68AB0AF}"/>
              </a:ext>
            </a:extLst>
          </p:cNvPr>
          <p:cNvSpPr txBox="1"/>
          <p:nvPr/>
        </p:nvSpPr>
        <p:spPr>
          <a:xfrm>
            <a:off x="2043868" y="2985279"/>
            <a:ext cx="83377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écouter</a:t>
            </a:r>
            <a:endParaRPr lang="fr-FR" sz="11500" b="1" kern="0" spc="32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écout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23856346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07" y="68145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A13750-1EEE-73A4-B448-E2B8B492E095}"/>
              </a:ext>
            </a:extLst>
          </p:cNvPr>
          <p:cNvSpPr txBox="1"/>
          <p:nvPr/>
        </p:nvSpPr>
        <p:spPr>
          <a:xfrm>
            <a:off x="1129282" y="713904"/>
            <a:ext cx="11933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 Qui veut passer au tableau pour lire?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E99EE39-197B-4E52-DA14-83284F3CFBDD}"/>
              </a:ext>
            </a:extLst>
          </p:cNvPr>
          <p:cNvSpPr txBox="1"/>
          <p:nvPr/>
        </p:nvSpPr>
        <p:spPr>
          <a:xfrm>
            <a:off x="2142205" y="3009900"/>
            <a:ext cx="990769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jou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chant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373770" y="125297"/>
            <a:ext cx="1342554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femme – poêle – technicien – réparer – content – écouter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des phrases avec les difficultés particulières: e=a et </a:t>
            </a:r>
            <a:r>
              <a:rPr lang="fr-FR" sz="3200" dirty="0" err="1">
                <a:latin typeface="Dosis" pitchFamily="2" charset="0"/>
              </a:rPr>
              <a:t>ent</a:t>
            </a:r>
            <a:r>
              <a:rPr lang="fr-FR" sz="3200" dirty="0">
                <a:latin typeface="Dosis" pitchFamily="2" charset="0"/>
              </a:rPr>
              <a:t>=e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des phrases avec les difficultés particulières: e=a et </a:t>
            </a:r>
            <a:r>
              <a:rPr lang="fr-FR" sz="3200" dirty="0" err="1">
                <a:latin typeface="Dosis" pitchFamily="2" charset="0"/>
              </a:rPr>
              <a:t>ent</a:t>
            </a:r>
            <a:r>
              <a:rPr lang="fr-FR" sz="3200" dirty="0">
                <a:latin typeface="Dosis" pitchFamily="2" charset="0"/>
              </a:rPr>
              <a:t>=e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-19050" y="8957542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2522102" y="2245705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2483017" y="3038220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2346919" y="5106769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6096000" y="6515100"/>
            <a:ext cx="1168722" cy="445899"/>
            <a:chOff x="3663231" y="3540342"/>
            <a:chExt cx="1049483" cy="41107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64527" y="365133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6096000" y="7455695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2341878" y="6115944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DDEBB-356E-0A3F-C471-2D594B08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5465A7-F743-4EBD-A92E-74F82459DFA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9E7A85-A234-C0CD-B365-4731A60772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59918A2-83B1-E905-F837-4E38BDE0D2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F31B81-E112-1AF8-A394-7C1D3B5988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33F8074-C67B-FE55-39D7-1255FEC3CE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069E8F-165B-3D3C-40DE-CA26DB014D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0D8312-5E1C-FBE4-9621-52ED3CCD8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7946EE-EB6C-2AAC-3C34-C69800BE750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8F1270D-852F-48C5-CC90-DF245F6ECC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4331F-1923-3592-E531-5FBA0FF5FE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0D4407-A262-9947-3783-04A8B8EFD6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389B06-D13D-DC3E-0965-87F4C30D4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44A100-8233-4A34-08EA-E4F0D186695C}"/>
              </a:ext>
            </a:extLst>
          </p:cNvPr>
          <p:cNvSpPr txBox="1"/>
          <p:nvPr/>
        </p:nvSpPr>
        <p:spPr>
          <a:xfrm>
            <a:off x="999052" y="717171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lire?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95B2D7-6D25-020E-DED7-74CD2DA80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968D6B0-FD17-7827-BDC8-EF1F7554F846}"/>
              </a:ext>
            </a:extLst>
          </p:cNvPr>
          <p:cNvSpPr txBox="1"/>
          <p:nvPr/>
        </p:nvSpPr>
        <p:spPr>
          <a:xfrm>
            <a:off x="2043868" y="3203640"/>
            <a:ext cx="83377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mang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ri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</p:spTree>
    <p:extLst>
      <p:ext uri="{BB962C8B-B14F-4D97-AF65-F5344CB8AC3E}">
        <p14:creationId xmlns:p14="http://schemas.microsoft.com/office/powerpoint/2010/main" val="38320457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A648-715A-D045-87AB-BC85E4BF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E5E05B-1439-55CD-AA74-BE128BCBFB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50E5C5-54E5-353B-1DC8-D537359C3B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BF24C6-D432-F29D-C9BF-D8A348B428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14959EF-4351-E491-3AA4-2033A60F07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6BD231-D5F2-649C-6113-D443DAE5AA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C4FA93-6978-B4B6-EF97-F2742B0AC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7CAF4D-B39F-2072-59D1-B2F735DE60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19D184A-9659-1734-BBDD-268DF62B50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4985C86-52EC-02B6-A494-8335C8095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438C88-85F7-F0ED-9C6B-689D9169C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674CCA-CA59-C6CC-6466-1D33E30A14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99CC68-8AC9-8776-0A8E-F71E158D4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652" y="80652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2A7479-F8D5-2BD7-8834-05AC78A60921}"/>
              </a:ext>
            </a:extLst>
          </p:cNvPr>
          <p:cNvSpPr txBox="1"/>
          <p:nvPr/>
        </p:nvSpPr>
        <p:spPr>
          <a:xfrm>
            <a:off x="833228" y="806523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 lire?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6E8FFF-677D-85FA-7FFE-3F24E675506B}"/>
              </a:ext>
            </a:extLst>
          </p:cNvPr>
          <p:cNvSpPr txBox="1"/>
          <p:nvPr/>
        </p:nvSpPr>
        <p:spPr>
          <a:xfrm>
            <a:off x="2132302" y="3148747"/>
            <a:ext cx="98679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lis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115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écriv</a:t>
            </a:r>
            <a:r>
              <a:rPr lang="fr-FR" sz="115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</p:spTree>
    <p:extLst>
      <p:ext uri="{BB962C8B-B14F-4D97-AF65-F5344CB8AC3E}">
        <p14:creationId xmlns:p14="http://schemas.microsoft.com/office/powerpoint/2010/main" val="22100828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de mots contenant les  difficultés particulières: </a:t>
              </a:r>
              <a:r>
                <a:rPr lang="fr-FR" sz="495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ent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=e / e=a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317790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77EDB05-2F00-520E-3027-D32397F33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235886"/>
              </p:ext>
            </p:extLst>
          </p:nvPr>
        </p:nvGraphicFramePr>
        <p:xfrm>
          <a:off x="1437559" y="1325187"/>
          <a:ext cx="10897361" cy="731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7361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3118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          ils lis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différ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8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Prud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      ils écout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D48F-DB59-7680-3671-09467421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37CEF-E699-2F17-C331-E0F56357E4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BA280A-AC46-5117-8078-CDE3AE4F00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A9C14C-83F3-27F4-77E5-2966443EB8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549B8AF-B757-F842-A851-BBD5E3FFC43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8DDC90C-FD5C-2F15-02F1-7B8192D881C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8C3B67-6231-BF1F-A009-A47FA7A97A8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ED7C09-2AE6-5B34-28FE-CCFD45AC92E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BEC65D-6BAB-15C6-0683-7A18A999FF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478D05-499B-C003-C182-40E89D23CF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6D674EB-4D4D-48E1-A943-A4DDD67858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678E6FD-7393-1A14-E2F6-832687869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FFEC086-45FC-8A44-D756-36438C801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FB33699F-1EA9-0EFA-34D0-C1AA725001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6FD029-5B24-21C8-ACC4-3347948E1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903596"/>
              </p:ext>
            </p:extLst>
          </p:nvPr>
        </p:nvGraphicFramePr>
        <p:xfrm>
          <a:off x="1437559" y="1325187"/>
          <a:ext cx="10897361" cy="731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7361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3118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          ils lis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différ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8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8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Prud</a:t>
                      </a:r>
                      <a:r>
                        <a:rPr lang="fr-MA" sz="48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      ils écout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8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7591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011A-2A27-DE1B-A08D-C62659467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48BEDA-7D64-106A-2738-74840BD4BF5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D49A61-1654-25E7-20E8-6609998E71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1AEF2D-1F8A-AB01-FBCA-2A0D25288E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C1C4EE-E98B-34DB-65B2-7FDFE3BC24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79A403-5214-2A11-1147-1FFB7C4BD9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05DDFE-9872-8EF1-4C54-BEEF02D16E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04BA3-9503-E6DE-908B-A671F0EBA0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6513354-9B3A-4B17-64C2-AEA65911B8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9A3FF3-3343-FDB7-9900-D9F82B43DD6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7063BF-105C-02EA-FC22-D3531F356D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0E260E-155C-8788-1AC2-F92C91760D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4D6E20-641E-1F7B-A00B-B855AD563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8B3C97-B06A-E39B-F9CB-3B46993026C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E5F7C787-6098-4B74-1F95-71D4B5F2B4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8601B2-6363-3EE7-3B0F-29542B407C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63" y="2867404"/>
            <a:ext cx="12570562" cy="30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619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1E5C8-25F7-35C8-8548-BFAAB6085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630B0C-49DC-ACC9-CADC-E18EF38C98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9943D8-207B-53F1-4AD5-08BDB34114F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D5F21C-5C11-06CB-F006-449C085B0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17C803-60E0-28BB-62EE-478B09473F3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1C2513-3945-140B-11C3-EC70D8969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3BA1E11-8757-C1E4-4D3B-2636B4A51C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3F4930-14A8-7067-CEC5-D9DB02D215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9E15352-6B7F-61EB-6F53-5D3ABB73923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79C310-2BF7-7952-ABAE-50ABF89482A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A4837-16E0-F4FC-98AA-75BCFAA979E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A0B9242-9E2D-ED9E-073D-8A4CDE9F15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516E8-0611-0EBA-7458-B860FE11C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94DC6A-D911-8F2F-AE5B-90A7DB46DE1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204C241-E56D-1DBF-63D4-EEDB0970DB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D8F3D0-E240-DD04-77A0-9AB1913C60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63" y="2867404"/>
            <a:ext cx="12570562" cy="30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211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E4A9A-30EC-6C75-B5D8-F4A223AD1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5CC4C4-32DF-679D-6861-1E6AF4EABD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99AB08-B01A-020A-1577-4BFC905E86EF}"/>
              </a:ext>
            </a:extLst>
          </p:cNvPr>
          <p:cNvGrpSpPr/>
          <p:nvPr/>
        </p:nvGrpSpPr>
        <p:grpSpPr>
          <a:xfrm>
            <a:off x="615079" y="571500"/>
            <a:ext cx="12601370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4B4C28-F1CC-EEF2-DEB5-686ACF2101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A35B43-C4D6-24B1-C352-15AC4EE2976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F699B-5903-E50E-3095-3FCF806A4A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1722937-FAE4-84BB-7CE1-DB642CC32F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630030-7EB1-1318-EE5D-F93681C55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AE25D4-93D2-7A49-B410-9423525858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B4640F-63B9-9AD5-4CD2-50C087B50D3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B7C9FB-9861-607F-9951-17263C133F1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D1FEA-0D91-F0C9-19B4-AC090BFE88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67AB46-0A9B-7C07-F1BE-495CFB6BD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FE02611-F14D-8C36-9DC0-47C0D89558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1631E62-B1AA-1C18-5A5B-21ED73A75059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B22611-9874-B192-00D7-A5BCC7A06507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F3FF50-05F8-3548-1536-D71C8A24B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63" y="2867404"/>
            <a:ext cx="12570562" cy="30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590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2115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L’enseignant(e) désigne deux élèves à chaque fois. Nommer un gagnant à chaque passage et encourager les deux 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63BB2A8-BC51-E2F3-312E-E191BFA0B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81" y="767326"/>
            <a:ext cx="945194" cy="7697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3096AE-00C7-1622-DF88-0B898F283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13" y="3381152"/>
            <a:ext cx="12570562" cy="30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6000" dirty="0">
                  <a:solidFill>
                    <a:schemeClr val="tx1"/>
                  </a:solidFill>
                  <a:latin typeface="Dosis" pitchFamily="2" charset="0"/>
                </a:rPr>
                <a:t> </a:t>
              </a:r>
              <a:endParaRPr lang="fr-FR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EDBD17-82B8-F4FA-4EEF-8B3B7B50559D}"/>
              </a:ext>
            </a:extLst>
          </p:cNvPr>
          <p:cNvSpPr txBox="1"/>
          <p:nvPr/>
        </p:nvSpPr>
        <p:spPr>
          <a:xfrm>
            <a:off x="3280434" y="5143500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ts val="46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– mais - prochain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750135A-BF10-62DE-B2C9-96511F2401D8}"/>
              </a:ext>
            </a:extLst>
          </p:cNvPr>
          <p:cNvSpPr txBox="1"/>
          <p:nvPr/>
        </p:nvSpPr>
        <p:spPr>
          <a:xfrm>
            <a:off x="3832124" y="4216572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après-  mais- prochain</a:t>
            </a:r>
            <a:endParaRPr lang="en-US" sz="32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91436" y="952043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 Le mois d’octobre vient après septembre. Après. Comment vous dites « après »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42A0D90-2FB2-76B6-A584-7A6E3E640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856252"/>
              </p:ext>
            </p:extLst>
          </p:nvPr>
        </p:nvGraphicFramePr>
        <p:xfrm>
          <a:off x="-317443" y="1659709"/>
          <a:ext cx="13239937" cy="2952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39937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2952902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66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Le mois d’octobre </a:t>
                      </a:r>
                    </a:p>
                    <a:p>
                      <a:pPr algn="ctr" defTabSz="457235"/>
                      <a:r>
                        <a:rPr lang="fr-FR" sz="66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vient </a:t>
                      </a:r>
                      <a:r>
                        <a:rPr lang="fr-FR" sz="66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après </a:t>
                      </a:r>
                      <a:r>
                        <a:rPr lang="fr-FR" sz="66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septembre.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CE29DB6-169E-BCC6-08AF-ED13B159B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541" y="4488064"/>
            <a:ext cx="4514538" cy="5075035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80448682-2098-1B19-BEAD-7B50BF907123}"/>
              </a:ext>
            </a:extLst>
          </p:cNvPr>
          <p:cNvSpPr/>
          <p:nvPr/>
        </p:nvSpPr>
        <p:spPr>
          <a:xfrm>
            <a:off x="3583854" y="8278838"/>
            <a:ext cx="1491745" cy="1110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9C96060-9672-0A2A-8BE2-63ABBCC632B2}"/>
              </a:ext>
            </a:extLst>
          </p:cNvPr>
          <p:cNvSpPr/>
          <p:nvPr/>
        </p:nvSpPr>
        <p:spPr>
          <a:xfrm>
            <a:off x="6800234" y="7044631"/>
            <a:ext cx="1491745" cy="1110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275203" y="561385"/>
            <a:ext cx="115786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 Il fait des recherches, mais il n’utilise pas l’ordinateur.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« mais » dans votre langue?</a:t>
            </a: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Montrer les livres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4709DE-2B48-4FE7-1BB6-7A0DCE828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772238"/>
              </p:ext>
            </p:extLst>
          </p:nvPr>
        </p:nvGraphicFramePr>
        <p:xfrm>
          <a:off x="626783" y="2021765"/>
          <a:ext cx="12682399" cy="2467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399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2467957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Il fait des recherches,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mais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il n’utilise pas l’ordinateur.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2668E4D-2BC3-C6A6-2097-7AF9AB88A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767" y="4071146"/>
            <a:ext cx="5910154" cy="42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491" y="751892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161938" y="675685"/>
            <a:ext cx="12492549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 c’est jeudi 25 septembre. Lundi prochain ce sera le 29 septembre. Prochain.  Comment vous dites « prochain » dans votre langue?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lundi 29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0220897-C5ED-5011-D942-C27F8BAD0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7915"/>
              </p:ext>
            </p:extLst>
          </p:nvPr>
        </p:nvGraphicFramePr>
        <p:xfrm>
          <a:off x="331854" y="2052128"/>
          <a:ext cx="14152716" cy="96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271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962940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5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Lundi </a:t>
                      </a:r>
                      <a:r>
                        <a:rPr lang="fr-FR" sz="5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prochain,</a:t>
                      </a:r>
                      <a:r>
                        <a:rPr lang="fr-FR" sz="5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ce sera le 29 septembre.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FBA6296-8567-283B-F3A1-B08C99EA2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5234" y="3380001"/>
            <a:ext cx="5937162" cy="518886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4C1BDC9-7AFC-E938-6F9D-85E3F1B4A205}"/>
              </a:ext>
            </a:extLst>
          </p:cNvPr>
          <p:cNvCxnSpPr>
            <a:cxnSpLocks/>
          </p:cNvCxnSpPr>
          <p:nvPr/>
        </p:nvCxnSpPr>
        <p:spPr>
          <a:xfrm>
            <a:off x="2285471" y="6939574"/>
            <a:ext cx="1591841" cy="5448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A78CBE-24DC-47F4-ADC3-4FA99B759385}"/>
              </a:ext>
            </a:extLst>
          </p:cNvPr>
          <p:cNvSpPr txBox="1"/>
          <p:nvPr/>
        </p:nvSpPr>
        <p:spPr>
          <a:xfrm>
            <a:off x="1507626" y="3071095"/>
            <a:ext cx="11293973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mais    prochain</a:t>
            </a: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5A795-420A-E1E6-933E-59D92187E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FAC65-5EED-69C0-EF51-F3573A763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14EA882-96D8-2A19-AF1D-F1B1DB42676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4F7016-141C-E265-63C1-B63669CF8E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49041-F428-5CFB-A754-BB8119554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0E338B-F009-577E-A28A-A75401A6C8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2FE467-29A7-EDDA-E512-61BFB225C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8F5487-77CA-23A1-581A-38677970E7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8CB558-D180-651B-14FF-EE9297ECC19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E068B-22AD-762F-4F96-EB22DAA92C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70CF54-DB7B-5DB1-21CB-99C17AEB56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E864F6-A766-F6F4-1397-0BAB42D4A1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6BAD73-02B2-FB3B-0FDD-C1F4CBABD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8137447-BD07-DC2A-5765-B86852440ABC}"/>
              </a:ext>
            </a:extLst>
          </p:cNvPr>
          <p:cNvSpPr txBox="1"/>
          <p:nvPr/>
        </p:nvSpPr>
        <p:spPr>
          <a:xfrm>
            <a:off x="1507626" y="901978"/>
            <a:ext cx="119035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veut lire?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E6556C6-D161-B9AA-A9ED-5970944A8A94}"/>
              </a:ext>
            </a:extLst>
          </p:cNvPr>
          <p:cNvSpPr txBox="1"/>
          <p:nvPr/>
        </p:nvSpPr>
        <p:spPr>
          <a:xfrm>
            <a:off x="304798" y="3008925"/>
            <a:ext cx="13258802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mais    prochain</a:t>
            </a:r>
          </a:p>
        </p:txBody>
      </p:sp>
    </p:spTree>
    <p:extLst>
      <p:ext uri="{BB962C8B-B14F-4D97-AF65-F5344CB8AC3E}">
        <p14:creationId xmlns:p14="http://schemas.microsoft.com/office/powerpoint/2010/main" val="23496635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4E56-89A0-0DCB-F0C3-872435D41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F63061-7D17-D144-C43B-9A9FBEB768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461E1BC-8366-5FAD-2886-D2D2BC507E1A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C29563-5B0C-19B3-BE3D-A461A92EB3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0561E0-DF32-5F6B-BBE5-A13173D5AA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727DA1-6D08-52D3-C187-F4E8F0D2F7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92116-2BCA-026C-A111-651BC504EC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01D37EC-0A43-D06D-EAC5-2FE295149B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F6CA645-24FE-C8F6-0D76-5E89CFCB92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61D722-D90B-01A5-1757-570DA57EBA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053F55-A218-58D7-9001-D9CDAC8EA5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713622-3651-E6D7-CBBE-F4559CC3A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9FE398-47D6-D15E-1BE6-058F6D278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BA71AAF-1586-FC07-9A8F-2E067BE9EA8B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9DEE8A6-5B70-A939-761B-D8124FBCE7F5}"/>
              </a:ext>
            </a:extLst>
          </p:cNvPr>
          <p:cNvSpPr txBox="1"/>
          <p:nvPr/>
        </p:nvSpPr>
        <p:spPr>
          <a:xfrm>
            <a:off x="228598" y="1983646"/>
            <a:ext cx="13258802" cy="639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devant    derrière    à côté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mais    prochain</a:t>
            </a:r>
          </a:p>
        </p:txBody>
      </p:sp>
    </p:spTree>
    <p:extLst>
      <p:ext uri="{BB962C8B-B14F-4D97-AF65-F5344CB8AC3E}">
        <p14:creationId xmlns:p14="http://schemas.microsoft.com/office/powerpoint/2010/main" val="12399488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D8B64-4380-3026-FF74-ABDD98D3B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BB2ECE-0EB0-38EC-1313-CCC42BBA0B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474D39-A814-3036-55B0-9DD442D3432C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4FF9E5-8675-DD2C-06DE-96C560DD85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AF438E-4ACB-7572-2181-64D420EAAC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99FB58-C576-EADC-B4F1-73B2F2FF016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4147FCD-682E-2F6B-A6FD-FD43F3040F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6A2531A-3A5A-B1F3-8100-F7C28E8BAC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506A24B-8327-2D5A-B6EE-2F08BC5BEB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5CDB26A-D974-95CA-A1AB-39921276D00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09C7F83-9B08-6153-6473-5FB259CB1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41B244-0019-6B68-0D09-078AEDAE689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D4BFD8-F39A-3511-126F-DC753064E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155C82-E122-7063-D8B7-E81EB1810958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veut passer au tableau pour lire?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3351A77-D40C-6537-B3AE-1856E8E70D28}"/>
              </a:ext>
            </a:extLst>
          </p:cNvPr>
          <p:cNvSpPr txBox="1"/>
          <p:nvPr/>
        </p:nvSpPr>
        <p:spPr>
          <a:xfrm>
            <a:off x="228598" y="1983646"/>
            <a:ext cx="13258802" cy="639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devant    derrière    à côté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mais    prochain</a:t>
            </a:r>
          </a:p>
        </p:txBody>
      </p:sp>
    </p:spTree>
    <p:extLst>
      <p:ext uri="{BB962C8B-B14F-4D97-AF65-F5344CB8AC3E}">
        <p14:creationId xmlns:p14="http://schemas.microsoft.com/office/powerpoint/2010/main" val="277675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1552-6009-84D0-78F9-57DAD5B7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D5F6A5-5104-D554-5F2A-91F1278B083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B59497-DE31-7AA9-5A4D-EB5BDB26C8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DA4359-99F9-ACEC-1B3C-0E0C4E75D2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1984DA6-E118-C538-C0C5-EE25AB881A2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865320-D52D-6B1C-2863-6D268EB95A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06F36E-317E-15A0-3203-A7B6C31EC5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3C95AC-113D-8D6D-2B2B-F1D5326C7A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49C919D-CF00-6107-B8F0-7775B2A070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D655F-FC01-3736-BE15-FB8653F548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640F6D-3A56-B121-26E5-2C95E7A4F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062806E-4DAE-D4FC-B28C-C719F5E466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42783C9-FF6E-A160-F8A7-4FF1B94E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B067F1-24C3-39AD-9F7A-E86C892CE5C6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1E1B767-3125-702A-A5BB-C0DEFE9DC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884294"/>
              </p:ext>
            </p:extLst>
          </p:nvPr>
        </p:nvGraphicFramePr>
        <p:xfrm>
          <a:off x="691846" y="1714737"/>
          <a:ext cx="12921982" cy="6065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1982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6065983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Ma mère est une f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 généreuse. 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Ces femmes travaill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 prud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ent.</a:t>
                      </a:r>
                      <a:endParaRPr kumimoji="0" lang="fr-MA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Les étudiants parl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 intellig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 de leurs projets </a:t>
                      </a:r>
                      <a:r>
                        <a:rPr kumimoji="0" lang="fr-F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08179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91FBA-A662-29CE-D195-FF8E4C0E2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4F0CC4-ADDF-5B5C-7772-2877D305DC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38BEE5-EE79-02D6-5B27-A9BBAD26CD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B20DD1-5125-F345-8187-27781080F2B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97A92E-C1B6-69D5-6EA7-5C95DD3694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E85C94-EF21-BD96-A6CB-25F80C09A8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9C91F8-4CAD-E79C-3888-AD36FD1451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BABE407-929F-9C8E-8303-0D87F18B81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EB8463D-EEE1-1E86-A4C8-83E4BC93608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66B5D2-6113-74AE-D2D5-03B57C173AC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D0A4389-05E1-54B9-BFE6-FCE9D6C4A3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5A23EE6-F863-8D87-0FC3-D6643ED401E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BED6A01-FC31-1A1D-24B9-00926E1E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EE9368-8B04-D769-0BF8-1C73C4B30843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élèves, chacun lit une phrase.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4450FB9-5FED-4CE6-F16A-A7238EBC2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940323"/>
              </p:ext>
            </p:extLst>
          </p:nvPr>
        </p:nvGraphicFramePr>
        <p:xfrm>
          <a:off x="691846" y="1714737"/>
          <a:ext cx="12921982" cy="6065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1982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6065983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Ma mère est une f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 généreuse. 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Ces femmes travaill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 prud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ent.</a:t>
                      </a:r>
                      <a:endParaRPr kumimoji="0" lang="fr-MA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Les étudiants parl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 intellig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emm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ent de leurs projets </a:t>
                      </a:r>
                      <a:r>
                        <a:rPr kumimoji="0" lang="fr-F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4040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8218-9C0B-D967-89F9-418CB4BC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58939A2-B3D9-D8F2-5EB5-96BE1693E8A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1E17373-9836-1FD9-8D27-1ACB3068D55C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E1DAD9A-BA01-7D92-D349-49126F1B1A8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32954B0-2AE0-7A26-29C5-EEB67103CF2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BB70481-78F5-55C4-7CE9-6F0204F5EBCC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de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91A4D754-5B5B-92C6-FA62-9D6D257FFFD4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5B3B1550-2555-5AAE-9135-51FBFECCEC63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285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29C5-F2E4-8ED7-59EC-73DA9169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F0932C-FAA6-D4C7-6D42-8CD46977084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EA7637C-48E0-1E66-AB7E-E0F42BF3BD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09878F-D73F-97BF-4DE9-A68F3BCD2A4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1EEA27-ED3E-C08E-A8C6-044D67BCC5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D8447C-5312-6CE1-BF80-63E136F2EEA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BB84C8-6D83-9A9A-0AAC-55922EA01B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ED05B3-FAD1-AC3D-A3C8-EF5ACC3E6B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3FD5D0-E56D-A965-ECBF-8C7AC25F1B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2F0CD72-B749-D1A5-5FF5-EDD1A10BFE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5DEEA4-7260-28CE-95FD-EDCEA3C29D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32184E-B0B9-CBE0-31D0-99A338FFE2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D915B9-E18A-0372-B209-CAE5332A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6AA3FCD4-2FB8-2FB2-0519-4E0770308B5C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710EBA1-E534-7889-810B-46EE5F8EBD2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0D3910-A80C-442C-40CA-AC5EC1F37601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67C9BA-B150-8779-1740-5251A13E2D0D}"/>
              </a:ext>
            </a:extLst>
          </p:cNvPr>
          <p:cNvSpPr txBox="1"/>
          <p:nvPr/>
        </p:nvSpPr>
        <p:spPr>
          <a:xfrm>
            <a:off x="5118234" y="4000500"/>
            <a:ext cx="8089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Cette femme est technicienne. </a:t>
            </a:r>
          </a:p>
        </p:txBody>
      </p:sp>
    </p:spTree>
    <p:extLst>
      <p:ext uri="{BB962C8B-B14F-4D97-AF65-F5344CB8AC3E}">
        <p14:creationId xmlns:p14="http://schemas.microsoft.com/office/powerpoint/2010/main" val="22273279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B8DAE-07C5-532E-8286-A78718AF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E248C-C49C-7E2E-91B2-ABC98D433B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92670-092C-3099-FADA-4C968666E0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235374-21E8-76BE-AF5D-25FF7741C5C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681F13-FB20-2AEB-3520-0DD6EC35F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36E46E-92A7-7C05-CBC3-63DE0701F4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1A686-2AFC-6EC9-ECE1-7454B56B90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A49F25-F42E-B2C9-2FC2-06C88D50D256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875048E-1BD0-F8DB-FB82-550646C40E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B602BF5-485C-152B-B9B1-6F4268692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F8777D-1BAF-6B6F-2F1F-A246D0E1F0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7C01E32-E16C-8BCC-934D-B7B866F9B7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77CBD8-FAC3-F989-5291-B75E742FCA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F95C135-DA73-C29C-72AA-8FB97C86C5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D17E4F7-3341-499B-7B22-388CE125E9D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A9922F-F2E5-39CA-C120-9B6786F652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64409A5-29E3-CED9-9A04-2A131527A34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46E06E1-D9F1-4101-5CCA-54C739417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DE699D1-5EE5-D3F9-81BC-ACC2B1A01F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38A2945-B1EC-5266-88D3-D89B515C448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604EDDD-429F-B8B4-F20F-B89F4332C49E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FCE9C40-8C03-BEC4-BB7D-4340AC1BE2B2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D6A58A9-70C5-8A3E-7257-ACBE1B3801DD}"/>
              </a:ext>
            </a:extLst>
          </p:cNvPr>
          <p:cNvSpPr txBox="1"/>
          <p:nvPr/>
        </p:nvSpPr>
        <p:spPr>
          <a:xfrm>
            <a:off x="725171" y="51856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femme est technicienne.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8BD662-B667-7685-F1AB-01D77F3693D3}"/>
              </a:ext>
            </a:extLst>
          </p:cNvPr>
          <p:cNvSpPr txBox="1"/>
          <p:nvPr/>
        </p:nvSpPr>
        <p:spPr>
          <a:xfrm>
            <a:off x="1479430" y="769062"/>
            <a:ext cx="111322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4272725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ECA58-94E3-E187-5F44-E168886E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F1306C2-4F34-FED6-13F7-CB32ED24D2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341965-5662-6FEE-E6A5-D1015E20132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ABEA70-B18E-2F8E-7144-0B181E0B9C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F13F9C-36C3-4C26-12C0-A85464C09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E59D311-9C67-F5BD-DF02-DC0938CBE2B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2AC5E0-2F25-0C8F-541A-3DA969FCB6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95E572D-C7A6-7CB1-E257-75F89882AACB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653BFCE-5378-FB15-F9CE-572659DB0A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29F5A0D-A28E-C86F-5195-F1B9994C16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EF620E7-9C4D-8444-1733-0797675AC4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F647F5-4322-F1C3-36C1-A7F4A31CE2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4E5332-A1DD-C659-E5AD-4CD7AF458C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DA2633-8070-9E4A-09EA-6F86B8BE517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1B5B271-4BBC-224C-51B4-8AC1DF441AC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0EABDC-C61C-35F4-DF0A-87111337DF7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8051505-6A94-66A8-5D47-6670537EB9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46DC4C4-AFFA-F0B1-7164-B18502621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E86566A-A320-6875-76F5-CEE8E1B016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4123E97-BD1F-7225-75D4-C464855D003D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3BBD76A-2119-9ED9-66E0-8E58A054DE6C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50711B8-80EB-12B8-26A6-919405DB14D8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C6BC7A-5879-9C34-B7C6-6807F428D1A4}"/>
              </a:ext>
            </a:extLst>
          </p:cNvPr>
          <p:cNvSpPr txBox="1"/>
          <p:nvPr/>
        </p:nvSpPr>
        <p:spPr>
          <a:xfrm>
            <a:off x="725171" y="51856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femme est technicienne. </a:t>
            </a:r>
          </a:p>
        </p:txBody>
      </p:sp>
    </p:spTree>
    <p:extLst>
      <p:ext uri="{BB962C8B-B14F-4D97-AF65-F5344CB8AC3E}">
        <p14:creationId xmlns:p14="http://schemas.microsoft.com/office/powerpoint/2010/main" val="37689433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BEB95-BB26-E350-4195-37359C19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FADB96-CC2D-47FD-65E1-81714F46A5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B79683-E75A-E7F2-0756-C4B8B1EEAF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347AE5-7A1F-AF04-A34C-D5D70FD49D3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7D61E-81CF-F7AD-E8B7-466E1750D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554A02-5040-6B95-DF74-9AFB4319EF3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69C9D7-56BF-01CF-44A2-C2C238956C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839A6CF-6495-9038-3E50-66CD3C241920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F95E4A-32E4-A556-4B16-E2F76C6A7B2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D582832-D33F-CDF5-6972-9CF14CF089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822671-1828-AB06-1533-AA73A9265F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A83C66F-0693-D0EA-295B-65D14F0AD6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860E647-1C89-654B-4092-E63B2E2BEF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7EEFE13-AE76-78E0-A8CA-55511729F6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873864D-3C61-97FD-B0CF-975EB6388AE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830D414-93A4-F77E-26AE-7423316BD5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94B6970-2EB6-3E17-4B3E-6A790D8BC8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C899A26-7A64-C341-CD9D-80F7D8E697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59C729B-9F4E-22C3-486F-B3B37D6E0E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DCB73D4-C082-8E2A-CC50-5EA59674045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176DC1-4AF2-5DBD-E2C6-199635A9B41D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F29F89F-7AFE-9BF4-64F4-D5B81F1CAF11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6ED70307-58FE-0D17-5997-9FBF1A42FADD}"/>
              </a:ext>
            </a:extLst>
          </p:cNvPr>
          <p:cNvSpPr txBox="1"/>
          <p:nvPr/>
        </p:nvSpPr>
        <p:spPr>
          <a:xfrm>
            <a:off x="1392321" y="806114"/>
            <a:ext cx="12051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A63C3F-69D2-0A4E-09C0-F8837D2B2B89}"/>
              </a:ext>
            </a:extLst>
          </p:cNvPr>
          <p:cNvSpPr txBox="1"/>
          <p:nvPr/>
        </p:nvSpPr>
        <p:spPr>
          <a:xfrm>
            <a:off x="725171" y="51856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femme est technicienne. </a:t>
            </a:r>
          </a:p>
        </p:txBody>
      </p:sp>
    </p:spTree>
    <p:extLst>
      <p:ext uri="{BB962C8B-B14F-4D97-AF65-F5344CB8AC3E}">
        <p14:creationId xmlns:p14="http://schemas.microsoft.com/office/powerpoint/2010/main" val="338474950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9B859B-B145-0C4F-F3BD-5AC69C6BA432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DC809C0-8626-7EF0-690E-67EA893CF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93554"/>
            <a:ext cx="6324599" cy="79273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981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A8CDBB7-F718-8CCD-5766-E71C0E15A6F8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7AEA0C-3625-D6A0-075C-C772025E2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93554"/>
            <a:ext cx="6324599" cy="79273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966276"/>
            <a:ext cx="7805397" cy="1701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597917" y="59054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4 . Lisez  à votre voisin à voix basse . Ensuite, échangez les rôles.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62F1CED-FE24-7C03-FF6B-6AED8E003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93554"/>
            <a:ext cx="6324599" cy="792735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939367" y="6667501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FEDF-0F72-6112-FA3E-698159337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B0E4AB-631C-D0B5-55F0-B19BA65B34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0EFB74-5B99-59EA-5C28-2F4019558D1A}"/>
              </a:ext>
            </a:extLst>
          </p:cNvPr>
          <p:cNvGrpSpPr/>
          <p:nvPr/>
        </p:nvGrpSpPr>
        <p:grpSpPr>
          <a:xfrm>
            <a:off x="483617" y="5660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F17F5B-7B73-12CB-5307-7130AE749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CD366C-0D0C-83D0-7CF3-9A3EF17E65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3F94063-5BFC-8D7F-BEF1-8E9BBF53D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84A9A72-F270-7935-DF11-5026A2BFCB0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C112C0-8900-9F9E-A8EA-FE2C0EDE64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9B2E86-0F10-E9E7-E13B-CC6FEEC3AC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0C0C0E0-4569-3032-4D6D-14F5A09ACF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0B3A96-31E8-9958-6C5E-F518DB357D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6D079AA-61D2-CB3A-1143-BE44EFA43C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2B8D4E-A6F2-A597-C7B9-376C5CEE40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5D3FC05-353F-4DA4-4C8F-9FFAFB3427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Activités 5. vous aller mettre en ordre les mots pour former des phrases.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ABC5E19-53F8-D9C6-DCEB-B52CC9A18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1793554"/>
            <a:ext cx="6324599" cy="79273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271EBC1-B59B-E6F9-8F3A-B5BDA945E192}"/>
              </a:ext>
            </a:extLst>
          </p:cNvPr>
          <p:cNvSpPr/>
          <p:nvPr/>
        </p:nvSpPr>
        <p:spPr>
          <a:xfrm>
            <a:off x="3175801" y="7962900"/>
            <a:ext cx="7805397" cy="17580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229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Notez les devoirs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276577" y="2053622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Je suis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autonome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61A2691-E950-1951-4AE8-6FDA9E1F1A72}"/>
              </a:ext>
            </a:extLst>
          </p:cNvPr>
          <p:cNvSpPr/>
          <p:nvPr/>
        </p:nvSpPr>
        <p:spPr>
          <a:xfrm>
            <a:off x="762000" y="3475620"/>
            <a:ext cx="4772429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p54.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2-3- 4 page 54.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 54.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54.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3A63622-5B73-5FBA-5A09-DDFFCFBFA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701" y="1820407"/>
            <a:ext cx="6324599" cy="792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Google Shape;1556;p103">
            <a:extLst>
              <a:ext uri="{FF2B5EF4-FFF2-40B4-BE49-F238E27FC236}">
                <a16:creationId xmlns:a16="http://schemas.microsoft.com/office/drawing/2014/main" id="{E12D6823-9A37-D1E3-D7A9-93EBE5B19FD1}"/>
              </a:ext>
            </a:extLst>
          </p:cNvPr>
          <p:cNvSpPr txBox="1"/>
          <p:nvPr/>
        </p:nvSpPr>
        <p:spPr>
          <a:xfrm>
            <a:off x="3807316" y="4427771"/>
            <a:ext cx="640735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Panier des mots</a:t>
            </a:r>
            <a:endParaRPr sz="2800" b="1" dirty="0">
              <a:solidFill>
                <a:srgbClr val="2045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557;p103">
            <a:extLst>
              <a:ext uri="{FF2B5EF4-FFF2-40B4-BE49-F238E27FC236}">
                <a16:creationId xmlns:a16="http://schemas.microsoft.com/office/drawing/2014/main" id="{247EB881-9DF2-28FF-DF34-DEA85816F8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57208" y="5315105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04"/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endParaRPr sz="1350" kern="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64" name="Google Shape;1564;p104"/>
          <p:cNvSpPr/>
          <p:nvPr/>
        </p:nvSpPr>
        <p:spPr>
          <a:xfrm>
            <a:off x="361955" y="1384622"/>
            <a:ext cx="13620750" cy="7331676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Objectifs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Lire des mots avec les difficultés particulières présentées.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outils: 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 petit panier, cartes des mots avec difficultés particulières, objet pour faire le signal.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La durée: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10 min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étapes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sans les lire;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apprenants s’assoient  en cercle (ou restent à leur place) et  au signal (musique ou applaudissement),  ils font passer le panier;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Une fois le signal (musique ou applaudissement) s’arrête , l’apprenant qui a le panier pioche une seule carte sans regarder dans le panier, il lit et la montre aux autres. Ils répètent à son tour à haute voix; le jeu continue jusqu’à la lecture de toutes les cartes du panier.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</a:pPr>
            <a:r>
              <a:rPr lang="fr-FR" sz="20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Remarques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: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Plus tard,  on demande aux apprenants au fur et à mesure de produire une phrase contenant un le mot pioché;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À la fin de chaque séance, le panier sera complété par les nouveaux mots appris, tandis que les cartes de mots déjà maîtrisés, et ne présentant plus de difficulté, seront retirées.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65" name="Google Shape;1565;p104"/>
          <p:cNvSpPr txBox="1"/>
          <p:nvPr/>
        </p:nvSpPr>
        <p:spPr>
          <a:xfrm>
            <a:off x="3429000" y="181606"/>
            <a:ext cx="5867400" cy="999851"/>
          </a:xfrm>
          <a:prstGeom prst="rect">
            <a:avLst/>
          </a:prstGeom>
          <a:solidFill>
            <a:srgbClr val="92CCDC"/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13" rIns="91425" bIns="45713" anchor="b" anchorCtr="0">
            <a:normAutofit/>
          </a:bodyPr>
          <a:lstStyle/>
          <a:p>
            <a:pPr algn="ctr" defTabSz="1371600" rtl="1">
              <a:buClr>
                <a:srgbClr val="000000"/>
              </a:buClr>
              <a:buSzPts val="3200"/>
            </a:pPr>
            <a:r>
              <a:rPr lang="fr-FR" sz="48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Jeu du panier</a:t>
            </a:r>
            <a:r>
              <a:rPr lang="fr-FR" sz="4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48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6" name="Google Shape;1566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3066" y="219903"/>
            <a:ext cx="1904579" cy="2329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5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2" name="Google Shape;1572;p105"/>
          <p:cNvGrpSpPr/>
          <p:nvPr/>
        </p:nvGrpSpPr>
        <p:grpSpPr>
          <a:xfrm>
            <a:off x="250732" y="486010"/>
            <a:ext cx="13199807" cy="9587147"/>
            <a:chOff x="312517" y="308343"/>
            <a:chExt cx="8518967" cy="6230680"/>
          </a:xfrm>
        </p:grpSpPr>
        <p:sp>
          <p:nvSpPr>
            <p:cNvPr id="1573" name="Google Shape;1573;p105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05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05"/>
          <p:cNvGrpSpPr/>
          <p:nvPr/>
        </p:nvGrpSpPr>
        <p:grpSpPr>
          <a:xfrm>
            <a:off x="-317442" y="8"/>
            <a:ext cx="13881044" cy="486002"/>
            <a:chOff x="-1604302" y="20290"/>
            <a:chExt cx="10430213" cy="411175"/>
          </a:xfrm>
        </p:grpSpPr>
        <p:sp>
          <p:nvSpPr>
            <p:cNvPr id="1576" name="Google Shape;1576;p105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05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05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05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05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05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82" name="Google Shape;158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p105"/>
          <p:cNvSpPr txBox="1"/>
          <p:nvPr/>
        </p:nvSpPr>
        <p:spPr>
          <a:xfrm>
            <a:off x="1141628" y="623892"/>
            <a:ext cx="12012413" cy="8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400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Nous allons jouer au jeu du panier 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L’enseignant(e) explique les règles du jeu selon la fiche descriptive du jeu. 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84" name="Google Shape;1584;p105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06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0" name="Google Shape;1590;p106"/>
          <p:cNvGrpSpPr/>
          <p:nvPr/>
        </p:nvGrpSpPr>
        <p:grpSpPr>
          <a:xfrm>
            <a:off x="152407" y="393907"/>
            <a:ext cx="13401935" cy="9679244"/>
            <a:chOff x="312517" y="308343"/>
            <a:chExt cx="8518967" cy="6230680"/>
          </a:xfrm>
        </p:grpSpPr>
        <p:sp>
          <p:nvSpPr>
            <p:cNvPr id="1591" name="Google Shape;1591;p106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106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3" name="Google Shape;1593;p106"/>
          <p:cNvGrpSpPr/>
          <p:nvPr/>
        </p:nvGrpSpPr>
        <p:grpSpPr>
          <a:xfrm>
            <a:off x="-317442" y="10"/>
            <a:ext cx="13881044" cy="489059"/>
            <a:chOff x="-1604302" y="20290"/>
            <a:chExt cx="10430213" cy="411175"/>
          </a:xfrm>
        </p:grpSpPr>
        <p:sp>
          <p:nvSpPr>
            <p:cNvPr id="1594" name="Google Shape;1594;p106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06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06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06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06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06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00" name="Google Shape;160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06"/>
          <p:cNvSpPr txBox="1"/>
          <p:nvPr/>
        </p:nvSpPr>
        <p:spPr>
          <a:xfrm>
            <a:off x="1098770" y="647699"/>
            <a:ext cx="15604826" cy="1308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801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Maintenant, on va commencer le jeu.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801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 e )  annonce le début  du jeu et au signal l’élève qui a le panier à la main  prend une carte et la lit et la présente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à chaque membre du groupe qui la répète à son tour à haute voix;</a:t>
            </a:r>
            <a:endParaRPr sz="2400" i="1" kern="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02" name="Google Shape;1602;p106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22327</TotalTime>
  <Words>4337</Words>
  <Application>Microsoft Office PowerPoint</Application>
  <PresentationFormat>Personnalisé</PresentationFormat>
  <Paragraphs>922</Paragraphs>
  <Slides>101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101</vt:i4>
      </vt:variant>
    </vt:vector>
  </HeadingPairs>
  <TitlesOfParts>
    <vt:vector size="113" baseType="lpstr">
      <vt:lpstr>Microsoft Uighur</vt:lpstr>
      <vt:lpstr>Carelia</vt:lpstr>
      <vt:lpstr>Dosis</vt:lpstr>
      <vt:lpstr>Aharoni</vt:lpstr>
      <vt:lpstr>Aptos</vt:lpstr>
      <vt:lpstr>Noto Sans Symbols</vt:lpstr>
      <vt:lpstr>Calibri</vt:lpstr>
      <vt:lpstr>Arial</vt:lpstr>
      <vt:lpstr>A Massir Ballpoint</vt:lpstr>
      <vt:lpstr>Office Theme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188</cp:revision>
  <dcterms:created xsi:type="dcterms:W3CDTF">2006-08-16T00:00:00Z</dcterms:created>
  <dcterms:modified xsi:type="dcterms:W3CDTF">2025-10-06T22:34:22Z</dcterms:modified>
  <dc:identifier>DAFtlvZnwz4</dc:identifier>
</cp:coreProperties>
</file>