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4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tags/tag2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2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9.xml" ContentType="application/vnd.openxmlformats-officedocument.presentationml.notesSlide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3.xml" ContentType="application/vnd.openxmlformats-officedocument.presentationml.notesSlide+xml"/>
  <Override PartName="/ppt/tags/tag46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  <p:sldMasterId id="2147483684" r:id="rId3"/>
  </p:sldMasterIdLst>
  <p:notesMasterIdLst>
    <p:notesMasterId r:id="rId114"/>
  </p:notesMasterIdLst>
  <p:sldIdLst>
    <p:sldId id="2147482866" r:id="rId4"/>
    <p:sldId id="2134808446" r:id="rId5"/>
    <p:sldId id="2134805101" r:id="rId6"/>
    <p:sldId id="403" r:id="rId7"/>
    <p:sldId id="409" r:id="rId8"/>
    <p:sldId id="2134806077" r:id="rId9"/>
    <p:sldId id="386" r:id="rId10"/>
    <p:sldId id="2134805393" r:id="rId11"/>
    <p:sldId id="503" r:id="rId12"/>
    <p:sldId id="2134805394" r:id="rId13"/>
    <p:sldId id="2147482893" r:id="rId14"/>
    <p:sldId id="2134809001" r:id="rId15"/>
    <p:sldId id="2147482592" r:id="rId16"/>
    <p:sldId id="2147482897" r:id="rId17"/>
    <p:sldId id="2147482898" r:id="rId18"/>
    <p:sldId id="2147482899" r:id="rId19"/>
    <p:sldId id="2147482900" r:id="rId20"/>
    <p:sldId id="599" r:id="rId21"/>
    <p:sldId id="601" r:id="rId22"/>
    <p:sldId id="2147482463" r:id="rId23"/>
    <p:sldId id="2147482464" r:id="rId24"/>
    <p:sldId id="2147482746" r:id="rId25"/>
    <p:sldId id="2147482469" r:id="rId26"/>
    <p:sldId id="2147482747" r:id="rId27"/>
    <p:sldId id="2147482869" r:id="rId28"/>
    <p:sldId id="2147482901" r:id="rId29"/>
    <p:sldId id="2147482467" r:id="rId30"/>
    <p:sldId id="2147482465" r:id="rId31"/>
    <p:sldId id="2147482466" r:id="rId32"/>
    <p:sldId id="2147482472" r:id="rId33"/>
    <p:sldId id="2147482473" r:id="rId34"/>
    <p:sldId id="2147482917" r:id="rId35"/>
    <p:sldId id="2147482941" r:id="rId36"/>
    <p:sldId id="2147482903" r:id="rId37"/>
    <p:sldId id="2147482921" r:id="rId38"/>
    <p:sldId id="609" r:id="rId39"/>
    <p:sldId id="610" r:id="rId40"/>
    <p:sldId id="2147482483" r:id="rId41"/>
    <p:sldId id="2147482487" r:id="rId42"/>
    <p:sldId id="612" r:id="rId43"/>
    <p:sldId id="2147482484" r:id="rId44"/>
    <p:sldId id="2147482485" r:id="rId45"/>
    <p:sldId id="615" r:id="rId46"/>
    <p:sldId id="2147482486" r:id="rId47"/>
    <p:sldId id="2147482481" r:id="rId48"/>
    <p:sldId id="2147482479" r:id="rId49"/>
    <p:sldId id="2147482922" r:id="rId50"/>
    <p:sldId id="2147482923" r:id="rId51"/>
    <p:sldId id="620" r:id="rId52"/>
    <p:sldId id="2147482494" r:id="rId53"/>
    <p:sldId id="2147482490" r:id="rId54"/>
    <p:sldId id="2147482495" r:id="rId55"/>
    <p:sldId id="2147482729" r:id="rId56"/>
    <p:sldId id="2147482730" r:id="rId57"/>
    <p:sldId id="2147482731" r:id="rId58"/>
    <p:sldId id="2147482876" r:id="rId59"/>
    <p:sldId id="2147482877" r:id="rId60"/>
    <p:sldId id="2147482924" r:id="rId61"/>
    <p:sldId id="2147482874" r:id="rId62"/>
    <p:sldId id="2147482605" r:id="rId63"/>
    <p:sldId id="2147482873" r:id="rId64"/>
    <p:sldId id="2147482880" r:id="rId65"/>
    <p:sldId id="2147482878" r:id="rId66"/>
    <p:sldId id="2147482881" r:id="rId67"/>
    <p:sldId id="2147482879" r:id="rId68"/>
    <p:sldId id="2147482882" r:id="rId69"/>
    <p:sldId id="2147482883" r:id="rId70"/>
    <p:sldId id="2147482622" r:id="rId71"/>
    <p:sldId id="2147482623" r:id="rId72"/>
    <p:sldId id="2147482931" r:id="rId73"/>
    <p:sldId id="2147482905" r:id="rId74"/>
    <p:sldId id="2147482906" r:id="rId75"/>
    <p:sldId id="2147482907" r:id="rId76"/>
    <p:sldId id="2147482643" r:id="rId77"/>
    <p:sldId id="2147482644" r:id="rId78"/>
    <p:sldId id="2147482645" r:id="rId79"/>
    <p:sldId id="2147482646" r:id="rId80"/>
    <p:sldId id="2147482647" r:id="rId81"/>
    <p:sldId id="2147482648" r:id="rId82"/>
    <p:sldId id="2147482649" r:id="rId83"/>
    <p:sldId id="2147482650" r:id="rId84"/>
    <p:sldId id="2147482651" r:id="rId85"/>
    <p:sldId id="2147482908" r:id="rId86"/>
    <p:sldId id="2147482933" r:id="rId87"/>
    <p:sldId id="2147482942" r:id="rId88"/>
    <p:sldId id="2147482945" r:id="rId89"/>
    <p:sldId id="2147482944" r:id="rId90"/>
    <p:sldId id="2147482946" r:id="rId91"/>
    <p:sldId id="2147482671" r:id="rId92"/>
    <p:sldId id="2147482911" r:id="rId93"/>
    <p:sldId id="2147482947" r:id="rId94"/>
    <p:sldId id="2147482912" r:id="rId95"/>
    <p:sldId id="2147482913" r:id="rId96"/>
    <p:sldId id="2147482891" r:id="rId97"/>
    <p:sldId id="2147482935" r:id="rId98"/>
    <p:sldId id="2147482681" r:id="rId99"/>
    <p:sldId id="2147482936" r:id="rId100"/>
    <p:sldId id="2147482692" r:id="rId101"/>
    <p:sldId id="2147482693" r:id="rId102"/>
    <p:sldId id="2147482698" r:id="rId103"/>
    <p:sldId id="2147482699" r:id="rId104"/>
    <p:sldId id="2147482752" r:id="rId105"/>
    <p:sldId id="2147482583" r:id="rId106"/>
    <p:sldId id="2147482580" r:id="rId107"/>
    <p:sldId id="359" r:id="rId108"/>
    <p:sldId id="360" r:id="rId109"/>
    <p:sldId id="361" r:id="rId110"/>
    <p:sldId id="2147482584" r:id="rId111"/>
    <p:sldId id="700" r:id="rId112"/>
    <p:sldId id="701" r:id="rId113"/>
  </p:sldIdLst>
  <p:sldSz cx="13716000" cy="10287000"/>
  <p:notesSz cx="6858000" cy="9144000"/>
  <p:embeddedFontLst>
    <p:embeddedFont>
      <p:font typeface="Aharoni" panose="02010803020104030203" pitchFamily="2" charset="-79"/>
      <p:bold r:id="rId115"/>
    </p:embeddedFont>
    <p:embeddedFont>
      <p:font typeface="Carelia" panose="020B0604020202020204" charset="0"/>
      <p:regular r:id="rId116"/>
    </p:embeddedFont>
    <p:embeddedFont>
      <p:font typeface="Dosis" pitchFamily="2" charset="0"/>
      <p:regular r:id="rId117"/>
      <p:bold r:id="rId118"/>
    </p:embeddedFont>
    <p:embeddedFont>
      <p:font typeface="Microsoft Uighur" panose="02000000000000000000" pitchFamily="2" charset="-78"/>
      <p:regular r:id="rId119"/>
      <p:bold r:id="rId1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106585"/>
    <a:srgbClr val="A1413E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>
        <p:scale>
          <a:sx n="40" d="100"/>
          <a:sy n="40" d="100"/>
        </p:scale>
        <p:origin x="1968" y="490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font" Target="fonts/font3.fntdata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13" Type="http://schemas.openxmlformats.org/officeDocument/2006/relationships/slide" Target="slides/slide110.xml"/><Relationship Id="rId118" Type="http://schemas.openxmlformats.org/officeDocument/2006/relationships/font" Target="fonts/font4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16" Type="http://schemas.openxmlformats.org/officeDocument/2006/relationships/font" Target="fonts/font2.fntdata"/><Relationship Id="rId124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slide" Target="slides/slide10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notesMaster" Target="notesMasters/notesMaster1.xml"/><Relationship Id="rId119" Type="http://schemas.openxmlformats.org/officeDocument/2006/relationships/font" Target="fonts/font5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font" Target="fonts/font6.fntdata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E551-4CE4-4B2C-A013-BDF9E724DCB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7366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D28AC-806F-DACC-058F-4ACA2C3E1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56D0719-5893-1BDA-A943-DD109B36F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14BE20-6548-587E-5331-A88BA9F4D9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DC566E2-AA56-1A7B-1396-783A76BA40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4755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0" name="Google Shape;1560;p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1" name="Google Shape;1561;p1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fr-F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9" name="Google Shape;1569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7" name="Google Shape;1587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1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1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1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14774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2"/>
          <p:cNvSpPr txBox="1"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2"/>
          <p:cNvSpPr txBox="1"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12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2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2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2132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3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3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61722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3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3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3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8779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4"/>
          <p:cNvSpPr txBox="1"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osis"/>
              <a:buNone/>
              <a:defRPr sz="3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4"/>
          <p:cNvSpPr txBox="1">
            <a:spLocks noGrp="1"/>
          </p:cNvSpPr>
          <p:nvPr>
            <p:ph type="body" idx="1"/>
          </p:nvPr>
        </p:nvSpPr>
        <p:spPr>
          <a:xfrm>
            <a:off x="541736" y="2906723"/>
            <a:ext cx="58293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500">
                <a:solidFill>
                  <a:srgbClr val="888888"/>
                </a:solidFill>
              </a:defRPr>
            </a:lvl1pPr>
            <a:lvl2pPr marL="1371600" lvl="1" indent="-34290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1350">
                <a:solidFill>
                  <a:srgbClr val="888888"/>
                </a:solidFill>
              </a:defRPr>
            </a:lvl2pPr>
            <a:lvl3pPr marL="2057400" lvl="2" indent="-3429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1200">
                <a:solidFill>
                  <a:srgbClr val="888888"/>
                </a:solidFill>
              </a:defRPr>
            </a:lvl3pPr>
            <a:lvl4pPr marL="2743200" lvl="3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4pPr>
            <a:lvl5pPr marL="3429000" lvl="4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5pPr>
            <a:lvl6pPr marL="4114800" lvl="5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6pPr>
            <a:lvl7pPr marL="4800600" lvl="6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7pPr>
            <a:lvl8pPr marL="5486400" lvl="7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8pPr>
            <a:lvl9pPr marL="6172200" lvl="8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14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4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14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564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5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5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302895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100"/>
            </a:lvl1pPr>
            <a:lvl2pPr marL="1371600" lvl="1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800"/>
            </a:lvl2pPr>
            <a:lvl3pPr marL="2057400" lvl="2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3pPr>
            <a:lvl4pPr marL="2743200" lvl="3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350"/>
            </a:lvl4pPr>
            <a:lvl5pPr marL="3429000" lvl="4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350"/>
            </a:lvl5pPr>
            <a:lvl6pPr marL="4114800" lvl="5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6pPr>
            <a:lvl7pPr marL="4800600" lvl="6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7pPr>
            <a:lvl8pPr marL="5486400" lvl="7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8pPr>
            <a:lvl9pPr marL="6172200" lvl="8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9pPr>
          </a:lstStyle>
          <a:p>
            <a:endParaRPr/>
          </a:p>
        </p:txBody>
      </p:sp>
      <p:sp>
        <p:nvSpPr>
          <p:cNvPr id="40" name="Google Shape;40;p115"/>
          <p:cNvSpPr txBox="1">
            <a:spLocks noGrp="1"/>
          </p:cNvSpPr>
          <p:nvPr>
            <p:ph type="body" idx="2"/>
          </p:nvPr>
        </p:nvSpPr>
        <p:spPr>
          <a:xfrm>
            <a:off x="3486150" y="1600214"/>
            <a:ext cx="302895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100"/>
            </a:lvl1pPr>
            <a:lvl2pPr marL="1371600" lvl="1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800"/>
            </a:lvl2pPr>
            <a:lvl3pPr marL="2057400" lvl="2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3pPr>
            <a:lvl4pPr marL="2743200" lvl="3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350"/>
            </a:lvl4pPr>
            <a:lvl5pPr marL="3429000" lvl="4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350"/>
            </a:lvl5pPr>
            <a:lvl6pPr marL="4114800" lvl="5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6pPr>
            <a:lvl7pPr marL="4800600" lvl="6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7pPr>
            <a:lvl8pPr marL="5486400" lvl="7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8pPr>
            <a:lvl9pPr marL="6172200" lvl="8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9pPr>
          </a:lstStyle>
          <a:p>
            <a:endParaRPr/>
          </a:p>
        </p:txBody>
      </p:sp>
      <p:sp>
        <p:nvSpPr>
          <p:cNvPr id="41" name="Google Shape;41;p115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5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5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5030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6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Dosi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6"/>
          <p:cNvSpPr txBox="1">
            <a:spLocks noGrp="1"/>
          </p:cNvSpPr>
          <p:nvPr>
            <p:ph type="body" idx="1"/>
          </p:nvPr>
        </p:nvSpPr>
        <p:spPr>
          <a:xfrm>
            <a:off x="342906" y="1535114"/>
            <a:ext cx="3030141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800" b="1"/>
            </a:lvl1pPr>
            <a:lvl2pPr marL="1371600" lvl="1" indent="-3429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 b="1"/>
            </a:lvl2pPr>
            <a:lvl3pPr marL="2057400" lvl="2" indent="-3429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50" b="1"/>
            </a:lvl3pPr>
            <a:lvl4pPr marL="2743200" lvl="3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4pPr>
            <a:lvl5pPr marL="3429000" lvl="4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5pPr>
            <a:lvl6pPr marL="4114800" lvl="5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6pPr>
            <a:lvl7pPr marL="4800600" lvl="6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7pPr>
            <a:lvl8pPr marL="5486400" lvl="7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8pPr>
            <a:lvl9pPr marL="6172200" lvl="8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116"/>
          <p:cNvSpPr txBox="1">
            <a:spLocks noGrp="1"/>
          </p:cNvSpPr>
          <p:nvPr>
            <p:ph type="body" idx="2"/>
          </p:nvPr>
        </p:nvSpPr>
        <p:spPr>
          <a:xfrm>
            <a:off x="342906" y="2174876"/>
            <a:ext cx="3030141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1pPr>
            <a:lvl2pPr marL="1371600" lvl="1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2pPr>
            <a:lvl3pPr marL="2057400" lvl="2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3pPr>
            <a:lvl4pPr marL="2743200" lvl="3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200"/>
            </a:lvl4pPr>
            <a:lvl5pPr marL="3429000" lvl="4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200"/>
            </a:lvl5pPr>
            <a:lvl6pPr marL="4114800" lvl="5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6pPr>
            <a:lvl7pPr marL="4800600" lvl="6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7pPr>
            <a:lvl8pPr marL="5486400" lvl="7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8pPr>
            <a:lvl9pPr marL="6172200" lvl="8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9pPr>
          </a:lstStyle>
          <a:p>
            <a:endParaRPr/>
          </a:p>
        </p:txBody>
      </p:sp>
      <p:sp>
        <p:nvSpPr>
          <p:cNvPr id="48" name="Google Shape;48;p116"/>
          <p:cNvSpPr txBox="1">
            <a:spLocks noGrp="1"/>
          </p:cNvSpPr>
          <p:nvPr>
            <p:ph type="body" idx="3"/>
          </p:nvPr>
        </p:nvSpPr>
        <p:spPr>
          <a:xfrm>
            <a:off x="3483773" y="1535114"/>
            <a:ext cx="3031331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800" b="1"/>
            </a:lvl1pPr>
            <a:lvl2pPr marL="1371600" lvl="1" indent="-3429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 b="1"/>
            </a:lvl2pPr>
            <a:lvl3pPr marL="2057400" lvl="2" indent="-3429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50" b="1"/>
            </a:lvl3pPr>
            <a:lvl4pPr marL="2743200" lvl="3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4pPr>
            <a:lvl5pPr marL="3429000" lvl="4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5pPr>
            <a:lvl6pPr marL="4114800" lvl="5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6pPr>
            <a:lvl7pPr marL="4800600" lvl="6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7pPr>
            <a:lvl8pPr marL="5486400" lvl="7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8pPr>
            <a:lvl9pPr marL="6172200" lvl="8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116"/>
          <p:cNvSpPr txBox="1">
            <a:spLocks noGrp="1"/>
          </p:cNvSpPr>
          <p:nvPr>
            <p:ph type="body" idx="4"/>
          </p:nvPr>
        </p:nvSpPr>
        <p:spPr>
          <a:xfrm>
            <a:off x="3483773" y="2174876"/>
            <a:ext cx="3031331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1pPr>
            <a:lvl2pPr marL="1371600" lvl="1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2pPr>
            <a:lvl3pPr marL="2057400" lvl="2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3pPr>
            <a:lvl4pPr marL="2743200" lvl="3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200"/>
            </a:lvl4pPr>
            <a:lvl5pPr marL="3429000" lvl="4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200"/>
            </a:lvl5pPr>
            <a:lvl6pPr marL="4114800" lvl="5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6pPr>
            <a:lvl7pPr marL="4800600" lvl="6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7pPr>
            <a:lvl8pPr marL="5486400" lvl="7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8pPr>
            <a:lvl9pPr marL="6172200" lvl="8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9pPr>
          </a:lstStyle>
          <a:p>
            <a:endParaRPr/>
          </a:p>
        </p:txBody>
      </p:sp>
      <p:sp>
        <p:nvSpPr>
          <p:cNvPr id="50" name="Google Shape;50;p116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6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6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968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7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17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7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7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923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8"/>
          <p:cNvSpPr txBox="1">
            <a:spLocks noGrp="1"/>
          </p:cNvSpPr>
          <p:nvPr>
            <p:ph type="title"/>
          </p:nvPr>
        </p:nvSpPr>
        <p:spPr>
          <a:xfrm>
            <a:off x="342905" y="273050"/>
            <a:ext cx="2256236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osis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8"/>
          <p:cNvSpPr txBox="1">
            <a:spLocks noGrp="1"/>
          </p:cNvSpPr>
          <p:nvPr>
            <p:ph type="body" idx="1"/>
          </p:nvPr>
        </p:nvSpPr>
        <p:spPr>
          <a:xfrm>
            <a:off x="2681291" y="273064"/>
            <a:ext cx="3833814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953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400"/>
            </a:lvl1pPr>
            <a:lvl2pPr marL="1371600" lvl="1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2100"/>
            </a:lvl2pPr>
            <a:lvl3pPr marL="2057400" lvl="2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3pPr>
            <a:lvl4pPr marL="2743200" lvl="3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4pPr>
            <a:lvl5pPr marL="3429000" lvl="4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500"/>
            </a:lvl5pPr>
            <a:lvl6pPr marL="4114800" lvl="5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6pPr>
            <a:lvl7pPr marL="4800600" lvl="6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7pPr>
            <a:lvl8pPr marL="5486400" lvl="7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8pPr>
            <a:lvl9pPr marL="6172200" lvl="8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18"/>
          <p:cNvSpPr txBox="1">
            <a:spLocks noGrp="1"/>
          </p:cNvSpPr>
          <p:nvPr>
            <p:ph type="body" idx="2"/>
          </p:nvPr>
        </p:nvSpPr>
        <p:spPr>
          <a:xfrm>
            <a:off x="342905" y="1435113"/>
            <a:ext cx="2256236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3429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1050"/>
            </a:lvl1pPr>
            <a:lvl2pPr marL="1371600" lvl="1" indent="-3429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900"/>
            </a:lvl2pPr>
            <a:lvl3pPr marL="2057400" lvl="2" indent="-3429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750"/>
            </a:lvl3pPr>
            <a:lvl4pPr marL="2743200" lvl="3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4pPr>
            <a:lvl5pPr marL="3429000" lvl="4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5pPr>
            <a:lvl6pPr marL="4114800" lvl="5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6pPr>
            <a:lvl7pPr marL="4800600" lvl="6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7pPr>
            <a:lvl8pPr marL="5486400" lvl="7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8pPr>
            <a:lvl9pPr marL="6172200" lvl="8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9pPr>
          </a:lstStyle>
          <a:p>
            <a:endParaRPr/>
          </a:p>
        </p:txBody>
      </p:sp>
      <p:sp>
        <p:nvSpPr>
          <p:cNvPr id="62" name="Google Shape;62;p118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8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8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771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9"/>
          <p:cNvSpPr txBox="1">
            <a:spLocks noGrp="1"/>
          </p:cNvSpPr>
          <p:nvPr>
            <p:ph type="title"/>
          </p:nvPr>
        </p:nvSpPr>
        <p:spPr>
          <a:xfrm>
            <a:off x="1344216" y="4800608"/>
            <a:ext cx="41148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osis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9"/>
          <p:cNvSpPr>
            <a:spLocks noGrp="1"/>
          </p:cNvSpPr>
          <p:nvPr>
            <p:ph type="pic" idx="2"/>
          </p:nvPr>
        </p:nvSpPr>
        <p:spPr>
          <a:xfrm>
            <a:off x="1344216" y="612776"/>
            <a:ext cx="41148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9"/>
          <p:cNvSpPr txBox="1">
            <a:spLocks noGrp="1"/>
          </p:cNvSpPr>
          <p:nvPr>
            <p:ph type="body" idx="1"/>
          </p:nvPr>
        </p:nvSpPr>
        <p:spPr>
          <a:xfrm>
            <a:off x="1344216" y="5367346"/>
            <a:ext cx="41148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3429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1050"/>
            </a:lvl1pPr>
            <a:lvl2pPr marL="1371600" lvl="1" indent="-3429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900"/>
            </a:lvl2pPr>
            <a:lvl3pPr marL="2057400" lvl="2" indent="-3429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750"/>
            </a:lvl3pPr>
            <a:lvl4pPr marL="2743200" lvl="3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4pPr>
            <a:lvl5pPr marL="3429000" lvl="4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5pPr>
            <a:lvl6pPr marL="4114800" lvl="5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6pPr>
            <a:lvl7pPr marL="4800600" lvl="6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7pPr>
            <a:lvl8pPr marL="5486400" lvl="7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8pPr>
            <a:lvl9pPr marL="6172200" lvl="8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9pPr>
          </a:lstStyle>
          <a:p>
            <a:endParaRPr/>
          </a:p>
        </p:txBody>
      </p:sp>
      <p:sp>
        <p:nvSpPr>
          <p:cNvPr id="69" name="Google Shape;69;p119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9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9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015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0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0"/>
          <p:cNvSpPr txBox="1">
            <a:spLocks noGrp="1"/>
          </p:cNvSpPr>
          <p:nvPr>
            <p:ph type="body" idx="1"/>
          </p:nvPr>
        </p:nvSpPr>
        <p:spPr>
          <a:xfrm rot="5400000">
            <a:off x="1166020" y="777096"/>
            <a:ext cx="4525964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0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0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0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8421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1"/>
          <p:cNvSpPr txBox="1">
            <a:spLocks noGrp="1"/>
          </p:cNvSpPr>
          <p:nvPr>
            <p:ph type="title"/>
          </p:nvPr>
        </p:nvSpPr>
        <p:spPr>
          <a:xfrm rot="5400000">
            <a:off x="2817814" y="2428889"/>
            <a:ext cx="5851526" cy="15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1"/>
          <p:cNvSpPr txBox="1">
            <a:spLocks noGrp="1"/>
          </p:cNvSpPr>
          <p:nvPr>
            <p:ph type="body" idx="1"/>
          </p:nvPr>
        </p:nvSpPr>
        <p:spPr>
          <a:xfrm rot="5400000">
            <a:off x="-325437" y="942989"/>
            <a:ext cx="5851526" cy="451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1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1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1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71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0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Dosis"/>
              <a:buNone/>
              <a:defRPr sz="22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0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61722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marR="0" lvl="2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0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0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0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47816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jpe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4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2.png"/><Relationship Id="rId4" Type="http://schemas.openxmlformats.org/officeDocument/2006/relationships/image" Target="../media/image36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3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4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6.pn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79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78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svg"/><Relationship Id="rId11" Type="http://schemas.openxmlformats.org/officeDocument/2006/relationships/image" Target="../media/image77.png"/><Relationship Id="rId5" Type="http://schemas.openxmlformats.org/officeDocument/2006/relationships/image" Target="../media/image12.png"/><Relationship Id="rId10" Type="http://schemas.openxmlformats.org/officeDocument/2006/relationships/image" Target="../media/image6.svg"/><Relationship Id="rId4" Type="http://schemas.openxmlformats.org/officeDocument/2006/relationships/image" Target="../media/image11.svg"/><Relationship Id="rId9" Type="http://schemas.openxmlformats.org/officeDocument/2006/relationships/image" Target="../media/image5.png"/><Relationship Id="rId14" Type="http://schemas.openxmlformats.org/officeDocument/2006/relationships/image" Target="../media/image8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0.jpeg"/><Relationship Id="rId10" Type="http://schemas.openxmlformats.org/officeDocument/2006/relationships/image" Target="../media/image47.png"/><Relationship Id="rId4" Type="http://schemas.openxmlformats.org/officeDocument/2006/relationships/image" Target="../media/image36.sv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6.png"/><Relationship Id="rId5" Type="http://schemas.openxmlformats.org/officeDocument/2006/relationships/image" Target="../media/image24.png"/><Relationship Id="rId4" Type="http://schemas.openxmlformats.org/officeDocument/2006/relationships/image" Target="../media/image3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49.png"/><Relationship Id="rId5" Type="http://schemas.openxmlformats.org/officeDocument/2006/relationships/image" Target="../media/image24.png"/><Relationship Id="rId4" Type="http://schemas.openxmlformats.org/officeDocument/2006/relationships/image" Target="../media/image3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8.pn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3.png"/><Relationship Id="rId4" Type="http://schemas.openxmlformats.org/officeDocument/2006/relationships/image" Target="../media/image36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4.png"/><Relationship Id="rId4" Type="http://schemas.openxmlformats.org/officeDocument/2006/relationships/image" Target="../media/image3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18.png"/><Relationship Id="rId3" Type="http://schemas.openxmlformats.org/officeDocument/2006/relationships/tags" Target="../tags/tag11.xml"/><Relationship Id="rId21" Type="http://schemas.openxmlformats.org/officeDocument/2006/relationships/image" Target="../media/image21.png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14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3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2.png"/><Relationship Id="rId19" Type="http://schemas.openxmlformats.org/officeDocument/2006/relationships/image" Target="../media/image19.png"/><Relationship Id="rId4" Type="http://schemas.openxmlformats.org/officeDocument/2006/relationships/tags" Target="../tags/tag12.xml"/><Relationship Id="rId9" Type="http://schemas.openxmlformats.org/officeDocument/2006/relationships/image" Target="../media/image11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36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3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5.png"/><Relationship Id="rId11" Type="http://schemas.openxmlformats.org/officeDocument/2006/relationships/image" Target="../media/image48.png"/><Relationship Id="rId5" Type="http://schemas.openxmlformats.org/officeDocument/2006/relationships/image" Target="../media/image36.svg"/><Relationship Id="rId10" Type="http://schemas.openxmlformats.org/officeDocument/2006/relationships/image" Target="../media/image44.png"/><Relationship Id="rId4" Type="http://schemas.openxmlformats.org/officeDocument/2006/relationships/image" Target="../media/image35.png"/><Relationship Id="rId9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image" Target="../media/image45.png"/><Relationship Id="rId4" Type="http://schemas.openxmlformats.org/officeDocument/2006/relationships/image" Target="../media/image36.svg"/><Relationship Id="rId9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7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6.png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6.svg"/><Relationship Id="rId7" Type="http://schemas.openxmlformats.org/officeDocument/2006/relationships/image" Target="../media/image4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2.png"/><Relationship Id="rId18" Type="http://schemas.openxmlformats.org/officeDocument/2006/relationships/image" Target="../media/image6.svg"/><Relationship Id="rId26" Type="http://schemas.openxmlformats.org/officeDocument/2006/relationships/image" Target="../media/image29.jpeg"/><Relationship Id="rId3" Type="http://schemas.openxmlformats.org/officeDocument/2006/relationships/tags" Target="../tags/tag16.xml"/><Relationship Id="rId21" Type="http://schemas.openxmlformats.org/officeDocument/2006/relationships/image" Target="../media/image24.png"/><Relationship Id="rId7" Type="http://schemas.openxmlformats.org/officeDocument/2006/relationships/tags" Target="../tags/tag20.xml"/><Relationship Id="rId12" Type="http://schemas.openxmlformats.org/officeDocument/2006/relationships/image" Target="../media/image11.svg"/><Relationship Id="rId17" Type="http://schemas.openxmlformats.org/officeDocument/2006/relationships/image" Target="../media/image5.png"/><Relationship Id="rId25" Type="http://schemas.openxmlformats.org/officeDocument/2006/relationships/image" Target="../media/image28.png"/><Relationship Id="rId2" Type="http://schemas.openxmlformats.org/officeDocument/2006/relationships/tags" Target="../tags/tag15.xml"/><Relationship Id="rId16" Type="http://schemas.openxmlformats.org/officeDocument/2006/relationships/image" Target="../media/image15.svg"/><Relationship Id="rId20" Type="http://schemas.openxmlformats.org/officeDocument/2006/relationships/image" Target="../media/image23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10.png"/><Relationship Id="rId24" Type="http://schemas.openxmlformats.org/officeDocument/2006/relationships/image" Target="../media/image27.png"/><Relationship Id="rId5" Type="http://schemas.openxmlformats.org/officeDocument/2006/relationships/tags" Target="../tags/tag18.xml"/><Relationship Id="rId15" Type="http://schemas.openxmlformats.org/officeDocument/2006/relationships/image" Target="../media/image14.png"/><Relationship Id="rId23" Type="http://schemas.openxmlformats.org/officeDocument/2006/relationships/image" Target="../media/image26.jpeg"/><Relationship Id="rId10" Type="http://schemas.openxmlformats.org/officeDocument/2006/relationships/notesSlide" Target="../notesSlides/notesSlide4.xml"/><Relationship Id="rId19" Type="http://schemas.openxmlformats.org/officeDocument/2006/relationships/image" Target="../media/image22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3.svg"/><Relationship Id="rId22" Type="http://schemas.openxmlformats.org/officeDocument/2006/relationships/image" Target="../media/image2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58.png"/><Relationship Id="rId4" Type="http://schemas.openxmlformats.org/officeDocument/2006/relationships/image" Target="../media/image36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3.png"/><Relationship Id="rId3" Type="http://schemas.openxmlformats.org/officeDocument/2006/relationships/tags" Target="../tags/tag24.xml"/><Relationship Id="rId7" Type="http://schemas.openxmlformats.org/officeDocument/2006/relationships/image" Target="../media/image10.png"/><Relationship Id="rId12" Type="http://schemas.microsoft.com/office/2007/relationships/hdphoto" Target="../media/hdphoto2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1.svg"/><Relationship Id="rId4" Type="http://schemas.openxmlformats.org/officeDocument/2006/relationships/tags" Target="../tags/tag25.xml"/><Relationship Id="rId9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4" Type="http://schemas.openxmlformats.org/officeDocument/2006/relationships/image" Target="../media/image36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4" Type="http://schemas.openxmlformats.org/officeDocument/2006/relationships/image" Target="../media/image36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60.jpeg"/><Relationship Id="rId4" Type="http://schemas.openxmlformats.org/officeDocument/2006/relationships/image" Target="../media/image3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0.jpeg"/><Relationship Id="rId4" Type="http://schemas.openxmlformats.org/officeDocument/2006/relationships/image" Target="../media/image36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61.png"/><Relationship Id="rId5" Type="http://schemas.openxmlformats.org/officeDocument/2006/relationships/image" Target="../media/image25.png"/><Relationship Id="rId4" Type="http://schemas.openxmlformats.org/officeDocument/2006/relationships/image" Target="../media/image36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61.png"/><Relationship Id="rId5" Type="http://schemas.openxmlformats.org/officeDocument/2006/relationships/image" Target="../media/image25.png"/><Relationship Id="rId4" Type="http://schemas.openxmlformats.org/officeDocument/2006/relationships/image" Target="../media/image36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61.png"/><Relationship Id="rId5" Type="http://schemas.openxmlformats.org/officeDocument/2006/relationships/image" Target="../media/image25.png"/><Relationship Id="rId4" Type="http://schemas.openxmlformats.org/officeDocument/2006/relationships/image" Target="../media/image36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2.jpg"/><Relationship Id="rId5" Type="http://schemas.openxmlformats.org/officeDocument/2006/relationships/image" Target="../media/image60.jpeg"/><Relationship Id="rId4" Type="http://schemas.openxmlformats.org/officeDocument/2006/relationships/image" Target="../media/image36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3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5.png"/><Relationship Id="rId5" Type="http://schemas.openxmlformats.org/officeDocument/2006/relationships/image" Target="../media/image20.png"/><Relationship Id="rId4" Type="http://schemas.openxmlformats.org/officeDocument/2006/relationships/image" Target="../media/image37.png"/><Relationship Id="rId9" Type="http://schemas.openxmlformats.org/officeDocument/2006/relationships/image" Target="../media/image21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2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36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35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5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3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70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5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9" y="8983070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1" y="657601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9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152400" y="1728952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777508"/>
                <a:ext cx="2052843" cy="963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45" rtl="1"/>
                <a:r>
                  <a:rPr lang="ar-MA" sz="280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defTabSz="914445" rtl="1"/>
                <a:r>
                  <a:rPr lang="ar-MA" sz="280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14445"/>
                  <a:endParaRPr lang="fr-FR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14445"/>
                  <a:endParaRPr lang="fr-FR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5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5" y="3194755"/>
            <a:ext cx="13445780" cy="4048840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 defTabSz="914445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defTabSz="914445"/>
                    <a:endParaRPr lang="fr-FR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defTabSz="914445"/>
                    <a:endParaRPr lang="fr-FR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45"/>
                  <a:r>
                    <a:rPr lang="fr-FR" sz="48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5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09" y="4522960"/>
                  <a:ext cx="2068550" cy="5540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45"/>
                  <a:r>
                    <a:rPr lang="fr-FR" sz="48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3</a:t>
                  </a:r>
                  <a:endParaRPr lang="ar-MA" sz="4800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5"/>
                <a:endParaRPr lang="fr-FR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3" y="5179737"/>
                <a:ext cx="1811006" cy="1631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45"/>
                <a:r>
                  <a:rPr lang="fr-FR" sz="4001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 defTabSz="914445"/>
                <a:r>
                  <a:rPr lang="fr-FR" sz="4001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2B08B7-0DB6-E757-AFDA-E88CFDF872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7" b="92944" l="4936" r="89700">
                        <a14:foregroundMark x1="38043" y1="23119" x2="29614" y2="7056"/>
                        <a14:foregroundMark x1="29614" y1="7056" x2="48069" y2="973"/>
                        <a14:foregroundMark x1="48069" y1="973" x2="73605" y2="4136"/>
                        <a14:foregroundMark x1="73605" y1="4136" x2="53004" y2="19708"/>
                        <a14:foregroundMark x1="53004" y1="19708" x2="75322" y2="17762"/>
                        <a14:foregroundMark x1="75322" y1="17762" x2="64592" y2="487"/>
                        <a14:foregroundMark x1="64592" y1="487" x2="54721" y2="973"/>
                        <a14:foregroundMark x1="12017" y1="63747" x2="34979" y2="66180"/>
                        <a14:foregroundMark x1="42724" y1="44344" x2="42918" y2="43796"/>
                        <a14:foregroundMark x1="34979" y1="66180" x2="38069" y2="57466"/>
                        <a14:foregroundMark x1="40176" y1="22617" x2="39485" y2="17275"/>
                        <a14:foregroundMark x1="42918" y1="43796" x2="41389" y2="31981"/>
                        <a14:foregroundMark x1="34400" y1="20461" x2="26818" y2="25212"/>
                        <a14:foregroundMark x1="39485" y1="17275" x2="35710" y2="19641"/>
                        <a14:foregroundMark x1="19615" y1="48158" x2="19528" y2="48662"/>
                        <a14:foregroundMark x1="12312" y1="50535" x2="1717" y2="53285"/>
                        <a14:foregroundMark x1="19528" y1="48662" x2="19410" y2="48693"/>
                        <a14:foregroundMark x1="1717" y1="53285" x2="4936" y2="78832"/>
                        <a14:foregroundMark x1="10523" y1="71062" x2="16309" y2="63017"/>
                        <a14:foregroundMark x1="4936" y1="78832" x2="6001" y2="77351"/>
                        <a14:foregroundMark x1="82403" y1="75426" x2="60086" y2="83942"/>
                        <a14:foregroundMark x1="60086" y1="83942" x2="75107" y2="97324"/>
                        <a14:foregroundMark x1="75107" y1="97324" x2="99785" y2="94404"/>
                        <a14:foregroundMark x1="99785" y1="94404" x2="84764" y2="79075"/>
                        <a14:foregroundMark x1="84764" y1="79075" x2="96996" y2="94404"/>
                        <a14:foregroundMark x1="96996" y1="94404" x2="57940" y2="92944"/>
                        <a14:foregroundMark x1="57940" y1="92944" x2="61373" y2="83455"/>
                        <a14:backgroundMark x1="10300" y1="73479" x2="10300" y2="76156"/>
                        <a14:backgroundMark x1="7082" y1="75426" x2="8798" y2="75426"/>
                        <a14:backgroundMark x1="7082" y1="79075" x2="6652" y2="74696"/>
                        <a14:backgroundMark x1="4506" y1="79805" x2="6652" y2="81022"/>
                        <a14:backgroundMark x1="17382" y1="51582" x2="21245" y2="30900"/>
                        <a14:backgroundMark x1="21245" y1="30900" x2="13519" y2="51095"/>
                        <a14:backgroundMark x1="13519" y1="51095" x2="13519" y2="50122"/>
                        <a14:backgroundMark x1="41202" y1="44039" x2="39056" y2="57664"/>
                        <a14:backgroundMark x1="42275" y1="45255" x2="42275" y2="45255"/>
                        <a14:backgroundMark x1="40129" y1="22628" x2="41845" y2="31873"/>
                        <a14:backgroundMark x1="36910" y1="23114" x2="33047" y2="16545"/>
                        <a14:backgroundMark x1="21674" y1="27494" x2="25536" y2="274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670" y="7961550"/>
            <a:ext cx="2636642" cy="23254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528209" y="627985"/>
            <a:ext cx="12688157" cy="917171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688158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écrire les phrases  qui commentent  ces images , regardez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42" y="4408075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21423" y="2360986"/>
            <a:ext cx="8814065" cy="4174142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DDF23F-5FC1-496F-4C58-5C2A4A6F88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0210" y="2812838"/>
            <a:ext cx="4013889" cy="28822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969489-B000-DBC1-13EF-63407BC95E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1" y="2812838"/>
            <a:ext cx="3379874" cy="288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A8CDBB7-F718-8CCD-5766-E71C0E15A6F8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15AAA4D-79DB-50FC-F03E-DCCB91086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78335"/>
            <a:ext cx="6324600" cy="80460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966276"/>
            <a:ext cx="7805397" cy="17012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597917" y="59054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4 . Lisez  à votre voisin à voix basse . Ensuite, échangez les rôles.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CCE59B-4B2E-F7F2-958F-CE3851F07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78335"/>
            <a:ext cx="6324600" cy="80460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2939367" y="6667501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FEDF-0F72-6112-FA3E-698159337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B0E4AB-631C-D0B5-55F0-B19BA65B340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0EFB74-5B99-59EA-5C28-2F4019558D1A}"/>
              </a:ext>
            </a:extLst>
          </p:cNvPr>
          <p:cNvGrpSpPr/>
          <p:nvPr/>
        </p:nvGrpSpPr>
        <p:grpSpPr>
          <a:xfrm>
            <a:off x="483617" y="5660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F17F5B-7B73-12CB-5307-7130AE749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CD366C-0D0C-83D0-7CF3-9A3EF17E65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3F94063-5BFC-8D7F-BEF1-8E9BBF53D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84A9A72-F270-7935-DF11-5026A2BFCB0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7C112C0-8900-9F9E-A8EA-FE2C0EDE643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E9B2E86-0F10-E9E7-E13B-CC6FEEC3ACA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0C0C0E0-4569-3032-4D6D-14F5A09ACF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E0B3A96-31E8-9958-6C5E-F518DB357D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6D079AA-61D2-CB3A-1143-BE44EFA43C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02B8D4E-A6F2-A597-C7B9-376C5CEE40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B5D3FC05-353F-4DA4-4C8F-9FFAFB3427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Activités 5. vous aller mettre en ordre les mots pour former des phrases.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3179E3-CB61-C6CC-3AE2-FBFBBC9ACA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1778335"/>
            <a:ext cx="6324600" cy="80460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271EBC1-B59B-E6F9-8F3A-B5BDA945E192}"/>
              </a:ext>
            </a:extLst>
          </p:cNvPr>
          <p:cNvSpPr/>
          <p:nvPr/>
        </p:nvSpPr>
        <p:spPr>
          <a:xfrm>
            <a:off x="3175801" y="8093548"/>
            <a:ext cx="7805397" cy="16273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52299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Notez les devoirs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276577" y="2053622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Je suis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autonome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61A2691-E950-1951-4AE8-6FDA9E1F1A72}"/>
              </a:ext>
            </a:extLst>
          </p:cNvPr>
          <p:cNvSpPr/>
          <p:nvPr/>
        </p:nvSpPr>
        <p:spPr>
          <a:xfrm>
            <a:off x="762000" y="3475620"/>
            <a:ext cx="4772429" cy="4336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p53.</a:t>
            </a:r>
          </a:p>
          <a:p>
            <a:pPr marL="457200" indent="-457200">
              <a:buFontTx/>
              <a:buChar char="-"/>
            </a:pPr>
            <a:endParaRPr lang="fr-FR" sz="28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2-3- 4 page 53. </a:t>
            </a: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 avec soin </a:t>
            </a: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le paragraphe : 4 p 53.</a:t>
            </a:r>
          </a:p>
          <a:p>
            <a:pPr marL="457200" indent="-457200">
              <a:buFontTx/>
              <a:buChar char="-"/>
            </a:pPr>
            <a:endParaRPr lang="fr-FR" sz="28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 J’écris les bonnes phrases: 5 p 53.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5F176C3-C9C4-0D8A-E54D-E9CBA640CA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0701" y="1868302"/>
            <a:ext cx="6324600" cy="804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Google Shape;1556;p103">
            <a:extLst>
              <a:ext uri="{FF2B5EF4-FFF2-40B4-BE49-F238E27FC236}">
                <a16:creationId xmlns:a16="http://schemas.microsoft.com/office/drawing/2014/main" id="{E12D6823-9A37-D1E3-D7A9-93EBE5B19FD1}"/>
              </a:ext>
            </a:extLst>
          </p:cNvPr>
          <p:cNvSpPr txBox="1"/>
          <p:nvPr/>
        </p:nvSpPr>
        <p:spPr>
          <a:xfrm>
            <a:off x="3807316" y="4427771"/>
            <a:ext cx="6407353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41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Panier des mots</a:t>
            </a:r>
            <a:endParaRPr sz="2800" b="1" dirty="0">
              <a:solidFill>
                <a:srgbClr val="2045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1557;p103">
            <a:extLst>
              <a:ext uri="{FF2B5EF4-FFF2-40B4-BE49-F238E27FC236}">
                <a16:creationId xmlns:a16="http://schemas.microsoft.com/office/drawing/2014/main" id="{247EB881-9DF2-28FF-DF34-DEA85816F8A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57208" y="5315105"/>
            <a:ext cx="1269719" cy="1552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104"/>
          <p:cNvSpPr/>
          <p:nvPr/>
        </p:nvSpPr>
        <p:spPr>
          <a:xfrm>
            <a:off x="0" y="0"/>
            <a:ext cx="139827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defTabSz="1371600">
              <a:buClr>
                <a:srgbClr val="000000"/>
              </a:buClr>
            </a:pPr>
            <a:endParaRPr sz="1350" kern="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64" name="Google Shape;1564;p104"/>
          <p:cNvSpPr/>
          <p:nvPr/>
        </p:nvSpPr>
        <p:spPr>
          <a:xfrm>
            <a:off x="361955" y="1384622"/>
            <a:ext cx="13620750" cy="7331676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Objectifs de l’activité: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Lire des mots avec les difficultés particulières présentées.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Les outils: </a:t>
            </a: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un petit panier, cartes des mots avec difficultés particulières, objet pour faire le signal.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La durée: </a:t>
            </a:r>
            <a:r>
              <a:rPr lang="fr-FR" sz="24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10 min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32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Les étapes de l’activité: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lang="fr-FR" sz="24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sans les lire;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Les apprenants s’assoient  en cercle (ou restent à leur place) et  au signal (musique ou applaudissement),  ils font passer le panier;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600"/>
              <a:buFont typeface="Noto Sans Symbols"/>
              <a:buChar char="∙"/>
            </a:pP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Une fois le signal (musique ou applaudissement) s’arrête , l’apprenant qui a le panier pioche une seule carte sans regarder dans le panier, il lit et la montre aux autres. Ils répètent à son tour à haute voix; le jeu continue jusqu’à la lecture de toutes les cartes du panier. 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</a:pPr>
            <a:r>
              <a:rPr lang="fr-FR" sz="2000" b="1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Remarques</a:t>
            </a:r>
            <a:r>
              <a:rPr lang="fr-FR" sz="24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: 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333"/>
              <a:buFont typeface="Noto Sans Symbols"/>
              <a:buChar char="▪"/>
            </a:pPr>
            <a:r>
              <a:rPr lang="fr-FR" sz="20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Plus tard,  on demande aux apprenants au fur et à mesure de produire une phrase contenant un le mot pioché;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342906" indent="-342906" defTabSz="1371600">
              <a:lnSpc>
                <a:spcPct val="107000"/>
              </a:lnSpc>
              <a:spcBef>
                <a:spcPts val="800"/>
              </a:spcBef>
              <a:buClr>
                <a:srgbClr val="000000"/>
              </a:buClr>
              <a:buSzPts val="1333"/>
              <a:buFont typeface="Noto Sans Symbols"/>
              <a:buChar char="▪"/>
            </a:pPr>
            <a:r>
              <a:rPr lang="fr-FR" sz="2000" kern="0" dirty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À la fin de chaque séance, le panier sera complété par les nouveaux mots appris, tandis que les cartes de mots déjà maîtrisés, et ne présentant plus de difficulté, seront retirées.</a:t>
            </a:r>
            <a:endParaRPr sz="21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65" name="Google Shape;1565;p104"/>
          <p:cNvSpPr txBox="1"/>
          <p:nvPr/>
        </p:nvSpPr>
        <p:spPr>
          <a:xfrm>
            <a:off x="3429000" y="181606"/>
            <a:ext cx="5867400" cy="999851"/>
          </a:xfrm>
          <a:prstGeom prst="rect">
            <a:avLst/>
          </a:prstGeom>
          <a:solidFill>
            <a:srgbClr val="92CCDC"/>
          </a:solidFill>
          <a:ln w="9525" cap="flat" cmpd="sng">
            <a:solidFill>
              <a:srgbClr val="45A9C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13" rIns="91425" bIns="45713" anchor="b" anchorCtr="0">
            <a:normAutofit/>
          </a:bodyPr>
          <a:lstStyle/>
          <a:p>
            <a:pPr algn="ctr" defTabSz="1371600" rtl="1">
              <a:buClr>
                <a:srgbClr val="000000"/>
              </a:buClr>
              <a:buSzPts val="3200"/>
            </a:pPr>
            <a:r>
              <a:rPr lang="fr-FR" sz="48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Jeu du panier</a:t>
            </a:r>
            <a:r>
              <a:rPr lang="fr-FR" sz="48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48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6" name="Google Shape;1566;p1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63066" y="219903"/>
            <a:ext cx="1904579" cy="2329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05"/>
          <p:cNvSpPr/>
          <p:nvPr/>
        </p:nvSpPr>
        <p:spPr>
          <a:xfrm>
            <a:off x="8" y="-10627"/>
            <a:ext cx="13716002" cy="102976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 defTabSz="1371600">
              <a:buClr>
                <a:srgbClr val="000000"/>
              </a:buClr>
            </a:pPr>
            <a:endParaRPr sz="28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2" name="Google Shape;1572;p105"/>
          <p:cNvGrpSpPr/>
          <p:nvPr/>
        </p:nvGrpSpPr>
        <p:grpSpPr>
          <a:xfrm>
            <a:off x="250732" y="486010"/>
            <a:ext cx="13199807" cy="9587147"/>
            <a:chOff x="312517" y="308343"/>
            <a:chExt cx="8518967" cy="6230680"/>
          </a:xfrm>
        </p:grpSpPr>
        <p:sp>
          <p:nvSpPr>
            <p:cNvPr id="1573" name="Google Shape;1573;p105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105"/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5" name="Google Shape;1575;p105"/>
          <p:cNvGrpSpPr/>
          <p:nvPr/>
        </p:nvGrpSpPr>
        <p:grpSpPr>
          <a:xfrm>
            <a:off x="-317442" y="8"/>
            <a:ext cx="13881044" cy="486002"/>
            <a:chOff x="-1604302" y="20290"/>
            <a:chExt cx="10430213" cy="411175"/>
          </a:xfrm>
        </p:grpSpPr>
        <p:sp>
          <p:nvSpPr>
            <p:cNvPr id="1576" name="Google Shape;1576;p105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105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105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105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105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105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582" name="Google Shape;1582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68" y="812198"/>
            <a:ext cx="570137" cy="504194"/>
          </a:xfrm>
          <a:prstGeom prst="rect">
            <a:avLst/>
          </a:prstGeom>
          <a:noFill/>
          <a:ln>
            <a:noFill/>
          </a:ln>
        </p:spPr>
      </p:pic>
      <p:sp>
        <p:nvSpPr>
          <p:cNvPr id="1583" name="Google Shape;1583;p105"/>
          <p:cNvSpPr txBox="1"/>
          <p:nvPr/>
        </p:nvSpPr>
        <p:spPr>
          <a:xfrm>
            <a:off x="1141628" y="623892"/>
            <a:ext cx="12012413" cy="877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defTabSz="1371600">
              <a:buClr>
                <a:srgbClr val="000000"/>
              </a:buClr>
            </a:pPr>
            <a:r>
              <a:rPr lang="fr-FR" sz="2400" b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Nous allons jouer au jeu du panier .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400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L’enseignant(e) explique les règles du jeu selon la fiche descriptive du jeu. 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84" name="Google Shape;1584;p105" descr="Une image contenant habits, garçon, Visage humain, fi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5862" y="2171700"/>
            <a:ext cx="7010400" cy="701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106"/>
          <p:cNvSpPr/>
          <p:nvPr/>
        </p:nvSpPr>
        <p:spPr>
          <a:xfrm>
            <a:off x="8" y="-10627"/>
            <a:ext cx="13716002" cy="102976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 defTabSz="1371600">
              <a:buClr>
                <a:srgbClr val="000000"/>
              </a:buClr>
            </a:pPr>
            <a:endParaRPr sz="280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90" name="Google Shape;1590;p106"/>
          <p:cNvGrpSpPr/>
          <p:nvPr/>
        </p:nvGrpSpPr>
        <p:grpSpPr>
          <a:xfrm>
            <a:off x="152407" y="393907"/>
            <a:ext cx="13401935" cy="9679244"/>
            <a:chOff x="312517" y="308343"/>
            <a:chExt cx="8518967" cy="6230680"/>
          </a:xfrm>
        </p:grpSpPr>
        <p:sp>
          <p:nvSpPr>
            <p:cNvPr id="1591" name="Google Shape;1591;p106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106"/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3" name="Google Shape;1593;p106"/>
          <p:cNvGrpSpPr/>
          <p:nvPr/>
        </p:nvGrpSpPr>
        <p:grpSpPr>
          <a:xfrm>
            <a:off x="-317442" y="10"/>
            <a:ext cx="13881044" cy="489059"/>
            <a:chOff x="-1604302" y="20290"/>
            <a:chExt cx="10430213" cy="411175"/>
          </a:xfrm>
        </p:grpSpPr>
        <p:sp>
          <p:nvSpPr>
            <p:cNvPr id="1594" name="Google Shape;1594;p106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106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106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106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106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106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algn="ctr" defTabSz="1371600">
                <a:buClr>
                  <a:srgbClr val="000000"/>
                </a:buClr>
              </a:pPr>
              <a:r>
                <a:rPr lang="fr-FR" sz="2100" b="1" kern="0">
                  <a:solidFill>
                    <a:srgbClr val="BFBFBF"/>
                  </a:solidFill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 sz="2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600" name="Google Shape;1600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68" y="812198"/>
            <a:ext cx="570137" cy="504194"/>
          </a:xfrm>
          <a:prstGeom prst="rect">
            <a:avLst/>
          </a:prstGeom>
          <a:noFill/>
          <a:ln>
            <a:noFill/>
          </a:ln>
        </p:spPr>
      </p:pic>
      <p:sp>
        <p:nvSpPr>
          <p:cNvPr id="1601" name="Google Shape;1601;p106"/>
          <p:cNvSpPr txBox="1"/>
          <p:nvPr/>
        </p:nvSpPr>
        <p:spPr>
          <a:xfrm>
            <a:off x="1098770" y="647699"/>
            <a:ext cx="15604826" cy="1308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defTabSz="1371600">
              <a:buClr>
                <a:srgbClr val="000000"/>
              </a:buClr>
            </a:pPr>
            <a:r>
              <a:rPr lang="fr-FR" sz="2801" b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Maintenant, on va commencer le jeu.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801" i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FR" sz="2000" i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( e )  annonce le début  du jeu et au signal l’élève qui a le panier à la main  prend une carte et la lit et la présente</a:t>
            </a: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371600">
              <a:buClr>
                <a:srgbClr val="000000"/>
              </a:buClr>
            </a:pPr>
            <a:r>
              <a:rPr lang="fr-FR" sz="2000" i="1" kern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 à chaque membre du groupe qui la répète à son tour à haute voix;</a:t>
            </a:r>
            <a:endParaRPr sz="2400" i="1" kern="0">
              <a:solidFill>
                <a:srgbClr val="A5A5A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602" name="Google Shape;1602;p106" descr="Une image contenant habits, garçon, Visage humain, fi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5862" y="2171700"/>
            <a:ext cx="7010400" cy="701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7F1AC-FD0B-5E1D-AE6D-3CD7EEF69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4DB2DA-94EB-A415-8804-6F89B49A0C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1D82F1-8CD2-ADC4-C96A-AC9552B8F79A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1561123-635C-1388-D806-4A8C40D3BAF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964EB81-C081-9FE0-0AE7-A8415BECE1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1FCEA68-7AD4-A368-CBF4-616E105180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36EB8C5-5134-E77E-48F7-8E77CFA6C5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62E3115-8B2C-C896-3219-0ED0BFA2FD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117EAEF-FC41-B4F2-3CC9-90DC96D4A49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74F86C-6B12-BE25-BB2A-EB88717A9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F2E4344-9BC4-FF2C-48CB-369A0BFFE702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7AB7C7-010A-034D-2091-21960792E144}"/>
              </a:ext>
            </a:extLst>
          </p:cNvPr>
          <p:cNvSpPr txBox="1"/>
          <p:nvPr/>
        </p:nvSpPr>
        <p:spPr>
          <a:xfrm>
            <a:off x="1137274" y="723900"/>
            <a:ext cx="1229377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Ils ont accroché des affiches. Répétons ensemble Ils ont accroché des affiches.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59232444-4C4C-EF63-18F0-8E5C1EAE3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6FA67F-1B2F-45A0-45AF-C6D6531D2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547" y="3976159"/>
            <a:ext cx="8349879" cy="414372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3A999C3-8C0E-C604-CEC7-0AEA750BABC3}"/>
              </a:ext>
            </a:extLst>
          </p:cNvPr>
          <p:cNvSpPr txBox="1"/>
          <p:nvPr/>
        </p:nvSpPr>
        <p:spPr>
          <a:xfrm>
            <a:off x="1447801" y="2413311"/>
            <a:ext cx="1134840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6600" b="1" dirty="0">
                <a:solidFill>
                  <a:schemeClr val="accent1">
                    <a:lumMod val="75000"/>
                  </a:schemeClr>
                </a:solidFill>
                <a:latin typeface="Dosis" pitchFamily="2" charset="0"/>
              </a:rPr>
              <a:t>Ils ont accroché des affiches.</a:t>
            </a:r>
            <a:endParaRPr lang="fr-MA" sz="6600" dirty="0">
              <a:solidFill>
                <a:schemeClr val="accent1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10951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des phrases avec les difficultés présentées 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.Corrigez 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758" y="3154717"/>
            <a:ext cx="11963400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87300" y="5014733"/>
            <a:ext cx="70134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5400" b="1" dirty="0">
                <a:solidFill>
                  <a:schemeClr val="bg1"/>
                </a:solidFill>
                <a:latin typeface="Dosis" pitchFamily="2" charset="0"/>
              </a:rPr>
              <a:t>Ils ont accroché des affiches.</a:t>
            </a:r>
            <a:endParaRPr lang="fr-MA" sz="54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21E0D-439F-FE3F-DFB2-6169435C6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67208A-1022-C81C-63F2-CA0380FCB29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449BDC-1EB2-D174-681F-9BD5DF2B65E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610857-36CC-9F0B-5CF7-B997D9B70A4C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4F76A3D-09C9-A5A2-4195-17507910A2C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BBB4FD-29EC-7B81-A1BE-2632FEE0A4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0A39CDC-54E4-AC60-B010-A4BF91A8557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F96034B-90CF-FDF3-7DBE-11604799A72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AA86B53-A801-E2EF-68C8-7856705CC74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8C1611C-6C35-CD2E-A582-84D93AB086B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0327539-B153-CF71-9646-BFCB04859BB1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DF1F88-4F51-D5C1-FA0A-917E2123864D}"/>
              </a:ext>
            </a:extLst>
          </p:cNvPr>
          <p:cNvSpPr txBox="1"/>
          <p:nvPr/>
        </p:nvSpPr>
        <p:spPr>
          <a:xfrm>
            <a:off x="1137274" y="699055"/>
            <a:ext cx="1229377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, qu’est ce qu’ils organisent ?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E64BE737-378A-ECE1-8F30-80B2141FE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CA51FE4-C38C-2DD4-765E-82C53A0BC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131" y="2552701"/>
            <a:ext cx="6748809" cy="429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629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5BCD6-CFB7-4B18-2154-832FFB13B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71162E-3307-4DE2-9618-377C0AEC566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ACE0D4-42FE-025F-8D66-9CEFE0E29EC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7CCC4BD-2624-43EB-9F52-659D32167AC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A9C0542-DD5B-2CD7-3122-D137C1A400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5420E7F-CBDB-7075-7724-1DB9E36812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527863C-1DCD-C6AA-3534-1F713B7AAB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759F4A-892C-6E90-0980-EA29256B63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AA87973-EB3F-2B32-F645-F6D74552A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D5A62C-1EDC-F10F-7AC9-58F47934E4B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17B554-841A-C298-1B1D-F8F42B2C0CB2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4C8675-7D6D-FE9A-2167-63ADE14CDBDE}"/>
              </a:ext>
            </a:extLst>
          </p:cNvPr>
          <p:cNvSpPr txBox="1"/>
          <p:nvPr/>
        </p:nvSpPr>
        <p:spPr>
          <a:xfrm>
            <a:off x="1137274" y="783714"/>
            <a:ext cx="122937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Ils ont organisé une exposition , répétons ensemble , Ils ont organisé une exposition .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53D81B37-64CE-A843-17D2-65E46EA2D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A5A70BD-8AC1-A43D-51A0-9517CF406281}"/>
              </a:ext>
            </a:extLst>
          </p:cNvPr>
          <p:cNvSpPr txBox="1"/>
          <p:nvPr/>
        </p:nvSpPr>
        <p:spPr>
          <a:xfrm>
            <a:off x="2354655" y="2629201"/>
            <a:ext cx="13148835" cy="536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5400" b="1" dirty="0">
                <a:solidFill>
                  <a:srgbClr val="106585"/>
                </a:solidFill>
                <a:latin typeface="Dosis" pitchFamily="2" charset="0"/>
              </a:rPr>
              <a:t>Ils ont organisé une exposition 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10005B5-13A0-503D-F571-F3E9C6D581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082" y="3850714"/>
            <a:ext cx="6748809" cy="429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62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00E92-71E7-7F88-C6E0-75B4D00E7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0DCEEF-FBFA-6467-EF6B-042ED130FE9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D10FB9-3138-986F-D81D-E8B80DC75B1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B7F7699-0E0F-E2B6-0072-7A67B8AA427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8F9E010-6835-6C8E-4EF4-80B1120BEB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07643CB-48F7-9704-AFFE-52B59D5111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4C70806-9420-4013-CC62-3960415423E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2673488-9DB5-1126-357A-A8539C7E6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2C106A1-2C9B-895E-D344-D8906A6780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9A30828-7DAD-3219-0530-8B216202DB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ACE0EE1-3DA4-8D01-2431-08E47365DC6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C3BCD2-A475-2722-9C91-320D551C53F9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FA8627-2F37-9D2F-103E-A88EAD34CC1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5437AA1-73C2-DB70-8667-807C08D9E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28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52839-EAE9-7CEA-904C-2DB6EA74B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C2CF50-A7AB-E047-993E-2332D476144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D56050-32B8-B0FA-CE82-E84E32EA59D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8E12D9D-42A7-498F-AE46-0755530F999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54D60F1-342D-E2E2-4D2E-5C260314A58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648056D-E04F-CB80-F803-AD9B55B773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7A95763-15E7-8B5D-CFF0-01FB79AEA2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4BD234B-5E28-2EF6-A432-C31EBA43F9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8E8BF7-0231-0980-0AB5-22D88A473E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A67839-8233-5902-F4B0-8ECF1FCFB1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DA13B2A-5914-DD07-BD14-E262507EB2AC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23A0250-A0DB-2953-7F63-79D7BC569D1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.Corrigez 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5EB71E7-74C9-4941-C7B9-0C1B6C45285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758" y="3154717"/>
            <a:ext cx="11963400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3BD2BCA2-CF27-C098-385F-EC5A4E145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54E5EE6-DDD8-6C1E-1522-25430767A4B0}"/>
              </a:ext>
            </a:extLst>
          </p:cNvPr>
          <p:cNvSpPr txBox="1"/>
          <p:nvPr/>
        </p:nvSpPr>
        <p:spPr>
          <a:xfrm>
            <a:off x="3487300" y="5014733"/>
            <a:ext cx="70134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FR" sz="5400" b="1" dirty="0">
                <a:solidFill>
                  <a:schemeClr val="bg1"/>
                </a:solidFill>
                <a:latin typeface="Dosis" pitchFamily="2" charset="0"/>
              </a:rPr>
              <a:t>Ils ont organisé une exposition .</a:t>
            </a:r>
          </a:p>
        </p:txBody>
      </p:sp>
    </p:spTree>
    <p:extLst>
      <p:ext uri="{BB962C8B-B14F-4D97-AF65-F5344CB8AC3E}">
        <p14:creationId xmlns:p14="http://schemas.microsoft.com/office/powerpoint/2010/main" val="658235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ordinateur- ascenseur- addition- communication- recherche- invention.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6142308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96AFAB1-065B-7663-265E-031E800F72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4473" y="2867267"/>
            <a:ext cx="1955883" cy="164532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CE2A011-D7EB-FAD2-9B59-A5BF286F60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51406" y="5107363"/>
            <a:ext cx="1771110" cy="235877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9CE6284-07BD-BB5C-744D-ABBE3E5D10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98721" y="2615550"/>
            <a:ext cx="1660922" cy="172795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BDAA401-B386-EF7B-31B4-3A57E371BD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9143" y="2802895"/>
            <a:ext cx="1880791" cy="188079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76273B5-1BB0-99B5-3E59-B08215F28A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72756" y="5143500"/>
            <a:ext cx="1651796" cy="199435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AF87E50-FF1B-EBB5-42D7-627A3F3AE2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30602" y="5367238"/>
            <a:ext cx="2327933" cy="174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14" y="937172"/>
            <a:ext cx="581346" cy="514106"/>
          </a:xfrm>
          <a:prstGeom prst="rect">
            <a:avLst/>
          </a:prstGeom>
        </p:spPr>
      </p:pic>
      <p:sp>
        <p:nvSpPr>
          <p:cNvPr id="3" name="Google Shape;379;p17">
            <a:extLst>
              <a:ext uri="{FF2B5EF4-FFF2-40B4-BE49-F238E27FC236}">
                <a16:creationId xmlns:a16="http://schemas.microsoft.com/office/drawing/2014/main" id="{BB276287-9351-1E29-E8AE-9E073F042C03}"/>
              </a:ext>
            </a:extLst>
          </p:cNvPr>
          <p:cNvSpPr txBox="1"/>
          <p:nvPr/>
        </p:nvSpPr>
        <p:spPr>
          <a:xfrm>
            <a:off x="1199534" y="917062"/>
            <a:ext cx="12620761" cy="669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1">
              <a:lnSpc>
                <a:spcPct val="134066"/>
              </a:lnSpc>
              <a:buClr>
                <a:srgbClr val="000000"/>
              </a:buClr>
              <a:buFont typeface="Arial"/>
              <a:buNone/>
            </a:pPr>
            <a:r>
              <a:rPr lang="fr-FR" sz="2800" b="1" kern="0" dirty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C’est un ordinateur . Comment vous dites ordinateur dans votre langue?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14D329C-4A15-BC4E-E567-17185EE930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2756628"/>
            <a:ext cx="6001722" cy="504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ordinateur, l’ordinateur. Répétons ensemble “un ordinateur”.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“un ordinateur »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9FE96E-04B9-55AF-3B3F-67101D24F44B}"/>
              </a:ext>
            </a:extLst>
          </p:cNvPr>
          <p:cNvSpPr txBox="1"/>
          <p:nvPr/>
        </p:nvSpPr>
        <p:spPr>
          <a:xfrm>
            <a:off x="493714" y="4485456"/>
            <a:ext cx="8468487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ordinateur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4A0B8E-627E-79A7-B367-6DDA3C980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3378846"/>
            <a:ext cx="4195481" cy="352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6BFE-1192-A0BC-31F4-D4F1181A2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0189EFE-DF34-F593-F685-C6F58E59773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FE9296-37FF-00CC-7225-F040E8509526}"/>
              </a:ext>
            </a:extLst>
          </p:cNvPr>
          <p:cNvGrpSpPr/>
          <p:nvPr/>
        </p:nvGrpSpPr>
        <p:grpSpPr>
          <a:xfrm>
            <a:off x="457200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68BE025-CA72-6146-1361-50DE31A6348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4274E0F-CDFB-761E-3599-89997C0C39A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1D8110-A9CE-6868-3110-BDDE5280B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B88D5A0-B0AA-4214-49D5-1612E5036B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5A9285-3B0B-9171-C317-BE47DBDE81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884023-907D-530C-20E5-E606DACEC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1074E11-C86D-45B3-12FE-CBFCEEC794A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7B6DAE-0A45-123C-DCFF-07541D6B94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7D7DB97-51B6-9BE8-F3B5-4AE957BB5BC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1999E14-02DE-6D42-C4C0-8C4A2AB29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2DF98AE-CE6E-B6FF-5095-767A89A24ED3}"/>
              </a:ext>
            </a:extLst>
          </p:cNvPr>
          <p:cNvSpPr txBox="1"/>
          <p:nvPr/>
        </p:nvSpPr>
        <p:spPr>
          <a:xfrm>
            <a:off x="1462547" y="77141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communication. communication. Comment vous dites communication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F109B0-6A02-2AB5-90BF-1C81435B1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5019" y="2536293"/>
            <a:ext cx="5353125" cy="53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27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442" y="800448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11048" y="1057500"/>
            <a:ext cx="1382596" cy="11606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BCE4702-411B-7C86-F89D-8AE1DB8D8B8A}"/>
              </a:ext>
            </a:extLst>
          </p:cNvPr>
          <p:cNvSpPr txBox="1"/>
          <p:nvPr/>
        </p:nvSpPr>
        <p:spPr>
          <a:xfrm>
            <a:off x="1013909" y="884111"/>
            <a:ext cx="11656316" cy="365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46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communication. Communication. Répétons ensemble “La communication”.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C438F5-533F-5934-2211-1230F72D9AC3}"/>
              </a:ext>
            </a:extLst>
          </p:cNvPr>
          <p:cNvSpPr txBox="1"/>
          <p:nvPr/>
        </p:nvSpPr>
        <p:spPr>
          <a:xfrm>
            <a:off x="-893242" y="4071171"/>
            <a:ext cx="10443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72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la communication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DAE5F35-21E5-8B55-ACFF-04421989BF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9457" y="2869973"/>
            <a:ext cx="3810789" cy="381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34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A1F99-BAC9-6825-A5AB-0DFA96991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4E4286C-D4A7-B084-E13D-F65B855A25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D722EE-E708-D04B-0300-830888D93EF4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53E4D94-C8CD-D5B3-A870-2670094580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686CEA-759E-998C-AF41-862FFCD5F410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424D5C-99F9-D05D-D2ED-5ECAAB2A10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A0DEAC-FF4D-DBFB-13EE-639366A6969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0E3D312-B2F8-739F-9733-12D9FEE907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2FA4E2-280E-9624-51B9-9426CE75E2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67890F-2F72-E2B6-7FD8-6CFB6A77AE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81BF7A-B6ED-895C-89EF-57643372429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E8CB79A-1A6A-FCF2-7229-CBAEC89455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D84DE6C-ACC8-4A0E-3780-FD56F9892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3447DC9-0CF8-1F61-2905-CA6DAF6853BB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fait une recherche sur les animaux. Recherche. Comment vous dites recherche.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0951014-2BE3-A291-205B-BD30B2BB0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496" y="2086445"/>
            <a:ext cx="5508695" cy="665112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3FF642E-6E07-93F9-5BCB-8CF64BDA9F3D}"/>
              </a:ext>
            </a:extLst>
          </p:cNvPr>
          <p:cNvSpPr/>
          <p:nvPr/>
        </p:nvSpPr>
        <p:spPr>
          <a:xfrm>
            <a:off x="4802144" y="3162300"/>
            <a:ext cx="35814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</a:rPr>
              <a:t>Les animaux</a:t>
            </a:r>
            <a:endParaRPr lang="fr-M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109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90861-C618-C195-D61F-EFB2AF526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B4CE020-8C29-6611-C81F-476CBC16E7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012842-2D21-8525-D7BF-B0CC3A20DED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61509C-0B13-7F3D-DB7F-6E903388CD4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FD5FBF-AA8E-B02F-0549-19F00315A0F9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B0E821B-087B-60DC-D704-5684B69C1F9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E83E9B-6380-5FEA-126A-1466F4BE8C6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F66CB5-02B9-F4FF-9699-DFCE15660E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ACDBF4-989C-F169-F363-424E15C402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C71021D-21A8-9232-BF33-AC16AAEC4B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2983696-7AB1-D7F1-DE29-C15EEE0EF97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08E086-565C-1712-5C30-9E35EE4070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A6D6D5-181F-F2B7-2D3A-F8DD681E2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ED653A-E7EB-D0D6-7B71-8D56DD82611D}"/>
              </a:ext>
            </a:extLst>
          </p:cNvPr>
          <p:cNvSpPr txBox="1"/>
          <p:nvPr/>
        </p:nvSpPr>
        <p:spPr>
          <a:xfrm>
            <a:off x="6858000" y="1246600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210606E-E494-05E6-AC80-89E2C2FFD4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34383BD-7F32-2111-876F-39292C6C953E}"/>
              </a:ext>
            </a:extLst>
          </p:cNvPr>
          <p:cNvSpPr txBox="1"/>
          <p:nvPr/>
        </p:nvSpPr>
        <p:spPr>
          <a:xfrm>
            <a:off x="1587185" y="901978"/>
            <a:ext cx="12154844" cy="365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46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recherche. une recherche . Répétons ensemble “une recherche”.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4A349A4-24C8-C53C-1B29-02ACD96E1B0B}"/>
              </a:ext>
            </a:extLst>
          </p:cNvPr>
          <p:cNvSpPr txBox="1"/>
          <p:nvPr/>
        </p:nvSpPr>
        <p:spPr>
          <a:xfrm>
            <a:off x="-2286000" y="3899550"/>
            <a:ext cx="138533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66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une recherche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AD3C452-4A54-B144-5765-8F37514666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3451" y="2430765"/>
            <a:ext cx="4139540" cy="499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055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F25D8-0480-97C5-C0EA-EDDD91F69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E698D91-F4A7-8A30-B7BC-7484647F315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9248D4-110C-BE4D-718C-88E06ECA3DBE}"/>
              </a:ext>
            </a:extLst>
          </p:cNvPr>
          <p:cNvGrpSpPr/>
          <p:nvPr/>
        </p:nvGrpSpPr>
        <p:grpSpPr>
          <a:xfrm>
            <a:off x="571108" y="5396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D9AB47-1813-DEB2-FEAB-A3FECE27B3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EBCC2-498C-144F-E60B-672C5F417E7E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146D062-F42E-5736-EDEE-2FA0A582510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9DF50F1-0047-50FD-CEC3-93DB8E0D20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DEEB0B0-423B-953F-FB4C-0F1E74B0EF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C0CA335-3AAB-E8BD-FE2F-A2E8907D88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4BB8CA7-036E-3991-63F3-8A09F263B9B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31E114A-C0D8-ECC3-C663-6B699108C6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B138FA-2FE9-95A1-2670-D8285F0436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C506ADA-0DC1-9223-315B-4CF9DD009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613" y="841344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FB79DE3-6F24-B274-E40E-BFBCE4F6AC8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00246" y="1116001"/>
            <a:ext cx="1382596" cy="1160647"/>
          </a:xfrm>
          <a:prstGeom prst="rect">
            <a:avLst/>
          </a:prstGeom>
        </p:spPr>
      </p:pic>
      <p:sp>
        <p:nvSpPr>
          <p:cNvPr id="4" name="Google Shape;454;p23">
            <a:extLst>
              <a:ext uri="{FF2B5EF4-FFF2-40B4-BE49-F238E27FC236}">
                <a16:creationId xmlns:a16="http://schemas.microsoft.com/office/drawing/2014/main" id="{07D6AB1B-D883-379E-CD83-8CAB8C43E1C1}"/>
              </a:ext>
            </a:extLst>
          </p:cNvPr>
          <p:cNvSpPr txBox="1"/>
          <p:nvPr/>
        </p:nvSpPr>
        <p:spPr>
          <a:xfrm>
            <a:off x="1089321" y="860233"/>
            <a:ext cx="13074096" cy="926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defTabSz="457246">
              <a:lnSpc>
                <a:spcPts val="2011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sym typeface="Dosis"/>
              </a:rPr>
              <a:t>Les élèves font des recherches. Répétons ensemble “Les élèves font des recherches..</a:t>
            </a:r>
          </a:p>
          <a:p>
            <a:pPr marL="0" marR="0" lvl="1" indent="0" algn="l" rtl="0">
              <a:lnSpc>
                <a:spcPct val="1340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prstClr val="white">
                  <a:lumMod val="65000"/>
                </a:prstClr>
              </a:solidFill>
              <a:latin typeface="Dosis" pitchFamily="2" charset="0"/>
              <a:sym typeface="Dosi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68C1E90-9961-FD02-47D6-C2BEAF8755CB}"/>
              </a:ext>
            </a:extLst>
          </p:cNvPr>
          <p:cNvSpPr txBox="1"/>
          <p:nvPr/>
        </p:nvSpPr>
        <p:spPr>
          <a:xfrm>
            <a:off x="2348369" y="2013272"/>
            <a:ext cx="11695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5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Les élèves font des recherches.</a:t>
            </a:r>
            <a:endParaRPr lang="fr-FR" sz="54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FC4207-78E8-0F90-2349-24C3A0011F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8354" y="3417025"/>
            <a:ext cx="6051874" cy="440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89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66340FA-B8BD-6B4D-9A41-E74435983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4073" y="2924811"/>
            <a:ext cx="4014985" cy="33774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CF6EEAD-71B9-A40B-5760-227E0B89D4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9545" y="2622455"/>
            <a:ext cx="4014985" cy="40149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6067851-20F0-1066-8A15-E6863AC5D0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512" y="2725745"/>
            <a:ext cx="3523482" cy="425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764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72072" y="862843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addition. addition. Comment vous dites addition.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FC5C10-296A-EDFF-0DED-80826E5C4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8096" y="2401252"/>
            <a:ext cx="4014905" cy="417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 addition. Une addition. Répétons ensemble “Une addition”.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addition 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BE1C47-51F1-20C5-6B23-CEDDEF5F95B0}"/>
              </a:ext>
            </a:extLst>
          </p:cNvPr>
          <p:cNvSpPr txBox="1"/>
          <p:nvPr/>
        </p:nvSpPr>
        <p:spPr>
          <a:xfrm>
            <a:off x="-31866" y="3843865"/>
            <a:ext cx="9114207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une addition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7800F41-A3E2-56EE-2E9E-ABF88FA9A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4930" y="2390669"/>
            <a:ext cx="3853923" cy="400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3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70" y="571502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3165267"/>
            <a:ext cx="11681640" cy="485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2552" dirty="0">
                <a:solidFill>
                  <a:srgbClr val="106585"/>
                </a:solidFill>
                <a:latin typeface="Dosis" pitchFamily="2" charset="0"/>
              </a:rPr>
              <a:t>À  la fin de la séance d’aujourd’hui, </a:t>
            </a:r>
            <a:r>
              <a:rPr lang="fr-FR" sz="2552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2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22" name="Google Shape;126;p3">
            <a:extLst>
              <a:ext uri="{FF2B5EF4-FFF2-40B4-BE49-F238E27FC236}">
                <a16:creationId xmlns:a16="http://schemas.microsoft.com/office/drawing/2014/main" id="{9CAFD220-BE6A-9631-BE4A-BAD59DCACB93}"/>
              </a:ext>
            </a:extLst>
          </p:cNvPr>
          <p:cNvGrpSpPr/>
          <p:nvPr/>
        </p:nvGrpSpPr>
        <p:grpSpPr>
          <a:xfrm>
            <a:off x="2428874" y="4533814"/>
            <a:ext cx="10269945" cy="3496361"/>
            <a:chOff x="3302073" y="4600550"/>
            <a:chExt cx="9396747" cy="2104846"/>
          </a:xfrm>
        </p:grpSpPr>
        <p:sp>
          <p:nvSpPr>
            <p:cNvPr id="23" name="Google Shape;127;p3">
              <a:extLst>
                <a:ext uri="{FF2B5EF4-FFF2-40B4-BE49-F238E27FC236}">
                  <a16:creationId xmlns:a16="http://schemas.microsoft.com/office/drawing/2014/main" id="{359D5DA6-6067-B0A7-EBEF-F9970315FF0F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 extrusionOk="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000" kern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" name="Google Shape;128;p3">
              <a:extLst>
                <a:ext uri="{FF2B5EF4-FFF2-40B4-BE49-F238E27FC236}">
                  <a16:creationId xmlns:a16="http://schemas.microsoft.com/office/drawing/2014/main" id="{639BD37B-66C5-B351-F7C6-EE55D7F14A58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944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fr-FR" sz="2800" kern="0" dirty="0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Comprendre et produire les </a:t>
              </a:r>
              <a:r>
                <a:rPr lang="fr-FR" sz="2800" b="1" kern="0" dirty="0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mots du vocabulaire: </a:t>
              </a:r>
              <a:r>
                <a:rPr lang="fr-FR" sz="3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Dosi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ordinateur- ascenseur- addition- communication- recherche- invention.</a:t>
              </a:r>
              <a:r>
                <a:rPr lang="fr-FR" sz="2800" b="1" kern="0" dirty="0">
                  <a:solidFill>
                    <a:srgbClr val="008EC0"/>
                  </a:solidFill>
                  <a:latin typeface="Dosis"/>
                  <a:ea typeface="Dosis"/>
                  <a:cs typeface="Dosis"/>
                  <a:sym typeface="Dosis"/>
                </a:rPr>
                <a:t> </a:t>
              </a:r>
              <a:endParaRPr sz="2800" b="1" kern="0" dirty="0">
                <a:solidFill>
                  <a:srgbClr val="0094C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" name="Google Shape;129;p3">
              <a:extLst>
                <a:ext uri="{FF2B5EF4-FFF2-40B4-BE49-F238E27FC236}">
                  <a16:creationId xmlns:a16="http://schemas.microsoft.com/office/drawing/2014/main" id="{C1C005FA-8AC7-775A-8D64-8C8283926815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314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fr-FR" sz="2800" kern="0" dirty="0">
                  <a:solidFill>
                    <a:srgbClr val="215968"/>
                  </a:solidFill>
                  <a:latin typeface="Dosis"/>
                  <a:ea typeface="Dosis"/>
                  <a:cs typeface="Dosis"/>
                  <a:sym typeface="Dosis"/>
                </a:rPr>
                <a:t> lire et écrire </a:t>
              </a:r>
              <a:r>
                <a:rPr lang="fr-FR" sz="2800" b="1" kern="0" dirty="0">
                  <a:solidFill>
                    <a:srgbClr val="008EC0"/>
                  </a:solidFill>
                  <a:latin typeface="Dosis"/>
                  <a:ea typeface="Dosis"/>
                  <a:cs typeface="Dosis"/>
                  <a:sym typeface="Dosis"/>
                </a:rPr>
                <a:t>des phrases avec les difficultés particulières: </a:t>
              </a:r>
              <a:r>
                <a:rPr lang="fr-FR" sz="2800" b="1" dirty="0">
                  <a:solidFill>
                    <a:srgbClr val="008EC0"/>
                  </a:solidFill>
                  <a:latin typeface="Dosis" pitchFamily="2" charset="0"/>
                </a:rPr>
                <a:t>t=s</a:t>
              </a:r>
              <a:r>
                <a:rPr lang="fr-FR" sz="2800" b="1" kern="0" dirty="0">
                  <a:solidFill>
                    <a:srgbClr val="008EC0"/>
                  </a:solidFill>
                  <a:latin typeface="Dosis"/>
                  <a:ea typeface="Dosis"/>
                  <a:cs typeface="Dosis"/>
                  <a:sym typeface="Dosis"/>
                </a:rPr>
                <a:t>.</a:t>
              </a:r>
              <a:endParaRPr sz="20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30;p3">
              <a:extLst>
                <a:ext uri="{FF2B5EF4-FFF2-40B4-BE49-F238E27FC236}">
                  <a16:creationId xmlns:a16="http://schemas.microsoft.com/office/drawing/2014/main" id="{27B1C2DE-70EB-136A-9539-3E56F65D377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 extrusionOk="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109164" t="-6926" r="-896296" b="-829139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000" kern="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7" name="Google Shape;131;p3">
              <a:extLst>
                <a:ext uri="{FF2B5EF4-FFF2-40B4-BE49-F238E27FC236}">
                  <a16:creationId xmlns:a16="http://schemas.microsoft.com/office/drawing/2014/main" id="{706C52F9-7068-E2E3-292D-93FBA49E811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132;p3">
              <a:extLst>
                <a:ext uri="{FF2B5EF4-FFF2-40B4-BE49-F238E27FC236}">
                  <a16:creationId xmlns:a16="http://schemas.microsoft.com/office/drawing/2014/main" id="{9E9B48B3-D9D4-EEA8-ED8D-3B2991D285B9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590014" y="5725276"/>
              <a:ext cx="455010" cy="46638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54364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téléphone, la télévision et les machines sont des inventions. Des inventions.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invention.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1F062E-66BC-12B4-7AE7-FBE98DDBC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9252" y="2794067"/>
            <a:ext cx="5187178" cy="389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378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1383891" y="62786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 inventions , les inventions . Répétons ensemble “des inventions ”.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des inventions  ”?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26D7BB2-BC31-F66C-201F-D054A6DD8A41}"/>
              </a:ext>
            </a:extLst>
          </p:cNvPr>
          <p:cNvSpPr txBox="1"/>
          <p:nvPr/>
        </p:nvSpPr>
        <p:spPr>
          <a:xfrm>
            <a:off x="927458" y="3911284"/>
            <a:ext cx="86985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72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Des inventions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295A581-3B71-9EB6-F927-B7A01973C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8437" y="3133672"/>
            <a:ext cx="4701701" cy="353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27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E279B-4BFC-7F86-3F97-CF1D5A434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20975F6-55F5-3A39-7EBF-ACB47F85378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C8C571-1F62-C060-3A7D-05BB59AB928D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F0B45F-1988-5360-D165-9A5E495D92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062BBF5-7F50-6268-DA51-1C9102CB87E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4F6E9B-110E-36E4-6F5C-CDE3AFEB15E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322E7F-DEB0-DFC1-C48A-65A004F1BBC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A1A4308-FD85-8BFB-2352-86A4A6808E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9E86D1C-9115-4385-6464-E28B00099D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6C3BFBA-63AA-066E-70B2-EC8EAA22A0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1FB34CD-C729-0BC1-D7A9-D7D9239095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DCFDA28-5E8A-7200-A6FC-6BE1ACAEB5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F7C3BB2-F318-CB3E-E3B9-2D6CC06EF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BCF23A4-D68B-0507-1C5C-1C19B5E9E13F}"/>
              </a:ext>
            </a:extLst>
          </p:cNvPr>
          <p:cNvSpPr txBox="1"/>
          <p:nvPr/>
        </p:nvSpPr>
        <p:spPr>
          <a:xfrm>
            <a:off x="1462547" y="82714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l’ascenseur. Comment vous dites « ascenseur » dans votre langue?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2C3E16-F590-2164-20D1-6F1B9B540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285" y="2751254"/>
            <a:ext cx="4607242" cy="613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9975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5BE37-A653-8F59-8190-F10C173EA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811B0F-8EC4-709E-4AA7-BC001E7FCF8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EA1DC-ADD7-43DB-84BA-EC3E3D4C6744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B9DB51-4429-CF82-6EE8-8B1967585B6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644EB3-9389-58F3-6E37-F225F04F82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6C184C-E0B9-7BEB-568E-61E064BA91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9A59404-66BA-2E75-00AB-C4A9C20452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AABDA68-3FB3-A5BC-1F1C-8A80DC811DA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7DDC77-4B8F-ECBC-AF5C-9AFAF23325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B7B8BA9-C438-AC95-831B-BA6328608C1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D8FD38E-F72A-6867-DCE5-7FA8209F4B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D1BF71B-92C5-7CF5-D0E6-B5BA8FAD8E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326A8C3-D311-1326-2654-D2759FD27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92FA7C8-3D19-ABD8-872E-29DB4D2EE26E}"/>
              </a:ext>
            </a:extLst>
          </p:cNvPr>
          <p:cNvSpPr txBox="1"/>
          <p:nvPr/>
        </p:nvSpPr>
        <p:spPr>
          <a:xfrm>
            <a:off x="1462547" y="82714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ascenseur . L’ascenseur . Répétons ensemble “Un ascenseur ”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909D0C-3CBE-BFA7-A917-A6C51A103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4799" y="2472902"/>
            <a:ext cx="4607242" cy="613595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0C731F-C959-7923-14F6-0D1B42F0AE38}"/>
              </a:ext>
            </a:extLst>
          </p:cNvPr>
          <p:cNvSpPr txBox="1"/>
          <p:nvPr/>
        </p:nvSpPr>
        <p:spPr>
          <a:xfrm>
            <a:off x="1143001" y="4337629"/>
            <a:ext cx="58814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ascenseur</a:t>
            </a:r>
          </a:p>
        </p:txBody>
      </p:sp>
    </p:spTree>
    <p:extLst>
      <p:ext uri="{BB962C8B-B14F-4D97-AF65-F5344CB8AC3E}">
        <p14:creationId xmlns:p14="http://schemas.microsoft.com/office/powerpoint/2010/main" val="2428264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1F160-C2D2-3FD0-83E6-B38B2AB36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410B2A7-AEC6-9902-A9FE-43BAF6417DA5}"/>
              </a:ext>
            </a:extLst>
          </p:cNvPr>
          <p:cNvSpPr/>
          <p:nvPr/>
        </p:nvSpPr>
        <p:spPr>
          <a:xfrm>
            <a:off x="0" y="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DD07F10-168B-D3C4-23E9-A3AFB07FB182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BF26B16-AFD1-CB4E-00FE-89C50EF5D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1F1FBD7-11D7-A5E2-D218-E618028EE8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B44561-1BA6-0A48-9BDD-70B0CAE2E11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BE3C034-BE9C-FD9C-C2A5-0BC8BC1637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4B98E6-88AD-2F76-7DC3-5C30480EC1F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358404F-EE45-378E-24FF-9238AB0B34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2C8C29-067F-4CC0-DC06-76C7E0B17A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52FC2AC-1897-9299-3BBC-4516886E2AB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E3002F-C5F9-6E7B-E6B3-4FBF35DDDA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257ED3-1F08-E259-A8E4-ADB8992F9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44C1D0-5C87-DD03-ED89-B0DE0CCA3CB7}"/>
              </a:ext>
            </a:extLst>
          </p:cNvPr>
          <p:cNvSpPr txBox="1"/>
          <p:nvPr/>
        </p:nvSpPr>
        <p:spPr>
          <a:xfrm>
            <a:off x="1104788" y="645899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L’ordinateur et l’ascenseur sont des inventions utiles.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ensemble: L’ordinateur et l’ascenseur sont des inventions utiles.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F39B96-2601-41AB-F9D1-3638B7E21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628231"/>
              </p:ext>
            </p:extLst>
          </p:nvPr>
        </p:nvGraphicFramePr>
        <p:xfrm>
          <a:off x="795065" y="2324709"/>
          <a:ext cx="13127196" cy="2082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27196">
                  <a:extLst>
                    <a:ext uri="{9D8B030D-6E8A-4147-A177-3AD203B41FA5}">
                      <a16:colId xmlns:a16="http://schemas.microsoft.com/office/drawing/2014/main" val="618930216"/>
                    </a:ext>
                  </a:extLst>
                </a:gridCol>
              </a:tblGrid>
              <a:tr h="2082742">
                <a:tc>
                  <a:txBody>
                    <a:bodyPr/>
                    <a:lstStyle/>
                    <a:p>
                      <a:pPr marL="0" marR="0" lvl="0" indent="0" algn="l" defTabSz="4572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4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et l’ascenseur sont des  inventions utiles.</a:t>
                      </a:r>
                    </a:p>
                    <a:p>
                      <a:endParaRPr lang="fr-MA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5569385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760EC4-1842-33BF-A66E-6195825C7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0507" y="3407899"/>
            <a:ext cx="5779841" cy="516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294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8088B-6806-1E38-05D8-C00AF4CA5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13EC250-8DED-C554-E335-A784B734C49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B386CB-9D88-6547-632B-39026675B1E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DE36FFE-8272-8A23-AB53-5F746CAC996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1CBAC-9D78-D3D9-9645-19B45FEAE38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2D57507-040A-C517-03AC-707C411737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172E92-3002-7A5C-53E9-CBE0A0A9D4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3D8CDBF-17A2-FF09-9722-2FF6BA7921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C72B2F-F68C-92DF-DFAF-21DF2D8A83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7548029-F276-5352-109A-B4C9ACF9886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DAE9F11-9359-D13F-6ACE-F845EF641AA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4CC867-4C2E-DE36-DB63-07D62F87C6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85EA80F-8AFD-1C65-F176-171580F6C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CA5A0F5-3EFF-F8B6-5C9D-A1F1D70C99F6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D455106-7D06-941F-99B3-2EF9BBADC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0088" y="2603405"/>
            <a:ext cx="3726449" cy="49629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2D6E542-2E80-C93C-1C6D-84C25A988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6537" y="3194141"/>
            <a:ext cx="4731778" cy="389871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CBB1803-0124-99EF-4485-86A0DE216E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875" y="3083394"/>
            <a:ext cx="3853923" cy="400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584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022982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104926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556346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ordinateur- recherche -communication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                       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804D31D-8C86-B837-C972-E9C49EAD60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4073" y="2924811"/>
            <a:ext cx="4014985" cy="337747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C075217-4572-CCB1-CD48-0E289E71B7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9545" y="2622455"/>
            <a:ext cx="4014985" cy="401498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12A55A0-97E1-71C2-0496-2F3AAE6A68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512" y="2725745"/>
            <a:ext cx="3523482" cy="425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invention- addition -ascenseur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                 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4DC1085-4BDD-545B-9103-5DFC74534C58}"/>
              </a:ext>
            </a:extLst>
          </p:cNvPr>
          <p:cNvSpPr/>
          <p:nvPr/>
        </p:nvSpPr>
        <p:spPr>
          <a:xfrm>
            <a:off x="2201469" y="7289949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858000D-4A83-E35B-7936-053DAA5F2E69}"/>
              </a:ext>
            </a:extLst>
          </p:cNvPr>
          <p:cNvSpPr/>
          <p:nvPr/>
        </p:nvSpPr>
        <p:spPr>
          <a:xfrm>
            <a:off x="6682911" y="7289949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556006C-4A33-AD2F-BE08-4FB145AF1AA7}"/>
              </a:ext>
            </a:extLst>
          </p:cNvPr>
          <p:cNvSpPr/>
          <p:nvPr/>
        </p:nvSpPr>
        <p:spPr>
          <a:xfrm>
            <a:off x="10873925" y="7289949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75EC4F-2D47-DFEA-9B17-6450B68196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1587" y="2034566"/>
            <a:ext cx="3726449" cy="49629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B48997A-599A-5150-DDC7-207166CB2F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8036" y="2625302"/>
            <a:ext cx="4731778" cy="389871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0D40278-5528-C476-1ABC-FE4603CAFE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374" y="2514555"/>
            <a:ext cx="3853923" cy="400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de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510036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1A6532F-833F-0FCB-CDDC-BF0AD57BCD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8009" y="2405111"/>
            <a:ext cx="3322756" cy="279515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338B95E-7595-CE4F-80CD-974EA54DB5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3481" y="2102756"/>
            <a:ext cx="3322756" cy="33227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2B204B7-00F0-6BD2-4F4A-0860CC3BA9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5707" y="2206046"/>
            <a:ext cx="2915994" cy="3520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209C4F8-2A1C-F3D3-8E03-DD30A8D42B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3803" y="5506607"/>
            <a:ext cx="3077321" cy="40983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E415FC2-54EB-CE7B-5AC3-754F4C2F93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5374" y="6097343"/>
            <a:ext cx="3907527" cy="321958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FD5F80C-1F70-397D-972B-572DB6E6C3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8795" y="5986596"/>
            <a:ext cx="3182590" cy="331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1717C91-3FB2-A1F0-7A47-0BBD8B2098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8009" y="2405111"/>
            <a:ext cx="3322756" cy="279515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0CC209A-2BED-0D45-09C7-DB8C3D0FB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3481" y="2102756"/>
            <a:ext cx="3322756" cy="33227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2F42A7E-2FDD-E9D9-A981-4A119FC67A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5707" y="2206046"/>
            <a:ext cx="2915994" cy="35207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43BD38D-EEB6-DE2B-ED66-A6415374A0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3803" y="5506607"/>
            <a:ext cx="3077321" cy="40983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DB35208-72A0-95E3-7C25-A925F31F37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5374" y="6097343"/>
            <a:ext cx="3907527" cy="321958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5C9244E-D150-8B2C-F1DC-B9B83E1DC6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8795" y="5986596"/>
            <a:ext cx="3182590" cy="331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41"/>
            <a:ext cx="12225865" cy="6573568"/>
            <a:chOff x="1373134" y="3340063"/>
            <a:chExt cx="9400808" cy="5054599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269225" y="345374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8908603" y="6386292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36" name="Image 35">
            <a:extLst>
              <a:ext uri="{FF2B5EF4-FFF2-40B4-BE49-F238E27FC236}">
                <a16:creationId xmlns:a16="http://schemas.microsoft.com/office/drawing/2014/main" id="{E3AD88E8-875E-37DF-A21B-90161F661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8009" y="2405111"/>
            <a:ext cx="3322756" cy="2795157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C015AED5-E296-FBEA-C8AF-5E138EA382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3481" y="2102756"/>
            <a:ext cx="3322756" cy="3322756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D98ACB66-6020-F292-A1DD-A78A9D46BE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3803" y="5506607"/>
            <a:ext cx="3077321" cy="409839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C13EC098-16EE-0F01-FBC3-AF4ECCC649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8795" y="5986596"/>
            <a:ext cx="3182590" cy="331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59343" y="595864"/>
            <a:ext cx="12748764" cy="9220200"/>
            <a:chOff x="306943" y="324808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06943" y="324808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recherche-invention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2FBA28D-6F02-2604-F330-EC832E2EC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8009" y="2405111"/>
            <a:ext cx="3322756" cy="279515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608734D-69B8-9F0A-59F3-6CC22E73B2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3481" y="2102756"/>
            <a:ext cx="3322756" cy="332275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BC8E24D-250C-FE52-AB5F-7BF4DE53B1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5707" y="2206046"/>
            <a:ext cx="2915994" cy="352073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39A043D-8CDE-3367-DC1C-AC97B94102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3803" y="5506607"/>
            <a:ext cx="3077321" cy="409839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13E216D-28FC-A622-10EE-2508549D09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5374" y="6097343"/>
            <a:ext cx="3907527" cy="3219581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0112F20D-77C2-25DE-7516-CA491FD185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8795" y="5986596"/>
            <a:ext cx="3182590" cy="3311037"/>
          </a:xfrm>
          <a:prstGeom prst="rect">
            <a:avLst/>
          </a:prstGeom>
        </p:spPr>
      </p:pic>
      <p:sp>
        <p:nvSpPr>
          <p:cNvPr id="38" name="Ellipse 37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18250" y="1885098"/>
            <a:ext cx="3723459" cy="4098399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3581400" y="1849068"/>
            <a:ext cx="1436475" cy="99855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lipse 39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8247512" y="5821124"/>
            <a:ext cx="5009145" cy="330604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9597095" y="5023074"/>
            <a:ext cx="1156574" cy="111177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7"/>
              <a:ext cx="8496000" cy="1157894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0202599" y="415803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642401" y="42494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2642401" y="727439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1353719" y="4238769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918A4CD-89AC-8BDE-142C-E0A10DE3C9A3}"/>
              </a:ext>
            </a:extLst>
          </p:cNvPr>
          <p:cNvSpPr txBox="1"/>
          <p:nvPr/>
        </p:nvSpPr>
        <p:spPr>
          <a:xfrm>
            <a:off x="381563" y="567645"/>
            <a:ext cx="1337253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en utilisant la liste du vocabulaire du PPT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( le vocabulaire présenté  dans le livret est erroné)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Demandez aux élèves de chercher les mots convenables dans la liste projetée.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(voir la diapositive suivante)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18EED1-75C8-B146-A747-B5A53E1AF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16" y="2279552"/>
            <a:ext cx="5816136" cy="727139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0D8048F-39EF-B1CB-D2AF-828B35F2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652" y="2279551"/>
            <a:ext cx="5990629" cy="743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843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981024" y="793659"/>
            <a:ext cx="121230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678" y="757436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46" rtl="0" eaLnBrk="1" fontAlgn="auto" latinLnBrk="0" hangingPunct="1">
              <a:lnSpc>
                <a:spcPts val="7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Annexe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du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vocabulaire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9"/>
          <a:ext cx="12355556" cy="127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8232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689924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530574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thé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piscine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huit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ascenseur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orchestre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saison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 oiseaux    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exposition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spatial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   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601960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femme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poêle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escargot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théâtre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ils courent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Accessoire 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addition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Technicien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carotte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chronomètre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444216" y="3698211"/>
          <a:ext cx="12748763" cy="11325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6794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5793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077179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683289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histoire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médicament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héro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salle d’attente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ordinateur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homme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chirurgien 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question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magasin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fête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449244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étoile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musicien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chaise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médecin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professeur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Panneau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opération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drapeau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solution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page 50 </a:t>
            </a:r>
            <a:endParaRPr kumimoji="0" lang="f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page 51 </a:t>
            </a:r>
            <a:endParaRPr kumimoji="0" lang="f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8931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Lire et écrire des phrases avec les difficultés particulières:</a:t>
              </a:r>
            </a:p>
            <a:p>
              <a:pPr algn="ctr" defTabSz="514376"/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t=s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phrases avec des difficultés particulières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351904" y="4786725"/>
            <a:ext cx="8229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6000" dirty="0"/>
              <a:t>t=s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3996303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88576" y="655047"/>
            <a:ext cx="1061514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 nous allons apprendre à lire des les phrases contenant des mots comme « addition »</a:t>
            </a:r>
          </a:p>
          <a:p>
            <a:pPr defTabSz="342900">
              <a:defRPr/>
            </a:pPr>
            <a:r>
              <a:rPr lang="fr-FR" sz="2800" i="1" dirty="0">
                <a:solidFill>
                  <a:srgbClr val="A5A5A5"/>
                </a:solidFill>
                <a:latin typeface="Dosis"/>
                <a:ea typeface="Dosis"/>
                <a:cs typeface="Dosis"/>
                <a:sym typeface="Dosis"/>
              </a:rPr>
              <a:t>L’enseignant (e) passe à l’écran suivant sans explications. </a:t>
            </a:r>
            <a:endParaRPr lang="fr-FR" sz="3600" i="1" dirty="0">
              <a:solidFill>
                <a:srgbClr val="A5A5A5"/>
              </a:solidFill>
              <a:ea typeface="Calibri"/>
              <a:cs typeface="Calibri"/>
              <a:sym typeface="Calibri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Google Shape;800;p49">
            <a:extLst>
              <a:ext uri="{FF2B5EF4-FFF2-40B4-BE49-F238E27FC236}">
                <a16:creationId xmlns:a16="http://schemas.microsoft.com/office/drawing/2014/main" id="{4A7030E6-1B84-9B48-6551-AEBAEBBE7272}"/>
              </a:ext>
            </a:extLst>
          </p:cNvPr>
          <p:cNvSpPr txBox="1"/>
          <p:nvPr/>
        </p:nvSpPr>
        <p:spPr>
          <a:xfrm>
            <a:off x="2423966" y="3614689"/>
            <a:ext cx="8337755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addition</a:t>
            </a: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A3C33A9-3094-33CA-ACCD-D73186F7C877}"/>
              </a:ext>
            </a:extLst>
          </p:cNvPr>
          <p:cNvSpPr txBox="1"/>
          <p:nvPr/>
        </p:nvSpPr>
        <p:spPr>
          <a:xfrm>
            <a:off x="1534494" y="899903"/>
            <a:ext cx="119993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C’est la lettre « t ». Elle fait souvent le son « t »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E527EF-6CF7-490A-A1E9-8FEAE95B9A37}"/>
              </a:ext>
            </a:extLst>
          </p:cNvPr>
          <p:cNvSpPr txBox="1"/>
          <p:nvPr/>
        </p:nvSpPr>
        <p:spPr>
          <a:xfrm>
            <a:off x="2689121" y="2552700"/>
            <a:ext cx="833775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endParaRPr lang="fr-FR" sz="8800" b="1" kern="0" spc="320" dirty="0">
              <a:solidFill>
                <a:srgbClr val="00B050"/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74D118D-17DD-BDF4-4884-198BA33D71B0}"/>
              </a:ext>
            </a:extLst>
          </p:cNvPr>
          <p:cNvSpPr txBox="1"/>
          <p:nvPr/>
        </p:nvSpPr>
        <p:spPr>
          <a:xfrm>
            <a:off x="1550426" y="880853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t- qui veut lire les mots avec  t qui fait le son « t »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4F7AD82-DF1C-E8B3-BB12-A4FEED31081C}"/>
              </a:ext>
            </a:extLst>
          </p:cNvPr>
          <p:cNvSpPr txBox="1"/>
          <p:nvPr/>
        </p:nvSpPr>
        <p:spPr>
          <a:xfrm>
            <a:off x="1531376" y="2213291"/>
            <a:ext cx="963858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oma</a:t>
            </a: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 </a:t>
            </a: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ailleur</a:t>
            </a: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hôpi</a:t>
            </a: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al</a:t>
            </a: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99C3311-7888-932A-14AC-CACA7326EFD6}"/>
              </a:ext>
            </a:extLst>
          </p:cNvPr>
          <p:cNvSpPr txBox="1"/>
          <p:nvPr/>
        </p:nvSpPr>
        <p:spPr>
          <a:xfrm>
            <a:off x="1496917" y="901978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lettre « t » peut faire aussi le son « s » comme dans le mot: « addition ». « a » « di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sion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adision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                                       Lisons ensemble: addition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553FA0-93FC-ABB8-1554-B1A57793A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732" y="2133783"/>
            <a:ext cx="8396801" cy="537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F10228-011A-66EA-0735-4C1B397B1842}"/>
              </a:ext>
            </a:extLst>
          </p:cNvPr>
          <p:cNvSpPr txBox="1"/>
          <p:nvPr/>
        </p:nvSpPr>
        <p:spPr>
          <a:xfrm>
            <a:off x="1104819" y="817194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« o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 ra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sion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opérasion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lisons ensemble.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E8081EF-1E6D-DFCB-AA0C-EB4C23901F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04746" y="2366388"/>
            <a:ext cx="8776195" cy="631961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23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0EB2062-9E77-2B03-A29B-04EA6F71B6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1381" y="3128739"/>
            <a:ext cx="7369560" cy="366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BCEC9-64B8-543D-541C-ABD4C14D8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8D87B7-DFA0-31FA-5A01-A9830D57AD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54B9D5-94B9-191F-101D-1C353C29CA97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311631-8B4F-175B-72B7-0FB35DF23D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0A7976-F445-D289-B068-6D527AD771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BBC95DA-1343-221D-6A62-7897028175C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2107411-8632-5A34-F4EB-B31DB2F9BA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1744622-56E4-BE8E-35E5-1CDBEFBAC7C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3DEB286-4D1F-1BB0-FA41-77184C1F14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867DBD3-61BD-E148-98AC-096B9E77B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3A813D-EB83-A98E-A077-D685B3CAAC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97A489-8171-0572-EB41-7CC222855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9B7DD85-8615-DEF6-BB44-335CFB676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76249B2-7A49-8D48-53D4-5C2A5B7248D9}"/>
              </a:ext>
            </a:extLst>
          </p:cNvPr>
          <p:cNvSpPr txBox="1"/>
          <p:nvPr/>
        </p:nvSpPr>
        <p:spPr>
          <a:xfrm>
            <a:off x="1222454" y="763106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Qui veut passer au tableau pour lire?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76EA90-DC72-CC59-A1E0-15E10733E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3009900"/>
            <a:ext cx="8580073" cy="354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805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13A96-1A15-4BDF-4950-103EB2B5C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7029F-6D09-4A6F-9ACE-A407518F5D3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0E2A06-BEA7-9DAD-B63B-02030C38001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C3A967-1C49-DC20-0B1A-626D97D3C2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DC900D-97E5-3201-1F75-F45FE0992D7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CD89B5C-C374-6768-5E10-8D47BB590C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A69A7CC-2131-2769-3180-B9B441B8C9F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A83DE6B-7E75-5642-A98E-D70F66AD2F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87A7261-81E1-4B8E-9C2D-6831EBE949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57F925-534D-9F02-89F9-D49F5F6922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DDA655-BFE1-6283-0150-D92A4C0082A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B70141-2588-9F57-0D7F-4A71D002467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6C502-BE20-159B-B837-288EE8A4E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872F61-DA8F-18F3-6F6F-AB91C3ED8778}"/>
              </a:ext>
            </a:extLst>
          </p:cNvPr>
          <p:cNvSpPr txBox="1"/>
          <p:nvPr/>
        </p:nvSpPr>
        <p:spPr>
          <a:xfrm>
            <a:off x="1140762" y="796852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Qui veut passer au tableau pour lire?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6C2BE7-36B7-4095-8D7F-13110835E260}"/>
              </a:ext>
            </a:extLst>
          </p:cNvPr>
          <p:cNvSpPr txBox="1"/>
          <p:nvPr/>
        </p:nvSpPr>
        <p:spPr>
          <a:xfrm>
            <a:off x="3286125" y="4034820"/>
            <a:ext cx="72199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inven</a:t>
            </a: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ion</a:t>
            </a:r>
          </a:p>
        </p:txBody>
      </p:sp>
    </p:spTree>
    <p:extLst>
      <p:ext uri="{BB962C8B-B14F-4D97-AF65-F5344CB8AC3E}">
        <p14:creationId xmlns:p14="http://schemas.microsoft.com/office/powerpoint/2010/main" val="26224699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77711-23D1-4746-609B-EC9E72080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2B5B1D-5833-C5E0-F90D-7E7429477E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6109B9-07F5-B0D7-9C8E-0B7E8521F0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459B56-0253-4820-D4AA-FCC2E31E32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09264A-9C5D-A3CB-3966-5B93683F1EF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1A4F282-2727-D858-62B6-3D556F2287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7DC1DF0-6FDE-5216-F3BD-725F811525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DC7E5-D505-F314-7CE3-E2625D3BBD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FC509B3-ABD7-9CEF-F76B-E390413CCE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191CA45-2B53-695C-0DDA-11CC118F321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31C641A-DE5B-EFA4-C273-48B23803BC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A4A356-1A9A-2BB1-6168-8E4DA599A36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89C3F94-F2E1-E351-E300-67F7BC888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799F52A-71CE-258C-52E2-596CA45CE667}"/>
              </a:ext>
            </a:extLst>
          </p:cNvPr>
          <p:cNvSpPr txBox="1"/>
          <p:nvPr/>
        </p:nvSpPr>
        <p:spPr>
          <a:xfrm>
            <a:off x="1140762" y="796852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Qui veut passer au tableau pour lire?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55A491-B1C3-30F9-B19D-7CDB1D6219CB}"/>
              </a:ext>
            </a:extLst>
          </p:cNvPr>
          <p:cNvSpPr txBox="1"/>
          <p:nvPr/>
        </p:nvSpPr>
        <p:spPr>
          <a:xfrm>
            <a:off x="2484435" y="345253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présenta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</p:txBody>
      </p:sp>
    </p:spTree>
    <p:extLst>
      <p:ext uri="{BB962C8B-B14F-4D97-AF65-F5344CB8AC3E}">
        <p14:creationId xmlns:p14="http://schemas.microsoft.com/office/powerpoint/2010/main" val="5910854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9015D-75B8-FAB3-3148-969C84077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1D5CCA-8FC0-A554-EF61-8CEA4CFF2EF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530634-DC4A-6AED-C2AD-72D54C67E88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FF11F0-5DF5-22FE-A644-93820D71F9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E8A2A38-49B6-6267-86B0-DC12F8BD5F8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49EDA-BC76-5E7E-D4D6-F99572D94E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B8B037-87CD-1E52-A451-B3D0FE24BD3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E372B64-E9CE-7465-5619-57BE93E3BA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5DA63F-9475-CE45-0EBE-F00701A2840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1A37C3-6C56-0E6F-4A0C-37E7834745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D324A2-6469-D92B-69CA-D830C6EAAF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B4CEF2D-3DF2-CB3A-CE94-A1EAFC7B07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B744AB-05F0-067E-F5BC-9204569A5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D101C8F-567F-1008-F3D3-B5E522542D05}"/>
              </a:ext>
            </a:extLst>
          </p:cNvPr>
          <p:cNvSpPr txBox="1"/>
          <p:nvPr/>
        </p:nvSpPr>
        <p:spPr>
          <a:xfrm>
            <a:off x="1286752" y="806523"/>
            <a:ext cx="119044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Qui veut passer au tableau pour lire?</a:t>
            </a:r>
          </a:p>
        </p:txBody>
      </p:sp>
      <p:sp>
        <p:nvSpPr>
          <p:cNvPr id="5" name="Google Shape;897;p57">
            <a:extLst>
              <a:ext uri="{FF2B5EF4-FFF2-40B4-BE49-F238E27FC236}">
                <a16:creationId xmlns:a16="http://schemas.microsoft.com/office/drawing/2014/main" id="{A3357DBA-49D5-13AB-9AF9-9B9E03081610}"/>
              </a:ext>
            </a:extLst>
          </p:cNvPr>
          <p:cNvSpPr txBox="1"/>
          <p:nvPr/>
        </p:nvSpPr>
        <p:spPr>
          <a:xfrm>
            <a:off x="2209800" y="3630990"/>
            <a:ext cx="10058400" cy="186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685852">
              <a:defRPr/>
            </a:pPr>
            <a:r>
              <a:rPr lang="fr-FR" sz="115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informa</a:t>
            </a:r>
            <a:r>
              <a:rPr lang="fr-FR" sz="115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115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</p:txBody>
      </p:sp>
    </p:spTree>
    <p:extLst>
      <p:ext uri="{BB962C8B-B14F-4D97-AF65-F5344CB8AC3E}">
        <p14:creationId xmlns:p14="http://schemas.microsoft.com/office/powerpoint/2010/main" val="2385634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373770" y="125297"/>
            <a:ext cx="1342554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ordinateur- ascenseur- addition- communication- recherche- invention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des phrases avec les difficultés particulières: t=s.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des phrases avec les difficultés particulières: t=s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-19050" y="8957542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2522102" y="2245705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2483017" y="3038220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2346919" y="5106769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6096000" y="6515100"/>
            <a:ext cx="1168722" cy="445899"/>
            <a:chOff x="3663231" y="3540342"/>
            <a:chExt cx="1049483" cy="41107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64527" y="365133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6096000" y="7455695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2341878" y="6115944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907" y="681453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9A13750-1EEE-73A4-B448-E2B8B492E095}"/>
              </a:ext>
            </a:extLst>
          </p:cNvPr>
          <p:cNvSpPr txBox="1"/>
          <p:nvPr/>
        </p:nvSpPr>
        <p:spPr>
          <a:xfrm>
            <a:off x="1129282" y="713904"/>
            <a:ext cx="119335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 Qui veut passer au tableau pour lire?</a:t>
            </a:r>
          </a:p>
        </p:txBody>
      </p:sp>
      <p:sp>
        <p:nvSpPr>
          <p:cNvPr id="7" name="Google Shape;908;p58">
            <a:extLst>
              <a:ext uri="{FF2B5EF4-FFF2-40B4-BE49-F238E27FC236}">
                <a16:creationId xmlns:a16="http://schemas.microsoft.com/office/drawing/2014/main" id="{CA030AC7-165F-EDE4-2F62-7CD53515DF18}"/>
              </a:ext>
            </a:extLst>
          </p:cNvPr>
          <p:cNvSpPr txBox="1"/>
          <p:nvPr/>
        </p:nvSpPr>
        <p:spPr>
          <a:xfrm>
            <a:off x="1317790" y="3323418"/>
            <a:ext cx="1041701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0" cap="none" spc="320" normalizeH="0" baseline="0" noProof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puni</a:t>
            </a:r>
            <a:r>
              <a:rPr kumimoji="0" lang="fr-FR" sz="9600" b="1" i="0" u="none" strike="noStrike" kern="0" cap="none" spc="32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9600" b="1" i="0" u="none" strike="noStrike" kern="0" cap="none" spc="320" normalizeH="0" baseline="0" noProof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ion</a:t>
            </a:r>
            <a:endParaRPr kumimoji="0" lang="fr-FR" sz="9600" b="1" i="0" u="none" strike="noStrike" kern="0" cap="none" spc="32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DDEBB-356E-0A3F-C471-2D594B08C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5465A7-F743-4EBD-A92E-74F82459DFA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F9E7A85-A234-C0CD-B365-4731A60772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59918A2-83B1-E905-F837-4E38BDE0D2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F31B81-E112-1AF8-A394-7C1D3B59885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33F8074-C67B-FE55-39D7-1255FEC3CE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069E8F-165B-3D3C-40DE-CA26DB014D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0D8312-5E1C-FBE4-9621-52ED3CCD8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7946EE-EB6C-2AAC-3C34-C69800BE750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8F1270D-852F-48C5-CC90-DF245F6ECC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A4331F-1923-3592-E531-5FBA0FF5FE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0D4407-A262-9947-3783-04A8B8EFD6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389B06-D13D-DC3E-0965-87F4C30D4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644A100-8233-4A34-08EA-E4F0D186695C}"/>
              </a:ext>
            </a:extLst>
          </p:cNvPr>
          <p:cNvSpPr txBox="1"/>
          <p:nvPr/>
        </p:nvSpPr>
        <p:spPr>
          <a:xfrm>
            <a:off x="999052" y="717171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Qui veut passer au tableau pour lire?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95B2D7-6D25-020E-DED7-74CD2DA805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04746" y="2366388"/>
            <a:ext cx="8776195" cy="631961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23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Google Shape;920;p59">
            <a:extLst>
              <a:ext uri="{FF2B5EF4-FFF2-40B4-BE49-F238E27FC236}">
                <a16:creationId xmlns:a16="http://schemas.microsoft.com/office/drawing/2014/main" id="{9EC2C9D4-E6E1-A561-5DE6-F0A00913CC0F}"/>
              </a:ext>
            </a:extLst>
          </p:cNvPr>
          <p:cNvSpPr txBox="1"/>
          <p:nvPr/>
        </p:nvSpPr>
        <p:spPr>
          <a:xfrm>
            <a:off x="1230837" y="1976311"/>
            <a:ext cx="12017478" cy="6093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3800" b="1" kern="0" dirty="0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ctr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frac</a:t>
            </a: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ion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sz="13800" b="1" kern="0" dirty="0">
              <a:solidFill>
                <a:srgbClr val="31859B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8320457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1A648-715A-D045-87AB-BC85E4BFC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E5E05B-1439-55CD-AA74-BE128BCBFB9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A50E5C5-54E5-353B-1DC8-D537359C3B6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BF24C6-D432-F29D-C9BF-D8A348B428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14959EF-4351-E491-3AA4-2033A60F07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6BD231-D5F2-649C-6113-D443DAE5AA0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C4FA93-6978-B4B6-EF97-F2742B0AC4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7CAF4D-B39F-2072-59D1-B2F735DE60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19D184A-9659-1734-BBDD-268DF62B50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4985C86-52EC-02B6-A494-8335C8095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1438C88-85F7-F0ED-9C6B-689D9169CB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1674CCA-CA59-C6CC-6466-1D33E30A14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99CC68-8AC9-8776-0A8E-F71E158D4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652" y="806523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2A7479-F8D5-2BD7-8834-05AC78A60921}"/>
              </a:ext>
            </a:extLst>
          </p:cNvPr>
          <p:cNvSpPr txBox="1"/>
          <p:nvPr/>
        </p:nvSpPr>
        <p:spPr>
          <a:xfrm>
            <a:off x="833228" y="806523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Qui veut passer au tableau pour lire?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CC8A526-37CA-2DA1-485E-8EE94EDA9DB4}"/>
              </a:ext>
            </a:extLst>
          </p:cNvPr>
          <p:cNvSpPr txBox="1"/>
          <p:nvPr/>
        </p:nvSpPr>
        <p:spPr>
          <a:xfrm>
            <a:off x="1423196" y="3614689"/>
            <a:ext cx="105770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pa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ien</a:t>
            </a:r>
            <a:r>
              <a:rPr lang="fr-FR" sz="9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</a:t>
            </a:r>
          </a:p>
          <a:p>
            <a:pPr algn="ctr" defTabSz="685852">
              <a:defRPr/>
            </a:pPr>
            <a:endParaRPr lang="fr-FR" sz="9600" b="1" kern="0" spc="32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0828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3D620-857F-33F9-162F-652E87BA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C2C3F2-490D-7EF2-5B11-3301D8DD328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F7ED32A-2262-7857-6ECE-0B481C63A5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8DA83ED-CE20-7887-2FD8-212F33B6FC0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B145A3-932E-1352-50B4-5EE176E45E4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5E3B8DC-14CA-1138-5F2E-BD52E935FD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DF8FDA-3FA6-D3E0-6AAF-5669E254CC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EA6AD11-360C-473E-B453-3C95E051DA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9DFB318-148B-E8BE-C7F3-90619A3F3A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920C3DA-81DA-D516-DBC1-83A02C20C6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3CCB3B7-B1A6-E1A6-FFE8-EC42E1C571B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65A65B1-5A0F-DE38-8B3B-2C24716FE9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0BD11E-32A3-A5C1-08F4-39F692045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B77AF2E-8D45-0517-37C6-923B086A99B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22454" y="907954"/>
            <a:ext cx="11464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  <p:sp>
        <p:nvSpPr>
          <p:cNvPr id="3" name="Google Shape;943;p61">
            <a:extLst>
              <a:ext uri="{FF2B5EF4-FFF2-40B4-BE49-F238E27FC236}">
                <a16:creationId xmlns:a16="http://schemas.microsoft.com/office/drawing/2014/main" id="{9FE9C778-8FC5-9961-89FB-D4CBF1777472}"/>
              </a:ext>
            </a:extLst>
          </p:cNvPr>
          <p:cNvSpPr txBox="1"/>
          <p:nvPr/>
        </p:nvSpPr>
        <p:spPr>
          <a:xfrm>
            <a:off x="2209800" y="3400798"/>
            <a:ext cx="8337755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par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iel</a:t>
            </a:r>
          </a:p>
        </p:txBody>
      </p:sp>
    </p:spTree>
    <p:extLst>
      <p:ext uri="{BB962C8B-B14F-4D97-AF65-F5344CB8AC3E}">
        <p14:creationId xmlns:p14="http://schemas.microsoft.com/office/powerpoint/2010/main" val="30498412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E8A4B-7505-F713-7BD9-013375A54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D5F89-D6F4-6B5F-07A4-44FFB2C356E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D191DB-472D-53CA-FA51-DEF32B1E4D1F}"/>
              </a:ext>
            </a:extLst>
          </p:cNvPr>
          <p:cNvGrpSpPr/>
          <p:nvPr/>
        </p:nvGrpSpPr>
        <p:grpSpPr>
          <a:xfrm>
            <a:off x="448578" y="53473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44974B5-7317-82A6-DC6F-674225DB2A4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D84C260-590C-82D5-C94A-378FBAEEC3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1C7735-9971-4A4B-3366-F045FD5F45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ADC25B-8CBB-29C2-8B4B-33C37F8E6A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F9BD6-115D-CDF8-2247-FC92AFAB1AC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403AB7-8F9A-0F84-05CC-9E4647D818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C65068-47EC-AD3E-C903-41150485F2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5E98449-F75E-C5F5-67B6-0CBDF6B6612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F2938E9-E38E-5DB0-600D-BD8BC7D86A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09625B5-C6A9-36EA-3533-029E0E24B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F5259B-374D-A9C6-C414-C58BC1B21E85}"/>
              </a:ext>
            </a:extLst>
          </p:cNvPr>
          <p:cNvSpPr txBox="1"/>
          <p:nvPr/>
        </p:nvSpPr>
        <p:spPr>
          <a:xfrm>
            <a:off x="1066719" y="836470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Qui veut passer au tableau pour lire?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1D3809E-EEF0-F573-699E-E2BF60C5F6B8}"/>
              </a:ext>
            </a:extLst>
          </p:cNvPr>
          <p:cNvSpPr txBox="1"/>
          <p:nvPr/>
        </p:nvSpPr>
        <p:spPr>
          <a:xfrm>
            <a:off x="1945674" y="3549777"/>
            <a:ext cx="10196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essen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iel</a:t>
            </a:r>
          </a:p>
        </p:txBody>
      </p:sp>
    </p:spTree>
    <p:extLst>
      <p:ext uri="{BB962C8B-B14F-4D97-AF65-F5344CB8AC3E}">
        <p14:creationId xmlns:p14="http://schemas.microsoft.com/office/powerpoint/2010/main" val="32525934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5F72D-027E-F059-23D3-C18D8E922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29421C-6817-61DD-DB79-E547D8FB0BA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A6697A-E3DF-DC14-385C-9CA534C955C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3F5BA2-164B-98E3-D8B9-1E3A9DD2BC7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FF7A88-AF9C-E55E-359A-BBEE4335824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97E3B0A-E6DA-9A59-EFA7-63D9FE465CE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2E30BC0-1E6F-3EC3-A1B9-93D046B1055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03DAD9-4526-5461-AECE-AE6CA2AA46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DBF1B5E-6D56-7DB3-E328-138833571E1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814FA7F-B2FD-A237-A26E-EFCBD65D9CF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90F8C7-CAB1-AA49-838D-35E6085A9E1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96DF02C-4679-BED5-88B7-A8EE6817FBC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075048C-D5A6-5CA8-2B87-CD4D81C79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7C2829D-A787-A759-87A8-0F6B9F833871}"/>
              </a:ext>
            </a:extLst>
          </p:cNvPr>
          <p:cNvSpPr txBox="1"/>
          <p:nvPr/>
        </p:nvSpPr>
        <p:spPr>
          <a:xfrm>
            <a:off x="1102273" y="782000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Qui veut passer au tableau pour lire?</a:t>
            </a:r>
          </a:p>
        </p:txBody>
      </p:sp>
      <p:sp>
        <p:nvSpPr>
          <p:cNvPr id="6" name="Google Shape;972;p63">
            <a:extLst>
              <a:ext uri="{FF2B5EF4-FFF2-40B4-BE49-F238E27FC236}">
                <a16:creationId xmlns:a16="http://schemas.microsoft.com/office/drawing/2014/main" id="{90BDDE88-5A73-CF78-9D58-769861116141}"/>
              </a:ext>
            </a:extLst>
          </p:cNvPr>
          <p:cNvSpPr/>
          <p:nvPr/>
        </p:nvSpPr>
        <p:spPr>
          <a:xfrm>
            <a:off x="2486521" y="3479780"/>
            <a:ext cx="8333583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ini</a:t>
            </a: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ial</a:t>
            </a:r>
          </a:p>
        </p:txBody>
      </p:sp>
    </p:spTree>
    <p:extLst>
      <p:ext uri="{BB962C8B-B14F-4D97-AF65-F5344CB8AC3E}">
        <p14:creationId xmlns:p14="http://schemas.microsoft.com/office/powerpoint/2010/main" val="84690830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9B5F8-1E87-1583-2E72-32C8A1024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48178-6B3B-F263-7D8C-1FC936E3A84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9C56FE-9F8D-48E8-4B78-CE0D44410C9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52DD536-2F65-AC1E-A680-5B2754DCA3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A8862B-F309-225E-3EF9-DD6FAD3770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DAF6BAD-F0F2-039C-BFFA-DA6EAACD24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6958DC4-F9ED-2458-AAED-C22B30883A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BFEDAD8-8DD4-2306-7053-1AE730B7F9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7178B5-69D6-CF77-9E98-11EB6562C5C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1AB7224-A60F-6199-CBAF-169858A35F3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A014BBC-EE00-DD04-1652-3BDF5F2F4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28DD384-707E-63A6-5BBE-8FB3ADBF41A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4B39371-EA14-40AC-1DFC-1CDACDE45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B3B1228-9AE0-B8B3-3681-13C8C408900B}"/>
              </a:ext>
            </a:extLst>
          </p:cNvPr>
          <p:cNvSpPr txBox="1"/>
          <p:nvPr/>
        </p:nvSpPr>
        <p:spPr>
          <a:xfrm>
            <a:off x="1362776" y="811081"/>
            <a:ext cx="11755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Qui veut passer au tableau pour lire?</a:t>
            </a:r>
          </a:p>
        </p:txBody>
      </p:sp>
      <p:sp>
        <p:nvSpPr>
          <p:cNvPr id="5" name="Google Shape;989;p64">
            <a:extLst>
              <a:ext uri="{FF2B5EF4-FFF2-40B4-BE49-F238E27FC236}">
                <a16:creationId xmlns:a16="http://schemas.microsoft.com/office/drawing/2014/main" id="{3831524E-0EBC-D431-4723-B3A3F680C766}"/>
              </a:ext>
            </a:extLst>
          </p:cNvPr>
          <p:cNvSpPr/>
          <p:nvPr/>
        </p:nvSpPr>
        <p:spPr>
          <a:xfrm>
            <a:off x="1196425" y="3816879"/>
            <a:ext cx="1175518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spa</a:t>
            </a: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ial</a:t>
            </a:r>
          </a:p>
        </p:txBody>
      </p:sp>
    </p:spTree>
    <p:extLst>
      <p:ext uri="{BB962C8B-B14F-4D97-AF65-F5344CB8AC3E}">
        <p14:creationId xmlns:p14="http://schemas.microsoft.com/office/powerpoint/2010/main" val="8070389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BF4F-95A1-BAA8-2EA3-940FA4E15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AF5B71-C533-92EA-5984-0B0ABADE1D9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9F8A12-61E7-6F38-DF1B-323308CE225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5425B0-A41A-BE1E-87F3-746A9F79C37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0F5A026-918A-52B4-8A5B-FF1731CDF45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64AB902-61C8-8CC1-31C6-833ECA363BA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3E6C24-9980-1502-A839-D790076B9A0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84F12C7-46FB-ED0B-1F7A-E5456A45DC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EFF3965-51DA-59AB-7577-99484064B6B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F505F0A-E562-4514-16A5-CA4CD1BA235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6A1BFC4-6A9B-517B-4051-58BF30831F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AF9A3A6-2BC2-9813-CBCA-C6A64CC99B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86C560-76B0-C860-2AB7-FFC9D015C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535F5C5-AEA8-6524-30AB-F1C13FF33AB7}"/>
              </a:ext>
            </a:extLst>
          </p:cNvPr>
          <p:cNvSpPr txBox="1"/>
          <p:nvPr/>
        </p:nvSpPr>
        <p:spPr>
          <a:xfrm>
            <a:off x="1317790" y="932615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Qui veut passer au tableau pour lire?</a:t>
            </a:r>
          </a:p>
        </p:txBody>
      </p:sp>
      <p:sp>
        <p:nvSpPr>
          <p:cNvPr id="4" name="Google Shape;1004;p65">
            <a:extLst>
              <a:ext uri="{FF2B5EF4-FFF2-40B4-BE49-F238E27FC236}">
                <a16:creationId xmlns:a16="http://schemas.microsoft.com/office/drawing/2014/main" id="{E964E60A-490E-8126-947E-168D292692AC}"/>
              </a:ext>
            </a:extLst>
          </p:cNvPr>
          <p:cNvSpPr/>
          <p:nvPr/>
        </p:nvSpPr>
        <p:spPr>
          <a:xfrm>
            <a:off x="3359506" y="3924300"/>
            <a:ext cx="6587613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acroba</a:t>
            </a: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9600" b="1" i="0" u="none" strike="noStrike" kern="0" cap="none" spc="32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ie</a:t>
            </a:r>
          </a:p>
        </p:txBody>
      </p:sp>
    </p:spTree>
    <p:extLst>
      <p:ext uri="{BB962C8B-B14F-4D97-AF65-F5344CB8AC3E}">
        <p14:creationId xmlns:p14="http://schemas.microsoft.com/office/powerpoint/2010/main" val="2132431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de mots contenant les  difficultés particulières: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T=s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317790" y="82960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lire des mots.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3099806-1597-7D63-392B-1E4CDC412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221144"/>
              </p:ext>
            </p:extLst>
          </p:nvPr>
        </p:nvGraphicFramePr>
        <p:xfrm>
          <a:off x="1196425" y="1763140"/>
          <a:ext cx="11833775" cy="6655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33775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66558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MA" sz="60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opération      addition      essentiel    acrobatie      invention      patience  information     essentielle     initial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MA" sz="60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présentation      spatial        patient</a:t>
                      </a:r>
                      <a:endParaRPr lang="fr-MA" sz="6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9D48F-DB59-7680-3671-09467421E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B37CEF-E699-2F17-C331-E0F56357E4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ABA280A-AC46-5117-8078-CDE3AE4F00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3A9C14C-83F3-27F4-77E5-2966443EB8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549B8AF-B757-F842-A851-BBD5E3FFC43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8DDC90C-FD5C-2F15-02F1-7B8192D881C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8C3B67-6231-BF1F-A009-A47FA7A97A8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5ED7C09-2AE6-5B34-28FE-CCFD45AC92E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BEC65D-6BAB-15C6-0683-7A18A999FF0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8478D05-499B-C003-C182-40E89D23CFF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6D674EB-4D4D-48E1-A943-A4DDD678580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678E6FD-7393-1A14-E2F6-832687869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FFEC086-45FC-8A44-D756-36438C801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FB33699F-1EA9-0EFA-34D0-C1AA725001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054DC04-9F1A-446B-7EBC-26C2B6FFA3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090310"/>
              </p:ext>
            </p:extLst>
          </p:nvPr>
        </p:nvGraphicFramePr>
        <p:xfrm>
          <a:off x="1579484" y="1288093"/>
          <a:ext cx="11833775" cy="6655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33775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665583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MA" sz="60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opération      addition      essentiel    acrobatie      invention      patience  information     essentielle     initial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MA" sz="60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présentation      spatial        patient</a:t>
                      </a:r>
                      <a:endParaRPr lang="fr-MA" sz="60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77591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4011A-2A27-DE1B-A08D-C62659467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48BEDA-7D64-106A-2738-74840BD4BF5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1D49A61-1654-25E7-20E8-6609998E71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81AEF2D-1F8A-AB01-FBCA-2A0D25288E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C1C4EE-E98B-34DB-65B2-7FDFE3BC24B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79A403-5214-2A11-1147-1FFB7C4BD9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905DDFE-9872-8EF1-4C54-BEEF02D16E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A04BA3-9503-E6DE-908B-A671F0EBA0F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6513354-9B3A-4B17-64C2-AEA65911B8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9A3FF3-3343-FDB7-9900-D9F82B43DD6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A7063BF-105C-02EA-FC22-D3531F356D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30E260E-155C-8788-1AC2-F92C91760D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E4D6E20-641E-1F7B-A00B-B855AD563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8B3C97-B06A-E39B-F9CB-3B46993026C0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lire des mots. Écoutez attentivement.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E5F7C787-6098-4B74-1F95-71D4B5F2B4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16A6A5-D0D3-5D62-9286-6F4C4BF8D0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8" y="3380273"/>
            <a:ext cx="12593029" cy="313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6197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1E5C8-25F7-35C8-8548-BFAAB6085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630B0C-49DC-ACC9-CADC-E18EF38C98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9943D8-207B-53F1-4AD5-08BDB34114F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D5F21C-5C11-06CB-F006-449C085B03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17C803-60E0-28BB-62EE-478B09473F3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1C2513-3945-140B-11C3-EC70D8969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3BA1E11-8757-C1E4-4D3B-2636B4A51C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3F4930-14A8-7067-CEC5-D9DB02D215D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9E15352-6B7F-61EB-6F53-5D3ABB73923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679C310-2BF7-7952-ABAE-50ABF89482A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A4837-16E0-F4FC-98AA-75BCFAA979E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A0B9242-9E2D-ED9E-073D-8A4CDE9F15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516E8-0611-0EBA-7458-B860FE11C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94DC6A-D911-8F2F-AE5B-90A7DB46DE10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204C241-E56D-1DBF-63D4-EEDB0970DBB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E93AB5F-FC5B-7E4B-8EE5-8438898C4A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8" y="3380273"/>
            <a:ext cx="12593029" cy="313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2113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E4A9A-30EC-6C75-B5D8-F4A223AD1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5CC4C4-32DF-679D-6861-1E6AF4EABD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99AB08-B01A-020A-1577-4BFC905E86EF}"/>
              </a:ext>
            </a:extLst>
          </p:cNvPr>
          <p:cNvGrpSpPr/>
          <p:nvPr/>
        </p:nvGrpSpPr>
        <p:grpSpPr>
          <a:xfrm>
            <a:off x="615079" y="571500"/>
            <a:ext cx="12601370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4B4C28-F1CC-EEF2-DEB5-686ACF21019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9A35B43-C4D6-24B1-C352-15AC4EE2976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B2F699B-5903-E50E-3095-3FCF806A4A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1722937-FAE4-84BB-7CE1-DB642CC32F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7630030-7EB1-1318-EE5D-F93681C552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AE25D4-93D2-7A49-B410-9423525858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EB4640F-63B9-9AD5-4CD2-50C087B50D3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B7C9FB-9861-607F-9951-17263C133F1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FDD1FEA-0D91-F0C9-19B4-AC090BFE88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67AB46-0A9B-7C07-F1BE-495CFB6BD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EFE02611-F14D-8C36-9DC0-47C0D89558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1631E62-B1AA-1C18-5A5B-21ED73A75059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mots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9B22611-9874-B192-00D7-A5BCC7A06507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A61078-6DEC-8D73-045B-0615C12964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8" y="3380273"/>
            <a:ext cx="12593029" cy="313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5909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2115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L’enseignant(e) désigne deux élèves à chaque fois. Nommer un gagnant à chaque passage et encourager les deux 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663BB2A8-BC51-E2F3-312E-E191BFA0B7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1081" y="767326"/>
            <a:ext cx="945194" cy="7697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06A8E15-B7E7-952D-8CCC-633404DB1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078" y="3380273"/>
            <a:ext cx="12593029" cy="313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6000" dirty="0">
                  <a:solidFill>
                    <a:schemeClr val="tx1"/>
                  </a:solidFill>
                  <a:latin typeface="Dosis" pitchFamily="2" charset="0"/>
                </a:rPr>
                <a:t> </a:t>
              </a:r>
              <a:endParaRPr lang="fr-FR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DEDBD17-82B8-F4FA-4EEF-8B3B7B50559D}"/>
              </a:ext>
            </a:extLst>
          </p:cNvPr>
          <p:cNvSpPr txBox="1"/>
          <p:nvPr/>
        </p:nvSpPr>
        <p:spPr>
          <a:xfrm>
            <a:off x="3280434" y="5143500"/>
            <a:ext cx="7118555" cy="11362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3200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Hier – aujourd’hui- demain- avant – à côté- après- derrière- mais- prochain</a:t>
            </a:r>
            <a:endParaRPr lang="en-US" sz="3200" dirty="0">
              <a:solidFill>
                <a:srgbClr val="9BBB59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6750135A-BF10-62DE-B2C9-96511F2401D8}"/>
              </a:ext>
            </a:extLst>
          </p:cNvPr>
          <p:cNvSpPr txBox="1"/>
          <p:nvPr/>
        </p:nvSpPr>
        <p:spPr>
          <a:xfrm>
            <a:off x="5461285" y="3921618"/>
            <a:ext cx="7118555" cy="11362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3200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Hier – aujourd’hui- demain- avant – à côté- après- derrière- mais- prochain</a:t>
            </a:r>
            <a:endParaRPr lang="en-US" sz="3200" dirty="0">
              <a:solidFill>
                <a:srgbClr val="9BBB59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91436" y="952043"/>
            <a:ext cx="114877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........la table. Ecrivez le mot correct. Levez les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Google Shape;1211;p79">
            <a:extLst>
              <a:ext uri="{FF2B5EF4-FFF2-40B4-BE49-F238E27FC236}">
                <a16:creationId xmlns:a16="http://schemas.microsoft.com/office/drawing/2014/main" id="{999F45F7-EA17-F6E3-35BD-8A10436742B9}"/>
              </a:ext>
            </a:extLst>
          </p:cNvPr>
          <p:cNvSpPr/>
          <p:nvPr/>
        </p:nvSpPr>
        <p:spPr>
          <a:xfrm>
            <a:off x="1462547" y="1958690"/>
            <a:ext cx="10377681" cy="669001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L’enfant est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 dirty="0">
                <a:solidFill>
                  <a:srgbClr val="31859B"/>
                </a:solidFill>
                <a:latin typeface="Dosis"/>
                <a:ea typeface="Dosis"/>
                <a:cs typeface="Dosis"/>
                <a:sym typeface="Dosis"/>
              </a:rPr>
              <a:t>…………… la table.</a:t>
            </a:r>
          </a:p>
        </p:txBody>
      </p:sp>
      <p:pic>
        <p:nvPicPr>
          <p:cNvPr id="10" name="Google Shape;1216;p79">
            <a:extLst>
              <a:ext uri="{FF2B5EF4-FFF2-40B4-BE49-F238E27FC236}">
                <a16:creationId xmlns:a16="http://schemas.microsoft.com/office/drawing/2014/main" id="{DA0A95EF-50AF-465C-38DC-CF5D7183A76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05800" y="3654992"/>
            <a:ext cx="4191000" cy="42278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643640" y="806523"/>
            <a:ext cx="101953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derrière la table. Derrière. Corrigez.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0890A7A-BE75-E0C4-C46F-21EB9ACB76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0375" y="3075296"/>
            <a:ext cx="4487954" cy="4227871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B746309A-6936-652C-3876-4045ADAB229A}"/>
              </a:ext>
            </a:extLst>
          </p:cNvPr>
          <p:cNvSpPr/>
          <p:nvPr/>
        </p:nvSpPr>
        <p:spPr>
          <a:xfrm>
            <a:off x="776495" y="4958511"/>
            <a:ext cx="3871706" cy="163215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7C2EFBA-C3A7-F3E7-632C-EFC7A2A36298}"/>
              </a:ext>
            </a:extLst>
          </p:cNvPr>
          <p:cNvSpPr txBox="1"/>
          <p:nvPr/>
        </p:nvSpPr>
        <p:spPr>
          <a:xfrm>
            <a:off x="1276045" y="3761599"/>
            <a:ext cx="70199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L’enfant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l" defTabSz="457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derrière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 table.</a:t>
            </a:r>
          </a:p>
        </p:txBody>
      </p:sp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779989" y="945747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……..la table. Ecrivez le mot qui convient.</a:t>
            </a: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B9E726D-C9FA-9BB1-AB01-B73D5C53CC56}"/>
              </a:ext>
            </a:extLst>
          </p:cNvPr>
          <p:cNvSpPr/>
          <p:nvPr/>
        </p:nvSpPr>
        <p:spPr>
          <a:xfrm>
            <a:off x="1462547" y="1713867"/>
            <a:ext cx="9795798" cy="671419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…………… la table.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B3CABA0-CBC1-544B-1F18-6A03968F04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8600" y="2587180"/>
            <a:ext cx="3870852" cy="5717632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D4632EAA-E2A1-2090-F0C7-2412C7A4F215}"/>
              </a:ext>
            </a:extLst>
          </p:cNvPr>
          <p:cNvSpPr/>
          <p:nvPr/>
        </p:nvSpPr>
        <p:spPr>
          <a:xfrm>
            <a:off x="8935480" y="2893927"/>
            <a:ext cx="1580120" cy="66893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7626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devant la table. Devant. corrigez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A0DE753-F0E2-A9F0-6F58-1AB83491D18B}"/>
              </a:ext>
            </a:extLst>
          </p:cNvPr>
          <p:cNvSpPr/>
          <p:nvPr/>
        </p:nvSpPr>
        <p:spPr>
          <a:xfrm>
            <a:off x="1779990" y="1379032"/>
            <a:ext cx="9943436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 err="1">
                <a:solidFill>
                  <a:srgbClr val="FFC000"/>
                </a:solidFill>
                <a:latin typeface="Dosis" pitchFamily="2" charset="0"/>
              </a:rPr>
              <a:t>devant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table.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F122F90-527E-4AEC-D55A-16CB6AA88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6430" y="2053508"/>
            <a:ext cx="3668657" cy="541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5A795-420A-E1E6-933E-59D92187E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4FAC65-5EED-69C0-EF51-F3573A7637B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14EA882-96D8-2A19-AF1D-F1B1DB42676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84F7016-141C-E265-63C1-B63669CF8E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2549041-F428-5CFB-A754-BB8119554F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0E338B-F009-577E-A28A-A75401A6C8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2FE467-29A7-EDDA-E512-61BFB225C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58F5487-77CA-23A1-581A-38677970E7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8CB558-D180-651B-14FF-EE9297ECC19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6E068B-22AD-762F-4F96-EB22DAA92C5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70CF54-DB7B-5DB1-21CB-99C17AEB56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5E864F6-A766-F6F4-1397-0BAB42D4A1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56BAD73-02B2-FB3B-0FDD-C1F4CBABD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8137447-BD07-DC2A-5765-B86852440ABC}"/>
              </a:ext>
            </a:extLst>
          </p:cNvPr>
          <p:cNvSpPr txBox="1"/>
          <p:nvPr/>
        </p:nvSpPr>
        <p:spPr>
          <a:xfrm>
            <a:off x="1507626" y="901978"/>
            <a:ext cx="1190357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tableau blanc est ……… du tableau noir. À côté. Ecrivez le mot qui convient.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3A5BC4-06EA-3A11-DD95-795C77CEFBC3}"/>
              </a:ext>
            </a:extLst>
          </p:cNvPr>
          <p:cNvSpPr/>
          <p:nvPr/>
        </p:nvSpPr>
        <p:spPr>
          <a:xfrm>
            <a:off x="2524288" y="218610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endParaRPr lang="en-US" sz="8800" b="1" dirty="0">
              <a:solidFill>
                <a:srgbClr val="FFC000"/>
              </a:solidFill>
              <a:latin typeface="Dosis" pitchFamily="2" charset="0"/>
            </a:endParaRPr>
          </a:p>
          <a:p>
            <a:pPr defTabSz="457235"/>
            <a:endParaRPr lang="en-US" sz="8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tableau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blanc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………….du tableau noir.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581204-1FF6-0A5B-231D-78489845B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4217" y="2186100"/>
            <a:ext cx="7277254" cy="305435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4966353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D4E56-89A0-0DCB-F0C3-872435D41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F63061-7D17-D144-C43B-9A9FBEB7688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461E1BC-8366-5FAD-2886-D2D2BC507E1A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C29563-5B0C-19B3-BE3D-A461A92EB3D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80561E0-DF32-5F6B-BBE5-A13173D5AA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E727DA1-6D08-52D3-C187-F4E8F0D2F7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92116-2BCA-026C-A111-651BC504EC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01D37EC-0A43-D06D-EAC5-2FE295149B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F6CA645-24FE-C8F6-0D76-5E89CFCB92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361D722-D90B-01A5-1757-570DA57EBAA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053F55-A218-58D7-9001-D9CDAC8EA5F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5713622-3651-E6D7-CBBE-F4559CC3AB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9FE398-47D6-D15E-1BE6-058F6D278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BA71AAF-1586-FC07-9A8F-2E067BE9EA8B}"/>
              </a:ext>
            </a:extLst>
          </p:cNvPr>
          <p:cNvSpPr txBox="1"/>
          <p:nvPr/>
        </p:nvSpPr>
        <p:spPr>
          <a:xfrm>
            <a:off x="1488576" y="982492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tableau blanc est à côté du tableau noir. Corrigez.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38E75BF-31E4-6772-3745-4E7ADD516A89}"/>
              </a:ext>
            </a:extLst>
          </p:cNvPr>
          <p:cNvSpPr txBox="1"/>
          <p:nvPr/>
        </p:nvSpPr>
        <p:spPr>
          <a:xfrm>
            <a:off x="2362200" y="5600700"/>
            <a:ext cx="93248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tableau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blanc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l" defTabSz="457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à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côté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du tableau noir.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C74BDB9-95DC-0617-6D95-DA4E65C93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2242508"/>
            <a:ext cx="4253675" cy="34274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C043B27C-7B03-5B24-F0F4-2D13D6E2224B}"/>
              </a:ext>
            </a:extLst>
          </p:cNvPr>
          <p:cNvSpPr/>
          <p:nvPr/>
        </p:nvSpPr>
        <p:spPr>
          <a:xfrm>
            <a:off x="2362200" y="6608531"/>
            <a:ext cx="2464205" cy="156332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3994885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D8B64-4380-3026-FF74-ABDD98D3B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BB2ECE-0EB0-38EC-1313-CCC42BBA0B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474D39-A814-3036-55B0-9DD442D3432C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A4FF9E5-8675-DD2C-06DE-96C560DD856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AF438E-4ACB-7572-2181-64D420EAAC5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B99FB58-C576-EADC-B4F1-73B2F2FF016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4147FCD-682E-2F6B-A6FD-FD43F3040F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6A2531A-3A5A-B1F3-8100-F7C28E8BACF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506A24B-8327-2D5A-B6EE-2F08BC5BEB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5CDB26A-D974-95CA-A1AB-39921276D00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09C7F83-9B08-6153-6473-5FB259CB1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41B244-0019-6B68-0D09-078AEDAE689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D4BFD8-F39A-3511-126F-DC753064E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E155C82-E122-7063-D8B7-E81EB1810958}"/>
              </a:ext>
            </a:extLst>
          </p:cNvPr>
          <p:cNvSpPr txBox="1"/>
          <p:nvPr/>
        </p:nvSpPr>
        <p:spPr>
          <a:xfrm>
            <a:off x="1488576" y="982492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Lisons ensemble.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D674DFE-9486-6832-C51D-77E18CF6269F}"/>
              </a:ext>
            </a:extLst>
          </p:cNvPr>
          <p:cNvSpPr txBox="1"/>
          <p:nvPr/>
        </p:nvSpPr>
        <p:spPr>
          <a:xfrm>
            <a:off x="2576043" y="3389627"/>
            <a:ext cx="8743490" cy="3497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Hier   aujourd’hui   demain devant    derrière    à côté</a:t>
            </a:r>
          </a:p>
        </p:txBody>
      </p:sp>
    </p:spTree>
    <p:extLst>
      <p:ext uri="{BB962C8B-B14F-4D97-AF65-F5344CB8AC3E}">
        <p14:creationId xmlns:p14="http://schemas.microsoft.com/office/powerpoint/2010/main" val="277675457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75C1F-EC93-1DAE-8872-F1F5C877E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D6D107-41FB-3925-484E-12B07C9BEA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544AE8-B796-3E3E-FDEF-A4CE3E88601C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7DE2EE6-A393-3CA3-12EB-00316CD02E3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3238EB-8747-7980-21A4-977F41D9A1B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31F26BA-EC6D-84B0-8A0D-C225CF320D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0EC8779-6744-5D28-016F-A59176138C7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BDDE29C-A2FE-C02C-2BD7-D17C336BF1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5D78775-BE1C-B43F-2172-E79C8296B3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DE41D2-BBA3-832E-88A2-05A1CB864C3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5ACB358-C8D4-01E1-9476-6E88EFF4E6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F3B10C-86FA-DBA5-F313-EC18B0020D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737A0CA-E7B7-2743-0F53-3BE07C581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ED64754-8F3D-650A-F252-2F129BAD12FE}"/>
              </a:ext>
            </a:extLst>
          </p:cNvPr>
          <p:cNvSpPr txBox="1"/>
          <p:nvPr/>
        </p:nvSpPr>
        <p:spPr>
          <a:xfrm>
            <a:off x="1488576" y="982492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qui veut passer au tableau pour lire?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C45469D-8428-EF61-85FF-E051AB18E7E1}"/>
              </a:ext>
            </a:extLst>
          </p:cNvPr>
          <p:cNvSpPr txBox="1"/>
          <p:nvPr/>
        </p:nvSpPr>
        <p:spPr>
          <a:xfrm>
            <a:off x="2576043" y="3389627"/>
            <a:ext cx="8743490" cy="3497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Hier   aujourd’hui   demain devant    derrière    à côté</a:t>
            </a:r>
          </a:p>
        </p:txBody>
      </p:sp>
    </p:spTree>
    <p:extLst>
      <p:ext uri="{BB962C8B-B14F-4D97-AF65-F5344CB8AC3E}">
        <p14:creationId xmlns:p14="http://schemas.microsoft.com/office/powerpoint/2010/main" val="138260875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A02B8-2445-A643-CC18-B998E81BC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DA3EA4-DF43-EC6B-A915-38759977FAA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DA4AED-D604-7143-F16C-8A936B5328DB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D157EF3-CA2F-5AD8-34E0-07A72C9E836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6F8EB1-AD60-5442-26FC-38C5E7BC7F6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5B47530-A3BC-EDB5-57DF-B332E133CF6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E2606D6-9B35-00D8-2263-A64FD6C93C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CE72E0-3955-F246-9904-255FF77057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6539034-295C-F6B5-7157-4C0770BF9F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D5AC146-3C22-A461-D208-136BBF3BECA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B7C3041-E489-D15E-7E22-A5B9AEEB5B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D6789CC-1F51-170F-1038-6C9EBB1488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4F46EBA-6671-9BF1-469E-5531DB476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79B89D6-0530-1948-0FF1-5E6100FB437F}"/>
              </a:ext>
            </a:extLst>
          </p:cNvPr>
          <p:cNvSpPr txBox="1"/>
          <p:nvPr/>
        </p:nvSpPr>
        <p:spPr>
          <a:xfrm>
            <a:off x="1488576" y="982492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Lisons ensemble.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731120F-7EF5-0B06-8839-7A9744E66157}"/>
              </a:ext>
            </a:extLst>
          </p:cNvPr>
          <p:cNvSpPr txBox="1"/>
          <p:nvPr/>
        </p:nvSpPr>
        <p:spPr>
          <a:xfrm>
            <a:off x="2576043" y="3389627"/>
            <a:ext cx="8743490" cy="5343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Hier   aujourd’hui   demain devant    derrière    à côté</a:t>
            </a:r>
          </a:p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après      mais      prochain</a:t>
            </a:r>
          </a:p>
        </p:txBody>
      </p:sp>
    </p:spTree>
    <p:extLst>
      <p:ext uri="{BB962C8B-B14F-4D97-AF65-F5344CB8AC3E}">
        <p14:creationId xmlns:p14="http://schemas.microsoft.com/office/powerpoint/2010/main" val="10180388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93CBD-BBE0-A427-0BF7-758EDE04B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56C9FF-F2DD-A6E4-7C11-6A611F92C1E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4D3578-5060-3488-63DF-454F87634249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DD1033C-7FD6-E5E3-AD5B-8F836B14438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BF05EA-CA64-DE0A-D96D-423D0ACFED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7C9E6A-078E-F655-4729-A353F9A99A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FC988-EDB6-FA36-6109-2D79AD1FD6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3DA17E-F5B8-5F83-ABD1-DA6C33D4D6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4E0CA15-7F6A-DA8C-0AD9-7AC682C2F2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81238B3-B72A-6F0E-17AA-138C104162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38BFA9A-4436-B3DD-53DD-B5E767BDE9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BB52C8-A23B-1A3B-538E-F33F1B858E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02F93DB-6076-DC59-2B0A-9742E54EB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68FFB99-8762-FD03-EA33-2212228B0BDA}"/>
              </a:ext>
            </a:extLst>
          </p:cNvPr>
          <p:cNvSpPr txBox="1"/>
          <p:nvPr/>
        </p:nvSpPr>
        <p:spPr>
          <a:xfrm>
            <a:off x="1488576" y="982492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Qui veut passer au tableau pour lire?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8A9B72-1C4E-121B-532A-747B3F3EF593}"/>
              </a:ext>
            </a:extLst>
          </p:cNvPr>
          <p:cNvSpPr txBox="1"/>
          <p:nvPr/>
        </p:nvSpPr>
        <p:spPr>
          <a:xfrm>
            <a:off x="2576043" y="3389627"/>
            <a:ext cx="8743490" cy="5343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Hier   aujourd’hui   demain devant    derrière    à côté</a:t>
            </a:r>
          </a:p>
          <a:p>
            <a:pPr marL="0" marR="0" lvl="0" indent="0" algn="ctr" defTabSz="457235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après      mais      prochain</a:t>
            </a:r>
          </a:p>
        </p:txBody>
      </p:sp>
    </p:spTree>
    <p:extLst>
      <p:ext uri="{BB962C8B-B14F-4D97-AF65-F5344CB8AC3E}">
        <p14:creationId xmlns:p14="http://schemas.microsoft.com/office/powerpoint/2010/main" val="38526709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D1552-6009-84D0-78F9-57DAD5B7A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D5F6A5-5104-D554-5F2A-91F1278B083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B59497-DE31-7AA9-5A4D-EB5BDB26C8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DA4359-99F9-ACEC-1B3C-0E0C4E75D2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1984DA6-E118-C538-C0C5-EE25AB881A2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D865320-D52D-6B1C-2863-6D268EB95A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D06F36E-317E-15A0-3203-A7B6C31EC57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03C95AC-113D-8D6D-2B2B-F1D5326C7A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49C919D-CF00-6107-B8F0-7775B2A070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7D655F-FC01-3736-BE15-FB8653F548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640F6D-3A56-B121-26E5-2C95E7A4F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062806E-4DAE-D4FC-B28C-C719F5E466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42783C9-FF6E-A160-F8A7-4FF1B94E7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0B067F1-24C3-39AD-9F7A-E86C892CE5C6}"/>
              </a:ext>
            </a:extLst>
          </p:cNvPr>
          <p:cNvSpPr txBox="1"/>
          <p:nvPr/>
        </p:nvSpPr>
        <p:spPr>
          <a:xfrm>
            <a:off x="1462546" y="741580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vais lire les phrases. Écoutez attentivement.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Relisons ensemble.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1E1B767-3125-702A-A5BB-C0DEFE9DC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041631"/>
              </p:ext>
            </p:extLst>
          </p:nvPr>
        </p:nvGraphicFramePr>
        <p:xfrm>
          <a:off x="691846" y="1714737"/>
          <a:ext cx="12921982" cy="8252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1982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6065983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6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est une inven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moderne.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permet la rédac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textes.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C’est un outil essen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iel.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aide à la créa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documents.</a:t>
                      </a:r>
                      <a:endParaRPr lang="fr-MA" sz="600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0817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91FBA-A662-29CE-D195-FF8E4C0E2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64F0CC4-ADDF-5B5C-7772-2877D305DC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38BEE5-EE79-02D6-5B27-A9BBAD26CD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B20DD1-5125-F345-8187-27781080F2B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97A92E-C1B6-69D5-6EA7-5C95DD36949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BE85C94-EF21-BD96-A6CB-25F80C09A8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29C91F8-4CAD-E79C-3888-AD36FD1451E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BABE407-929F-9C8E-8303-0D87F18B81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EB8463D-EEE1-1E86-A4C8-83E4BC93608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66B5D2-6113-74AE-D2D5-03B57C173AC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D0A4389-05E1-54B9-BFE6-FCE9D6C4A34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5A23EE6-F863-8D87-0FC3-D6643ED401E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BED6A01-FC31-1A1D-24B9-00926E1E2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DEE9368-8B04-D769-0BF8-1C73C4B30843}"/>
              </a:ext>
            </a:extLst>
          </p:cNvPr>
          <p:cNvSpPr txBox="1"/>
          <p:nvPr/>
        </p:nvSpPr>
        <p:spPr>
          <a:xfrm>
            <a:off x="1462546" y="741580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élèves, chacun lit une phrase.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FD96870-C856-47F4-FB2E-1A793BB4C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645876"/>
              </p:ext>
            </p:extLst>
          </p:nvPr>
        </p:nvGraphicFramePr>
        <p:xfrm>
          <a:off x="544243" y="1912033"/>
          <a:ext cx="12921982" cy="8252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1982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6065983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6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est une inven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moderne.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permet la rédac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textes.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C’est un outil essen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iel.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aide à la créa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documents.</a:t>
                      </a:r>
                      <a:endParaRPr lang="fr-MA" sz="600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  <a:p>
                      <a:endParaRPr lang="fr-MA" sz="105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40406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D8218-9C0B-D967-89F9-418CB4BC4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58939A2-B3D9-D8F2-5EB5-96BE1693E8A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1E17373-9836-1FD9-8D27-1ACB3068D55C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E1DAD9A-BA01-7D92-D349-49126F1B1A8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32954B0-2AE0-7A26-29C5-EEB67103CF2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BB70481-78F5-55C4-7CE9-6F0204F5EBCC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Ecriture- copie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de phrases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91A4D754-5B5B-92C6-FA62-9D6D257FFFD4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5B3B1550-2555-5AAE-9135-51FBFECCEC63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42852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029C5-F2E4-8ED7-59EC-73DA9169D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AF0932C-FAA6-D4C7-6D42-8CD46977084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EA7637C-48E0-1E66-AB7E-E0F42BF3BD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09878F-D73F-97BF-4DE9-A68F3BCD2A4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91EEA27-ED3E-C08E-A8C6-044D67BCC5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D8447C-5312-6CE1-BF80-63E136F2EEA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BB84C8-6D83-9A9A-0AAC-55922EA01B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ED05B3-FAD1-AC3D-A3C8-EF5ACC3E6B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23FD5D0-E56D-A965-ECBF-8C7AC25F1B3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2F0CD72-B749-D1A5-5FF5-EDD1A10BFE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A5DEEA4-7260-28CE-95FD-EDCEA3C29D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32184E-B0B9-CBE0-31D0-99A338FFE2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BD915B9-E18A-0372-B209-CAE5332A8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6AA3FCD4-2FB8-2FB2-0519-4E0770308B5C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710EBA1-E534-7889-810B-46EE5F8EBD2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70D3910-A80C-442C-40CA-AC5EC1F37601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67C9BA-B150-8779-1740-5251A13E2D0D}"/>
              </a:ext>
            </a:extLst>
          </p:cNvPr>
          <p:cNvSpPr txBox="1"/>
          <p:nvPr/>
        </p:nvSpPr>
        <p:spPr>
          <a:xfrm>
            <a:off x="5118234" y="4000500"/>
            <a:ext cx="8089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L’addition est facile. </a:t>
            </a:r>
          </a:p>
        </p:txBody>
      </p:sp>
    </p:spTree>
    <p:extLst>
      <p:ext uri="{BB962C8B-B14F-4D97-AF65-F5344CB8AC3E}">
        <p14:creationId xmlns:p14="http://schemas.microsoft.com/office/powerpoint/2010/main" val="222732794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B8DAE-07C5-532E-8286-A78718AF0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D2E248C-C49C-7E2E-91B2-ABC98D433B6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92670-092C-3099-FADA-4C968666E0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235374-21E8-76BE-AF5D-25FF7741C5C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681F13-FB20-2AEB-3520-0DD6EC35F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436E46E-92A7-7C05-CBC3-63DE0701F4C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41A686-2AFC-6EC9-ECE1-7454B56B909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AA49F25-F42E-B2C9-2FC2-06C88D50D256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875048E-1BD0-F8DB-FB82-550646C40E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B602BF5-485C-152B-B9B1-6F4268692E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F8777D-1BAF-6B6F-2F1F-A246D0E1F0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7C01E32-E16C-8BCC-934D-B7B866F9B7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B77CBD8-FAC3-F989-5291-B75E742FCA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F95C135-DA73-C29C-72AA-8FB97C86C59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D17E4F7-3341-499B-7B22-388CE125E9D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7A9922F-F2E5-39CA-C120-9B6786F652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64409A5-29E3-CED9-9A04-2A131527A34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E46E06E1-D9F1-4101-5CCA-54C7394176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DE699D1-5EE5-D3F9-81BC-ACC2B1A01F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B38A2945-B1EC-5266-88D3-D89B515C4485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B604EDDD-429F-B8B4-F20F-B89F4332C49E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DFCE9C40-8C03-BEC4-BB7D-4340AC1BE2B2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5D6A58A9-70C5-8A3E-7257-ACBE1B3801DD}"/>
              </a:ext>
            </a:extLst>
          </p:cNvPr>
          <p:cNvSpPr txBox="1"/>
          <p:nvPr/>
        </p:nvSpPr>
        <p:spPr>
          <a:xfrm>
            <a:off x="2879566" y="5223717"/>
            <a:ext cx="12990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L’addition est facile.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08BD662-B667-7685-F1AB-01D77F3693D3}"/>
              </a:ext>
            </a:extLst>
          </p:cNvPr>
          <p:cNvSpPr txBox="1"/>
          <p:nvPr/>
        </p:nvSpPr>
        <p:spPr>
          <a:xfrm>
            <a:off x="1479430" y="769062"/>
            <a:ext cx="1113223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142727250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ECA58-94E3-E187-5F44-E168886E5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F1306C2-4F34-FED6-13F7-CB32ED24D2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341965-5662-6FEE-E6A5-D1015E20132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ABEA70-B18E-2F8E-7144-0B181E0B9C2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F13F9C-36C3-4C26-12C0-A85464C093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E59D311-9C67-F5BD-DF02-DC0938CBE2B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2AC5E0-2F25-0C8F-541A-3DA969FCB6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95E572D-C7A6-7CB1-E257-75F89882AACB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653BFCE-5378-FB15-F9CE-572659DB0A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29F5A0D-A28E-C86F-5195-F1B9994C160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EF620E7-9C4D-8444-1733-0797675AC48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CF647F5-4322-F1C3-36C1-A7F4A31CE2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4E5332-A1DD-C659-E5AD-4CD7AF458CC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DA2633-8070-9E4A-09EA-6F86B8BE517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1B5B271-4BBC-224C-51B4-8AC1DF441AC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0EABDC-C61C-35F4-DF0A-87111337DF7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8051505-6A94-66A8-5D47-6670537EB98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46DC4C4-AFFA-F0B1-7164-B185026215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E86566A-A320-6875-76F5-CEE8E1B0162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64123E97-BD1F-7225-75D4-C464855D003D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3BBD76A-2119-9ED9-66E0-8E58A054DE6C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50711B8-80EB-12B8-26A6-919405DB14D8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D483D470-8BD5-E263-FA2F-8C5B2B3E4C09}"/>
              </a:ext>
            </a:extLst>
          </p:cNvPr>
          <p:cNvSpPr txBox="1"/>
          <p:nvPr/>
        </p:nvSpPr>
        <p:spPr>
          <a:xfrm>
            <a:off x="2267586" y="5223717"/>
            <a:ext cx="12990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L’addition est facile.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C7AB98-261C-9866-3B6C-65F6AAC27FF7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espace plus grand entre les mots .</a:t>
            </a:r>
          </a:p>
        </p:txBody>
      </p:sp>
    </p:spTree>
    <p:extLst>
      <p:ext uri="{BB962C8B-B14F-4D97-AF65-F5344CB8AC3E}">
        <p14:creationId xmlns:p14="http://schemas.microsoft.com/office/powerpoint/2010/main" val="376894335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3E20E09-3938-362C-E6D9-0C449E3DEE9F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BEB95-BB26-E350-4195-37359C19B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BFADB96-CC2D-47FD-65E1-81714F46A5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B79683-E75A-E7F2-0756-C4B8B1EEAFA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347AE5-7A1F-AF04-A34C-D5D70FD49D3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7D61E-81CF-F7AD-E8B7-466E1750D8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3554A02-5040-6B95-DF74-9AFB4319EF37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69C9D7-56BF-01CF-44A2-C2C238956CA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839A6CF-6495-9038-3E50-66CD3C241920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F95E4A-32E4-A556-4B16-E2F76C6A7B2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D582832-D33F-CDF5-6972-9CF14CF089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1822671-1828-AB06-1533-AA73A9265F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A83C66F-0693-D0EA-295B-65D14F0AD69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860E647-1C89-654B-4092-E63B2E2BEF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7EEFE13-AE76-78E0-A8CA-55511729F6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873864D-3C61-97FD-B0CF-975EB6388AE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830D414-93A4-F77E-26AE-7423316BD5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94B6970-2EB6-3E17-4B3E-6A790D8BC86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C899A26-7A64-C341-CD9D-80F7D8E697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59C729B-9F4E-22C3-486F-B3B37D6E0E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9DCB73D4-C082-8E2A-CC50-5EA596740455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176DC1-4AF2-5DBD-E2C6-199635A9B41D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7F29F89F-7AFE-9BF4-64F4-D5B81F1CAF11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45AD4CB2-90B2-9C78-E46B-1CF86F92CF12}"/>
              </a:ext>
            </a:extLst>
          </p:cNvPr>
          <p:cNvSpPr txBox="1"/>
          <p:nvPr/>
        </p:nvSpPr>
        <p:spPr>
          <a:xfrm>
            <a:off x="2421015" y="5197209"/>
            <a:ext cx="12990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L’addition est facile.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ED70307-58FE-0D17-5997-9FBF1A42FADD}"/>
              </a:ext>
            </a:extLst>
          </p:cNvPr>
          <p:cNvSpPr txBox="1"/>
          <p:nvPr/>
        </p:nvSpPr>
        <p:spPr>
          <a:xfrm>
            <a:off x="1392321" y="806114"/>
            <a:ext cx="120519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</a:t>
            </a:r>
          </a:p>
        </p:txBody>
      </p:sp>
    </p:spTree>
    <p:extLst>
      <p:ext uri="{BB962C8B-B14F-4D97-AF65-F5344CB8AC3E}">
        <p14:creationId xmlns:p14="http://schemas.microsoft.com/office/powerpoint/2010/main" val="338474950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B9B859B-B145-0C4F-F3BD-5AC69C6BA432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03EAA4-F28C-E293-61E3-60136DA88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78335"/>
            <a:ext cx="6324600" cy="804605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1981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22208</TotalTime>
  <Words>4586</Words>
  <Application>Microsoft Office PowerPoint</Application>
  <PresentationFormat>Personnalisé</PresentationFormat>
  <Paragraphs>987</Paragraphs>
  <Slides>110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110</vt:i4>
      </vt:variant>
    </vt:vector>
  </HeadingPairs>
  <TitlesOfParts>
    <vt:vector size="122" baseType="lpstr">
      <vt:lpstr>Aharoni</vt:lpstr>
      <vt:lpstr>Dosis</vt:lpstr>
      <vt:lpstr>Noto Sans Symbols</vt:lpstr>
      <vt:lpstr>Aptos</vt:lpstr>
      <vt:lpstr>Carelia</vt:lpstr>
      <vt:lpstr>Calibri</vt:lpstr>
      <vt:lpstr>Arial</vt:lpstr>
      <vt:lpstr>A Massir Ballpoint</vt:lpstr>
      <vt:lpstr>Microsoft Uighur</vt:lpstr>
      <vt:lpstr>Office Theme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186</cp:revision>
  <dcterms:created xsi:type="dcterms:W3CDTF">2006-08-16T00:00:00Z</dcterms:created>
  <dcterms:modified xsi:type="dcterms:W3CDTF">2025-10-05T23:19:50Z</dcterms:modified>
  <dc:identifier>DAFtlvZnwz4</dc:identifier>
</cp:coreProperties>
</file>