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0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18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9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20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20"/>
  </p:notesMasterIdLst>
  <p:sldIdLst>
    <p:sldId id="257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599" r:id="rId20"/>
    <p:sldId id="601" r:id="rId21"/>
    <p:sldId id="2147482465" r:id="rId22"/>
    <p:sldId id="2147482748" r:id="rId23"/>
    <p:sldId id="2147482751" r:id="rId24"/>
    <p:sldId id="2147482752" r:id="rId25"/>
    <p:sldId id="2147482759" r:id="rId26"/>
    <p:sldId id="2147482463" r:id="rId27"/>
    <p:sldId id="2147482466" r:id="rId28"/>
    <p:sldId id="2147482760" r:id="rId29"/>
    <p:sldId id="2147482755" r:id="rId30"/>
    <p:sldId id="2147482753" r:id="rId31"/>
    <p:sldId id="2147482754" r:id="rId32"/>
    <p:sldId id="2147482761" r:id="rId33"/>
    <p:sldId id="2147482762" r:id="rId34"/>
    <p:sldId id="2147482750" r:id="rId35"/>
    <p:sldId id="2147482462" r:id="rId36"/>
    <p:sldId id="2147482469" r:id="rId37"/>
    <p:sldId id="2147482467" r:id="rId38"/>
    <p:sldId id="609" r:id="rId39"/>
    <p:sldId id="610" r:id="rId40"/>
    <p:sldId id="2147482483" r:id="rId41"/>
    <p:sldId id="2147482757" r:id="rId42"/>
    <p:sldId id="612" r:id="rId43"/>
    <p:sldId id="2147482484" r:id="rId44"/>
    <p:sldId id="2147482485" r:id="rId45"/>
    <p:sldId id="615" r:id="rId46"/>
    <p:sldId id="2147482486" r:id="rId47"/>
    <p:sldId id="2147482481" r:id="rId48"/>
    <p:sldId id="2147482479" r:id="rId49"/>
    <p:sldId id="2147482478" r:id="rId50"/>
    <p:sldId id="2147482728" r:id="rId51"/>
    <p:sldId id="620" r:id="rId52"/>
    <p:sldId id="2147482494" r:id="rId53"/>
    <p:sldId id="2147482490" r:id="rId54"/>
    <p:sldId id="2147482763" r:id="rId55"/>
    <p:sldId id="2147482604" r:id="rId56"/>
    <p:sldId id="2147482605" r:id="rId57"/>
    <p:sldId id="2147482491" r:id="rId58"/>
    <p:sldId id="2147482599" r:id="rId59"/>
    <p:sldId id="2147482602" r:id="rId60"/>
    <p:sldId id="2147482603" r:id="rId61"/>
    <p:sldId id="2147482606" r:id="rId62"/>
    <p:sldId id="2147482607" r:id="rId63"/>
    <p:sldId id="2147482608" r:id="rId64"/>
    <p:sldId id="2147482609" r:id="rId65"/>
    <p:sldId id="2147482719" r:id="rId66"/>
    <p:sldId id="2147482720" r:id="rId67"/>
    <p:sldId id="2147482733" r:id="rId68"/>
    <p:sldId id="2147482734" r:id="rId69"/>
    <p:sldId id="2147482622" r:id="rId70"/>
    <p:sldId id="2147482623" r:id="rId71"/>
    <p:sldId id="2147482624" r:id="rId72"/>
    <p:sldId id="2147482625" r:id="rId73"/>
    <p:sldId id="2147482630" r:id="rId74"/>
    <p:sldId id="2147482632" r:id="rId75"/>
    <p:sldId id="2147482633" r:id="rId76"/>
    <p:sldId id="2147482643" r:id="rId77"/>
    <p:sldId id="2147482644" r:id="rId78"/>
    <p:sldId id="2147482645" r:id="rId79"/>
    <p:sldId id="2147482646" r:id="rId80"/>
    <p:sldId id="2147482647" r:id="rId81"/>
    <p:sldId id="2147482758" r:id="rId82"/>
    <p:sldId id="2147482648" r:id="rId83"/>
    <p:sldId id="2147482765" r:id="rId84"/>
    <p:sldId id="2147482651" r:id="rId85"/>
    <p:sldId id="2147482701" r:id="rId86"/>
    <p:sldId id="2147482652" r:id="rId87"/>
    <p:sldId id="2147482653" r:id="rId88"/>
    <p:sldId id="2147482764" r:id="rId89"/>
    <p:sldId id="2147482656" r:id="rId90"/>
    <p:sldId id="2147482662" r:id="rId91"/>
    <p:sldId id="2134805257" r:id="rId92"/>
    <p:sldId id="2147482657" r:id="rId93"/>
    <p:sldId id="2147482742" r:id="rId94"/>
    <p:sldId id="2147482743" r:id="rId95"/>
    <p:sldId id="2147482671" r:id="rId96"/>
    <p:sldId id="2147482497" r:id="rId97"/>
    <p:sldId id="2147482680" r:id="rId98"/>
    <p:sldId id="2147482766" r:id="rId99"/>
    <p:sldId id="2147482685" r:id="rId100"/>
    <p:sldId id="2147482767" r:id="rId101"/>
    <p:sldId id="2147482692" r:id="rId102"/>
    <p:sldId id="2147482693" r:id="rId103"/>
    <p:sldId id="2147482694" r:id="rId104"/>
    <p:sldId id="2147482698" r:id="rId105"/>
    <p:sldId id="2147482695" r:id="rId106"/>
    <p:sldId id="2147482699" r:id="rId107"/>
    <p:sldId id="2147482696" r:id="rId108"/>
    <p:sldId id="2147482697" r:id="rId109"/>
    <p:sldId id="2147482566" r:id="rId110"/>
    <p:sldId id="2147482577" r:id="rId111"/>
    <p:sldId id="2147482580" r:id="rId112"/>
    <p:sldId id="2147482581" r:id="rId113"/>
    <p:sldId id="2147482582" r:id="rId114"/>
    <p:sldId id="2147482709" r:id="rId115"/>
    <p:sldId id="2147482583" r:id="rId116"/>
    <p:sldId id="2147482584" r:id="rId117"/>
    <p:sldId id="700" r:id="rId118"/>
    <p:sldId id="701" r:id="rId119"/>
  </p:sldIdLst>
  <p:sldSz cx="13716000" cy="10287000"/>
  <p:notesSz cx="6858000" cy="9144000"/>
  <p:embeddedFontLst>
    <p:embeddedFont>
      <p:font typeface="A Massir Ballpoint" panose="00000100000000000000" pitchFamily="2" charset="-78"/>
      <p:bold r:id="rId121"/>
    </p:embeddedFont>
    <p:embeddedFont>
      <p:font typeface="Amasis MT Pro" panose="02040504050005020304" pitchFamily="18" charset="0"/>
      <p:regular r:id="rId122"/>
      <p:bold r:id="rId123"/>
      <p:italic r:id="rId124"/>
      <p:boldItalic r:id="rId125"/>
    </p:embeddedFont>
    <p:embeddedFont>
      <p:font typeface="Carelia" pitchFamily="2" charset="0"/>
      <p:regular r:id="rId126"/>
    </p:embeddedFont>
    <p:embeddedFont>
      <p:font typeface="Dosis" panose="02010703020202060003" pitchFamily="2" charset="0"/>
      <p:regular r:id="rId127"/>
      <p:bold r:id="rId128"/>
    </p:embeddedFont>
    <p:embeddedFont>
      <p:font typeface="Microsoft Uighur" panose="02000000000000000000" pitchFamily="2" charset="-78"/>
      <p:regular r:id="rId129"/>
      <p:bold r:id="rId1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215968"/>
    <a:srgbClr val="A1413E"/>
    <a:srgbClr val="829D4A"/>
    <a:srgbClr val="CA7732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7" autoAdjust="0"/>
    <p:restoredTop sz="95226" autoAdjust="0"/>
  </p:normalViewPr>
  <p:slideViewPr>
    <p:cSldViewPr>
      <p:cViewPr varScale="1">
        <p:scale>
          <a:sx n="53" d="100"/>
          <a:sy n="53" d="100"/>
        </p:scale>
        <p:origin x="1512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font" Target="fonts/font3.fntdata"/><Relationship Id="rId128" Type="http://schemas.openxmlformats.org/officeDocument/2006/relationships/font" Target="fonts/font8.fntdata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tableStyles" Target="tableStyles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font" Target="fonts/font4.fntdata"/><Relationship Id="rId129" Type="http://schemas.openxmlformats.org/officeDocument/2006/relationships/font" Target="fonts/font9.fntdata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font" Target="fonts/font10.fntdata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notesMaster" Target="notesMasters/notesMaster1.xml"/><Relationship Id="rId125" Type="http://schemas.openxmlformats.org/officeDocument/2006/relationships/font" Target="fonts/font5.fntdata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font" Target="fonts/font6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1.fntdata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viewProps" Target="viewProps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font" Target="fonts/font7.fntdata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font" Target="fonts/font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FD568-D6C4-ECAA-9641-4C213D3A7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7EDD622-784F-E8F7-19F0-724E73B314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46B34CB-803B-E633-C570-9EFA021E08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E9B488-6728-1477-D8EE-E6D4BD2C8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21686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66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8.png"/><Relationship Id="rId4" Type="http://schemas.openxmlformats.org/officeDocument/2006/relationships/image" Target="../media/image35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74.png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5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10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3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3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24.png"/><Relationship Id="rId11" Type="http://schemas.openxmlformats.org/officeDocument/2006/relationships/image" Target="../media/image41.png"/><Relationship Id="rId5" Type="http://schemas.openxmlformats.org/officeDocument/2006/relationships/image" Target="../media/image35.sv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44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4.png"/><Relationship Id="rId4" Type="http://schemas.openxmlformats.org/officeDocument/2006/relationships/image" Target="../media/image35.svg"/><Relationship Id="rId9" Type="http://schemas.openxmlformats.org/officeDocument/2006/relationships/image" Target="../media/image4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5.sv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4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53.png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3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54.jpg"/><Relationship Id="rId5" Type="http://schemas.openxmlformats.org/officeDocument/2006/relationships/image" Target="../media/image52.jpeg"/><Relationship Id="rId4" Type="http://schemas.openxmlformats.org/officeDocument/2006/relationships/image" Target="../media/image35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6.png"/><Relationship Id="rId4" Type="http://schemas.openxmlformats.org/officeDocument/2006/relationships/image" Target="../media/image35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8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6.png"/><Relationship Id="rId4" Type="http://schemas.openxmlformats.org/officeDocument/2006/relationships/image" Target="../media/image35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7" Type="http://schemas.openxmlformats.org/officeDocument/2006/relationships/image" Target="../media/image36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6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2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kilo-boxe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74" y="429918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22.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8A97341-D558-4953-14D0-6E1BE0E9D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4"/>
            <a:ext cx="6324600" cy="800744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3080022"/>
            <a:ext cx="7805397" cy="17586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FEF028A-0E23-15DC-CFDD-30654CAE3A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822" y="2781301"/>
            <a:ext cx="12460378" cy="449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22.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A7ED31A-EAFC-21DB-9E34-5AC4888EC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4"/>
            <a:ext cx="6324600" cy="800744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55300" y="4838700"/>
            <a:ext cx="7805397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3B7E43E-2EDC-0818-30F5-26B9DCC853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747" y="3086100"/>
            <a:ext cx="12424453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22.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8485F0F-BFAF-D65D-2E78-060302EBA7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784254"/>
            <a:ext cx="6324600" cy="800744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137701" y="6515100"/>
            <a:ext cx="7805397" cy="533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4803919-73F2-EC0F-BDA8-FE6A0C29BF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1201" y="3451497"/>
            <a:ext cx="11971118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22.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F17FB3D-F444-C64D-3E73-7474FC2D5B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6595" y="1714229"/>
            <a:ext cx="6324600" cy="800744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013731" y="7051705"/>
            <a:ext cx="7805397" cy="12060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514871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convenable pour avoir le mot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3AAD6604-D3F0-5094-BCC6-B76E095E87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475" y="3080920"/>
            <a:ext cx="12631654" cy="2769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8DCDC3C-069E-DACD-A708-8F8F211D1C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5518" y="3162300"/>
            <a:ext cx="11882844" cy="332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22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401887" y="4287950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83C8A55-72DE-07F5-BA2F-A0C61B24EE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76595" y="1714229"/>
            <a:ext cx="6324600" cy="8007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«lo» «kilo» 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«kilo».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 kilo 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kilo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«kilo»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«kilo 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kilo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777805" y="698759"/>
            <a:ext cx="12719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xe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boxe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«boxe».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«boxe» 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boxe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«boxe 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«boxe»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boxe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cage- école- guitare – girafe-garage.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63CB77-C229-0ED3-AB7F-6A8180B944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42622" y="2092429"/>
            <a:ext cx="1292229" cy="193834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11568C1-1351-A94C-6D3E-C3EB3C62D9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8955" y="2229368"/>
            <a:ext cx="3438253" cy="193834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E0E6C16-6C57-79BB-8D14-1A4E8CC75AB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09632" y="3479528"/>
            <a:ext cx="1722164" cy="232231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A781CD4-06E7-574C-21AA-CA9AA27115F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23379" y="4201049"/>
            <a:ext cx="1787329" cy="2322312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663918C-7D26-A788-019D-A8356328040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7856" y="4172474"/>
            <a:ext cx="2347163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903E7F-A13D-D4CC-4309-47A081168AC1}"/>
              </a:ext>
            </a:extLst>
          </p:cNvPr>
          <p:cNvSpPr txBox="1"/>
          <p:nvPr/>
        </p:nvSpPr>
        <p:spPr>
          <a:xfrm>
            <a:off x="1462548" y="708466"/>
            <a:ext cx="113722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école. Comment vous dites école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8C5BD1F-463F-2C0E-151A-33E69A6087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3162300"/>
            <a:ext cx="5304279" cy="299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556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11346-4019-EE1D-78DD-9333AB464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2B26BE-776B-A04C-296E-3CA6958C9D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620F5F4-A5FB-76F9-C3D4-5D30FC6DB50F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4D376E2-C983-597A-C550-3F1DCEA8DBC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DED8AB9-8D89-1BFA-C2E5-50310B85423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87F1EB-6A33-3A16-B046-3136180081F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31DD80D-BBC2-1AE0-A22D-1D12135B13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7F1119-097C-1F5C-5124-CD34BABFC07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BA7C9F-BE82-4CAC-D8B1-4FC93CA5B3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A584016-4E5C-0F76-7D43-B89167C3A8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ED8C1F0-07BE-7186-6FF0-DB87B01629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1518CD-703E-93AB-E66F-9DAA94F4C1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9502E5-632A-3D68-33EC-E81E119C2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5A2F217-9590-BE63-FDB0-FC0A75576D6D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école, l’école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une école”.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école”?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1A73A2F-2A59-50C3-8BCB-21F98165688C}"/>
              </a:ext>
            </a:extLst>
          </p:cNvPr>
          <p:cNvSpPr txBox="1"/>
          <p:nvPr/>
        </p:nvSpPr>
        <p:spPr>
          <a:xfrm>
            <a:off x="3593476" y="24967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école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D5AA69-CE7E-8A75-B682-6A02B511A2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861" y="4187539"/>
            <a:ext cx="5304279" cy="299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7232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940B5-797E-1F86-E043-102479853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01154D6-EABA-89FB-4291-4F93BA50CF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51F0A30-2734-8379-4450-8D59D38D009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35B9BF3-AD37-D851-B877-A6DA13C3813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D1F176C-47A9-5519-446C-2F2520C56A6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14A4094-B01F-D25E-B9AC-8EAF5501FF3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EA27F90-C9A4-6C23-647C-BCCE885F8E7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22BE12-02CD-1824-749A-8B3CE4BA4A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D8DD2C0-6270-68FF-7947-E669E84458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BF7A122-F99C-437E-FED4-C871AA567AA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D80E439-46FB-DBCD-92D8-0D9F76679D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5713DCF-EAE7-82CC-9E8C-CD7D3CDDD11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24403F-E04D-8931-7C8B-2D762F946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AA06391-1F1D-A397-2F5A-65C3FC9BCA8C}"/>
              </a:ext>
            </a:extLst>
          </p:cNvPr>
          <p:cNvSpPr txBox="1"/>
          <p:nvPr/>
        </p:nvSpPr>
        <p:spPr>
          <a:xfrm>
            <a:off x="1167941" y="708466"/>
            <a:ext cx="1214964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cage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CB06CF6-64DB-B0F9-223F-8ACD4CD765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1576" y="3009900"/>
            <a:ext cx="2592847" cy="388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017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3800E-7CEB-04A0-69D8-78DC55DD45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364B2EE-1D44-8831-A59A-BBA3892425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A4244CC-6A71-16D5-E52E-32D625282F0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CD15113-E8C0-24D0-72EB-D36DA0BB52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C5B8A34-D373-F9AA-EEF6-3862B087999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3558C99-E330-D3AF-DAF7-9440EA14B33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5F0F36-5F30-479F-5AD6-08BF47DC33A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219BD45-C22E-580D-015F-551C9AF3D0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271E87-D5CD-D4D9-4764-C83F79CC0BA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9CF2F82-A68B-BE7C-31FF-107EA0F8F35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32CB13-6B7C-325B-D924-E439C24F09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050AA23-201B-AA46-05C1-C2204EEFA5A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76406DD-2281-0FBD-2CE7-AAB490230B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EA8C9A8-E93E-752C-781D-754905DA73D7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cage , la cage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cage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cage”?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4AA5E2-4BCB-E17B-1BC8-315671241C2A}"/>
              </a:ext>
            </a:extLst>
          </p:cNvPr>
          <p:cNvSpPr txBox="1"/>
          <p:nvPr/>
        </p:nvSpPr>
        <p:spPr>
          <a:xfrm>
            <a:off x="3593476" y="2496704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cage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C158060-E19F-36DB-BDD8-CDA111759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0406" y="4522222"/>
            <a:ext cx="2592847" cy="388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671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70117-D85F-D85C-3F1C-E54FDB8C3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2F8205-F62A-1177-ECE5-6E1C31F45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2EB4D0-31E5-F0D9-4E2C-4BFA67BCFB63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34B6F2E-B8AE-4FFA-4355-348C9866F34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330A04-CDB6-DDBE-FD17-9AF7CD669F5B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3C4ADCF-EF76-8A17-EF4E-C1F5917FF3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BF38466-5664-E4F5-79AB-A63945D1C78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A0CCA90-2EA2-91A6-153C-D3D9BBFBBF7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45E39A4-662F-529F-FA2C-6CF6087D95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D9A4361-51C9-5E77-872F-0BF401A2FB5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4AABA89-63A8-ECA2-13B9-5786F7A4DB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CFA52DC-DF74-C812-5974-09118394E07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32E7CD0-BE85-DA85-556C-60591AD8D7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214F7CD-6583-B0ED-658E-9F8C9AB84698}"/>
              </a:ext>
            </a:extLst>
          </p:cNvPr>
          <p:cNvSpPr txBox="1"/>
          <p:nvPr/>
        </p:nvSpPr>
        <p:spPr>
          <a:xfrm>
            <a:off x="1066801" y="739550"/>
            <a:ext cx="1234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L’oiseau est dans la  cage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“L’oiseau est dans la  cage.”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7C4F61-E92A-9BB2-A716-1ABDA4273EB2}"/>
              </a:ext>
            </a:extLst>
          </p:cNvPr>
          <p:cNvSpPr txBox="1"/>
          <p:nvPr/>
        </p:nvSpPr>
        <p:spPr>
          <a:xfrm>
            <a:off x="2035521" y="2634183"/>
            <a:ext cx="106286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6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L’oiseau est dans la  cage.</a:t>
            </a:r>
            <a:endParaRPr lang="fr-FR" sz="6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bâtiment, cage, oiseau, Produits pour animaux&#10;&#10;Le contenu généré par l’IA peut être incorrect.">
            <a:extLst>
              <a:ext uri="{FF2B5EF4-FFF2-40B4-BE49-F238E27FC236}">
                <a16:creationId xmlns:a16="http://schemas.microsoft.com/office/drawing/2014/main" id="{9EF93923-A9A5-E27B-0550-BB018F1332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3980553"/>
            <a:ext cx="26670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63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8" y="708466"/>
            <a:ext cx="113722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garage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garage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816DE64-582A-79E6-D341-ABB6B1A580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6090" y="3619500"/>
            <a:ext cx="4563819" cy="408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95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garage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, 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garage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« un garage ».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garage”?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19400" y="2691282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garage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60FBD3-B496-4139-89FA-56BC092B42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4227452"/>
            <a:ext cx="4563819" cy="408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7120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441CE-D63B-A10C-1EC0-DFE104E7B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E969198-537C-6EBF-E70C-E91B14E1995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E2FCC3-B9ED-CE18-80E8-92269124A53E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B3736A7-9B7E-B917-6B4C-9F3107057D7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1DC4505-0E72-CF9E-0B7E-F9FFEFF5B133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80117BE-4D98-39F8-0CE1-5C20A99D01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928A3FB-862C-4748-1447-AD9403ECA44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7D0B211-4A71-49EE-DD8A-1C447509491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048E60-DDD2-307C-8AA9-288CD4E989D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C820A7E-9C72-6255-DBBA-2D490D2EFC1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EFADE1-182C-F56E-9618-49EA05AC945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0739AE-58FF-3FB7-BA2C-21C0B2CC004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938D29E-98B5-2159-43F4-9B49CBDF80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78DAE0-9AFF-EEAF-3CA7-ADD060C64957}"/>
              </a:ext>
            </a:extLst>
          </p:cNvPr>
          <p:cNvSpPr txBox="1"/>
          <p:nvPr/>
        </p:nvSpPr>
        <p:spPr>
          <a:xfrm>
            <a:off x="1113036" y="868639"/>
            <a:ext cx="1234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voiture est dans le  garage. Répétons ensemble “La voiture est dans le  garage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34C001C-1397-ACB7-7E29-D4BEAE6E6970}"/>
              </a:ext>
            </a:extLst>
          </p:cNvPr>
          <p:cNvSpPr txBox="1"/>
          <p:nvPr/>
        </p:nvSpPr>
        <p:spPr>
          <a:xfrm>
            <a:off x="1524000" y="2691282"/>
            <a:ext cx="10134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6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voiture est dans le  garage.</a:t>
            </a:r>
            <a:endParaRPr lang="fr-FR" sz="6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85FB30-E74C-A419-B1F4-37CF4C286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8600" y="4227452"/>
            <a:ext cx="4563819" cy="408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5466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C02E62-3AB5-2AC3-A79E-5810E8876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122281E-EF4D-4FB9-4813-DCEF59B224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59F180-401F-B47C-8ADA-A0690604888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CBD17BB-72D0-01C9-4086-A31BE9C35E4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D0CBD92-C270-5DC2-E354-17886099246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9D89FE2-3051-9942-316D-385CDB860FD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6BEB7B7-C472-5F35-6807-055AE02B34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9CFB8A4-0565-9C4C-08B6-C2755F4F33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B85CF06-BDFA-C09D-576F-1E1703902D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57D4079-29CA-B111-3AE8-984B2DF0F09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7BE2169-F1B6-0EDB-6BDD-DFC0E1E088E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42FF8B-1317-1050-31FC-94951856F9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DC5729B-1917-579C-3AED-9911E96EC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103622F-287A-29AE-2E88-DCA099E03B5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8E2A9BC-1477-114F-082F-1A9B27F472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870" y="4565119"/>
            <a:ext cx="3497019" cy="313369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6D68E17-EF16-6896-2143-18C366233C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1025" y="4381500"/>
            <a:ext cx="1624576" cy="243686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72D1F6A-1BAA-D1D2-E667-BD7942A0A2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4036" y="3957794"/>
            <a:ext cx="5304279" cy="362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330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BA7B9-B27A-97FC-CA6C-0ACE5E830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79939F-D104-F328-3949-C02DED5482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B83D36-FB7F-689F-952C-E023F7EE3694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65E51C-6463-4214-4ED8-ACF1B8370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190E1-7C20-4AF1-1FC9-3A9CBBA86E28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103E59-4DE2-0C61-5A9F-16BA4216BEA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6EADDE-0D3B-D0D5-9221-AA57C87B5B0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75FF09-1D83-DFB5-F64F-CECD324B6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24E636-7DF8-3B87-7D10-7CF1796E3F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F821C2C-3B81-DEA1-442C-31FF8A16FE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B9DCAA4-2324-2253-9CBB-A50D9BE86E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A3F5290-7A53-E4CC-8D57-20B91D10858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B0F49E3-4B55-9870-F10D-53637B876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02A085A-EA8A-634E-4924-CA425E2B4703}"/>
              </a:ext>
            </a:extLst>
          </p:cNvPr>
          <p:cNvSpPr txBox="1"/>
          <p:nvPr/>
        </p:nvSpPr>
        <p:spPr>
          <a:xfrm>
            <a:off x="1169704" y="897421"/>
            <a:ext cx="12344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C’est une guitare »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guitare dans votre langue?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3B24FE-268E-4201-DD18-A7DBBBBE6F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3619" y="3162300"/>
            <a:ext cx="2719388" cy="36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1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886006" cy="3640289"/>
            <a:chOff x="2853490" y="4076701"/>
            <a:chExt cx="12757351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878818"/>
              <a:chOff x="1309128" y="1880836"/>
              <a:chExt cx="6724021" cy="1004149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963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fr-MA" sz="3600" b="1" dirty="0">
                    <a:solidFill>
                      <a:srgbClr val="008EC0"/>
                    </a:solidFill>
                    <a:latin typeface="Dosis" pitchFamily="2" charset="0"/>
                  </a:rPr>
                  <a:t>cage- école- guitare – girafe- garage ,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757351" cy="1469810"/>
              <a:chOff x="1214886" y="1880836"/>
              <a:chExt cx="6818263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85552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14886" y="2088334"/>
                <a:ext cx="6247809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les lettres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« </a:t>
                </a:r>
                <a:r>
                  <a:rPr lang="fr-FR" sz="2800" b="1" dirty="0">
                    <a:solidFill>
                      <a:srgbClr val="008EC0"/>
                    </a:solidFill>
                    <a:latin typeface="Dosis" pitchFamily="2" charset="0"/>
                  </a:rPr>
                  <a:t>c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» « g » 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2C717-24B1-0123-AD3F-FB58B1EC1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851505-7C9F-C62E-C4F2-E6F84D4D07D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5236C57-C393-EF6C-67B3-8E95F36BA55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429ED92-1BD8-14CB-FF5D-AF560FBEEB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90241F-75B3-352B-4623-93436B0C480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72B73EB-F864-0780-AF06-86C66E89779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F46D4DC-9B8F-6945-14AC-530E5784AE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C8606A6-C394-4F7E-C894-2F297DD89D9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DAA83B0-F921-2172-538B-A6542194547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8EC28A-64F1-B96D-B283-12150F1FC0D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1AE773B-D83C-C06D-3829-00249858B68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3901325-2004-481A-77A4-6A0CE45C2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2ACF732-DB19-F794-F7CD-8090F2311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4BD78C8-4C17-BAC8-1ADA-69256C871F42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guitare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7086395-6D88-9048-8F59-4C08F296BAE5}"/>
              </a:ext>
            </a:extLst>
          </p:cNvPr>
          <p:cNvSpPr txBox="1"/>
          <p:nvPr/>
        </p:nvSpPr>
        <p:spPr>
          <a:xfrm>
            <a:off x="1223331" y="884273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guitare , une guitare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guitare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47A2812-4562-4A1E-E837-6B5D593D7D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3619" y="4228263"/>
            <a:ext cx="2719388" cy="366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5454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AB519-6580-2A49-1087-9182DCF7ED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3C4BD11-5ABF-6FF9-7296-FBCE19C0332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D9AD9D2-7982-DBBF-C5E6-B38D205748D6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893DCEA-7D5D-E404-8DF7-F0C4E5D6808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C60F2E7-17E1-16A8-5465-CFFC0FB3936D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C3787D-B159-74A2-9DE0-AF074EAF13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D9D1780-ACB5-338F-28BE-77E8332AB18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AA4A7A3-2659-D810-58FE-AA68832D176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76D12E2-2748-DC14-364A-5D3EDF11C1C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2B5B1B1-936B-9F5B-660F-095D2055C2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0DFD3B-4716-3C14-99C7-9FEC0778974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ADFFB51-A1B6-015C-A26D-C92BBE4819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E7D2828-F1DC-945E-05DA-1A9A803C7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EFC8014-9AF3-0452-3D47-D4933C4B8277}"/>
              </a:ext>
            </a:extLst>
          </p:cNvPr>
          <p:cNvSpPr txBox="1"/>
          <p:nvPr/>
        </p:nvSpPr>
        <p:spPr>
          <a:xfrm>
            <a:off x="1066801" y="739550"/>
            <a:ext cx="1234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le chiffre 5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cinq dans votre langue?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533204D-780A-8618-39B5-8D7CCA15F2F6}"/>
              </a:ext>
            </a:extLst>
          </p:cNvPr>
          <p:cNvSpPr txBox="1"/>
          <p:nvPr/>
        </p:nvSpPr>
        <p:spPr>
          <a:xfrm>
            <a:off x="6426713" y="3258368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0963375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04709-9B2F-3A43-334A-13B6D68F1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B111473-3868-A839-55AB-C6B40254DE1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8E31B8-CCA5-3BE4-BD50-01020C553F9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A6C785F-7FE9-D393-EA97-CCB1D36AB3F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CE95382-2970-448A-ED12-536C794AC0D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E5B3C8B-6FDA-B5B3-842C-C71CADB179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19B124A-75F8-0391-C9A5-E4BC9964B3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53EA344-584E-550B-BD47-6AA4D32FC29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111C84-5BB9-527E-0EA9-21E243D29AF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AD48C20-77B8-9DDA-DE7B-3634A55F76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950DF7E-31E7-2415-7A0D-8E7D12CAFE5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D02756F-E877-8C6B-09A5-FA6B1FF9BF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8AB082-9741-908F-1001-0B1D7F4930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2DED7DC-14A4-DBAC-6BC2-C3F9A6E268B0}"/>
              </a:ext>
            </a:extLst>
          </p:cNvPr>
          <p:cNvSpPr txBox="1"/>
          <p:nvPr/>
        </p:nvSpPr>
        <p:spPr>
          <a:xfrm>
            <a:off x="3137701" y="2353235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cinq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36D6286-44F3-D241-5DB6-51CE31E3E33A}"/>
              </a:ext>
            </a:extLst>
          </p:cNvPr>
          <p:cNvSpPr txBox="1"/>
          <p:nvPr/>
        </p:nvSpPr>
        <p:spPr>
          <a:xfrm>
            <a:off x="1223331" y="726466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Cinq 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cinq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D65B14-8A1C-0AB9-DCB3-5E82756D68C9}"/>
              </a:ext>
            </a:extLst>
          </p:cNvPr>
          <p:cNvSpPr txBox="1"/>
          <p:nvPr/>
        </p:nvSpPr>
        <p:spPr>
          <a:xfrm>
            <a:off x="6426713" y="3258368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819630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E0F53-911F-1680-D220-B7F5FE79C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CDF6E75-7020-8877-5EA6-B3BCA1E8ABF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94B2ABF-FB6F-0EE3-69DF-23048524B8C1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4759DC6-FCBB-2E6E-9E7E-2FE2DDA78D3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8055BD7-4517-5765-B0FA-7696BDDE34FA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1838DA-522D-5D92-27EA-551CB239EFD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6DEAA7B-1F97-6A47-1A38-062D581BCC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1DB166F-660E-D599-4592-22B2E3EDE6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7B43A-2CC5-C131-1ECF-232E781BB28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7137FE-7894-440D-27F0-AA04DD4C36A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9C2E021-8828-7676-A8EA-1F159D3A31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F90B540-C144-D39A-4EB9-AED2B2CC680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44C966-B33E-C8A0-577C-E240B4159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828B888-8C3D-BD4E-1BFF-FAAE0D020B12}"/>
              </a:ext>
            </a:extLst>
          </p:cNvPr>
          <p:cNvSpPr txBox="1"/>
          <p:nvPr/>
        </p:nvSpPr>
        <p:spPr>
          <a:xfrm>
            <a:off x="1066801" y="739550"/>
            <a:ext cx="12344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girafe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Comment vous dites girafe dans votre langue?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AB7BF26-9677-7F75-B91D-4023EC14B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086100"/>
            <a:ext cx="2953892" cy="383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6168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girafe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girafe, une girafe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la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girafe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9588472-D1D4-6C1D-66C9-0F65BA5FED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0930" y="3978636"/>
            <a:ext cx="3424765" cy="444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892" y="77239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Cinq girafes.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089238" y="632393"/>
            <a:ext cx="110144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Cinq girafes, répétons ensemble :cinq girafes.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F93D712-2B33-D0AB-4009-310B156235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8819" y="4505325"/>
            <a:ext cx="2466927" cy="320532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4324768-2B99-03AE-B31F-AC63ABBFB3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49567" y="4533900"/>
            <a:ext cx="2052590" cy="320532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EF39BC8-9C85-2193-3912-9E60BE66A2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6977" y="4533900"/>
            <a:ext cx="2052590" cy="320532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284FE17-0A49-0E5C-B0BD-E87647E049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14696" y="4505325"/>
            <a:ext cx="2466927" cy="320532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5649E19-5BCB-A94F-29B3-5CB1742EB4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1623" y="4505325"/>
            <a:ext cx="2466927" cy="320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64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4D2D56-89C9-1960-9877-5F7297F571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774" y="3992922"/>
            <a:ext cx="3500003" cy="4547624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3FE7C34-F8F7-4164-6527-D3B93158D6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0924" y="3992922"/>
            <a:ext cx="3372394" cy="454762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0427672-B980-7ACA-6C2C-7445B9861D6C}"/>
              </a:ext>
            </a:extLst>
          </p:cNvPr>
          <p:cNvSpPr txBox="1"/>
          <p:nvPr/>
        </p:nvSpPr>
        <p:spPr>
          <a:xfrm>
            <a:off x="9448800" y="4383956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69118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157528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577002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758740" y="6669237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3499" y="699110"/>
            <a:ext cx="1274742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guitare- girafe -cinq.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66E84F5-6983-C792-839F-5A3239CAF1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43999" y="2807596"/>
            <a:ext cx="2446419" cy="317868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44CEF0-428D-AFC7-2383-A60E0D7EEA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2806" y="2840934"/>
            <a:ext cx="2357224" cy="3178682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D4CD93CE-6CBC-A0B8-9B89-329D3983A391}"/>
              </a:ext>
            </a:extLst>
          </p:cNvPr>
          <p:cNvSpPr txBox="1"/>
          <p:nvPr/>
        </p:nvSpPr>
        <p:spPr>
          <a:xfrm>
            <a:off x="10253661" y="2400238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75DA6-1568-6592-EF18-FE49281D3BB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21870" y="5646680"/>
            <a:ext cx="1590563" cy="1979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766D3-983F-98A8-F292-42794B8B3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ABBA42F-3066-E0FB-AF3D-1695A09B0F36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3A5566C9-F917-9C03-FB01-42172DEE43F0}"/>
              </a:ext>
            </a:extLst>
          </p:cNvPr>
          <p:cNvGrpSpPr/>
          <p:nvPr/>
        </p:nvGrpSpPr>
        <p:grpSpPr>
          <a:xfrm>
            <a:off x="469118" y="69435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CCCDCC8-3EB9-7912-F3F6-6007304734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7A5ED55-F809-0725-F793-5D833D98B6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DF350A17-6377-10AE-9AFA-E4A88CEB774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813071-0585-EB19-DB74-565422D526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5682364-72D1-9FAF-022B-69556BEA7CF9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3526616B-5611-A1D9-047F-D4FB1B857A2E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385D7D9-8FA9-8545-6DCF-24164BD00CD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39DFFD81-406C-86E9-DE36-10078E24F8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5D26707D-D9CC-0FCA-755A-AF4D71C9C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3663296-1868-775E-20BD-811F21102B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31128E0C-0671-3CF3-A37A-16D3E6C4E877}"/>
              </a:ext>
            </a:extLst>
          </p:cNvPr>
          <p:cNvSpPr/>
          <p:nvPr/>
        </p:nvSpPr>
        <p:spPr>
          <a:xfrm>
            <a:off x="2157528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6866900-E803-67F4-67AF-7CE6BBD45D03}"/>
              </a:ext>
            </a:extLst>
          </p:cNvPr>
          <p:cNvSpPr/>
          <p:nvPr/>
        </p:nvSpPr>
        <p:spPr>
          <a:xfrm>
            <a:off x="6577002" y="6742071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CD8B743-CA23-95CE-3F38-DEF17573F956}"/>
              </a:ext>
            </a:extLst>
          </p:cNvPr>
          <p:cNvSpPr/>
          <p:nvPr/>
        </p:nvSpPr>
        <p:spPr>
          <a:xfrm>
            <a:off x="11487333" y="6585572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E16D280-2841-60D8-4F81-AC8A2385402A}"/>
              </a:ext>
            </a:extLst>
          </p:cNvPr>
          <p:cNvSpPr txBox="1"/>
          <p:nvPr/>
        </p:nvSpPr>
        <p:spPr>
          <a:xfrm>
            <a:off x="993499" y="699110"/>
            <a:ext cx="1274742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garage-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école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- cage 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F6F0C285-0DD7-821A-96A7-EEFEFF6269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3067017"/>
            <a:ext cx="3497019" cy="313369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9CF6F2F-FD77-ED31-7B1A-9722E367EB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3555" y="2883398"/>
            <a:ext cx="1624576" cy="243686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CC6F535D-23AD-24EC-820A-343E8B5482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59556" y="3040835"/>
            <a:ext cx="5304279" cy="299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2111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672F74B-10CD-3D35-4A55-A34CC77FFB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43999" y="2807596"/>
            <a:ext cx="2446419" cy="317868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281471E-B3D6-2C83-1E94-F71D876D57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82806" y="2840934"/>
            <a:ext cx="2357224" cy="317868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C7DEFC60-657B-478C-B4B7-89CF4D1C1033}"/>
              </a:ext>
            </a:extLst>
          </p:cNvPr>
          <p:cNvSpPr txBox="1"/>
          <p:nvPr/>
        </p:nvSpPr>
        <p:spPr>
          <a:xfrm>
            <a:off x="10253661" y="2400238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3931AF1-C149-5D15-A8C3-CE90A3BC19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28190" y="6203233"/>
            <a:ext cx="3497019" cy="3133692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6ADEC00-6129-A15F-3890-FEEC279395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5345" y="6019614"/>
            <a:ext cx="1624576" cy="2436865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DED39F3-4EC8-EF10-675D-FAE3469BDDD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11346" y="6177051"/>
            <a:ext cx="5304279" cy="299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E38F6A1-455F-9688-82E3-6EC01CD2F1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0426" y="6057900"/>
            <a:ext cx="3497019" cy="313369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E81BA01-FA1D-A283-DFD0-07BE0495BE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7581" y="5874281"/>
            <a:ext cx="1624576" cy="24368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E925892-2E5F-29F7-939B-9C254F9A00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3582" y="6031718"/>
            <a:ext cx="5304279" cy="299033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6C3923C-38CA-5538-1774-9FEC9FE1D0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3793" y="2223979"/>
            <a:ext cx="2446419" cy="317868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D17C16A-4023-0921-3E4A-F1F9334FF4F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52600" y="2257317"/>
            <a:ext cx="2357224" cy="3178682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4C1BC80-148E-620A-2461-E806E389261B}"/>
              </a:ext>
            </a:extLst>
          </p:cNvPr>
          <p:cNvSpPr txBox="1"/>
          <p:nvPr/>
        </p:nvSpPr>
        <p:spPr>
          <a:xfrm>
            <a:off x="10023455" y="1816621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4" y="75258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790232" y="3042974"/>
            <a:ext cx="10037552" cy="4014496"/>
            <a:chOff x="1196778" y="1257018"/>
            <a:chExt cx="7718153" cy="3086857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7543332" y="132824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1196778" y="1257018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A96F29CA-AF0D-00FD-583C-1F63CBEBC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999" y="2807596"/>
            <a:ext cx="2446419" cy="317868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9D6A796-3A32-E60B-88D2-DAE5D35465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5557" y="6429355"/>
            <a:ext cx="3497019" cy="313369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8B3E5CE-0122-C039-D7CE-400B925E1B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7581" y="5874281"/>
            <a:ext cx="1624576" cy="24368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66EA88E-8706-46A6-8280-B5E8EB55BC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3582" y="6031718"/>
            <a:ext cx="5304279" cy="299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4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guitare  et cinq.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12149639" y="2345578"/>
            <a:ext cx="915244" cy="119772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15E924AC-6A8C-3AD8-E58B-00CB8A3CF3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0426" y="6057900"/>
            <a:ext cx="3497019" cy="313369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69B43B6-ABFA-DA0D-4EAD-9A1243C7CC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7581" y="5874281"/>
            <a:ext cx="1624576" cy="243686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BB56AD9-C2F7-1452-A558-33B4481414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33582" y="6031718"/>
            <a:ext cx="5304279" cy="2990332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EC04297-6971-5678-C676-4FCA3B6BF8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3793" y="2223979"/>
            <a:ext cx="2446419" cy="31786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CAF8AA2-9F88-874B-C924-1625C7E58D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52600" y="2257317"/>
            <a:ext cx="2357224" cy="317868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9DC63DF-2EAC-D53B-B33F-26C1767BDBAB}"/>
              </a:ext>
            </a:extLst>
          </p:cNvPr>
          <p:cNvSpPr txBox="1"/>
          <p:nvPr/>
        </p:nvSpPr>
        <p:spPr>
          <a:xfrm>
            <a:off x="10023455" y="1816621"/>
            <a:ext cx="1624576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b="1" dirty="0">
                <a:solidFill>
                  <a:schemeClr val="accent6">
                    <a:lumMod val="75000"/>
                  </a:schemeClr>
                </a:solidFill>
              </a:rPr>
              <a:t>5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1550426" y="1822935"/>
            <a:ext cx="2753419" cy="4051346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9441334" y="1834861"/>
            <a:ext cx="2788817" cy="380964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CF235B33-C307-D4C8-4DF4-8897403DCF6B}"/>
              </a:ext>
            </a:extLst>
          </p:cNvPr>
          <p:cNvCxnSpPr>
            <a:cxnSpLocks/>
          </p:cNvCxnSpPr>
          <p:nvPr/>
        </p:nvCxnSpPr>
        <p:spPr>
          <a:xfrm>
            <a:off x="871704" y="2400300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869255" y="799042"/>
            <a:ext cx="133725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Faire l’activité collectivement on utilisant la liste du vocabulaire du PPT( celle présentée dans le livret est erronée)</a:t>
            </a:r>
          </a:p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50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Demander aux élèves de chercher les mots convenables dans la liste projetée.(voir la slide suivant) 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6CA35B4C-BB99-5F16-8AB8-19FD94EFC1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164" y="1819970"/>
            <a:ext cx="6172200" cy="796126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AE586C-6D1F-6DB8-C300-6EBF39CE03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2839" y="1806881"/>
            <a:ext cx="6344768" cy="7914024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11403341" y="4861834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2514600" y="599676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11403341" y="619882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4965985" y="712470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1C8C29F-4F9A-1E93-6387-A8E656181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5906822"/>
              </p:ext>
            </p:extLst>
          </p:nvPr>
        </p:nvGraphicFramePr>
        <p:xfrm>
          <a:off x="7039570" y="3258866"/>
          <a:ext cx="6172200" cy="446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3158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704115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534928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607703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513158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5834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650000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680478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682344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702871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chat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neuf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lézard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parler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nid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farine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roue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caméra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taxi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sirop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bébé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riz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girafe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nager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école 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jupe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garage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</a:rPr>
                        <a:t>lit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</a:rPr>
                        <a:t>dessiner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0F2724D0-6811-EDF4-A7D6-7A9A6732E8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2939092"/>
              </p:ext>
            </p:extLst>
          </p:nvPr>
        </p:nvGraphicFramePr>
        <p:xfrm>
          <a:off x="482501" y="3390900"/>
          <a:ext cx="6548067" cy="4530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04352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602044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727563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646722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757388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692223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612661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694400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624914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1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105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11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12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11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CB61-7EB2-D9DC-1D4C-AA2C633E4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2021328-4C58-5055-909B-8313CD236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3814841-B9C8-035B-169E-E35A46F4C2E6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B995EB-C287-3A2E-81BD-8D7D15C746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4767E61-7D2B-948C-5DB7-1C8D385BC01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7BEC2571-5823-7E3E-BDBA-5C2B82B0C6B7}"/>
              </a:ext>
            </a:extLst>
          </p:cNvPr>
          <p:cNvSpPr txBox="1"/>
          <p:nvPr/>
        </p:nvSpPr>
        <p:spPr>
          <a:xfrm>
            <a:off x="1430418" y="598991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Cherchez dans les listes les mots convenables aux mots du vocabulaire qu’on a vus aujourd’hui.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97799E-A278-B21A-199F-564B12775C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261486E-6E88-A1B4-D8FA-377A5199B6B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D05B97-AE38-746D-D255-BEBBD3E55B1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F31340D-3EF1-5B4C-B2AE-1EFA037452F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A67878F-C8CD-19F0-1A91-EE9B6100FF9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610D93-43BC-A810-2631-55F3BE5D43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581CFC4-D8F3-8853-7E73-2268A7585A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9C83A4-28F9-0A63-8366-8B6DBC804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0351" y="714091"/>
            <a:ext cx="581346" cy="514106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4FB7CB32-4AF3-565D-BA92-B2CD4FCA1921}"/>
              </a:ext>
            </a:extLst>
          </p:cNvPr>
          <p:cNvSpPr txBox="1"/>
          <p:nvPr/>
        </p:nvSpPr>
        <p:spPr>
          <a:xfrm>
            <a:off x="611968" y="1509856"/>
            <a:ext cx="11673614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 err="1">
                <a:solidFill>
                  <a:srgbClr val="215968"/>
                </a:solidFill>
                <a:latin typeface="Carelia"/>
              </a:rPr>
              <a:t>Annexe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vocabulaire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9EA81083-7F02-7AAF-E1D9-06E7EA8F673B}"/>
              </a:ext>
            </a:extLst>
          </p:cNvPr>
          <p:cNvGraphicFramePr>
            <a:graphicFrameLocks noGrp="1"/>
          </p:cNvGraphicFramePr>
          <p:nvPr/>
        </p:nvGraphicFramePr>
        <p:xfrm>
          <a:off x="611968" y="6365138"/>
          <a:ext cx="12355556" cy="8961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7244">
                  <a:extLst>
                    <a:ext uri="{9D8B030D-6E8A-4147-A177-3AD203B41FA5}">
                      <a16:colId xmlns:a16="http://schemas.microsoft.com/office/drawing/2014/main" val="1881612268"/>
                    </a:ext>
                  </a:extLst>
                </a:gridCol>
                <a:gridCol w="1409503">
                  <a:extLst>
                    <a:ext uri="{9D8B030D-6E8A-4147-A177-3AD203B41FA5}">
                      <a16:colId xmlns:a16="http://schemas.microsoft.com/office/drawing/2014/main" val="2949096028"/>
                    </a:ext>
                  </a:extLst>
                </a:gridCol>
                <a:gridCol w="1070822">
                  <a:extLst>
                    <a:ext uri="{9D8B030D-6E8A-4147-A177-3AD203B41FA5}">
                      <a16:colId xmlns:a16="http://schemas.microsoft.com/office/drawing/2014/main" val="983808998"/>
                    </a:ext>
                  </a:extLst>
                </a:gridCol>
                <a:gridCol w="1216504">
                  <a:extLst>
                    <a:ext uri="{9D8B030D-6E8A-4147-A177-3AD203B41FA5}">
                      <a16:colId xmlns:a16="http://schemas.microsoft.com/office/drawing/2014/main" val="1476371376"/>
                    </a:ext>
                  </a:extLst>
                </a:gridCol>
                <a:gridCol w="1027244">
                  <a:extLst>
                    <a:ext uri="{9D8B030D-6E8A-4147-A177-3AD203B41FA5}">
                      <a16:colId xmlns:a16="http://schemas.microsoft.com/office/drawing/2014/main" val="1093842407"/>
                    </a:ext>
                  </a:extLst>
                </a:gridCol>
                <a:gridCol w="1167945">
                  <a:extLst>
                    <a:ext uri="{9D8B030D-6E8A-4147-A177-3AD203B41FA5}">
                      <a16:colId xmlns:a16="http://schemas.microsoft.com/office/drawing/2014/main" val="771733642"/>
                    </a:ext>
                  </a:extLst>
                </a:gridCol>
                <a:gridCol w="1301175">
                  <a:extLst>
                    <a:ext uri="{9D8B030D-6E8A-4147-A177-3AD203B41FA5}">
                      <a16:colId xmlns:a16="http://schemas.microsoft.com/office/drawing/2014/main" val="2385939256"/>
                    </a:ext>
                  </a:extLst>
                </a:gridCol>
                <a:gridCol w="1362186">
                  <a:extLst>
                    <a:ext uri="{9D8B030D-6E8A-4147-A177-3AD203B41FA5}">
                      <a16:colId xmlns:a16="http://schemas.microsoft.com/office/drawing/2014/main" val="2524059433"/>
                    </a:ext>
                  </a:extLst>
                </a:gridCol>
                <a:gridCol w="1365921">
                  <a:extLst>
                    <a:ext uri="{9D8B030D-6E8A-4147-A177-3AD203B41FA5}">
                      <a16:colId xmlns:a16="http://schemas.microsoft.com/office/drawing/2014/main" val="3463939819"/>
                    </a:ext>
                  </a:extLst>
                </a:gridCol>
                <a:gridCol w="1407012">
                  <a:extLst>
                    <a:ext uri="{9D8B030D-6E8A-4147-A177-3AD203B41FA5}">
                      <a16:colId xmlns:a16="http://schemas.microsoft.com/office/drawing/2014/main" val="1232739301"/>
                    </a:ext>
                  </a:extLst>
                </a:gridCol>
              </a:tblGrid>
              <a:tr h="2201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chat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neuf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lézard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parler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nid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farine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roue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caméra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taxi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985604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sirop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bébé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riz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girafe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nager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école 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jupe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garage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lit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Dosis" pitchFamily="2" charset="0"/>
                        </a:rPr>
                        <a:t>dessiner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Dosis" pitchFamily="2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5777426"/>
                  </a:ext>
                </a:extLst>
              </a:tr>
            </a:tbl>
          </a:graphicData>
        </a:graphic>
      </p:graphicFrame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3A0E80F1-D8C8-9532-E322-88D6E26BDD58}"/>
              </a:ext>
            </a:extLst>
          </p:cNvPr>
          <p:cNvGraphicFramePr>
            <a:graphicFrameLocks noGrp="1"/>
          </p:cNvGraphicFramePr>
          <p:nvPr/>
        </p:nvGraphicFramePr>
        <p:xfrm>
          <a:off x="690351" y="3698211"/>
          <a:ext cx="12277173" cy="906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5626">
                  <a:extLst>
                    <a:ext uri="{9D8B030D-6E8A-4147-A177-3AD203B41FA5}">
                      <a16:colId xmlns:a16="http://schemas.microsoft.com/office/drawing/2014/main" val="1427086332"/>
                    </a:ext>
                  </a:extLst>
                </a:gridCol>
                <a:gridCol w="1128790">
                  <a:extLst>
                    <a:ext uri="{9D8B030D-6E8A-4147-A177-3AD203B41FA5}">
                      <a16:colId xmlns:a16="http://schemas.microsoft.com/office/drawing/2014/main" val="4142987818"/>
                    </a:ext>
                  </a:extLst>
                </a:gridCol>
                <a:gridCol w="1364130">
                  <a:extLst>
                    <a:ext uri="{9D8B030D-6E8A-4147-A177-3AD203B41FA5}">
                      <a16:colId xmlns:a16="http://schemas.microsoft.com/office/drawing/2014/main" val="775331615"/>
                    </a:ext>
                  </a:extLst>
                </a:gridCol>
                <a:gridCol w="1212558">
                  <a:extLst>
                    <a:ext uri="{9D8B030D-6E8A-4147-A177-3AD203B41FA5}">
                      <a16:colId xmlns:a16="http://schemas.microsoft.com/office/drawing/2014/main" val="1093769667"/>
                    </a:ext>
                  </a:extLst>
                </a:gridCol>
                <a:gridCol w="1420050">
                  <a:extLst>
                    <a:ext uri="{9D8B030D-6E8A-4147-A177-3AD203B41FA5}">
                      <a16:colId xmlns:a16="http://schemas.microsoft.com/office/drawing/2014/main" val="4033954925"/>
                    </a:ext>
                  </a:extLst>
                </a:gridCol>
                <a:gridCol w="1297870">
                  <a:extLst>
                    <a:ext uri="{9D8B030D-6E8A-4147-A177-3AD203B41FA5}">
                      <a16:colId xmlns:a16="http://schemas.microsoft.com/office/drawing/2014/main" val="246692697"/>
                    </a:ext>
                  </a:extLst>
                </a:gridCol>
                <a:gridCol w="1148697">
                  <a:extLst>
                    <a:ext uri="{9D8B030D-6E8A-4147-A177-3AD203B41FA5}">
                      <a16:colId xmlns:a16="http://schemas.microsoft.com/office/drawing/2014/main" val="3439827121"/>
                    </a:ext>
                  </a:extLst>
                </a:gridCol>
                <a:gridCol w="1285828">
                  <a:extLst>
                    <a:ext uri="{9D8B030D-6E8A-4147-A177-3AD203B41FA5}">
                      <a16:colId xmlns:a16="http://schemas.microsoft.com/office/drawing/2014/main" val="3116369787"/>
                    </a:ext>
                  </a:extLst>
                </a:gridCol>
                <a:gridCol w="1301952">
                  <a:extLst>
                    <a:ext uri="{9D8B030D-6E8A-4147-A177-3AD203B41FA5}">
                      <a16:colId xmlns:a16="http://schemas.microsoft.com/office/drawing/2014/main" val="1098491279"/>
                    </a:ext>
                  </a:extLst>
                </a:gridCol>
                <a:gridCol w="1171672">
                  <a:extLst>
                    <a:ext uri="{9D8B030D-6E8A-4147-A177-3AD203B41FA5}">
                      <a16:colId xmlns:a16="http://schemas.microsoft.com/office/drawing/2014/main" val="3561879434"/>
                    </a:ext>
                  </a:extLst>
                </a:gridCol>
              </a:tblGrid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cage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savon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guitare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livre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domino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chiffres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poule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tapis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kilo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soleil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9597309"/>
                  </a:ext>
                </a:extLst>
              </a:tr>
              <a:tr h="22653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voler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moule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quatre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pétale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vache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lavabo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4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effacer</a:t>
                      </a:r>
                      <a:endParaRPr lang="fr-MA" sz="20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louche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 zèbre</a:t>
                      </a:r>
                      <a:endParaRPr lang="fr-MA" sz="2400" b="1" kern="10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  <a:tabLst>
                          <a:tab pos="2277110" algn="l"/>
                        </a:tabLst>
                      </a:pPr>
                      <a:r>
                        <a:rPr lang="fr-FR" sz="2800" b="1" kern="100" dirty="0">
                          <a:solidFill>
                            <a:schemeClr val="tx1"/>
                          </a:solidFill>
                          <a:effectLst/>
                          <a:latin typeface="Amasis MT Pro" panose="02040504050005020304" pitchFamily="18" charset="0"/>
                        </a:rPr>
                        <a:t>ruche</a:t>
                      </a:r>
                      <a:endParaRPr lang="fr-MA" sz="2400" b="1" kern="100" dirty="0">
                        <a:solidFill>
                          <a:schemeClr val="tx1"/>
                        </a:solidFill>
                        <a:effectLst/>
                        <a:latin typeface="Amasis MT Pro" panose="02040504050005020304" pitchFamily="18" charset="0"/>
                        <a:ea typeface="Aptos" panose="020B00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7177" marR="6717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949069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7AF8350-C3A5-17FF-45A1-30E0A3EE3426}"/>
              </a:ext>
            </a:extLst>
          </p:cNvPr>
          <p:cNvSpPr txBox="1"/>
          <p:nvPr/>
        </p:nvSpPr>
        <p:spPr>
          <a:xfrm>
            <a:off x="5181600" y="2895982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14 </a:t>
            </a:r>
            <a:endParaRPr lang="fr-MA" sz="36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26BA4C0-CA07-0FAC-9593-EECD2BCBC075}"/>
              </a:ext>
            </a:extLst>
          </p:cNvPr>
          <p:cNvSpPr txBox="1"/>
          <p:nvPr/>
        </p:nvSpPr>
        <p:spPr>
          <a:xfrm>
            <a:off x="5270420" y="5383978"/>
            <a:ext cx="70151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215968"/>
                </a:solidFill>
                <a:latin typeface="Carelia"/>
              </a:rPr>
              <a:t>page 15 </a:t>
            </a:r>
            <a:endParaRPr lang="fr-MA" sz="3600" dirty="0"/>
          </a:p>
        </p:txBody>
      </p:sp>
    </p:spTree>
    <p:extLst>
      <p:ext uri="{BB962C8B-B14F-4D97-AF65-F5344CB8AC3E}">
        <p14:creationId xmlns:p14="http://schemas.microsoft.com/office/powerpoint/2010/main" val="1614346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c -g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«c» «g»,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00601" y="3972491"/>
            <a:ext cx="8229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c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MA" sz="6000" b="1" dirty="0">
                <a:solidFill>
                  <a:srgbClr val="FCBF18"/>
                </a:solidFill>
                <a:latin typeface="Dosis" pitchFamily="2" charset="0"/>
              </a:rPr>
              <a:t>g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6"/>
            <a:ext cx="8339647" cy="2862322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714979"/>
            <a:ext cx="5715001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83617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13722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G en minuscule et en majuscule . Elles font le son « G» ou « J 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G» 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3883991" y="3106857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g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E4DB1-40DA-8D93-0D04-BFB36475B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31027F-563C-DA73-1F20-9FF65C55A4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03C340-DC8C-B863-6688-FD4B26F96933}"/>
              </a:ext>
            </a:extLst>
          </p:cNvPr>
          <p:cNvGrpSpPr/>
          <p:nvPr/>
        </p:nvGrpSpPr>
        <p:grpSpPr>
          <a:xfrm>
            <a:off x="483617" y="4860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27C677-8CB6-0A13-7AF7-EA712AA7DE9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707F5D-55F3-F850-EB9D-ECFCCD24C2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CFEEA485-FA15-6278-7349-877656C0FDB4}"/>
              </a:ext>
            </a:extLst>
          </p:cNvPr>
          <p:cNvSpPr txBox="1"/>
          <p:nvPr/>
        </p:nvSpPr>
        <p:spPr>
          <a:xfrm>
            <a:off x="1462547" y="723586"/>
            <a:ext cx="1137225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C en minuscule et en majuscule . Elles font le son « S» ou «K».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c » 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4BFAB71-2C8F-13D3-9FC6-797E80D04F7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4040CDA-4EA1-565F-DABF-1BC6C91B65B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6FD32B7-E904-CB57-3E7E-291803FB02C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DF9318C-8DB8-CBE6-495C-FB8969ED53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10EC1F0-E06E-25A3-E5B1-C421E0B193C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758F21C-3EC6-2908-9AE6-449859825F8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B705709-B2DD-A610-C6F8-01EE14DDCA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A913B98-B304-F137-4BC8-A6B5C9D81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AEC1F22-7DE9-6505-9052-840D29635535}"/>
              </a:ext>
            </a:extLst>
          </p:cNvPr>
          <p:cNvSpPr txBox="1"/>
          <p:nvPr/>
        </p:nvSpPr>
        <p:spPr>
          <a:xfrm>
            <a:off x="3883991" y="3106857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chemeClr val="tx2"/>
                </a:solidFill>
                <a:latin typeface="Dosis" pitchFamily="2" charset="0"/>
              </a:rPr>
              <a:t>-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7389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«c 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1160545" y="623259"/>
            <a:ext cx="12950660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Quand la lettre c est suivi de a, o, u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elle fait le son « k »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 »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« a » « ca » ,</a:t>
            </a:r>
            <a:r>
              <a:rPr lang="fr-MA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«c» « a » ca». </a:t>
            </a:r>
            <a:endParaRPr lang="fr-MA" sz="32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8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32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«g» « o » qui veut lire les lettres ?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g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1015116" y="680119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Quand la lettre g est suivi de o , a,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elle fait le son « g »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g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« o » « go » ,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«g» « o » go». </a:t>
            </a:r>
            <a:endParaRPr lang="fr-MA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«c»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196425" y="65509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Quand la lettre c est suivi de e, i, y ,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elle fait le son « s »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«c»  « i » «ci ».     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c» « i » « ci ». 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 - cage- école- guitare – girafe- garage.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avec: c-g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:c-g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1284153" y="6038912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366263" y="6965650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1456998" y="3130725"/>
            <a:ext cx="418180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g»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242" y="81108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3733800" y="3130725"/>
            <a:ext cx="5943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g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907883" y="637546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Quand la lettre g est suivi de a, o, u , elle fait le son /ʒ/ « j » </a:t>
            </a:r>
          </a:p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g » « e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ge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.L 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isons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«g» « e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«c 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561" y="604195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4495800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1015116" y="829606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 » « é » « cé »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«c» « é » «cé ». Qui veut lire «p» « é » «cé». 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8361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g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«g»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g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887009" y="738122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g est à côté du graphème ou ,ça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».«g»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«g»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gou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5DEBB1-EF31-A8CD-2FC0-ACD846612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0B3CCA-F0EF-16F1-0EE0-04B0790F06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17AE372-FA54-1201-7597-D59E526FCB34}"/>
              </a:ext>
            </a:extLst>
          </p:cNvPr>
          <p:cNvGrpSpPr/>
          <p:nvPr/>
        </p:nvGrpSpPr>
        <p:grpSpPr>
          <a:xfrm>
            <a:off x="42774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3406B31-EA44-FF65-A5AA-D0E79C13D31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D4D8E9E-69E9-2B7D-2F65-9B8F941F90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D356E20-07F4-492E-F1BD-B2B243E7E3B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6C1AA77-9C9B-F537-BFC2-034ED96C9ED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EB9A74-EF9B-02FA-D007-791A455BDE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11E4896-4378-129D-421C-BE9DA48E1C1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C42704-D8E3-D935-4C4C-4A8036E7D0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3C5B929-2E7C-113C-ADDF-F8B6EFF99DC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A75E9BE-A952-BBDF-7B91-AB00BF4862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A9A750E-1D05-E1FE-F83D-C829CA13C3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07979E5-A934-49ED-4803-30801DA30F0F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F5AB6CA-094A-B0CE-67DD-B5CC3C2D91C2}"/>
              </a:ext>
            </a:extLst>
          </p:cNvPr>
          <p:cNvSpPr txBox="1"/>
          <p:nvPr/>
        </p:nvSpPr>
        <p:spPr>
          <a:xfrm>
            <a:off x="3425227" y="3240080"/>
            <a:ext cx="291772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FBBA977-A523-CD24-09CF-8E16209C517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3E61A32-B7DF-4684-BCF3-D982AE7A24FB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c»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214866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C0B8A-733F-B4E3-8E1B-CE3B6A71E6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3D4D83-E014-6F32-CFCB-6E530E6E794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63DD494-57DC-A906-5010-3E347A550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AD43E5-8637-C8F9-22C4-C9A5FD92F8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444AED-C9C1-BC32-8C57-3315F9A5C57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19AA9F-2982-FE4E-385E-CB8E6C13EE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6451FF-371D-551B-7F85-9463140AF93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021FF6-3011-0D2B-6ECF-B8F2FC2FE84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33B2676-DA57-E2F6-F7BB-8E4FE9747C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618918-DD06-0DDF-90FA-7E2650EEB61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BBB0A46-C4E6-A117-D170-CA059663AD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AE1FD1-C231-F11D-55EC-C285B5ECE8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A0DF635-99B6-A1B9-DB56-7E9F91AE09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626" y="721378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64DA472-503F-C763-C02D-10CEB3DC1063}"/>
              </a:ext>
            </a:extLst>
          </p:cNvPr>
          <p:cNvSpPr txBox="1"/>
          <p:nvPr/>
        </p:nvSpPr>
        <p:spPr>
          <a:xfrm>
            <a:off x="2743200" y="3150274"/>
            <a:ext cx="735165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B80DABA-3B97-E815-2914-9A7555622B4D}"/>
              </a:ext>
            </a:extLst>
          </p:cNvPr>
          <p:cNvSpPr txBox="1"/>
          <p:nvPr/>
        </p:nvSpPr>
        <p:spPr>
          <a:xfrm>
            <a:off x="725020" y="631473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cou»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c est à côté du graphème ou , 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».«c» «ou » «cou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«k»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«k»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kou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225307985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94330C3-838D-73E6-BD80-6257DE26F9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721" y="3144260"/>
            <a:ext cx="12237280" cy="347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BAA4BC-D026-5630-7C16-7FFDA897D7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721" y="3144260"/>
            <a:ext cx="12237280" cy="347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sp>
        <p:nvSpPr>
          <p:cNvPr id="60" name="ZoneTexte 59">
            <a:extLst>
              <a:ext uri="{FF2B5EF4-FFF2-40B4-BE49-F238E27FC236}">
                <a16:creationId xmlns:a16="http://schemas.microsoft.com/office/drawing/2014/main" id="{7DCEEEA6-D091-B0FC-C00C-9FA76D2AEF35}"/>
              </a:ext>
            </a:extLst>
          </p:cNvPr>
          <p:cNvSpPr txBox="1"/>
          <p:nvPr/>
        </p:nvSpPr>
        <p:spPr>
          <a:xfrm>
            <a:off x="1122473" y="1225066"/>
            <a:ext cx="7232904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désigne trois élèves pour lire.</a:t>
            </a: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A5CF99B-AAA6-B6D6-58F7-B802D67970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5079" y="3162300"/>
            <a:ext cx="12237280" cy="3471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368279" y="56071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6882" y="560719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1768" y="560717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957539" y="643926"/>
            <a:ext cx="1158793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Ecoutez comment je lis le mot. « G » devant i se prononce comme le son  « j»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G » devant « o » se prononce 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«g»,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"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gi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"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 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"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go</a:t>
            </a: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"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gigot »?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3983157" y="5013158"/>
            <a:ext cx="470463" cy="1729596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5DDBC2-8F1F-ED7E-53EB-41376E81F38B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gigo</a:t>
            </a:r>
            <a:r>
              <a:rPr lang="fr-FR" sz="149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endParaRPr lang="fr-FR" sz="14925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07C808EE-0EB7-6B5A-CDB5-3330137427A8}"/>
              </a:ext>
            </a:extLst>
          </p:cNvPr>
          <p:cNvSpPr/>
          <p:nvPr/>
        </p:nvSpPr>
        <p:spPr>
          <a:xfrm rot="16200000">
            <a:off x="6315959" y="4508367"/>
            <a:ext cx="470462" cy="273917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579493" y="67462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030056" y="3142788"/>
            <a:ext cx="9333246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cag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045531" y="5127171"/>
            <a:ext cx="729340" cy="167639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243833" y="4980778"/>
            <a:ext cx="717326" cy="198120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29636" y="604851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 devant « a » se prononce « k» , g devant  e se prononce « j»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 ensemble  «ca»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ge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 « cage».            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00C1E8E-98D3-28F2-CF3E-679C23046A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115" y="3591288"/>
            <a:ext cx="12068699" cy="3093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MA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Voici - pour </a:t>
              </a: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MA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Voici - pour </a:t>
            </a:r>
            <a:endParaRPr lang="fr-FR" sz="72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DDF4E83-96E7-9A84-3489-3727C41EAB2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82200" y="3145085"/>
            <a:ext cx="2300848" cy="268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3035C2-16D2-42A5-DCBD-09EE1BE89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BD34DA-0601-7126-DF7F-3178D833B83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C342BB-1CC8-D7DA-D16B-E6A21926732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F66C94-FEB8-C09A-B62E-A0095CCC06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9D455D7-0F05-8DC4-87CB-E2CACEDE2A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E6C41CA-D48B-591E-2E29-D8E0D0A8B72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BDD47C-0E21-7A66-41E3-8ED1C8509BF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0A806F-0B37-FCCE-29FF-6BA6283D4D3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7229BE7-B33A-EDA4-377D-13AA7BB066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FD8DBD-D729-0190-C769-81DBD196DC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EFEA772-D9DB-A96F-829B-0CC4E849917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E036385-664B-8EFE-5704-726F54C74C4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63DC254-B2A3-5EC6-6DA6-04E41088F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F603A5-3D51-4E52-CEE3-3C91A6E92C9D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voici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8B4CD4-C142-CD49-6C2B-998214BADBE7}"/>
              </a:ext>
            </a:extLst>
          </p:cNvPr>
          <p:cNvSpPr txBox="1"/>
          <p:nvPr/>
        </p:nvSpPr>
        <p:spPr>
          <a:xfrm>
            <a:off x="1462547" y="816906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 Lisons   ensemble ”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902006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8361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1205211" y="2783501"/>
            <a:ext cx="111251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Voici </a:t>
            </a:r>
            <a:r>
              <a:rPr lang="fr-FR" sz="6000" b="1" kern="0" spc="480" dirty="0">
                <a:solidFill>
                  <a:srgbClr val="106585"/>
                </a:solidFill>
                <a:latin typeface="Dosis" pitchFamily="2" charset="0"/>
              </a:rPr>
              <a:t> la girafe.</a:t>
            </a:r>
            <a:endParaRPr lang="fr-FR" sz="6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205211" y="778630"/>
            <a:ext cx="1200114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la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girafe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.” 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ensemble ”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la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girafe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” .Qui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répéter ?                       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1244AF-83C7-7AF7-DEA4-48F532A0F6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9634" y="5257800"/>
            <a:ext cx="2446419" cy="317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8D6F5-77DC-8AC4-7C7B-922B0A320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FE2B81-0609-0822-6058-CA41FE5019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0148285-71EF-4F89-1628-D3701E85FD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9AFF84-A50F-C45B-11E0-31DB9DB1327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4D4305-C0A8-02F1-2AE7-5DF3C2FAEA7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DA134D1-D993-F717-52AA-D87A744FCB0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2344B05-F1B4-1E49-EE06-AC53DC74BE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F08A176-955D-E291-1F67-6637B1D960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4ABFA56-9EA7-50D4-BFD9-FD12F5739A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D8ED651-58A8-9085-DACC-E3D2E84829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343F16-2F5D-C8EA-63C3-9E3D7E1BCF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7A48B83-3AF9-76E7-B3E6-3D4F9AE6FB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90C59EF-7C71-8E29-EF54-0A4B0F18F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8833095-ABA4-DF3A-7816-EBAF152B6518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voici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4A56A8-28FF-5661-5132-CBD5D11CA2DB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1A4B7FA-08C9-5682-218E-D0AC97F531FD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E20618B-F6A1-5EDE-DA31-2507B324039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03251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voici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«voici»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596" y="2425371"/>
            <a:ext cx="912565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7" y="3443033"/>
            <a:ext cx="657533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voici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D1F113-3C8B-C70D-577D-5433DD393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196217-4EDA-2F4D-7010-40625B8434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F1DE5B-53C0-A10A-4035-C0859046686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DA29E-DF67-DF23-A512-79BC3E7015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B6093FA-9059-9505-C956-3C8862F3325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F640F10-A17D-8B62-CA00-8AC458C987F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0869E2-C3AD-D362-15D1-56D238824E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CCF4889-09BD-4A72-862D-F201264A76D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03C3F59-2304-CA5C-BFBE-C2862D5078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FD2E91-4067-90E5-75F7-D847B9C8B34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A015E51-320B-65FD-C145-C95EFBD040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DF529ED-251E-51C2-B34D-436CA24CC8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69C1CE-0790-98DC-D901-E1C642F412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D722828-3E26-3FB0-B297-61D961B949B7}"/>
              </a:ext>
            </a:extLst>
          </p:cNvPr>
          <p:cNvSpPr txBox="1"/>
          <p:nvPr/>
        </p:nvSpPr>
        <p:spPr>
          <a:xfrm>
            <a:off x="3429000" y="3714716"/>
            <a:ext cx="5859272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pour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FABB11-BDCE-8FD6-214E-6CF4FA2BD70D}"/>
              </a:ext>
            </a:extLst>
          </p:cNvPr>
          <p:cNvSpPr txBox="1"/>
          <p:nvPr/>
        </p:nvSpPr>
        <p:spPr>
          <a:xfrm>
            <a:off x="1462547" y="816906"/>
            <a:ext cx="11487782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pour ”.  Lisons   ensemble ”pour” .  Qui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lire “</a:t>
            </a: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pour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?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16941069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DDA41-8A2E-EB5D-9D54-658D7C578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81EDAC-A0A6-8187-EC1E-24A7735352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F2D29D2-C7D3-E8C8-2890-7E1BB4166B9E}"/>
              </a:ext>
            </a:extLst>
          </p:cNvPr>
          <p:cNvGrpSpPr/>
          <p:nvPr/>
        </p:nvGrpSpPr>
        <p:grpSpPr>
          <a:xfrm>
            <a:off x="48361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42F114-7654-938B-FE25-DA840E461F0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75C038D-BD5A-E4E4-5EE4-138909FAA1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36016F6-500A-4172-3571-BFA7956F2D9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BEADCC-62E8-3ECE-90B2-3A939EE6CC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39B8A07-0D85-E652-C7AB-455330729F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1B81D37-FA88-3D9F-078A-2C41EADFD2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E2CA39C-E665-0560-EE61-0064792F04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7033532-36C3-3A48-68C0-AF095A17981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1C83C1-F561-3036-5945-E7B8B301131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53117EA-524A-5731-610A-10F18A1A79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5817" y="778630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D3A3166-4567-BECD-874E-D1EA77C483E3}"/>
              </a:ext>
            </a:extLst>
          </p:cNvPr>
          <p:cNvSpPr txBox="1"/>
          <p:nvPr/>
        </p:nvSpPr>
        <p:spPr>
          <a:xfrm>
            <a:off x="1205211" y="2783501"/>
            <a:ext cx="111251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5400" b="1" kern="0" spc="480" dirty="0">
                <a:solidFill>
                  <a:srgbClr val="106585"/>
                </a:solidFill>
                <a:latin typeface="Dosis" pitchFamily="2" charset="0"/>
              </a:rPr>
              <a:t>Je vais à la piscine </a:t>
            </a:r>
            <a:r>
              <a:rPr lang="fr-FR" sz="5400" b="1" kern="0" spc="480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pour </a:t>
            </a:r>
            <a:r>
              <a:rPr lang="fr-FR" sz="5400" b="1" kern="0" spc="480" dirty="0">
                <a:solidFill>
                  <a:srgbClr val="106585"/>
                </a:solidFill>
                <a:latin typeface="Dosis" pitchFamily="2" charset="0"/>
              </a:rPr>
              <a:t>nager .</a:t>
            </a:r>
            <a:endParaRPr lang="fr-FR" sz="54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79FC4C4-AADE-3BE6-C2AF-002E9C02F864}"/>
              </a:ext>
            </a:extLst>
          </p:cNvPr>
          <p:cNvSpPr txBox="1"/>
          <p:nvPr/>
        </p:nvSpPr>
        <p:spPr>
          <a:xfrm>
            <a:off x="1205211" y="778630"/>
            <a:ext cx="1200114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à la piscine pour nager . Répétons ensemble la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répéter?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52DB41D-8F34-140F-B40C-B46733300B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3894" y="4722210"/>
            <a:ext cx="4505294" cy="2442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04801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33E35-2388-D20B-9349-73DB4E01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669694-4389-5EF5-16AF-9D594FE956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428FEA8-A8BC-C1B4-4C81-6E23DC4857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5A0819-CBDC-A588-80C7-8B145672BB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DD8BE8-F33B-A0AE-C869-2DEA8C5DB19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0AAE458-DBBC-56D5-F429-8BC43F64E04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37ECA6-4295-E799-0EE4-CEA5B349FE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3F8262-3FAD-F23F-5549-D5A6A8E7E4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C4E6BDB-CC60-F2D4-97B7-341FC2C3A1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8CB97-E58C-6828-0C82-ABA853EA22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4C724D-8C20-B945-3575-F677021939A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280D00D-69D7-9D85-AA63-BDD8A51D754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246DD4-CBDD-2C00-DB83-C13FC7103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E65BBAF-AA10-B2F7-715B-1C8340271465}"/>
              </a:ext>
            </a:extLst>
          </p:cNvPr>
          <p:cNvSpPr txBox="1"/>
          <p:nvPr/>
        </p:nvSpPr>
        <p:spPr>
          <a:xfrm>
            <a:off x="3581400" y="3695700"/>
            <a:ext cx="5772150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00" b="1" kern="0" spc="480" dirty="0">
                <a:solidFill>
                  <a:srgbClr val="106585"/>
                </a:solidFill>
                <a:latin typeface="Dosis" pitchFamily="2" charset="0"/>
              </a:rPr>
              <a:t>pour</a:t>
            </a:r>
            <a:endParaRPr lang="fr-FR" sz="14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D9ED0D-341B-C8CA-E3C7-736B429E363A}"/>
              </a:ext>
            </a:extLst>
          </p:cNvPr>
          <p:cNvSpPr txBox="1"/>
          <p:nvPr/>
        </p:nvSpPr>
        <p:spPr>
          <a:xfrm>
            <a:off x="1461835" y="1159227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EB85B35-2366-7208-1D1C-834E4F6309E2}"/>
              </a:ext>
            </a:extLst>
          </p:cNvPr>
          <p:cNvSpPr txBox="1"/>
          <p:nvPr/>
        </p:nvSpPr>
        <p:spPr>
          <a:xfrm>
            <a:off x="1450403" y="72337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“pour”.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D63E219-9F1A-083E-F4DD-5949366E662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329432" y="663926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95315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92A174-0BBE-0D90-8268-C830EF3C68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1CCBFF-F723-C6AB-FCC9-506F132E7E0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D6418D-26EC-7E11-1723-E10BC97FE9E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F94875-E457-B006-59A7-51292822B4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E9AEB6-70A4-3056-00DC-F00D6F71FA2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FC4FA92-D377-CED3-1A0A-14246FB2ECD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244502-C710-DB12-D08C-BE906B5B3E9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9D438E-295C-AF95-EA83-0133B32969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ECCE115-5B76-D15A-1CF4-51A1F574DA8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D9AFE6F-DFA9-326E-AB94-0A8A8741CCE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8B6D3-8A6A-EC7B-4B69-553B34C41E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77AB4F8-1B90-DD55-6194-9B6C8DDEB62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2EF5E2E-5FA4-7D6B-30A3-15FE5BEE8A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CAACEE9-D6E2-40BC-6999-E3E460603E64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22A46E8-F61E-2FE0-BC6A-46D8924AE3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45F42A1-2843-4DF6-0A2A-D2D6F59B671D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”pour”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70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“pour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4D42B53-FABD-969C-DC06-A6216D467EC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55AA3E-3C96-7780-A8FD-D2E7E277A92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DC13866-BC6C-CF15-5A9E-079B93934F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53A313D-3BB0-DB91-3264-32F2DA4E630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507FC075-B539-8C22-6C16-BCFD584FB7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F5683A6-4258-BE77-A253-B05F0C00A1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2685E0C-694E-7920-D517-E6AD9FE02AB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6C1944A8-78C3-534A-9105-95A06A62DC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52377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F0614-D566-632A-E026-38D4A7283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7681B5-BF5D-7F41-C07C-2B7158435BC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A2291B-2BDD-3FE8-FA78-71ADAD24C0A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F244A07-5634-F07E-E883-6B1BAECD44A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2A7965-5C9B-FF48-9E18-6CA2FE83991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84569D-D470-C6AE-BBC6-F31B25990C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E0FA63-F68E-D79B-B627-72F0FA19187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0436DEF-5A19-1D20-7B55-DFC59757B2F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2201A9F-0168-C1B9-5862-2DA49665D5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17BE395-A2C5-B28E-BA84-54A260FED2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DA6C5AB-7684-8162-8A60-AD4073BB946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5CE34EA-0D1A-59D6-7A59-75468E58AC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DAE13DF-68AA-ED14-8E44-ABEEF7E38D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950C784-C584-4B75-70FE-B5542ED4A809}"/>
              </a:ext>
            </a:extLst>
          </p:cNvPr>
          <p:cNvSpPr txBox="1"/>
          <p:nvPr/>
        </p:nvSpPr>
        <p:spPr>
          <a:xfrm>
            <a:off x="1512868" y="939740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«pour»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FE9D363-84C5-1D0C-DACD-EE5E6066F46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88707" y="2476229"/>
            <a:ext cx="9355693" cy="543625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6A4A00-EDDA-70FB-4FB2-CF2AC2A9A5A9}"/>
              </a:ext>
            </a:extLst>
          </p:cNvPr>
          <p:cNvSpPr txBox="1"/>
          <p:nvPr/>
        </p:nvSpPr>
        <p:spPr>
          <a:xfrm>
            <a:off x="4329726" y="3443033"/>
            <a:ext cx="6566874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pour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41180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1253621" y="330438"/>
              <a:ext cx="7572288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63" y="495300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828293" y="818648"/>
            <a:ext cx="1242002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Sur, sous, pour, voici, dans ,avec, répétons ensemble: Sur, sous, pour, voici, dans ,avec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A257EEA-845A-1321-8958-780FD63A30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" y="4952983"/>
            <a:ext cx="12420022" cy="72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1515334-7A35-5862-9A3B-B390AA6E7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115" y="4357766"/>
            <a:ext cx="12253142" cy="704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10476759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</a:t>
              </a:r>
              <a:r>
                <a:rPr lang="fr-FR" sz="60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avec«c</a:t>
              </a: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-g»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3962401" y="3498846"/>
            <a:ext cx="89916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cette phrase.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 Il nage dans la piscine.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BCA7E-9FB6-4E9D-3E10-FAF00E776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0303EFD-5857-534C-CCA4-638F3537C6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30694D4-4073-BC16-C575-42778561E32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AE8A655-B9C4-10B6-3EA6-16BDD8C0A2D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A3E69A5-5711-25EB-78F1-C2D142C899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18FFF34-B305-1790-C4D5-7344A939D2F0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0B24E6-84A3-47BE-16D8-E2BB7C0DDA0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6FD94D6-9BBC-AA3B-B92F-763F1E885D34}"/>
              </a:ext>
            </a:extLst>
          </p:cNvPr>
          <p:cNvGrpSpPr/>
          <p:nvPr/>
        </p:nvGrpSpPr>
        <p:grpSpPr>
          <a:xfrm>
            <a:off x="432709" y="61360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078CC01-9B03-1CCF-D54C-C26295C738F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6B45B8F-79D3-3A54-3056-B0C9FA1C71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96541F1-825A-869B-AAA0-775B70BBA32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2949C2FA-BB1E-2C53-E0BE-8FCE01A671B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D52A39D-2625-5DCD-A2CF-2CF8454023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60D1CC8-9101-746F-0970-589F88FF590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70C5C94-7294-757C-B1E8-4378FF9CEE2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BB85070-293B-346E-593F-D35150A968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9C6A9EBF-965B-6D91-5147-F3A9935D9FC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1404BCA4-46E5-60A8-E991-C141C80B0B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3749" y="67932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CDB288F-3CFD-5291-A1D2-3C7062B65FCA}"/>
              </a:ext>
            </a:extLst>
          </p:cNvPr>
          <p:cNvCxnSpPr>
            <a:cxnSpLocks/>
          </p:cNvCxnSpPr>
          <p:nvPr/>
        </p:nvCxnSpPr>
        <p:spPr>
          <a:xfrm>
            <a:off x="534527" y="5005186"/>
            <a:ext cx="1262679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79B9AE2A-43D2-2E52-BC8D-CB4714762180}"/>
              </a:ext>
            </a:extLst>
          </p:cNvPr>
          <p:cNvCxnSpPr>
            <a:cxnSpLocks/>
          </p:cNvCxnSpPr>
          <p:nvPr/>
        </p:nvCxnSpPr>
        <p:spPr>
          <a:xfrm>
            <a:off x="458738" y="3884487"/>
            <a:ext cx="12702582" cy="3999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80E4DC36-EC88-BE82-AA01-19C821317002}"/>
              </a:ext>
            </a:extLst>
          </p:cNvPr>
          <p:cNvCxnSpPr>
            <a:cxnSpLocks/>
          </p:cNvCxnSpPr>
          <p:nvPr/>
        </p:nvCxnSpPr>
        <p:spPr>
          <a:xfrm>
            <a:off x="458738" y="4457700"/>
            <a:ext cx="12728611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472555F4-A4CA-F61F-F13C-EA566EF62BF8}"/>
              </a:ext>
            </a:extLst>
          </p:cNvPr>
          <p:cNvSpPr txBox="1"/>
          <p:nvPr/>
        </p:nvSpPr>
        <p:spPr>
          <a:xfrm>
            <a:off x="714632" y="3816839"/>
            <a:ext cx="1421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9600" b="1" dirty="0">
                <a:solidFill>
                  <a:srgbClr val="106585"/>
                </a:solidFill>
                <a:latin typeface="+mj-lt"/>
              </a:rPr>
              <a:t>IL nage dans la piscine. </a:t>
            </a:r>
          </a:p>
        </p:txBody>
      </p:sp>
      <p:sp>
        <p:nvSpPr>
          <p:cNvPr id="67" name="ZoneTexte 66">
            <a:extLst>
              <a:ext uri="{FF2B5EF4-FFF2-40B4-BE49-F238E27FC236}">
                <a16:creationId xmlns:a16="http://schemas.microsoft.com/office/drawing/2014/main" id="{8DF9E408-2404-18C7-F085-36F1BCA29A33}"/>
              </a:ext>
            </a:extLst>
          </p:cNvPr>
          <p:cNvSpPr txBox="1"/>
          <p:nvPr/>
        </p:nvSpPr>
        <p:spPr>
          <a:xfrm>
            <a:off x="714632" y="660218"/>
            <a:ext cx="13271307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les mots de la phrase en script.  Regardez bien et suivez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mouvements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767226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97F53-CC37-D7AA-2C7D-7405423C3C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B578ED1-ECDC-5724-6482-7EC5CC976C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6E828C-0BA5-1CB1-3FD0-1A59157599D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756093-A0B3-1A1E-08B1-623E72EC40B0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AEC73DB-D243-2E31-B868-5536B87255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0D2587D-D7F1-DA95-216D-533B6AE7C4F4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08D1BC-FB20-7E96-0E33-7FAFFBB224E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94D8EAA-C251-F55F-43D3-A65B862E7282}"/>
              </a:ext>
            </a:extLst>
          </p:cNvPr>
          <p:cNvGrpSpPr/>
          <p:nvPr/>
        </p:nvGrpSpPr>
        <p:grpSpPr>
          <a:xfrm>
            <a:off x="432709" y="61360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2AA4EBE-CA57-6C36-C40A-B9D27EEDC5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AC13421-3700-8399-0648-EB75A94E05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B70293D-8A7E-EBAC-106E-9BFE6C5E608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48DD92A-807B-4672-3E94-2E6B63FA3F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16D1902A-D801-90C2-7A42-9EDB509F5B5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133687B-2E51-53CC-F963-B906E5CE14F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C2CFCE5F-799D-AE3B-C665-BF0BFC33DC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B7C6302C-F5B9-C6E4-F220-5675496434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AA3344ED-98CF-25A1-C6B9-FE9D19F6C71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DF172014-9335-6C82-7C15-38CFC22BB7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3749" y="679329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F0FFEA9-7824-6866-93ED-21087609E4D6}"/>
              </a:ext>
            </a:extLst>
          </p:cNvPr>
          <p:cNvCxnSpPr>
            <a:cxnSpLocks/>
          </p:cNvCxnSpPr>
          <p:nvPr/>
        </p:nvCxnSpPr>
        <p:spPr>
          <a:xfrm>
            <a:off x="534527" y="5005186"/>
            <a:ext cx="1262679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85C4576-F1E6-9F58-41A6-E9B3D560F41C}"/>
              </a:ext>
            </a:extLst>
          </p:cNvPr>
          <p:cNvCxnSpPr>
            <a:cxnSpLocks/>
          </p:cNvCxnSpPr>
          <p:nvPr/>
        </p:nvCxnSpPr>
        <p:spPr>
          <a:xfrm>
            <a:off x="458738" y="3884487"/>
            <a:ext cx="12702582" cy="3999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D5CAC50B-234E-83BA-ED55-72C89ECBFFF6}"/>
              </a:ext>
            </a:extLst>
          </p:cNvPr>
          <p:cNvCxnSpPr>
            <a:cxnSpLocks/>
          </p:cNvCxnSpPr>
          <p:nvPr/>
        </p:nvCxnSpPr>
        <p:spPr>
          <a:xfrm>
            <a:off x="458738" y="4457700"/>
            <a:ext cx="12728611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EEC4D1BB-ABAE-CBB9-B340-E699A27F6333}"/>
              </a:ext>
            </a:extLst>
          </p:cNvPr>
          <p:cNvSpPr txBox="1"/>
          <p:nvPr/>
        </p:nvSpPr>
        <p:spPr>
          <a:xfrm>
            <a:off x="714632" y="3816839"/>
            <a:ext cx="1421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9600" b="1" dirty="0">
                <a:solidFill>
                  <a:srgbClr val="106585"/>
                </a:solidFill>
                <a:latin typeface="+mj-lt"/>
              </a:rPr>
              <a:t>IL nage dans la piscine.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9F3A1B-3DC3-FAC4-9A11-A93B7F99F60B}"/>
              </a:ext>
            </a:extLst>
          </p:cNvPr>
          <p:cNvSpPr txBox="1"/>
          <p:nvPr/>
        </p:nvSpPr>
        <p:spPr>
          <a:xfrm>
            <a:off x="1051537" y="690405"/>
            <a:ext cx="11257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159889856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FB274-673D-50B1-1CBD-1C27D9A8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81BC189-671E-8D00-126A-A0E23F00C81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250635-3486-F1DA-E35E-7AA8DD7662A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D8626E-7227-6B4E-4649-99DA6FBC7383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E7E82B-F1FB-D360-65E9-948D14F26D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3DE290B-C488-6681-F692-FBEE01D8D98F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F39BA6-E112-DFEB-E074-C86499CD75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B3E0B0-8596-90EA-FCCC-A6478EAAE83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7C6E6E2-659A-367E-C52D-7E2A78C4E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EFEBFD6-DF9B-10F6-8EC9-5C171F840E2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AF7A7657-2E7F-5C7A-D4D3-D1DC366600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97DCDB-AE46-3C86-0B22-E77C2272186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9FE26066-0F9E-36D9-1161-89C93AC4DFD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6992A4C-82AC-9DEF-0456-57EE660CA26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FA56708-55F7-F1DC-0422-1E4EE2A3AC5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9CF83E2A-1243-DC98-C7AF-E5F538A97E6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661ECE19-CD73-180B-5EE2-66B13866773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5AB24B1-35E8-0BAB-CE8D-9630F7A1F0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F3567A-7EB1-A258-E5AE-184DD3C65FB0}"/>
              </a:ext>
            </a:extLst>
          </p:cNvPr>
          <p:cNvSpPr txBox="1"/>
          <p:nvPr/>
        </p:nvSpPr>
        <p:spPr>
          <a:xfrm>
            <a:off x="1443497" y="977502"/>
            <a:ext cx="115293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recopiez la phrase.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B9CAF00-09BA-8C3C-81DA-A97F5A57FEC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69742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81DAD-E7A2-3544-615A-B39FB5AD8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B43D3B4-CFAC-020B-83A2-FF4F4996EDF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7ACBAD6-F212-7EE9-16FB-4611A6F95F99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E143DB6-E483-C4F7-D835-EDD150915576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A0BA2F8-FCF1-C5B3-94B2-345B5624F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978CFC3-0FA7-F6F2-2CE4-853300775247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4747977-7D03-A338-6291-43059218202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BFB38C3B-BB93-CC80-E1F7-D58FB6C572A7}"/>
              </a:ext>
            </a:extLst>
          </p:cNvPr>
          <p:cNvGrpSpPr/>
          <p:nvPr/>
        </p:nvGrpSpPr>
        <p:grpSpPr>
          <a:xfrm>
            <a:off x="432709" y="61360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861959-7331-C5D2-A31F-DDEEAAFE3E1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771070-5F9C-D415-896C-E48A9B92CBA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475EEC8-D19B-BC28-A819-1D80BF4ED7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32F0B5F-B23D-56BB-F69B-F421C1AC78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9975DFD-D0BB-CFC2-3AAB-4C02E858EC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18A33A5-2896-A200-2174-86D47D1B970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AF67965F-85CD-FEDB-B147-0CFED10E2F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4D64F6E-CE14-F244-6B8D-6FD0567B63D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E08B218-035A-C7F6-EDD9-6DB9E526A2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F6EB284-F662-F973-8007-84E55E3E08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4331" y="750726"/>
            <a:ext cx="581346" cy="514106"/>
          </a:xfrm>
          <a:prstGeom prst="rect">
            <a:avLst/>
          </a:prstGeom>
        </p:spPr>
      </p:pic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D6A3AF57-5777-57DD-D6EC-296C60AC6C72}"/>
              </a:ext>
            </a:extLst>
          </p:cNvPr>
          <p:cNvCxnSpPr>
            <a:cxnSpLocks/>
          </p:cNvCxnSpPr>
          <p:nvPr/>
        </p:nvCxnSpPr>
        <p:spPr>
          <a:xfrm>
            <a:off x="534527" y="5005186"/>
            <a:ext cx="12626793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76135B6-5F2E-0148-851B-626A8429600F}"/>
              </a:ext>
            </a:extLst>
          </p:cNvPr>
          <p:cNvCxnSpPr>
            <a:cxnSpLocks/>
          </p:cNvCxnSpPr>
          <p:nvPr/>
        </p:nvCxnSpPr>
        <p:spPr>
          <a:xfrm>
            <a:off x="458738" y="3884487"/>
            <a:ext cx="12702582" cy="39994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3E23B0A8-B175-58D6-2DEE-516D782052A4}"/>
              </a:ext>
            </a:extLst>
          </p:cNvPr>
          <p:cNvCxnSpPr>
            <a:cxnSpLocks/>
          </p:cNvCxnSpPr>
          <p:nvPr/>
        </p:nvCxnSpPr>
        <p:spPr>
          <a:xfrm>
            <a:off x="458738" y="4457700"/>
            <a:ext cx="12728611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5" name="ZoneTexte 54">
            <a:extLst>
              <a:ext uri="{FF2B5EF4-FFF2-40B4-BE49-F238E27FC236}">
                <a16:creationId xmlns:a16="http://schemas.microsoft.com/office/drawing/2014/main" id="{5BAF29ED-357B-E319-E752-8799489DF229}"/>
              </a:ext>
            </a:extLst>
          </p:cNvPr>
          <p:cNvSpPr txBox="1"/>
          <p:nvPr/>
        </p:nvSpPr>
        <p:spPr>
          <a:xfrm>
            <a:off x="714632" y="3816839"/>
            <a:ext cx="142116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9600" b="1" dirty="0">
                <a:solidFill>
                  <a:srgbClr val="106585"/>
                </a:solidFill>
              </a:rPr>
              <a:t>IL nage dans la piscine.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CD0156-93EF-F546-F182-8B9E3653C351}"/>
              </a:ext>
            </a:extLst>
          </p:cNvPr>
          <p:cNvSpPr txBox="1"/>
          <p:nvPr/>
        </p:nvSpPr>
        <p:spPr>
          <a:xfrm>
            <a:off x="1079748" y="775848"/>
            <a:ext cx="1125788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9349504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21576</TotalTime>
  <Words>5223</Words>
  <Application>Microsoft Office PowerPoint</Application>
  <PresentationFormat>Personnalisé</PresentationFormat>
  <Paragraphs>1062</Paragraphs>
  <Slides>117</Slides>
  <Notes>26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117</vt:i4>
      </vt:variant>
    </vt:vector>
  </HeadingPairs>
  <TitlesOfParts>
    <vt:vector size="129" baseType="lpstr">
      <vt:lpstr>Wingdings</vt:lpstr>
      <vt:lpstr>A Massir Ballpoint</vt:lpstr>
      <vt:lpstr>Calibri</vt:lpstr>
      <vt:lpstr>Symbol</vt:lpstr>
      <vt:lpstr>Amasis MT Pro</vt:lpstr>
      <vt:lpstr>Dosis</vt:lpstr>
      <vt:lpstr>Arial</vt:lpstr>
      <vt:lpstr>Microsoft Uighur</vt:lpstr>
      <vt:lpstr>Carelia</vt:lpstr>
      <vt:lpstr>Aptos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AMAADID RACHID</cp:lastModifiedBy>
  <cp:revision>181</cp:revision>
  <dcterms:created xsi:type="dcterms:W3CDTF">2006-08-16T00:00:00Z</dcterms:created>
  <dcterms:modified xsi:type="dcterms:W3CDTF">2025-09-21T19:40:31Z</dcterms:modified>
  <dc:identifier>DAFtlvZnwz4</dc:identifier>
</cp:coreProperties>
</file>