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4.xml" ContentType="application/vnd.openxmlformats-officedocument.presentationml.notesSlide+xml"/>
  <Override PartName="/ppt/tags/tag28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9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0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notesSlides/notesSlide18.xml" ContentType="application/vnd.openxmlformats-officedocument.presentationml.notesSlide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notesSlides/notesSlide19.xml" ContentType="application/vnd.openxmlformats-officedocument.presentationml.notesSlid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20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21.xml" ContentType="application/vnd.openxmlformats-officedocument.presentationml.notesSlide+xml"/>
  <Override PartName="/ppt/tags/tag42.xml" ContentType="application/vnd.openxmlformats-officedocument.presentationml.tags+xml"/>
  <Override PartName="/ppt/notesSlides/notesSlide22.xml" ContentType="application/vnd.openxmlformats-officedocument.presentationml.notesSlide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20"/>
  </p:notesMasterIdLst>
  <p:sldIdLst>
    <p:sldId id="257" r:id="rId3"/>
    <p:sldId id="2147482740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34805394" r:id="rId12"/>
    <p:sldId id="2134809001" r:id="rId13"/>
    <p:sldId id="2147482590" r:id="rId14"/>
    <p:sldId id="2147482594" r:id="rId15"/>
    <p:sldId id="2147482592" r:id="rId16"/>
    <p:sldId id="2147482595" r:id="rId17"/>
    <p:sldId id="2147482597" r:id="rId18"/>
    <p:sldId id="2147482596" r:id="rId19"/>
    <p:sldId id="599" r:id="rId20"/>
    <p:sldId id="601" r:id="rId21"/>
    <p:sldId id="2147482751" r:id="rId22"/>
    <p:sldId id="2147482752" r:id="rId23"/>
    <p:sldId id="2147482465" r:id="rId24"/>
    <p:sldId id="2147482748" r:id="rId25"/>
    <p:sldId id="2147482463" r:id="rId26"/>
    <p:sldId id="2147482466" r:id="rId27"/>
    <p:sldId id="2134809012" r:id="rId28"/>
    <p:sldId id="2147482755" r:id="rId29"/>
    <p:sldId id="2147482753" r:id="rId30"/>
    <p:sldId id="2147482754" r:id="rId31"/>
    <p:sldId id="2147482750" r:id="rId32"/>
    <p:sldId id="2147482462" r:id="rId33"/>
    <p:sldId id="2147482469" r:id="rId34"/>
    <p:sldId id="2147482467" r:id="rId35"/>
    <p:sldId id="609" r:id="rId36"/>
    <p:sldId id="610" r:id="rId37"/>
    <p:sldId id="2147482483" r:id="rId38"/>
    <p:sldId id="2147482757" r:id="rId39"/>
    <p:sldId id="612" r:id="rId40"/>
    <p:sldId id="2147482484" r:id="rId41"/>
    <p:sldId id="2147482485" r:id="rId42"/>
    <p:sldId id="615" r:id="rId43"/>
    <p:sldId id="2147482486" r:id="rId44"/>
    <p:sldId id="2147482481" r:id="rId45"/>
    <p:sldId id="2147482479" r:id="rId46"/>
    <p:sldId id="2147482478" r:id="rId47"/>
    <p:sldId id="2147482728" r:id="rId48"/>
    <p:sldId id="620" r:id="rId49"/>
    <p:sldId id="2147482494" r:id="rId50"/>
    <p:sldId id="2147482490" r:id="rId51"/>
    <p:sldId id="2147482495" r:id="rId52"/>
    <p:sldId id="2147482729" r:id="rId53"/>
    <p:sldId id="2147482730" r:id="rId54"/>
    <p:sldId id="2147482604" r:id="rId55"/>
    <p:sldId id="2147482605" r:id="rId56"/>
    <p:sldId id="2147482602" r:id="rId57"/>
    <p:sldId id="2147482603" r:id="rId58"/>
    <p:sldId id="2147482606" r:id="rId59"/>
    <p:sldId id="2147482607" r:id="rId60"/>
    <p:sldId id="2147482608" r:id="rId61"/>
    <p:sldId id="2147482609" r:id="rId62"/>
    <p:sldId id="2147482719" r:id="rId63"/>
    <p:sldId id="2147482720" r:id="rId64"/>
    <p:sldId id="2147482733" r:id="rId65"/>
    <p:sldId id="2147482734" r:id="rId66"/>
    <p:sldId id="2147482735" r:id="rId67"/>
    <p:sldId id="2147482736" r:id="rId68"/>
    <p:sldId id="2147482622" r:id="rId69"/>
    <p:sldId id="2147482623" r:id="rId70"/>
    <p:sldId id="2147482624" r:id="rId71"/>
    <p:sldId id="2147482625" r:id="rId72"/>
    <p:sldId id="2147482630" r:id="rId73"/>
    <p:sldId id="2147482631" r:id="rId74"/>
    <p:sldId id="2147482632" r:id="rId75"/>
    <p:sldId id="2147482633" r:id="rId76"/>
    <p:sldId id="2147482634" r:id="rId77"/>
    <p:sldId id="2147482643" r:id="rId78"/>
    <p:sldId id="2147482644" r:id="rId79"/>
    <p:sldId id="2147482645" r:id="rId80"/>
    <p:sldId id="2147482646" r:id="rId81"/>
    <p:sldId id="2147482647" r:id="rId82"/>
    <p:sldId id="2147482758" r:id="rId83"/>
    <p:sldId id="2147482648" r:id="rId84"/>
    <p:sldId id="2147482650" r:id="rId85"/>
    <p:sldId id="2147482651" r:id="rId86"/>
    <p:sldId id="2147482701" r:id="rId87"/>
    <p:sldId id="2147482652" r:id="rId88"/>
    <p:sldId id="2147482653" r:id="rId89"/>
    <p:sldId id="2147482654" r:id="rId90"/>
    <p:sldId id="2147482656" r:id="rId91"/>
    <p:sldId id="2147482662" r:id="rId92"/>
    <p:sldId id="2134805257" r:id="rId93"/>
    <p:sldId id="2147482657" r:id="rId94"/>
    <p:sldId id="2147482742" r:id="rId95"/>
    <p:sldId id="2147482743" r:id="rId96"/>
    <p:sldId id="2147482671" r:id="rId97"/>
    <p:sldId id="2147482497" r:id="rId98"/>
    <p:sldId id="2147482680" r:id="rId99"/>
    <p:sldId id="2147482745" r:id="rId100"/>
    <p:sldId id="2147482685" r:id="rId101"/>
    <p:sldId id="2147482692" r:id="rId102"/>
    <p:sldId id="2147482693" r:id="rId103"/>
    <p:sldId id="2147482694" r:id="rId104"/>
    <p:sldId id="2147482698" r:id="rId105"/>
    <p:sldId id="2147482695" r:id="rId106"/>
    <p:sldId id="2147482699" r:id="rId107"/>
    <p:sldId id="2147482696" r:id="rId108"/>
    <p:sldId id="2147482697" r:id="rId109"/>
    <p:sldId id="2147482566" r:id="rId110"/>
    <p:sldId id="2147482577" r:id="rId111"/>
    <p:sldId id="2147482580" r:id="rId112"/>
    <p:sldId id="2147482581" r:id="rId113"/>
    <p:sldId id="2147482582" r:id="rId114"/>
    <p:sldId id="2147482709" r:id="rId115"/>
    <p:sldId id="2147482583" r:id="rId116"/>
    <p:sldId id="2147482584" r:id="rId117"/>
    <p:sldId id="700" r:id="rId118"/>
    <p:sldId id="701" r:id="rId119"/>
  </p:sldIdLst>
  <p:sldSz cx="13716000" cy="10287000"/>
  <p:notesSz cx="6858000" cy="9144000"/>
  <p:embeddedFontLst>
    <p:embeddedFont>
      <p:font typeface="Amasis MT Pro" panose="02040504050005020304" pitchFamily="18" charset="0"/>
      <p:regular r:id="rId121"/>
      <p:bold r:id="rId122"/>
      <p:italic r:id="rId123"/>
      <p:boldItalic r:id="rId124"/>
    </p:embeddedFont>
    <p:embeddedFont>
      <p:font typeface="Carelia" panose="020B0604020202020204" charset="0"/>
      <p:regular r:id="rId125"/>
    </p:embeddedFont>
    <p:embeddedFont>
      <p:font typeface="Dosis" pitchFamily="2" charset="0"/>
      <p:regular r:id="rId126"/>
      <p:bold r:id="rId127"/>
    </p:embeddedFont>
    <p:embeddedFont>
      <p:font typeface="Microsoft Uighur" panose="02000000000000000000" pitchFamily="2" charset="-78"/>
      <p:regular r:id="rId128"/>
      <p:bold r:id="rId1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5968"/>
    <a:srgbClr val="A1413E"/>
    <a:srgbClr val="106585"/>
    <a:srgbClr val="829D4A"/>
    <a:srgbClr val="CA7732"/>
    <a:srgbClr val="FCBF18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7" autoAdjust="0"/>
    <p:restoredTop sz="95226" autoAdjust="0"/>
  </p:normalViewPr>
  <p:slideViewPr>
    <p:cSldViewPr>
      <p:cViewPr varScale="1">
        <p:scale>
          <a:sx n="54" d="100"/>
          <a:sy n="54" d="100"/>
        </p:scale>
        <p:origin x="1478" y="5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tableStyles" Target="tableStyles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font" Target="fonts/font3.fntdata"/><Relationship Id="rId128" Type="http://schemas.openxmlformats.org/officeDocument/2006/relationships/font" Target="fonts/font8.fntdata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26" Type="http://schemas.openxmlformats.org/officeDocument/2006/relationships/font" Target="fonts/font6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font" Target="fonts/font1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16" Type="http://schemas.openxmlformats.org/officeDocument/2006/relationships/slide" Target="slides/slide114.xml"/><Relationship Id="rId124" Type="http://schemas.openxmlformats.org/officeDocument/2006/relationships/font" Target="fonts/font4.fntdata"/><Relationship Id="rId129" Type="http://schemas.openxmlformats.org/officeDocument/2006/relationships/font" Target="fonts/font9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3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127" Type="http://schemas.openxmlformats.org/officeDocument/2006/relationships/font" Target="fonts/font7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font" Target="fonts/font2.fntdata"/><Relationship Id="rId13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notesMaster" Target="notesMasters/notesMaster1.xml"/><Relationship Id="rId125" Type="http://schemas.openxmlformats.org/officeDocument/2006/relationships/font" Target="fonts/font5.fntdata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viewProps" Target="viewProps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16/09/2025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BFD568-D6C4-ECAA-9641-4C213D3A73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7EDD622-784F-E8F7-19F0-724E73B314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46B34CB-803B-E633-C570-9EFA021E08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AE9B488-6728-1477-D8EE-E6D4BD2C8F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21686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1AAE-6D10-B837-B67C-5A0E0AE91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DE2BC4-70C3-42D3-AEDA-35EA5A1F1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5E54AD-F855-5997-8109-9DCF9D4CF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001B32-7D8B-AF4C-76F6-06CA199A4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8314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813A1-A2C8-D19B-BF96-984175AFD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7BCB1E1-B62F-81F9-2499-B0026E91DD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93DA30-3731-01B4-B718-70544C4B4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0CC92E-0AFF-1544-78FC-8EBC35CF7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8600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9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6" Type="http://schemas.openxmlformats.org/officeDocument/2006/relationships/image" Target="../media/image66.png"/><Relationship Id="rId5" Type="http://schemas.openxmlformats.org/officeDocument/2006/relationships/image" Target="../media/image28.jpeg"/><Relationship Id="rId4" Type="http://schemas.openxmlformats.org/officeDocument/2006/relationships/image" Target="../media/image35.sv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64.png"/><Relationship Id="rId4" Type="http://schemas.openxmlformats.org/officeDocument/2006/relationships/image" Target="../media/image35.sv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68.png"/><Relationship Id="rId4" Type="http://schemas.openxmlformats.org/officeDocument/2006/relationships/image" Target="../media/image35.sv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1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png"/><Relationship Id="rId4" Type="http://schemas.openxmlformats.org/officeDocument/2006/relationships/image" Target="../media/image74.png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75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sv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76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10" Type="http://schemas.openxmlformats.org/officeDocument/2006/relationships/image" Target="../media/image44.png"/><Relationship Id="rId4" Type="http://schemas.openxmlformats.org/officeDocument/2006/relationships/image" Target="../media/image35.svg"/><Relationship Id="rId9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1.png"/><Relationship Id="rId4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42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0.png"/><Relationship Id="rId4" Type="http://schemas.openxmlformats.org/officeDocument/2006/relationships/image" Target="../media/image42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3.png"/><Relationship Id="rId4" Type="http://schemas.openxmlformats.org/officeDocument/2006/relationships/image" Target="../media/image35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2.png"/><Relationship Id="rId4" Type="http://schemas.openxmlformats.org/officeDocument/2006/relationships/image" Target="../media/image35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png"/><Relationship Id="rId4" Type="http://schemas.openxmlformats.org/officeDocument/2006/relationships/image" Target="../media/image3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7.png"/><Relationship Id="rId3" Type="http://schemas.openxmlformats.org/officeDocument/2006/relationships/tags" Target="../tags/tag11.xml"/><Relationship Id="rId21" Type="http://schemas.openxmlformats.org/officeDocument/2006/relationships/image" Target="../media/image20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1.png"/><Relationship Id="rId19" Type="http://schemas.openxmlformats.org/officeDocument/2006/relationships/image" Target="../media/image18.png"/><Relationship Id="rId4" Type="http://schemas.openxmlformats.org/officeDocument/2006/relationships/tags" Target="../tags/tag12.xml"/><Relationship Id="rId9" Type="http://schemas.openxmlformats.org/officeDocument/2006/relationships/image" Target="../media/image10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24.png"/><Relationship Id="rId11" Type="http://schemas.openxmlformats.org/officeDocument/2006/relationships/image" Target="../media/image44.png"/><Relationship Id="rId5" Type="http://schemas.openxmlformats.org/officeDocument/2006/relationships/image" Target="../media/image35.svg"/><Relationship Id="rId10" Type="http://schemas.openxmlformats.org/officeDocument/2006/relationships/image" Target="../media/image42.png"/><Relationship Id="rId4" Type="http://schemas.openxmlformats.org/officeDocument/2006/relationships/image" Target="../media/image34.png"/><Relationship Id="rId9" Type="http://schemas.openxmlformats.org/officeDocument/2006/relationships/image" Target="../media/image40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35.svg"/><Relationship Id="rId9" Type="http://schemas.openxmlformats.org/officeDocument/2006/relationships/image" Target="../media/image4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1.png"/><Relationship Id="rId4" Type="http://schemas.openxmlformats.org/officeDocument/2006/relationships/image" Target="../media/image42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5.svg"/><Relationship Id="rId7" Type="http://schemas.openxmlformats.org/officeDocument/2006/relationships/image" Target="../media/image4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1.png"/><Relationship Id="rId18" Type="http://schemas.openxmlformats.org/officeDocument/2006/relationships/image" Target="../media/image6.svg"/><Relationship Id="rId26" Type="http://schemas.openxmlformats.org/officeDocument/2006/relationships/image" Target="../media/image28.jpeg"/><Relationship Id="rId3" Type="http://schemas.openxmlformats.org/officeDocument/2006/relationships/tags" Target="../tags/tag16.xml"/><Relationship Id="rId21" Type="http://schemas.openxmlformats.org/officeDocument/2006/relationships/image" Target="../media/image23.png"/><Relationship Id="rId7" Type="http://schemas.openxmlformats.org/officeDocument/2006/relationships/tags" Target="../tags/tag20.xml"/><Relationship Id="rId12" Type="http://schemas.openxmlformats.org/officeDocument/2006/relationships/image" Target="../media/image10.svg"/><Relationship Id="rId17" Type="http://schemas.openxmlformats.org/officeDocument/2006/relationships/image" Target="../media/image5.png"/><Relationship Id="rId25" Type="http://schemas.openxmlformats.org/officeDocument/2006/relationships/image" Target="../media/image27.png"/><Relationship Id="rId2" Type="http://schemas.openxmlformats.org/officeDocument/2006/relationships/tags" Target="../tags/tag15.xml"/><Relationship Id="rId16" Type="http://schemas.openxmlformats.org/officeDocument/2006/relationships/image" Target="../media/image14.svg"/><Relationship Id="rId20" Type="http://schemas.openxmlformats.org/officeDocument/2006/relationships/image" Target="../media/image22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9.png"/><Relationship Id="rId24" Type="http://schemas.openxmlformats.org/officeDocument/2006/relationships/image" Target="../media/image2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23" Type="http://schemas.openxmlformats.org/officeDocument/2006/relationships/image" Target="../media/image25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1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2.svg"/><Relationship Id="rId22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2.png"/><Relationship Id="rId3" Type="http://schemas.openxmlformats.org/officeDocument/2006/relationships/tags" Target="../tags/tag24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0.svg"/><Relationship Id="rId4" Type="http://schemas.openxmlformats.org/officeDocument/2006/relationships/tags" Target="../tags/tag25.xml"/><Relationship Id="rId9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52.png"/><Relationship Id="rId5" Type="http://schemas.openxmlformats.org/officeDocument/2006/relationships/image" Target="../media/image51.jpeg"/><Relationship Id="rId4" Type="http://schemas.openxmlformats.org/officeDocument/2006/relationships/image" Target="../media/image35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52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52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5" Type="http://schemas.openxmlformats.org/officeDocument/2006/relationships/image" Target="../media/image51.jpeg"/><Relationship Id="rId4" Type="http://schemas.openxmlformats.org/officeDocument/2006/relationships/image" Target="../media/image35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5" Type="http://schemas.openxmlformats.org/officeDocument/2006/relationships/image" Target="../media/image51.jpeg"/><Relationship Id="rId4" Type="http://schemas.openxmlformats.org/officeDocument/2006/relationships/image" Target="../media/image35.sv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51.jpeg"/><Relationship Id="rId4" Type="http://schemas.openxmlformats.org/officeDocument/2006/relationships/image" Target="../media/image35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51.jpeg"/><Relationship Id="rId4" Type="http://schemas.openxmlformats.org/officeDocument/2006/relationships/image" Target="../media/image35.sv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6" Type="http://schemas.openxmlformats.org/officeDocument/2006/relationships/image" Target="../media/image53.jpg"/><Relationship Id="rId5" Type="http://schemas.openxmlformats.org/officeDocument/2006/relationships/image" Target="../media/image51.jpeg"/><Relationship Id="rId4" Type="http://schemas.openxmlformats.org/officeDocument/2006/relationships/image" Target="../media/image35.sv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6" Type="http://schemas.openxmlformats.org/officeDocument/2006/relationships/image" Target="../media/image54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sv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4.png"/><Relationship Id="rId5" Type="http://schemas.openxmlformats.org/officeDocument/2006/relationships/image" Target="../media/image19.png"/><Relationship Id="rId4" Type="http://schemas.openxmlformats.org/officeDocument/2006/relationships/image" Target="../media/image36.png"/><Relationship Id="rId9" Type="http://schemas.openxmlformats.org/officeDocument/2006/relationships/image" Target="../media/image20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55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6" Type="http://schemas.openxmlformats.org/officeDocument/2006/relationships/image" Target="../media/image55.png"/><Relationship Id="rId5" Type="http://schemas.openxmlformats.org/officeDocument/2006/relationships/image" Target="../media/image56.png"/><Relationship Id="rId4" Type="http://schemas.openxmlformats.org/officeDocument/2006/relationships/image" Target="../media/image35.sv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22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56.png"/><Relationship Id="rId4" Type="http://schemas.openxmlformats.org/officeDocument/2006/relationships/image" Target="../media/image3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2.png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60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6" Type="http://schemas.openxmlformats.org/officeDocument/2006/relationships/image" Target="../media/image34.png"/><Relationship Id="rId5" Type="http://schemas.openxmlformats.org/officeDocument/2006/relationships/image" Target="../media/image62.png"/><Relationship Id="rId4" Type="http://schemas.openxmlformats.org/officeDocument/2006/relationships/image" Target="../media/image61.svg"/><Relationship Id="rId9" Type="http://schemas.openxmlformats.org/officeDocument/2006/relationships/image" Target="../media/image63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7" Type="http://schemas.openxmlformats.org/officeDocument/2006/relationships/image" Target="../media/image36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7" y="8983069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8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309197" y="2071051"/>
            <a:ext cx="2448861" cy="2034926"/>
            <a:chOff x="7058682" y="1822095"/>
            <a:chExt cx="1632647" cy="13566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46673" y="3194753"/>
            <a:ext cx="13445780" cy="4048839"/>
            <a:chOff x="1735047" y="3428004"/>
            <a:chExt cx="13445780" cy="4048839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714583" y="5268994"/>
              <a:ext cx="5167181" cy="2207849"/>
              <a:chOff x="6114983" y="4777723"/>
              <a:chExt cx="5167181" cy="22078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6114983" y="4777723"/>
                <a:ext cx="3982166" cy="2207849"/>
                <a:chOff x="4076430" y="3703910"/>
                <a:chExt cx="2654897" cy="1471965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4076430" y="3703910"/>
                  <a:ext cx="2654897" cy="1471965"/>
                  <a:chOff x="1305583" y="3824997"/>
                  <a:chExt cx="2933140" cy="1471965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2708" y="441634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2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11" y="4522960"/>
                  <a:ext cx="2068550" cy="554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: 5</a:t>
                  </a:r>
                  <a:endPara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4" y="5179737"/>
                <a:ext cx="181100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MA" sz="60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2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pic>
        <p:nvPicPr>
          <p:cNvPr id="4" name="Image 3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23EB0F0-BE05-7B46-8217-D995CC3D57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2" y="6821029"/>
            <a:ext cx="2245228" cy="316366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chat-bouche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4" y="627985"/>
            <a:ext cx="12978987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bien , soyez attentifs.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74" y="429918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4121521" y="3264645"/>
            <a:ext cx="8273944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 mon cahier d’activités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DC25409-7D31-4529-9408-DBB0E726509B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ABE89C0-FEC3-EE87-FABA-824E510D068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086695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8788C5-605A-BC28-CD22-35AFE49E7C53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01,  page 21.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0FAA06D-5BDF-EBE5-FCC7-09976465EB1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B231A2A7-16C5-56AD-5220-EE198439A2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46" y="1842790"/>
            <a:ext cx="6262154" cy="794890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3276600" y="3080023"/>
            <a:ext cx="7805397" cy="1371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44041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87EDE-4B81-6DAF-0D53-127815A4C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4D831E-DCC7-3E99-BD69-BF320F447ED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3CF3BE4-D8A4-42D6-3379-425A5A8ACB6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2E0C76C-1D01-10C8-4C39-EE79AE6329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72D4D2E-1073-A9B1-2184-576FB8F7B5A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AB353DC-81A7-FE6F-B38C-D02A56ADFF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9B743791-E2E1-ABB8-7B73-9A1C2C4C53C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8A63080-B0CF-E696-6A7D-F2A0619248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BEE9FC-9FF8-1616-5A0A-B5AE01FB395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796172E-2B9A-D214-7026-040E66940D7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D2070AF-B6A5-051B-B3A5-0A71D54EC2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87E984D-501B-9BC4-E43A-A361FF26AC9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E8FF600-3D76-4DC4-F7C9-9A5E0EDF3A7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CFB3F9CB-CB5B-0EDD-D179-8F0616D3676C}"/>
              </a:ext>
            </a:extLst>
          </p:cNvPr>
          <p:cNvSpPr txBox="1"/>
          <p:nvPr/>
        </p:nvSpPr>
        <p:spPr>
          <a:xfrm>
            <a:off x="1488576" y="800284"/>
            <a:ext cx="120369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. Lisez  à votre voisin à voix basse . Ensuite, échangez les rôles.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A29D564-0A75-3F8F-C7E7-8E2A8BEE38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995" y="2933701"/>
            <a:ext cx="12179205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982908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FB94-090D-6158-E7F0-C2BB5EB3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F25475-8C39-5D2E-3424-5575114608B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3E74-3FA1-9FA9-F279-A47C4FB29FA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9075D9-865C-93BC-628D-3CA06CC957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8171A-07AE-579D-2F7A-EC536DA48E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3673F5-7E01-F6A7-E692-A16A0323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F2CD41-3235-E12F-683B-0D6679A4686F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2 , page 21.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C7BFECE-DDFF-626A-D79C-61B80B5708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99E4A4-0DFB-8BAF-0661-549C0D6850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644DF0A-4DB2-467C-57CD-B1F1FDE760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1DF0FE8-E636-D706-DC55-FAAE1A964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FF95E21-8F03-8B20-929F-9739B7C9EE5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1B53E2-F5E6-E263-BA7A-C0C68A318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1118B4C-5CBA-613F-AEE0-67858B4882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F4ACAD3E-66BD-C0BF-DF4F-B868719C1B3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5B3C039-55AC-26E8-9F19-27660DD84E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46" y="1842790"/>
            <a:ext cx="6262154" cy="794890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10D2C94-14F9-D0F3-5B07-5F83D2272074}"/>
              </a:ext>
            </a:extLst>
          </p:cNvPr>
          <p:cNvSpPr/>
          <p:nvPr/>
        </p:nvSpPr>
        <p:spPr>
          <a:xfrm>
            <a:off x="2939368" y="4457700"/>
            <a:ext cx="7805397" cy="1524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8719622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F3B9D-CDF4-523F-02CE-B728F8AA9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371B91-C126-A56A-8BF3-4BC2AD8958D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1821217-33BC-C044-47B9-5A291006DAA2}"/>
              </a:ext>
            </a:extLst>
          </p:cNvPr>
          <p:cNvGrpSpPr/>
          <p:nvPr/>
        </p:nvGrpSpPr>
        <p:grpSpPr>
          <a:xfrm>
            <a:off x="428121" y="63753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05633A-4B07-765B-4D0C-AEDE8345D81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E05A05D-E18C-75BC-B67A-D425017A0B0E}"/>
                </a:ext>
              </a:extLst>
            </p:cNvPr>
            <p:cNvSpPr/>
            <p:nvPr/>
          </p:nvSpPr>
          <p:spPr>
            <a:xfrm>
              <a:off x="333810" y="33173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F355986-B7DE-E62C-AAFE-B8E92F3AE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7607" y="90040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A89EF87-7E5F-305D-4DA7-709FF72F7CC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8689426-FDEB-3FDA-551C-385C5328033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EDC1851-E6CC-6C20-62FD-E966AF82631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349F63E-F452-4029-3A2E-A45B6FC22FB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A8EBB43-82BF-A53B-6A39-647525C2BC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AE7CFFD-6F1B-1F6D-5DDD-38D02E7026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FB17E10-C124-92DC-C022-A701573EA8E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3EA4561A-8B09-860D-E22B-037F1E5BB7EA}"/>
              </a:ext>
            </a:extLst>
          </p:cNvPr>
          <p:cNvSpPr txBox="1"/>
          <p:nvPr/>
        </p:nvSpPr>
        <p:spPr>
          <a:xfrm>
            <a:off x="1172966" y="830131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2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CA7B0C3-F369-631F-5B02-C0DA05948B9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5122" y="623245"/>
            <a:ext cx="1288906" cy="118006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95667F6-ECF1-7A2C-9370-43BA905779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8121" y="3314700"/>
            <a:ext cx="12594482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01211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DE64E-890F-7F9B-364F-2733C31A1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4CCEE9-A58C-8856-9431-05A3576DBBA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6C9BDB8-5257-660F-34FD-6BC9E3A621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DA279B7-4E24-508D-B915-F115F44F93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ADBE410-0B1A-0BD9-A97C-6152FA87ED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5D005DC-E082-7283-1B1C-AE2FCC89D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F2AB80F-894E-5701-D91F-78CAB874B29C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 , page 21.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4A9963C-969C-CE22-4D89-1012E02CC0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15B5B1-2A2E-0A27-0A84-31655E050DE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BC65897-9998-BCEE-FFEB-BDD3053439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27DD63D-A39F-B6CB-CA20-3414DF7AD37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E8B8F54-2C4B-F4A8-A073-A5FF36F5EF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07BCF6-F7D7-0E47-55ED-2DEBBBCF86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809EAF-7EB0-6890-5BF8-919B5D9BF7D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7E60E8C2-248E-235E-606A-FC4E0D72D640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4825445-CDA3-3505-A849-B34BEF7812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446" y="1842790"/>
            <a:ext cx="6262154" cy="794890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3929B38-FE47-DA81-6478-2FD34084C0B7}"/>
              </a:ext>
            </a:extLst>
          </p:cNvPr>
          <p:cNvSpPr/>
          <p:nvPr/>
        </p:nvSpPr>
        <p:spPr>
          <a:xfrm>
            <a:off x="3137701" y="6057900"/>
            <a:ext cx="7805397" cy="838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3472037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EC9E-1E06-A090-11CB-84E23CF8C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2DF9EA-4286-917D-D37E-F5ABC222F5F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49FD0-C68A-A821-0579-E91084D11B8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E6571E0-2290-43F6-1440-61864B1A70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A3E2D-0D97-35CD-CCE3-1E8E105B9B9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46D5328-CF0F-EB79-EC98-F30393796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3B329A10-DDB1-9853-8BD0-1F227E6E26D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1774EE-2CEA-F858-8853-FB7BA79D588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EA03038-4338-F4EB-2D70-DC49FC61EC9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CC6F834-8472-66A1-ED3B-CC95E4A5C7E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211E88-A106-11BE-0B87-9E93B2E9BDF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4922CDC-FF22-5E19-CE43-CF290AA0B0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B066498-8683-A960-B7C3-68A073413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9CCCFD57-A440-EE30-1C16-CEB9DBFE7F0A}"/>
              </a:ext>
            </a:extLst>
          </p:cNvPr>
          <p:cNvSpPr txBox="1"/>
          <p:nvPr/>
        </p:nvSpPr>
        <p:spPr>
          <a:xfrm>
            <a:off x="1462547" y="778726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3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4803919-73F2-EC0F-BDA8-FE6A0C29BF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201" y="3451497"/>
            <a:ext cx="11971118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803899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C249A-BE77-4941-251B-6D5D3F721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AEDD3C-1779-1272-A1AF-7DCAF681988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B395E8-6494-C62F-6CC8-2F92E07E25B7}"/>
              </a:ext>
            </a:extLst>
          </p:cNvPr>
          <p:cNvGrpSpPr/>
          <p:nvPr/>
        </p:nvGrpSpPr>
        <p:grpSpPr>
          <a:xfrm>
            <a:off x="483617" y="57291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7B8862-018E-0474-E682-6837E94B15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2E09EA-588F-4715-4D7E-244342679A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F578AF-CD9D-4FAA-B390-774D27CD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DD389CB-CDD1-2407-A961-AA8F317219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5809FB-FACF-969D-8541-CED982438C6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3AF26C2-AADA-9130-F57B-BDB274FAA10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965AA8C-2539-BAF1-92FF-75232A3FB1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B671AA0-2B4D-D53A-EAAF-7F6EB91B7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BA8B90-2645-8114-F886-CB57ABCDA5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F94687D-51A6-A890-9C7A-152D2F3F4D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0158AB76-5E40-864F-15FD-651E862977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Prenez l’activité 4 page 21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4D40FB36-2956-CCF3-208B-65651FEFCBDE}"/>
              </a:ext>
            </a:extLst>
          </p:cNvPr>
          <p:cNvSpPr txBox="1"/>
          <p:nvPr/>
        </p:nvSpPr>
        <p:spPr>
          <a:xfrm>
            <a:off x="394995" y="4411542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303C594-5F9A-731A-B73B-7BE940FEAC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5352" y="1814934"/>
            <a:ext cx="6262154" cy="794890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77D973F-7B14-6769-3DE6-7DF625034E01}"/>
              </a:ext>
            </a:extLst>
          </p:cNvPr>
          <p:cNvSpPr/>
          <p:nvPr/>
        </p:nvSpPr>
        <p:spPr>
          <a:xfrm>
            <a:off x="5013731" y="6743700"/>
            <a:ext cx="7805397" cy="135849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8069801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1446-8B61-22D4-5C43-4FC5D4358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9725FD-AB2E-7BAC-F5C1-E70E299CB4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AFACFE-9327-FB8F-A070-CEA47402A392}"/>
              </a:ext>
            </a:extLst>
          </p:cNvPr>
          <p:cNvGrpSpPr/>
          <p:nvPr/>
        </p:nvGrpSpPr>
        <p:grpSpPr>
          <a:xfrm>
            <a:off x="514871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A0EDD81-96D6-FD35-25A3-46039BA198E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48B2DA-7D13-235D-9FE1-60536E7D9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C6EC18-ACBA-9775-BF37-4F9781F1CF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4871" y="83978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04BD0B5-8715-439B-DB8B-E0C7E377740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4DF52F6-4756-535B-675C-10D30E38BE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24F0B4A-C9A7-AAEA-9315-B638DA8D1B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AC14EFB-F2F0-A16C-E687-DD15B45AF0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9F0D44A-EACB-B5D8-95AD-EB7879563C2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AAEE7D4-BB65-7443-C03F-C81F6290A61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D2A1E22-F2A7-5291-F389-74EBEAE1D8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09182F5D-87C2-AF83-F13F-321BFC6EB71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086692" y="707659"/>
            <a:ext cx="127487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Nous allons faire le 1</a:t>
            </a:r>
            <a:r>
              <a:rPr lang="fr-FR" sz="2800" b="1" baseline="30000" dirty="0">
                <a:solidFill>
                  <a:srgbClr val="A6A6A6"/>
                </a:solidFill>
                <a:latin typeface="Dosis" panose="02010703020202060003" pitchFamily="2" charset="0"/>
              </a:rPr>
              <a:t>er</a:t>
            </a: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 exemple ensemble. Je vais écrire la syllabe convenable pour avoir le mot .                          </a:t>
            </a:r>
            <a:r>
              <a:rPr lang="fr-FR" sz="2400" i="1" dirty="0">
                <a:solidFill>
                  <a:srgbClr val="A6A6A6"/>
                </a:solidFill>
                <a:latin typeface="Dosis" panose="02010703020202060003" pitchFamily="2" charset="0"/>
              </a:rPr>
              <a:t>Demander aux élèves de terminer l’activité à la maison.</a:t>
            </a:r>
            <a:endParaRPr lang="fr-FR" sz="280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C176B39-AE41-C539-3046-4E76E6E472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2879" y="3086100"/>
            <a:ext cx="11967321" cy="2895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234383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8285B-D048-3179-1DDC-BC928EF3B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8E760-A62F-549C-8EC2-9DC7852D3DD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782AB59-ADA3-CEC6-490E-AA9C9595CACD}"/>
              </a:ext>
            </a:extLst>
          </p:cNvPr>
          <p:cNvGrpSpPr/>
          <p:nvPr/>
        </p:nvGrpSpPr>
        <p:grpSpPr>
          <a:xfrm>
            <a:off x="493714" y="77824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206577-17EF-3FF8-7F1D-8CD1CAFC42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4B11CB0-BD13-BCE3-D443-E1D477FE9FC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1B6D416-4346-70C6-929F-28148EFF3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84A2C7-0D18-89FC-885E-4AF16CC1AE9E}"/>
              </a:ext>
            </a:extLst>
          </p:cNvPr>
          <p:cNvSpPr txBox="1"/>
          <p:nvPr/>
        </p:nvSpPr>
        <p:spPr>
          <a:xfrm>
            <a:off x="1462547" y="737437"/>
            <a:ext cx="117799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Lisez les mots et la phrase et recopiez les dans votre cahier de maison . 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Travail individuel. Terminer la copie à la maison 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FA344F1-9264-094A-F9D6-5F50F3D994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3EBA08E-D799-E018-E4A2-5AC9402D4E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F7279A1-C370-AC92-6C38-C13BA47EBD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6320A90-6DE4-4E2E-999D-44036768A5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BD47D48-6CC8-8A88-61C8-B85E9EA80F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F8D1499-CFAE-E612-88EF-7E4D964BE2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7F87163-897F-351A-2EB6-CA852E6B379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Picture 2">
            <a:extLst>
              <a:ext uri="{FF2B5EF4-FFF2-40B4-BE49-F238E27FC236}">
                <a16:creationId xmlns:a16="http://schemas.microsoft.com/office/drawing/2014/main" id="{6EA5EDB7-7559-25B3-E158-50D5C62E2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9056" y="840030"/>
            <a:ext cx="924217" cy="76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8A5BF32-701E-2212-4135-176354179A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6805" y="3467100"/>
            <a:ext cx="11837684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892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Panier des lettres / syllabes</a:t>
              </a:r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EF65D775-7A08-0A1B-35A2-8AE6B27719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781" y="6184577"/>
            <a:ext cx="6728619" cy="407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01627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panier des syllabes  »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professeur explique les règles du jeu selon la fiche descriptive du jeu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396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098762" y="647698"/>
            <a:ext cx="1560482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 et au signal l’élève qui a le panier à la main  prend une carte et la lit et la présente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à chaque membre du groupe qui la répète à son tour à haute voix;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600337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361950" y="1384621"/>
            <a:ext cx="13620750" cy="656208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514376"/>
            <a:r>
              <a:rPr lang="fr-MA" sz="3200" b="1" dirty="0">
                <a:latin typeface="Dosis" pitchFamily="2" charset="0"/>
              </a:rPr>
              <a:t>Objectifs de l’activité:</a:t>
            </a:r>
          </a:p>
          <a:p>
            <a:pPr defTabSz="514376"/>
            <a:r>
              <a:rPr lang="fr-FR" sz="2400" dirty="0">
                <a:latin typeface="Dosis" pitchFamily="2" charset="0"/>
              </a:rPr>
              <a:t>Reconnaître la correspondance graphème / phonème</a:t>
            </a:r>
            <a:r>
              <a:rPr lang="fr-FR" sz="3200" b="1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2400" dirty="0">
                <a:latin typeface="Dosis" pitchFamily="2" charset="0"/>
              </a:rPr>
              <a:t>Reconnaitre les lettres de l’alphabet, lire des syllabes  </a:t>
            </a:r>
            <a:endParaRPr lang="fr-FR" sz="2400" dirty="0">
              <a:latin typeface="Dosis" pitchFamily="2" charset="0"/>
            </a:endParaRPr>
          </a:p>
          <a:p>
            <a:pPr defTabSz="514376"/>
            <a:r>
              <a:rPr lang="fr-MA" sz="2400" dirty="0">
                <a:latin typeface="Dosis" pitchFamily="2" charset="0"/>
              </a:rPr>
              <a:t>Produire  des mots à partir  de syllabes</a:t>
            </a:r>
            <a:r>
              <a:rPr lang="fr-FR" sz="2400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Le outils: </a:t>
            </a:r>
            <a:r>
              <a:rPr lang="fr-MA" sz="2400" dirty="0">
                <a:latin typeface="Dosis" pitchFamily="2" charset="0"/>
              </a:rPr>
              <a:t>un petit panier, cartes des lettres, tableau syllabique, une cloche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La durée: 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de 10 à 12mn(deux fois/semaine au minimum)</a:t>
            </a:r>
          </a:p>
          <a:p>
            <a:pPr lvl="0" rtl="1">
              <a:lnSpc>
                <a:spcPct val="107000"/>
              </a:lnSpc>
              <a:defRPr/>
            </a:pPr>
            <a:r>
              <a:rPr lang="fr-MA" sz="3200" b="1" dirty="0">
                <a:latin typeface="Dosis" pitchFamily="2" charset="0"/>
              </a:rPr>
              <a:t>Les étapes de l’activité: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 met un ensemble de cartes de lettres/ syllabes  et les présente l’une après l’autre aux apprenants en prononçant le son de chaque lettre/syllabe et en la montrant sur le tableau syllabique accroché au mur;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et  au signal (musique ou applaudissement),  ils font passer le panier;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choisit une seule carte, il lit la lettre/la syllabe et la présente à chaque membre du groupe qui la répète à son tour à haute voix; puis il la montre sur le tableau syllabique; le jeu continue jusqu’à la lecture de toutes les lettres/les syllabes qui sont dans le panier.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fr-MA" sz="2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 mot commençant par cette lettre ou syllabe;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chaque séance, on ajoute de nouvelles lettres/syllabes au panier</a:t>
            </a:r>
            <a:r>
              <a:rPr lang="a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</a:rPr>
              <a:t>.</a:t>
            </a:r>
            <a:endParaRPr lang="fr-FR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71B347A7-EB72-4CAC-AD1F-4A46BB842AED}"/>
              </a:ext>
            </a:extLst>
          </p:cNvPr>
          <p:cNvSpPr/>
          <p:nvPr/>
        </p:nvSpPr>
        <p:spPr>
          <a:xfrm>
            <a:off x="0" y="88529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3C16432-3151-FFC5-C3A9-4DB7D5475E4D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E085D0-E871-E2D2-DDF3-F304F58897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834"/>
            <a:ext cx="2695575" cy="2695575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3429000" y="181598"/>
            <a:ext cx="5867400" cy="99984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Jeu du panier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A751-96CD-0A92-A9B2-D8600373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C9D98-C32C-DC15-07C8-DFBC00E85B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16C63A-94DF-8DC4-1578-62EE495C96F3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B8593A-E7C9-4AB7-BCD1-41213D7EF2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BC380F-97D4-7155-7CE7-77540D3D7C51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6643D-54F2-4016-34DB-3FD92AB77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0F0EE07-3ABB-F2B9-6942-3E164A79EA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E4086E7-82F5-6FD8-4F16-BA8169EF71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D46D87-E11C-FB7F-7E4D-01287E455E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905BAA5-6B56-92A0-A58E-586D8C211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DF8103-01E9-79EB-D8B8-14CAFF4D2E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0BB3A2-9261-40D9-AAF1-346D7E97CF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B2D07A6-E81B-B824-630D-081FE06E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A8648A-28A3-BA92-84EB-D3345472CAC5}"/>
              </a:ext>
            </a:extLst>
          </p:cNvPr>
          <p:cNvSpPr txBox="1"/>
          <p:nvPr/>
        </p:nvSpPr>
        <p:spPr>
          <a:xfrm>
            <a:off x="1624631" y="972443"/>
            <a:ext cx="120404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terminez les activités de la page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21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72BA06A-C021-C5FB-DDF9-D149F6E1463A}"/>
              </a:ext>
            </a:extLst>
          </p:cNvPr>
          <p:cNvSpPr txBox="1"/>
          <p:nvPr/>
        </p:nvSpPr>
        <p:spPr>
          <a:xfrm>
            <a:off x="4329727" y="2074044"/>
            <a:ext cx="5471627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3D47250A-A73A-2FAB-91A1-A1EDF6D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6575" y="1101089"/>
            <a:ext cx="1234045" cy="102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15E963A-F82B-D408-01BA-56E409FA0E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6811" y="2881622"/>
            <a:ext cx="6262154" cy="695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526720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et les phrases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2619008" y="6640711"/>
            <a:ext cx="103254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721803" y="6697440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ch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«a»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,on entend « 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cha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» et on écrit « chat » avec un t lettre muette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«chat».  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 chat 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chat 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584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«chat»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5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«chat 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chat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014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8DB87-7240-CFE8-24CC-8FBF96F6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0ADF53-09AA-80B0-10BE-83DFAC02551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3C0679-E40C-543B-051C-B9677563A307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E37796-EAF5-EC2E-E50D-C551D1C7485D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EA34F21-CD2E-2FE3-A2EB-815F759FD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DD279E-6CFE-5306-AA02-1FDB77E40B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9BC4D0-167B-61E8-EB2A-0D7D82A2E4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195B276-3E52-B79A-78B5-C569C45A071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EB2D3B-3F6B-A678-6B5C-D6FF6A9BBF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C9F244-16D7-BB0C-D9D8-838D65115E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BB8326-EE61-64A2-D9B3-A4ADD612B8D2}"/>
              </a:ext>
            </a:extLst>
          </p:cNvPr>
          <p:cNvSpPr/>
          <p:nvPr/>
        </p:nvSpPr>
        <p:spPr>
          <a:xfrm>
            <a:off x="434610" y="485996"/>
            <a:ext cx="12866624" cy="13101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6F650D-4DEF-F47C-3EB7-B2A97D3DEFB3}"/>
              </a:ext>
            </a:extLst>
          </p:cNvPr>
          <p:cNvSpPr txBox="1"/>
          <p:nvPr/>
        </p:nvSpPr>
        <p:spPr>
          <a:xfrm>
            <a:off x="777805" y="698759"/>
            <a:ext cx="1271988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b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«ou»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bou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–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 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«e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 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che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» - «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bou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 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che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» «  bouche 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bou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  «bouche».  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bou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»-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 - «bouche» 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B2602254-B850-A716-21A5-C6B6F026D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765" y="514571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15C539E-7AAD-A3B7-2A5C-BB604D18155F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bouche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07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61EB1-0EF0-9781-B5A1-D1A11BD0E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FCECD3-9398-AF1F-C4A9-708908C2E4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414DE6-5480-91B2-167C-CB98DFBB1C3F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FE602C3-CE8A-F2F4-BE45-2646467B8C1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4BDF9EC-3BDF-A472-9942-8F15096A09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AB576F-CBC3-AEC6-4759-2CA44E51BA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9E733F-D32C-5DA9-6807-11E7E88B3AD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DB35-9510-2046-488C-FD496E82C8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2C17DA-A478-5006-8959-2698BCAE11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65C46DD-F7D0-CC28-8EA5-A688BAC75A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F94E11-C477-CB6D-15E2-787301BCE23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A05351-68C7-5E1E-5BEE-B7289273DA2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«bouche 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E1D0B1-04D2-D527-8615-F7BAA7FDF3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9BCC657-5C44-EE8C-F4B6-C0AFBED5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8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6EF9F-89C3-F13D-F815-27DD75C5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5FEAD-C06B-EFDA-7E7C-05F5F514B4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C8EE06-CD9B-8C06-5467-6CE94D8CF7F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4B68E4-1E81-4AE9-4248-0AA5171A125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EA169F-BCF7-BC3A-92C7-F577CFC279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EC17607-DD54-94FF-61DD-CE7ACFE216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3A9950-3ABA-DC68-97C3-9C24253AD3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755240D-58B9-4531-B6C3-42C60F4A6B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A97C3E-D845-3E48-306B-58B68A4F7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2B07425-2CB2-4EE6-86B0-468C31E9C5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066D7-7B4D-EEDC-C221-27805CA8ED8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D62A64-6F4A-1B9F-DBCB-F34B8890987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«bouche»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18FA1A-8E61-D6D0-0CDD-517CC75790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BA189A1-A86E-CF42-2458-3DB20976D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CE0C093-5BA2-9FA2-1887-4E5D841DF18F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bouche</a:t>
            </a:r>
          </a:p>
        </p:txBody>
      </p:sp>
    </p:spTree>
    <p:extLst>
      <p:ext uri="{BB962C8B-B14F-4D97-AF65-F5344CB8AC3E}">
        <p14:creationId xmlns:p14="http://schemas.microsoft.com/office/powerpoint/2010/main" val="3797203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quatre- taxi – poule –Karaté – tapis.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10100" y="1889799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B01E5F3-C590-5B66-BFA8-A17BA92898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06357" y="4374662"/>
            <a:ext cx="1292229" cy="160236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6A90F3E-C165-BE49-F4D5-607148B355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35805" y="2132904"/>
            <a:ext cx="2909503" cy="1935479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92AD85F-76FC-269B-5508-356E81CE065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51088" y="3840570"/>
            <a:ext cx="1546994" cy="185182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36A05E7-B548-4A20-5556-40D2ADDE19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45194" y="4132156"/>
            <a:ext cx="2038635" cy="2419688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C880DDDD-8CBC-DF40-F856-DDBC78402CC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20967" y="2331049"/>
            <a:ext cx="3480995" cy="1602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9144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Recommandations générales pour les enseignant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(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)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marR="0" lvl="0" indent="-795338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marR="0" lvl="0" indent="-9501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– A ne pas lire aux élèves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131763A8-C8B5-093E-E458-C657B119718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103702" y="2600300"/>
            <a:ext cx="11874157" cy="7796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1. Se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préparer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lire attentivement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l’ensemble des diapositives en amont afin de s’en imprégner et élaborer la carte mentale de la leçon et anticiper les enchaînements.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2. Couvrir le contenu de la leçon avec une vérification permanente de la compréhension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ne pas sauter de diapositives et vérifier la compréhension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;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 un rythme soutenu sans temps mort;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3.Rester fidèle au scénario pédagogique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suivre les consignes du ruban didactique activement, sans se limiter à une lecture passive.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4.Expliquer les consignes: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5.Donner un feed back riche et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systématique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: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solliciter la participation du maximum d’ élèves en les questionnant et en corrigeant les erreurs.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 6.Adopter une posture dynamique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circuler dans la classe, capter l’attention par des explications, et  au besoin , illustrer par des exemples;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9692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940B5-797E-1F86-E043-102479853E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01154D6-EABA-89FB-4291-4F93BA50CF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51F0A30-2734-8379-4450-8D59D38D009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35B9BF3-AD37-D851-B877-A6DA13C3813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D1F176C-47A9-5519-446C-2F2520C56A6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14A4094-B01F-D25E-B9AC-8EAF5501FF3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EA27F90-C9A4-6C23-647C-BCCE885F8E7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22BE12-02CD-1824-749A-8B3CE4BA4A4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D8DD2C0-6270-68FF-7947-E669E844587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BF7A122-F99C-437E-FED4-C871AA567AA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D80E439-46FB-DBCD-92D8-0D9F76679DB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5713DCF-EAE7-82CC-9E8C-CD7D3CDDD11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24403F-E04D-8931-7C8B-2D762F9465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4854" y="917941"/>
            <a:ext cx="471947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AA06391-1F1D-A397-2F5A-65C3FC9BCA8C}"/>
              </a:ext>
            </a:extLst>
          </p:cNvPr>
          <p:cNvSpPr txBox="1"/>
          <p:nvPr/>
        </p:nvSpPr>
        <p:spPr>
          <a:xfrm>
            <a:off x="1167941" y="708466"/>
            <a:ext cx="1214964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garçon fait du karaté , karaté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karaté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FE00816-490D-8DB7-8156-EFFF919E5B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0" y="3237533"/>
            <a:ext cx="3211629" cy="3811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0170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73800E-7CEB-04A0-69D8-78DC55DD45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364B2EE-1D44-8831-A59A-BBA38924257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A4244CC-6A71-16D5-E52E-32D625282F0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CD15113-E8C0-24D0-72EB-D36DA0BB52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C5B8A34-D373-F9AA-EEF6-3862B0879995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3558C99-E330-D3AF-DAF7-9440EA14B33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5F0F36-5F30-479F-5AD6-08BF47DC33A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219BD45-C22E-580D-015F-551C9AF3D09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D271E87-D5CD-D4D9-4764-C83F79CC0BA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9CF2F82-A68B-BE7C-31FF-107EA0F8F35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32CB13-6B7C-325B-D924-E439C24F09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050AA23-201B-AA46-05C1-C2204EEFA5A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76406DD-2281-0FBD-2CE7-AAB490230B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EA8C9A8-E93E-752C-781D-754905DA73D7}"/>
              </a:ext>
            </a:extLst>
          </p:cNvPr>
          <p:cNvSpPr txBox="1"/>
          <p:nvPr/>
        </p:nvSpPr>
        <p:spPr>
          <a:xfrm>
            <a:off x="1066801" y="739550"/>
            <a:ext cx="123444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Karaté . Répétons ensemble “ karaté ”. Encore une fois “karaté”.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karaté”?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64AA5E2-4BCB-E17B-1BC8-315671241C2A}"/>
              </a:ext>
            </a:extLst>
          </p:cNvPr>
          <p:cNvSpPr txBox="1"/>
          <p:nvPr/>
        </p:nvSpPr>
        <p:spPr>
          <a:xfrm>
            <a:off x="3593476" y="2496704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karaté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46DFD29-7DEA-0641-8FD3-28696B3A4D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029" y="4560891"/>
            <a:ext cx="3211629" cy="3811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671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4854" y="917941"/>
            <a:ext cx="471947" cy="51410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79837E5-1316-1A4C-DBD5-6CD8394A32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4929" y="3390900"/>
            <a:ext cx="2855830" cy="323560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E903E7F-A13D-D4CC-4309-47A081168AC1}"/>
              </a:ext>
            </a:extLst>
          </p:cNvPr>
          <p:cNvSpPr txBox="1"/>
          <p:nvPr/>
        </p:nvSpPr>
        <p:spPr>
          <a:xfrm>
            <a:off x="1462548" y="708466"/>
            <a:ext cx="1137225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chiffre quatre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quatre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444233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11346-4019-EE1D-78DD-9333AB464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D2B26BE-776B-A04C-296E-3CA6958C9D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620F5F4-A5FB-76F9-C3D4-5D30FC6DB50F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4D376E2-C983-597A-C550-3F1DCEA8DBC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DED8AB9-8D89-1BFA-C2E5-50310B854235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687F1EB-6A33-3A16-B046-3136180081F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31DD80D-BBC2-1AE0-A22D-1D12135B13A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47F1119-097C-1F5C-5124-CD34BABFC07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ABA7C9F-BE82-4CAC-D8B1-4FC93CA5B3C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A584016-4E5C-0F76-7D43-B89167C3A88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ED8C1F0-07BE-7186-6FF0-DB87B01629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71518CD-703E-93AB-E66F-9DAA94F4C1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D9502E5-632A-3D68-33EC-E81E119C23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5A2F217-9590-BE63-FDB0-FC0A75576D6D}"/>
              </a:ext>
            </a:extLst>
          </p:cNvPr>
          <p:cNvSpPr txBox="1"/>
          <p:nvPr/>
        </p:nvSpPr>
        <p:spPr>
          <a:xfrm>
            <a:off x="1066801" y="739550"/>
            <a:ext cx="123444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Quatre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Répétons ensemble “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quatre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Encore une fois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quatre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quatre”?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1A73A2F-2A59-50C3-8BCB-21F98165688C}"/>
              </a:ext>
            </a:extLst>
          </p:cNvPr>
          <p:cNvSpPr txBox="1"/>
          <p:nvPr/>
        </p:nvSpPr>
        <p:spPr>
          <a:xfrm>
            <a:off x="3593476" y="2496704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quatre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534F53D-3A5C-8A2E-A498-F90A6D2722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0" y="4185979"/>
            <a:ext cx="2855830" cy="3235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9563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862843"/>
            <a:ext cx="1137225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taxi. Comment vous dites taxi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FF21060-865C-9B8C-F7B2-442DBA1720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5914" y="3695700"/>
            <a:ext cx="4014568" cy="2670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0955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taxi, le taxi . Répétons ensemble “un taxi”. Encore une fois “un taxi”.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taxi”?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2819400" y="2691282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taxi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DC9501A-C011-E109-A0F1-331D0DC3D7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0685" y="4124032"/>
            <a:ext cx="4014568" cy="2670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7120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0922A-5C4F-45A0-0BF0-01E7C6414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83187B2-072B-E5F9-AC51-18A61C5F36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7682FE-6045-477F-1908-FFE8A548186E}"/>
              </a:ext>
            </a:extLst>
          </p:cNvPr>
          <p:cNvGrpSpPr/>
          <p:nvPr/>
        </p:nvGrpSpPr>
        <p:grpSpPr>
          <a:xfrm>
            <a:off x="507893" y="604195"/>
            <a:ext cx="12748764" cy="9220200"/>
            <a:chOff x="339385" y="330438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595B095-4AC3-3A63-8EC6-243A5E946244}"/>
                </a:ext>
              </a:extLst>
            </p:cNvPr>
            <p:cNvSpPr/>
            <p:nvPr/>
          </p:nvSpPr>
          <p:spPr>
            <a:xfrm>
              <a:off x="339385" y="330438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83FF90-5BB9-CA68-C467-CEB1F52886C6}"/>
                </a:ext>
              </a:extLst>
            </p:cNvPr>
            <p:cNvSpPr/>
            <p:nvPr/>
          </p:nvSpPr>
          <p:spPr>
            <a:xfrm>
              <a:off x="368180" y="330438"/>
              <a:ext cx="845773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978368-E27B-2FD5-2BF7-926EEB8191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5F3774-D60F-0D2F-1910-AA074F8C8FD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0112BC1-16C2-B65D-1442-C7F1ECFD5E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B36B8E-29EC-84E6-EABA-235990F55B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BAE48C-57A2-CEA2-016B-546FFF7B1BF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05911C2-6793-BD8B-AC74-07EB6E5696C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1FB56DC-584D-0678-6BDE-9CF15B5FD3D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C34379-6BE9-74BC-5BAB-14F1D21CF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0985" y="833143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DE80DD01-1751-175D-4D17-C552B1989ACA}"/>
              </a:ext>
            </a:extLst>
          </p:cNvPr>
          <p:cNvSpPr txBox="1"/>
          <p:nvPr/>
        </p:nvSpPr>
        <p:spPr>
          <a:xfrm>
            <a:off x="1459844" y="749783"/>
            <a:ext cx="11374955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9D613B1-94A7-2F6D-CA72-68CA1554B3B4}"/>
              </a:ext>
            </a:extLst>
          </p:cNvPr>
          <p:cNvSpPr txBox="1"/>
          <p:nvPr/>
        </p:nvSpPr>
        <p:spPr>
          <a:xfrm>
            <a:off x="1086535" y="654751"/>
            <a:ext cx="1216466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Quatre taxis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“Quatre taxis.”. Encore une fois “Quatre taxis.”.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Quatre taxis” 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CA05C41-D75B-8BFA-B022-56074418ED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5111" y="5309156"/>
            <a:ext cx="2646246" cy="176035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2114483-E122-A9E3-14F6-819336F95A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8370078" y="6177974"/>
            <a:ext cx="3410834" cy="226897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55A144D-ACC1-44F9-B192-9AE2FF6CC7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8432" y="7300384"/>
            <a:ext cx="2829761" cy="188243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B36F363-09C5-CB85-0503-7DCF8940AA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3778" y="5754973"/>
            <a:ext cx="2829761" cy="1882433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5586770-CAB1-12EE-195C-6C22011BD458}"/>
              </a:ext>
            </a:extLst>
          </p:cNvPr>
          <p:cNvSpPr txBox="1"/>
          <p:nvPr/>
        </p:nvSpPr>
        <p:spPr>
          <a:xfrm>
            <a:off x="3593476" y="2496704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Quatre taxis.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94971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C02E62-3AB5-2AC3-A79E-5810E8876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122281E-EF4D-4FB9-4813-DCEF59B2245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59F180-401F-B47C-8ADA-A0690604888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CBD17BB-72D0-01C9-4086-A31BE9C35E4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D0CBD92-C270-5DC2-E354-17886099246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9D89FE2-3051-9942-316D-385CDB860FD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6BEB7B7-C472-5F35-6807-055AE02B34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9CFB8A4-0565-9C4C-08B6-C2755F4F33D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B85CF06-BDFA-C09D-576F-1E1703902D9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57D4079-29CA-B111-3AE8-984B2DF0F09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7BE2169-F1B6-0EDB-6BDD-DFC0E1E088E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942FF8B-1317-1050-31FC-94951856F9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DC5729B-1917-579C-3AED-9911E96ECD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103622F-287A-29AE-2E88-DCA099E03B57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9D4031E-9205-DF04-D8DD-E7A2D30AC2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1886" y="3466246"/>
            <a:ext cx="3211629" cy="381193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06832F0-804C-02E9-CBBE-021115540F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9228" y="4588932"/>
            <a:ext cx="3977202" cy="264574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D1E760B-6418-BC2A-71D5-BC5D2F626D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30112" y="4146364"/>
            <a:ext cx="2855830" cy="3235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7330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BA7B9-B27A-97FC-CA6C-0ACE5E830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E79939F-D104-F328-3949-C02DED54828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8B83D36-FB7F-689F-952C-E023F7EE3694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765E51C-6463-4214-4ED8-ACF1B83700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190E1-7C20-4AF1-1FC9-3A9CBBA86E28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103E59-4DE2-0C61-5A9F-16BA4216BEA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66EADDE-0D3B-D0D5-9221-AA57C87B5B0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75FF09-1D83-DFB5-F64F-CECD324B66D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B24E636-7DF8-3B87-7D10-7CF1796E3F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F821C2C-3B81-DEA1-442C-31FF8A16FE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B9DCAA4-2324-2253-9CBB-A50D9BE86E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A3F5290-7A53-E4CC-8D57-20B91D10858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B0F49E3-4B55-9870-F10D-53637B8760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02A085A-EA8A-634E-4924-CA425E2B4703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tapis , le tapis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Comment vous dites le tapis dans votre langue?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33E2445-AA69-5EE6-409D-CCDC60D657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9260" y="3889674"/>
            <a:ext cx="5447655" cy="2507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17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2C717-24B1-0123-AD3F-FB58B1EC1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851505-7C9F-C62E-C4F2-E6F84D4D07D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5236C57-C393-EF6C-67B3-8E95F36BA55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429ED92-1BD8-14CB-FF5D-AF560FBEEB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290241F-75B3-352B-4623-93436B0C480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72B73EB-F864-0780-AF06-86C66E89779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F46D4DC-9B8F-6945-14AC-530E5784AE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C8606A6-C394-4F7E-C894-2F297DD89D9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DAA83B0-F921-2172-538B-A6542194547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8EC28A-64F1-B96D-B283-12150F1FC0D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1AE773B-D83C-C06D-3829-00249858B68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3901325-2004-481A-77A4-6A0CE45C229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2ACF732-DB19-F794-F7CD-8090F23118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A4BD78C8-4C17-BAC8-1ADA-69256C871F42}"/>
              </a:ext>
            </a:extLst>
          </p:cNvPr>
          <p:cNvSpPr txBox="1"/>
          <p:nvPr/>
        </p:nvSpPr>
        <p:spPr>
          <a:xfrm>
            <a:off x="2630214" y="2446587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tapis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7086395-6D88-9048-8F59-4C08F296BAE5}"/>
              </a:ext>
            </a:extLst>
          </p:cNvPr>
          <p:cNvSpPr txBox="1"/>
          <p:nvPr/>
        </p:nvSpPr>
        <p:spPr>
          <a:xfrm>
            <a:off x="1223331" y="726466"/>
            <a:ext cx="1185068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tapis, un tapis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 l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 tapis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 ”. Encore une fois “l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 tapis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le tapis”?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3142583-55EB-B54A-EFF9-407B43AD0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4711" y="4367345"/>
            <a:ext cx="6172400" cy="2841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545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6"/>
            <a:ext cx="12886006" cy="3640289"/>
            <a:chOff x="2853490" y="4076701"/>
            <a:chExt cx="12757351" cy="3280123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878818"/>
              <a:chOff x="1309128" y="1880836"/>
              <a:chExt cx="6724021" cy="1004149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9634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  - </a:t>
                </a:r>
                <a:r>
                  <a:rPr lang="fr-MA" sz="3600" b="1" dirty="0">
                    <a:solidFill>
                      <a:srgbClr val="008EC0"/>
                    </a:solidFill>
                    <a:latin typeface="Dosis" pitchFamily="2" charset="0"/>
                  </a:rPr>
                  <a:t>quatre- taxi – poule –Karaté – tapis.</a:t>
                </a: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757351" cy="1469810"/>
              <a:chOff x="1214886" y="1880836"/>
              <a:chExt cx="6818263" cy="785552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85552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14886" y="2088334"/>
                <a:ext cx="6247809" cy="57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construites avec les lettres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« </a:t>
                </a:r>
                <a:r>
                  <a:rPr kumimoji="0" lang="fr-FR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qu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» « x »,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 «p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»   «k» puis les utiliser  pour lire des pseudo-mots et des mots.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9E0F53-911F-1680-D220-B7F5FE79C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CDF6E75-7020-8877-5EA6-B3BCA1E8ABF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94B2ABF-FB6F-0EE3-69DF-23048524B8C1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4759DC6-FCBB-2E6E-9E7E-2FE2DDA78D3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8055BD7-4517-5765-B0FA-7696BDDE34FA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1838DA-522D-5D92-27EA-551CB239EFD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6DEAA7B-1F97-6A47-1A38-062D581BCCD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1DB166F-660E-D599-4592-22B2E3EDE68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F17B43A-2CC5-C131-1ECF-232E781BB28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E7137FE-7894-440D-27F0-AA04DD4C36A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9C2E021-8828-7676-A8EA-1F159D3A31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F90B540-C144-D39A-4EB9-AED2B2CC680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44C966-B33E-C8A0-577C-E240B4159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828B888-8C3D-BD4E-1BFF-FAAE0D020B12}"/>
              </a:ext>
            </a:extLst>
          </p:cNvPr>
          <p:cNvSpPr txBox="1"/>
          <p:nvPr/>
        </p:nvSpPr>
        <p:spPr>
          <a:xfrm>
            <a:off x="1066801" y="739550"/>
            <a:ext cx="12344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poule , la poule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Comment vous dites poule dans votre langue?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49F0DAA-30B1-78D7-04B0-A71375E344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5303" y="3972928"/>
            <a:ext cx="3035081" cy="3633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6168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30214" y="2446587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la poule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85068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poule, une poule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 la poule” ”. Encore une fois “la poule”.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la poule”?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1A15BE6-097D-6E2E-9E2C-45582D69A3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5303" y="3972928"/>
            <a:ext cx="3035081" cy="3633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4240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7C41E-2439-32EA-0A07-025E653F1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A7E2375-5ADF-4C66-86AD-6F7FBC2139F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A6DDE81-560B-1C43-46F7-CD2258DFCA6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1E9A4E-09AF-C9D2-795E-66EAB8C910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2A178D3-D145-33DB-EE59-4ADF3F72E52B}"/>
                </a:ext>
              </a:extLst>
            </p:cNvPr>
            <p:cNvSpPr/>
            <p:nvPr/>
          </p:nvSpPr>
          <p:spPr>
            <a:xfrm>
              <a:off x="329910" y="330437"/>
              <a:ext cx="8496000" cy="734728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9A63EC8-5BC7-1CC0-4E60-498EFEB80C4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4E7DA4-0975-2A66-5988-9E8F503E98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04B8E86-E568-50F0-6681-536B89EDD9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F599EF-892C-3AE8-16BD-F042586E4DF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05DEF4F-91E6-C7B6-5458-3FB00DA499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A1CCD38-A0A7-F4E9-0FF7-5552AD6D87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DFD48E-3A40-EFCC-0F26-61FECC53CF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6F26EC6-1D06-FEB9-D25F-A79A1601A5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7892" y="77239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39D9A2E-BB8C-28CC-A34E-AD1E494BF7BC}"/>
              </a:ext>
            </a:extLst>
          </p:cNvPr>
          <p:cNvSpPr txBox="1"/>
          <p:nvPr/>
        </p:nvSpPr>
        <p:spPr>
          <a:xfrm>
            <a:off x="814115" y="2209165"/>
            <a:ext cx="106397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Quatre poules.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032A5D4-04C7-0314-D342-52622F0F9221}"/>
              </a:ext>
            </a:extLst>
          </p:cNvPr>
          <p:cNvSpPr txBox="1"/>
          <p:nvPr/>
        </p:nvSpPr>
        <p:spPr>
          <a:xfrm>
            <a:off x="1089238" y="632393"/>
            <a:ext cx="1101448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Quatre poules, répétons ensemble : Quatre poules.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répéter ?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1042439-8AC5-EB71-2944-0EA7D6B9CDF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62296" y="709107"/>
            <a:ext cx="1382596" cy="116064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4984CD4-1EBF-5D93-8DEC-E2E2B54A0C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51988" y="4198110"/>
            <a:ext cx="1929882" cy="231015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51166BF-D09C-38C9-F009-761661CCC5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6254336" y="4482082"/>
            <a:ext cx="1929882" cy="231015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48B1406-45C2-550B-1D2D-59EBD1CBFB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8391743" y="5981700"/>
            <a:ext cx="1929882" cy="231015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D0836A3-2BD4-813F-283C-B92908E630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66705" y="6508264"/>
            <a:ext cx="1929882" cy="2310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3764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6F7289-D2A1-073F-38F1-E812C3FF2FA7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22DE878-C311-22CD-0FED-9687B598AD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869" y="3938076"/>
            <a:ext cx="3035081" cy="363312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9C4C788-61D2-D18E-C3AC-CC2D69BB8C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81271" y="4074927"/>
            <a:ext cx="2855830" cy="323560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15FCBE8-B952-E66C-168C-78ECCF002E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64711" y="4367345"/>
            <a:ext cx="6172400" cy="2841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8038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69118" y="69435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157528" y="674207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6577002" y="674207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11487333" y="6585572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3499" y="699110"/>
            <a:ext cx="1274742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quatre – taxi –karaté.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DB6D6A6-49F7-4AB7-1716-07747D0026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4084" y="2555509"/>
            <a:ext cx="3211629" cy="381193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951A852-907E-5239-C4F9-91EC21B70D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4881" y="3721701"/>
            <a:ext cx="3977202" cy="264574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F6D980F7-D6C0-5A2C-948B-4D6B7CAD74A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30995" y="3245796"/>
            <a:ext cx="2855830" cy="3235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766D3-983F-98A8-F292-42794B8B3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ABBA42F-3066-E0FB-AF3D-1695A09B0F36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3A5566C9-F917-9C03-FB01-42172DEE43F0}"/>
              </a:ext>
            </a:extLst>
          </p:cNvPr>
          <p:cNvGrpSpPr/>
          <p:nvPr/>
        </p:nvGrpSpPr>
        <p:grpSpPr>
          <a:xfrm>
            <a:off x="469118" y="69435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CCCDCC8-3EB9-7912-F3F6-6007304734F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7A5ED55-F809-0725-F793-5D833D98B6A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DF350A17-6377-10AE-9AFA-E4A88CEB7748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D813071-0585-EB19-DB74-565422D526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5682364-72D1-9FAF-022B-69556BEA7CF9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3526616B-5611-A1D9-047F-D4FB1B857A2E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385D7D9-8FA9-8545-6DCF-24164BD00CD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39DFFD81-406C-86E9-DE36-10078E24F86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5D26707D-D9CC-0FCA-755A-AF4D71C9C83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23663296-1868-775E-20BD-811F21102B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31128E0C-0671-3CF3-A37A-16D3E6C4E877}"/>
              </a:ext>
            </a:extLst>
          </p:cNvPr>
          <p:cNvSpPr/>
          <p:nvPr/>
        </p:nvSpPr>
        <p:spPr>
          <a:xfrm>
            <a:off x="2157528" y="674207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76866900-E803-67F4-67AF-7CE6BBD45D03}"/>
              </a:ext>
            </a:extLst>
          </p:cNvPr>
          <p:cNvSpPr/>
          <p:nvPr/>
        </p:nvSpPr>
        <p:spPr>
          <a:xfrm>
            <a:off x="6577002" y="674207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2CD8B743-CA23-95CE-3F38-DEF17573F956}"/>
              </a:ext>
            </a:extLst>
          </p:cNvPr>
          <p:cNvSpPr/>
          <p:nvPr/>
        </p:nvSpPr>
        <p:spPr>
          <a:xfrm>
            <a:off x="11487333" y="6585572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E16D280-2841-60D8-4F81-AC8A2385402A}"/>
              </a:ext>
            </a:extLst>
          </p:cNvPr>
          <p:cNvSpPr txBox="1"/>
          <p:nvPr/>
        </p:nvSpPr>
        <p:spPr>
          <a:xfrm>
            <a:off x="993499" y="699110"/>
            <a:ext cx="1274742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quatre – tapis -poule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EB05D01-D9BD-E844-E8CC-27FAE81B67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957" y="2959323"/>
            <a:ext cx="3035081" cy="363312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3F000F3-3521-5BF0-5CD3-AC57475C53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88359" y="3096174"/>
            <a:ext cx="2855830" cy="323560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BFA0BA4-3999-969F-6D0C-A24365FE1F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71799" y="3388592"/>
            <a:ext cx="6172400" cy="2841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2111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E375DA6-1568-6592-EF18-FE49281D3BB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221870" y="5646680"/>
            <a:ext cx="1590563" cy="197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D8486DB-FBDD-BEE1-22B7-94E4401930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17132" y="2322190"/>
            <a:ext cx="3211629" cy="381193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5649B2A-BFAB-41F2-0E72-F370112F4BD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10039" y="2905285"/>
            <a:ext cx="3977202" cy="264574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09BE769-0BA9-A040-4110-DAF2267BE1D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72894" y="2416367"/>
            <a:ext cx="2855830" cy="323560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5A9DAFB-E14A-C76F-9834-22FB997BF71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44977" y="6304190"/>
            <a:ext cx="2490857" cy="298166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DB2BE8B-566A-4B33-1B0A-856EFBB82F7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57784" y="6304190"/>
            <a:ext cx="4360462" cy="20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E3654A8-B0FE-01B1-4556-B054E7C718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6473" y="5760538"/>
            <a:ext cx="3035081" cy="363312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FA11B5B-02B3-EAD1-F485-1FB6B220FF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7858" y="2020495"/>
            <a:ext cx="3211629" cy="381193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7B924CB-3C93-A89E-B92A-C75E970FFC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22788" y="3009144"/>
            <a:ext cx="3977202" cy="264574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4ED589B-BB8D-9223-12D9-805DB5FBED7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77194" y="2634927"/>
            <a:ext cx="2855830" cy="3235601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45CA4E7-A749-A464-501F-92C3645D97F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57784" y="6304190"/>
            <a:ext cx="4360462" cy="20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4" y="75258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2790232" y="3042974"/>
            <a:ext cx="10037552" cy="4014496"/>
            <a:chOff x="1196778" y="1257018"/>
            <a:chExt cx="7718153" cy="3086857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53C9544-4427-A0C8-D651-1F50E352ACA3}"/>
                </a:ext>
              </a:extLst>
            </p:cNvPr>
            <p:cNvSpPr txBox="1"/>
            <p:nvPr/>
          </p:nvSpPr>
          <p:spPr>
            <a:xfrm>
              <a:off x="7543332" y="1328248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13CE7A3-2877-B857-87C7-CBE7F2BC53E8}"/>
                </a:ext>
              </a:extLst>
            </p:cNvPr>
            <p:cNvSpPr txBox="1"/>
            <p:nvPr/>
          </p:nvSpPr>
          <p:spPr>
            <a:xfrm>
              <a:off x="1196778" y="1257018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6D1B08F9-45D4-BA9D-698C-584B40EE92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6473" y="5760538"/>
            <a:ext cx="3035081" cy="363312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D774E58-D762-F162-EE3E-513FB97289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1456" y="2904823"/>
            <a:ext cx="3977202" cy="2645741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FD9B06A7-D055-AA92-4369-05481676C8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57784" y="6304190"/>
            <a:ext cx="4360462" cy="20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83618" y="6477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 karaté  et quatre.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A56111F-ABFF-A8B4-A5B6-89D9C80D3C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1008" y="5894303"/>
            <a:ext cx="3035081" cy="363312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1D20543-33DC-9742-ACC3-60AAEC893F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1827" y="2065795"/>
            <a:ext cx="3211629" cy="381193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6C49168-7D4B-94DE-4FA8-2F81C0276A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2049" y="3049298"/>
            <a:ext cx="3977202" cy="264574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AB0D7F1-4554-0DFB-1A63-AB22062B9E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24103" y="2378917"/>
            <a:ext cx="2855830" cy="3235601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id="{AB864796-CFD0-1DAC-2F17-D06277B05650}"/>
              </a:ext>
            </a:extLst>
          </p:cNvPr>
          <p:cNvSpPr/>
          <p:nvPr/>
        </p:nvSpPr>
        <p:spPr>
          <a:xfrm>
            <a:off x="9808999" y="2345579"/>
            <a:ext cx="2788817" cy="380964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12149639" y="2345578"/>
            <a:ext cx="915244" cy="119772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Ellipse 20">
            <a:extLst>
              <a:ext uri="{FF2B5EF4-FFF2-40B4-BE49-F238E27FC236}">
                <a16:creationId xmlns:a16="http://schemas.microsoft.com/office/drawing/2014/main" id="{6AE93783-1C4B-F114-D736-8518040E52AD}"/>
              </a:ext>
            </a:extLst>
          </p:cNvPr>
          <p:cNvSpPr/>
          <p:nvPr/>
        </p:nvSpPr>
        <p:spPr>
          <a:xfrm>
            <a:off x="2044174" y="2091896"/>
            <a:ext cx="2699239" cy="380964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CF235B33-C307-D4C8-4DF4-8897403DCF6B}"/>
              </a:ext>
            </a:extLst>
          </p:cNvPr>
          <p:cNvCxnSpPr>
            <a:cxnSpLocks/>
          </p:cNvCxnSpPr>
          <p:nvPr/>
        </p:nvCxnSpPr>
        <p:spPr>
          <a:xfrm>
            <a:off x="871704" y="2176927"/>
            <a:ext cx="1630201" cy="1219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Image 35">
            <a:extLst>
              <a:ext uri="{FF2B5EF4-FFF2-40B4-BE49-F238E27FC236}">
                <a16:creationId xmlns:a16="http://schemas.microsoft.com/office/drawing/2014/main" id="{1D2CCF13-6480-AC33-FDB4-0F17418877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76320" y="6779110"/>
            <a:ext cx="4360462" cy="20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EC13871-7637-8565-CC62-A0944FC5A57B}"/>
              </a:ext>
            </a:extLst>
          </p:cNvPr>
          <p:cNvSpPr txBox="1"/>
          <p:nvPr/>
        </p:nvSpPr>
        <p:spPr>
          <a:xfrm>
            <a:off x="869255" y="799042"/>
            <a:ext cx="1337253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i="1" dirty="0">
                <a:solidFill>
                  <a:schemeClr val="bg1">
                    <a:lumMod val="50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Faire l’activité collectivement on utilisant la liste du vocabulaire du PPT( celle présentée dans le livret est erronée)</a:t>
            </a:r>
          </a:p>
          <a:p>
            <a:pPr defTabSz="342900">
              <a:defRPr/>
            </a:pPr>
            <a:r>
              <a:rPr lang="fr-FR" sz="2000" i="1" dirty="0">
                <a:solidFill>
                  <a:schemeClr val="bg1">
                    <a:lumMod val="50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Demander aux élèves de chercher les mots convenables dans la liste projetée.(voir la slide suivant) .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6CA35B4C-BB99-5F16-8AB8-19FD94EFC1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164" y="1819970"/>
            <a:ext cx="6172200" cy="796126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CAE586C-6D1F-6DB8-C300-6EBF39CE03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2839" y="1806881"/>
            <a:ext cx="6344768" cy="7914024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2322E736-BF77-A43A-3185-DFDF9534FD4E}"/>
              </a:ext>
            </a:extLst>
          </p:cNvPr>
          <p:cNvSpPr/>
          <p:nvPr/>
        </p:nvSpPr>
        <p:spPr>
          <a:xfrm>
            <a:off x="11403341" y="4861834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E18A3012-BE2F-274E-FAA1-EEB341855B1E}"/>
              </a:ext>
            </a:extLst>
          </p:cNvPr>
          <p:cNvSpPr/>
          <p:nvPr/>
        </p:nvSpPr>
        <p:spPr>
          <a:xfrm>
            <a:off x="2514600" y="5996762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0C3A597F-3F9E-BC60-5078-03073F9D3551}"/>
              </a:ext>
            </a:extLst>
          </p:cNvPr>
          <p:cNvSpPr/>
          <p:nvPr/>
        </p:nvSpPr>
        <p:spPr>
          <a:xfrm>
            <a:off x="11403341" y="6198828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9FB45A84-46AF-F7DC-76E1-35E6275EDB1D}"/>
              </a:ext>
            </a:extLst>
          </p:cNvPr>
          <p:cNvSpPr/>
          <p:nvPr/>
        </p:nvSpPr>
        <p:spPr>
          <a:xfrm>
            <a:off x="4965985" y="712470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C1C8C29F-4F9A-1E93-6387-A8E6561814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5906822"/>
              </p:ext>
            </p:extLst>
          </p:nvPr>
        </p:nvGraphicFramePr>
        <p:xfrm>
          <a:off x="7039570" y="3258866"/>
          <a:ext cx="6172200" cy="4467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3158">
                  <a:extLst>
                    <a:ext uri="{9D8B030D-6E8A-4147-A177-3AD203B41FA5}">
                      <a16:colId xmlns:a16="http://schemas.microsoft.com/office/drawing/2014/main" val="1881612268"/>
                    </a:ext>
                  </a:extLst>
                </a:gridCol>
                <a:gridCol w="704115">
                  <a:extLst>
                    <a:ext uri="{9D8B030D-6E8A-4147-A177-3AD203B41FA5}">
                      <a16:colId xmlns:a16="http://schemas.microsoft.com/office/drawing/2014/main" val="2949096028"/>
                    </a:ext>
                  </a:extLst>
                </a:gridCol>
                <a:gridCol w="534928">
                  <a:extLst>
                    <a:ext uri="{9D8B030D-6E8A-4147-A177-3AD203B41FA5}">
                      <a16:colId xmlns:a16="http://schemas.microsoft.com/office/drawing/2014/main" val="983808998"/>
                    </a:ext>
                  </a:extLst>
                </a:gridCol>
                <a:gridCol w="607703">
                  <a:extLst>
                    <a:ext uri="{9D8B030D-6E8A-4147-A177-3AD203B41FA5}">
                      <a16:colId xmlns:a16="http://schemas.microsoft.com/office/drawing/2014/main" val="1476371376"/>
                    </a:ext>
                  </a:extLst>
                </a:gridCol>
                <a:gridCol w="513158">
                  <a:extLst>
                    <a:ext uri="{9D8B030D-6E8A-4147-A177-3AD203B41FA5}">
                      <a16:colId xmlns:a16="http://schemas.microsoft.com/office/drawing/2014/main" val="1093842407"/>
                    </a:ext>
                  </a:extLst>
                </a:gridCol>
                <a:gridCol w="583445">
                  <a:extLst>
                    <a:ext uri="{9D8B030D-6E8A-4147-A177-3AD203B41FA5}">
                      <a16:colId xmlns:a16="http://schemas.microsoft.com/office/drawing/2014/main" val="771733642"/>
                    </a:ext>
                  </a:extLst>
                </a:gridCol>
                <a:gridCol w="650000">
                  <a:extLst>
                    <a:ext uri="{9D8B030D-6E8A-4147-A177-3AD203B41FA5}">
                      <a16:colId xmlns:a16="http://schemas.microsoft.com/office/drawing/2014/main" val="2385939256"/>
                    </a:ext>
                  </a:extLst>
                </a:gridCol>
                <a:gridCol w="680478">
                  <a:extLst>
                    <a:ext uri="{9D8B030D-6E8A-4147-A177-3AD203B41FA5}">
                      <a16:colId xmlns:a16="http://schemas.microsoft.com/office/drawing/2014/main" val="2524059433"/>
                    </a:ext>
                  </a:extLst>
                </a:gridCol>
                <a:gridCol w="682344">
                  <a:extLst>
                    <a:ext uri="{9D8B030D-6E8A-4147-A177-3AD203B41FA5}">
                      <a16:colId xmlns:a16="http://schemas.microsoft.com/office/drawing/2014/main" val="3463939819"/>
                    </a:ext>
                  </a:extLst>
                </a:gridCol>
                <a:gridCol w="702871">
                  <a:extLst>
                    <a:ext uri="{9D8B030D-6E8A-4147-A177-3AD203B41FA5}">
                      <a16:colId xmlns:a16="http://schemas.microsoft.com/office/drawing/2014/main" val="1232739301"/>
                    </a:ext>
                  </a:extLst>
                </a:gridCol>
              </a:tblGrid>
              <a:tr h="2201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chat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neuf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lézard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 dirty="0">
                          <a:solidFill>
                            <a:schemeClr val="tx1"/>
                          </a:solidFill>
                          <a:effectLst/>
                        </a:rPr>
                        <a:t>parler</a:t>
                      </a:r>
                      <a:endParaRPr lang="fr-MA" sz="11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nid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farine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roue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caméra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taxi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jus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985604"/>
                  </a:ext>
                </a:extLst>
              </a:tr>
              <a:tr h="2265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sirop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bébé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 dirty="0">
                          <a:solidFill>
                            <a:schemeClr val="tx1"/>
                          </a:solidFill>
                          <a:effectLst/>
                        </a:rPr>
                        <a:t>riz</a:t>
                      </a:r>
                      <a:endParaRPr lang="fr-MA" sz="11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girafe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nager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école 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jupe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garage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lit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 dirty="0">
                          <a:solidFill>
                            <a:schemeClr val="tx1"/>
                          </a:solidFill>
                          <a:effectLst/>
                        </a:rPr>
                        <a:t>dessiner</a:t>
                      </a:r>
                      <a:endParaRPr lang="fr-MA" sz="11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777426"/>
                  </a:ext>
                </a:extLst>
              </a:tr>
            </a:tbl>
          </a:graphicData>
        </a:graphic>
      </p:graphicFrame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0F2724D0-6811-EDF4-A7D6-7A9A6732E8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2939092"/>
              </p:ext>
            </p:extLst>
          </p:nvPr>
        </p:nvGraphicFramePr>
        <p:xfrm>
          <a:off x="482501" y="3390900"/>
          <a:ext cx="6548067" cy="4530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4352">
                  <a:extLst>
                    <a:ext uri="{9D8B030D-6E8A-4147-A177-3AD203B41FA5}">
                      <a16:colId xmlns:a16="http://schemas.microsoft.com/office/drawing/2014/main" val="1427086332"/>
                    </a:ext>
                  </a:extLst>
                </a:gridCol>
                <a:gridCol w="602044">
                  <a:extLst>
                    <a:ext uri="{9D8B030D-6E8A-4147-A177-3AD203B41FA5}">
                      <a16:colId xmlns:a16="http://schemas.microsoft.com/office/drawing/2014/main" val="4142987818"/>
                    </a:ext>
                  </a:extLst>
                </a:gridCol>
                <a:gridCol w="727563">
                  <a:extLst>
                    <a:ext uri="{9D8B030D-6E8A-4147-A177-3AD203B41FA5}">
                      <a16:colId xmlns:a16="http://schemas.microsoft.com/office/drawing/2014/main" val="775331615"/>
                    </a:ext>
                  </a:extLst>
                </a:gridCol>
                <a:gridCol w="646722">
                  <a:extLst>
                    <a:ext uri="{9D8B030D-6E8A-4147-A177-3AD203B41FA5}">
                      <a16:colId xmlns:a16="http://schemas.microsoft.com/office/drawing/2014/main" val="1093769667"/>
                    </a:ext>
                  </a:extLst>
                </a:gridCol>
                <a:gridCol w="757388">
                  <a:extLst>
                    <a:ext uri="{9D8B030D-6E8A-4147-A177-3AD203B41FA5}">
                      <a16:colId xmlns:a16="http://schemas.microsoft.com/office/drawing/2014/main" val="4033954925"/>
                    </a:ext>
                  </a:extLst>
                </a:gridCol>
                <a:gridCol w="692223">
                  <a:extLst>
                    <a:ext uri="{9D8B030D-6E8A-4147-A177-3AD203B41FA5}">
                      <a16:colId xmlns:a16="http://schemas.microsoft.com/office/drawing/2014/main" val="246692697"/>
                    </a:ext>
                  </a:extLst>
                </a:gridCol>
                <a:gridCol w="612661">
                  <a:extLst>
                    <a:ext uri="{9D8B030D-6E8A-4147-A177-3AD203B41FA5}">
                      <a16:colId xmlns:a16="http://schemas.microsoft.com/office/drawing/2014/main" val="343982712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3116369787"/>
                    </a:ext>
                  </a:extLst>
                </a:gridCol>
                <a:gridCol w="694400">
                  <a:extLst>
                    <a:ext uri="{9D8B030D-6E8A-4147-A177-3AD203B41FA5}">
                      <a16:colId xmlns:a16="http://schemas.microsoft.com/office/drawing/2014/main" val="1098491279"/>
                    </a:ext>
                  </a:extLst>
                </a:gridCol>
                <a:gridCol w="624914">
                  <a:extLst>
                    <a:ext uri="{9D8B030D-6E8A-4147-A177-3AD203B41FA5}">
                      <a16:colId xmlns:a16="http://schemas.microsoft.com/office/drawing/2014/main" val="3561879434"/>
                    </a:ext>
                  </a:extLst>
                </a:gridCol>
              </a:tblGrid>
              <a:tr h="2265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cage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savon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guitare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livre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domino</a:t>
                      </a:r>
                      <a:endParaRPr lang="fr-MA" sz="11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chiffres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poule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tapis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kilo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soleil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9597309"/>
                  </a:ext>
                </a:extLst>
              </a:tr>
              <a:tr h="2265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1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voler</a:t>
                      </a:r>
                      <a:endParaRPr lang="fr-MA" sz="105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moule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quatre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pétale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vache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lavabo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1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effacer</a:t>
                      </a:r>
                      <a:endParaRPr lang="fr-MA" sz="105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louche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 zèbre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ruche</a:t>
                      </a:r>
                      <a:endParaRPr lang="fr-MA" sz="11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9490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6CB61-7EB2-D9DC-1D4C-AA2C633E4C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2021328-4C58-5055-909B-8313CD2366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3814841-B9C8-035B-169E-E35A46F4C2E6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3B995EB-C287-3A2E-81BD-8D7D15C746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4767E61-7D2B-948C-5DB7-1C8D385BC01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7BEC2571-5823-7E3E-BDBA-5C2B82B0C6B7}"/>
              </a:ext>
            </a:extLst>
          </p:cNvPr>
          <p:cNvSpPr txBox="1"/>
          <p:nvPr/>
        </p:nvSpPr>
        <p:spPr>
          <a:xfrm>
            <a:off x="1430418" y="598991"/>
            <a:ext cx="116736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Cherchez dans les listes les mots convenables aux mots du vocabulaire qu’on a vus aujourd’hui.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97799E-A278-B21A-199F-564B12775C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261486E-6E88-A1B4-D8FA-377A5199B6B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AD05B97-AE38-746D-D255-BEBBD3E55B1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F31340D-3EF1-5B4C-B2AE-1EFA037452F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A67878F-C8CD-19F0-1A91-EE9B6100FF9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B610D93-43BC-A810-2631-55F3BE5D439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581CFC4-D8F3-8853-7E73-2268A7585A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79C83A4-28F9-0A63-8366-8B6DBC804A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0351" y="714091"/>
            <a:ext cx="581346" cy="514106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4FB7CB32-4AF3-565D-BA92-B2CD4FCA1921}"/>
              </a:ext>
            </a:extLst>
          </p:cNvPr>
          <p:cNvSpPr txBox="1"/>
          <p:nvPr/>
        </p:nvSpPr>
        <p:spPr>
          <a:xfrm>
            <a:off x="611968" y="1509856"/>
            <a:ext cx="11673614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 err="1">
                <a:solidFill>
                  <a:srgbClr val="215968"/>
                </a:solidFill>
                <a:latin typeface="Carelia"/>
              </a:rPr>
              <a:t>Annexe</a:t>
            </a:r>
            <a:r>
              <a:rPr lang="en-US" sz="3600" dirty="0">
                <a:solidFill>
                  <a:srgbClr val="215968"/>
                </a:solidFill>
                <a:latin typeface="Carelia"/>
              </a:rPr>
              <a:t> du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vocabulaire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9EA81083-7F02-7AAF-E1D9-06E7EA8F673B}"/>
              </a:ext>
            </a:extLst>
          </p:cNvPr>
          <p:cNvGraphicFramePr>
            <a:graphicFrameLocks noGrp="1"/>
          </p:cNvGraphicFramePr>
          <p:nvPr/>
        </p:nvGraphicFramePr>
        <p:xfrm>
          <a:off x="611968" y="6365138"/>
          <a:ext cx="12355556" cy="8961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7244">
                  <a:extLst>
                    <a:ext uri="{9D8B030D-6E8A-4147-A177-3AD203B41FA5}">
                      <a16:colId xmlns:a16="http://schemas.microsoft.com/office/drawing/2014/main" val="1881612268"/>
                    </a:ext>
                  </a:extLst>
                </a:gridCol>
                <a:gridCol w="1409503">
                  <a:extLst>
                    <a:ext uri="{9D8B030D-6E8A-4147-A177-3AD203B41FA5}">
                      <a16:colId xmlns:a16="http://schemas.microsoft.com/office/drawing/2014/main" val="2949096028"/>
                    </a:ext>
                  </a:extLst>
                </a:gridCol>
                <a:gridCol w="1070822">
                  <a:extLst>
                    <a:ext uri="{9D8B030D-6E8A-4147-A177-3AD203B41FA5}">
                      <a16:colId xmlns:a16="http://schemas.microsoft.com/office/drawing/2014/main" val="983808998"/>
                    </a:ext>
                  </a:extLst>
                </a:gridCol>
                <a:gridCol w="1216504">
                  <a:extLst>
                    <a:ext uri="{9D8B030D-6E8A-4147-A177-3AD203B41FA5}">
                      <a16:colId xmlns:a16="http://schemas.microsoft.com/office/drawing/2014/main" val="1476371376"/>
                    </a:ext>
                  </a:extLst>
                </a:gridCol>
                <a:gridCol w="1027244">
                  <a:extLst>
                    <a:ext uri="{9D8B030D-6E8A-4147-A177-3AD203B41FA5}">
                      <a16:colId xmlns:a16="http://schemas.microsoft.com/office/drawing/2014/main" val="1093842407"/>
                    </a:ext>
                  </a:extLst>
                </a:gridCol>
                <a:gridCol w="1167945">
                  <a:extLst>
                    <a:ext uri="{9D8B030D-6E8A-4147-A177-3AD203B41FA5}">
                      <a16:colId xmlns:a16="http://schemas.microsoft.com/office/drawing/2014/main" val="771733642"/>
                    </a:ext>
                  </a:extLst>
                </a:gridCol>
                <a:gridCol w="1301175">
                  <a:extLst>
                    <a:ext uri="{9D8B030D-6E8A-4147-A177-3AD203B41FA5}">
                      <a16:colId xmlns:a16="http://schemas.microsoft.com/office/drawing/2014/main" val="2385939256"/>
                    </a:ext>
                  </a:extLst>
                </a:gridCol>
                <a:gridCol w="1362186">
                  <a:extLst>
                    <a:ext uri="{9D8B030D-6E8A-4147-A177-3AD203B41FA5}">
                      <a16:colId xmlns:a16="http://schemas.microsoft.com/office/drawing/2014/main" val="2524059433"/>
                    </a:ext>
                  </a:extLst>
                </a:gridCol>
                <a:gridCol w="1365921">
                  <a:extLst>
                    <a:ext uri="{9D8B030D-6E8A-4147-A177-3AD203B41FA5}">
                      <a16:colId xmlns:a16="http://schemas.microsoft.com/office/drawing/2014/main" val="3463939819"/>
                    </a:ext>
                  </a:extLst>
                </a:gridCol>
                <a:gridCol w="1407012">
                  <a:extLst>
                    <a:ext uri="{9D8B030D-6E8A-4147-A177-3AD203B41FA5}">
                      <a16:colId xmlns:a16="http://schemas.microsoft.com/office/drawing/2014/main" val="1232739301"/>
                    </a:ext>
                  </a:extLst>
                </a:gridCol>
              </a:tblGrid>
              <a:tr h="2201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chat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neuf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lézard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parler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nid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farine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roue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caméra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taxi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jus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985604"/>
                  </a:ext>
                </a:extLst>
              </a:tr>
              <a:tr h="2265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sirop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bébé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riz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girafe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nager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école 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jupe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garage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lit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dessiner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777426"/>
                  </a:ext>
                </a:extLst>
              </a:tr>
            </a:tbl>
          </a:graphicData>
        </a:graphic>
      </p:graphicFrame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3A0E80F1-D8C8-9532-E322-88D6E26BDD58}"/>
              </a:ext>
            </a:extLst>
          </p:cNvPr>
          <p:cNvGraphicFramePr>
            <a:graphicFrameLocks noGrp="1"/>
          </p:cNvGraphicFramePr>
          <p:nvPr/>
        </p:nvGraphicFramePr>
        <p:xfrm>
          <a:off x="690351" y="3698211"/>
          <a:ext cx="12277173" cy="9060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5626">
                  <a:extLst>
                    <a:ext uri="{9D8B030D-6E8A-4147-A177-3AD203B41FA5}">
                      <a16:colId xmlns:a16="http://schemas.microsoft.com/office/drawing/2014/main" val="1427086332"/>
                    </a:ext>
                  </a:extLst>
                </a:gridCol>
                <a:gridCol w="1128790">
                  <a:extLst>
                    <a:ext uri="{9D8B030D-6E8A-4147-A177-3AD203B41FA5}">
                      <a16:colId xmlns:a16="http://schemas.microsoft.com/office/drawing/2014/main" val="4142987818"/>
                    </a:ext>
                  </a:extLst>
                </a:gridCol>
                <a:gridCol w="1364130">
                  <a:extLst>
                    <a:ext uri="{9D8B030D-6E8A-4147-A177-3AD203B41FA5}">
                      <a16:colId xmlns:a16="http://schemas.microsoft.com/office/drawing/2014/main" val="775331615"/>
                    </a:ext>
                  </a:extLst>
                </a:gridCol>
                <a:gridCol w="1212558">
                  <a:extLst>
                    <a:ext uri="{9D8B030D-6E8A-4147-A177-3AD203B41FA5}">
                      <a16:colId xmlns:a16="http://schemas.microsoft.com/office/drawing/2014/main" val="1093769667"/>
                    </a:ext>
                  </a:extLst>
                </a:gridCol>
                <a:gridCol w="1420050">
                  <a:extLst>
                    <a:ext uri="{9D8B030D-6E8A-4147-A177-3AD203B41FA5}">
                      <a16:colId xmlns:a16="http://schemas.microsoft.com/office/drawing/2014/main" val="4033954925"/>
                    </a:ext>
                  </a:extLst>
                </a:gridCol>
                <a:gridCol w="1297870">
                  <a:extLst>
                    <a:ext uri="{9D8B030D-6E8A-4147-A177-3AD203B41FA5}">
                      <a16:colId xmlns:a16="http://schemas.microsoft.com/office/drawing/2014/main" val="246692697"/>
                    </a:ext>
                  </a:extLst>
                </a:gridCol>
                <a:gridCol w="1148697">
                  <a:extLst>
                    <a:ext uri="{9D8B030D-6E8A-4147-A177-3AD203B41FA5}">
                      <a16:colId xmlns:a16="http://schemas.microsoft.com/office/drawing/2014/main" val="3439827121"/>
                    </a:ext>
                  </a:extLst>
                </a:gridCol>
                <a:gridCol w="1285828">
                  <a:extLst>
                    <a:ext uri="{9D8B030D-6E8A-4147-A177-3AD203B41FA5}">
                      <a16:colId xmlns:a16="http://schemas.microsoft.com/office/drawing/2014/main" val="3116369787"/>
                    </a:ext>
                  </a:extLst>
                </a:gridCol>
                <a:gridCol w="1301952">
                  <a:extLst>
                    <a:ext uri="{9D8B030D-6E8A-4147-A177-3AD203B41FA5}">
                      <a16:colId xmlns:a16="http://schemas.microsoft.com/office/drawing/2014/main" val="1098491279"/>
                    </a:ext>
                  </a:extLst>
                </a:gridCol>
                <a:gridCol w="1171672">
                  <a:extLst>
                    <a:ext uri="{9D8B030D-6E8A-4147-A177-3AD203B41FA5}">
                      <a16:colId xmlns:a16="http://schemas.microsoft.com/office/drawing/2014/main" val="3561879434"/>
                    </a:ext>
                  </a:extLst>
                </a:gridCol>
              </a:tblGrid>
              <a:tr h="2265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cage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savon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guitare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livre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4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domino</a:t>
                      </a:r>
                      <a:endParaRPr lang="fr-MA" sz="20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4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chiffres</a:t>
                      </a:r>
                      <a:endParaRPr lang="fr-MA" sz="20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poule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tapis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kilo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soleil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9597309"/>
                  </a:ext>
                </a:extLst>
              </a:tr>
              <a:tr h="2265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4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voler</a:t>
                      </a:r>
                      <a:endParaRPr lang="fr-MA" sz="20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4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moule</a:t>
                      </a:r>
                      <a:endParaRPr lang="fr-MA" sz="20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quatre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pétale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vache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lavabo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4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effacer</a:t>
                      </a:r>
                      <a:endParaRPr lang="fr-MA" sz="20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louche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 zèbre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ruche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949069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37AF8350-C3A5-17FF-45A1-30E0A3EE3426}"/>
              </a:ext>
            </a:extLst>
          </p:cNvPr>
          <p:cNvSpPr txBox="1"/>
          <p:nvPr/>
        </p:nvSpPr>
        <p:spPr>
          <a:xfrm>
            <a:off x="5181600" y="2895982"/>
            <a:ext cx="70151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215968"/>
                </a:solidFill>
                <a:latin typeface="Carelia"/>
              </a:rPr>
              <a:t>page 14 </a:t>
            </a:r>
            <a:endParaRPr lang="fr-MA" sz="3600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26BA4C0-CA07-0FAC-9593-EECD2BCBC075}"/>
              </a:ext>
            </a:extLst>
          </p:cNvPr>
          <p:cNvSpPr txBox="1"/>
          <p:nvPr/>
        </p:nvSpPr>
        <p:spPr>
          <a:xfrm>
            <a:off x="5270420" y="5383978"/>
            <a:ext cx="70151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215968"/>
                </a:solidFill>
                <a:latin typeface="Carelia"/>
              </a:rPr>
              <a:t>page 15 </a:t>
            </a:r>
            <a:endParaRPr lang="fr-MA" sz="3600" dirty="0"/>
          </a:p>
        </p:txBody>
      </p:sp>
    </p:spTree>
    <p:extLst>
      <p:ext uri="{BB962C8B-B14F-4D97-AF65-F5344CB8AC3E}">
        <p14:creationId xmlns:p14="http://schemas.microsoft.com/office/powerpoint/2010/main" val="161434651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Syllabes simples avec p-k-x-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qu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0" y="8625987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56620" y="8397669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717171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des syllabes simples avec les lettres «p» «x»  «q» « 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k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», puis les utiliser  pour lire des mots ( pseudo-mots et mots).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4800601" y="3972491"/>
            <a:ext cx="822960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p</a:t>
            </a:r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x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q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k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endParaRPr lang="fr-MA" sz="6000" dirty="0"/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4614353" y="3498845"/>
            <a:ext cx="8339647" cy="4259297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4" y="3848100"/>
            <a:ext cx="5715001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462547" y="723586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p en minuscule et en majuscule . Elles font le son « p».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lire « p»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5DD961-C43E-83BF-FA48-0C02EB8031F6}"/>
              </a:ext>
            </a:extLst>
          </p:cNvPr>
          <p:cNvSpPr txBox="1"/>
          <p:nvPr/>
        </p:nvSpPr>
        <p:spPr>
          <a:xfrm>
            <a:off x="3883991" y="3106857"/>
            <a:ext cx="672119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r>
              <a:rPr lang="fr-FR" sz="25800" b="1" kern="0" spc="480" dirty="0">
                <a:solidFill>
                  <a:schemeClr val="tx2"/>
                </a:solidFill>
                <a:latin typeface="Dosis" pitchFamily="2" charset="0"/>
              </a:rPr>
              <a:t>-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339388-6D22-3F9F-8F4B-FE3D8C14543C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 x en minuscule et  en majuscule . Elles font le son « x ».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lire « x » .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48A772-9D45-84D6-09AA-9E7F7D48D882}"/>
              </a:ext>
            </a:extLst>
          </p:cNvPr>
          <p:cNvSpPr txBox="1"/>
          <p:nvPr/>
        </p:nvSpPr>
        <p:spPr>
          <a:xfrm>
            <a:off x="3429000" y="2857500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x</a:t>
            </a:r>
            <a:r>
              <a:rPr lang="fr-FR" sz="25800" b="1" kern="0" spc="480" dirty="0">
                <a:solidFill>
                  <a:schemeClr val="tx2"/>
                </a:solidFill>
                <a:latin typeface="Dosis" pitchFamily="2" charset="0"/>
              </a:rPr>
              <a:t>-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X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DFBDFA-BC83-F413-E75A-5B16A453D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B268C1-D3C4-8ED0-6CD0-A995C6EE6ED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EC95645-2EF0-8075-F7CF-BF1B4BE23A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7C01CEE-B4AD-13F8-AC4E-24A8AC0169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6431163-7C2F-B314-B6FF-66D53A9AC3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D0D1ABC-245A-EFD9-F62F-BE5EC6BAA7A0}"/>
              </a:ext>
            </a:extLst>
          </p:cNvPr>
          <p:cNvSpPr txBox="1"/>
          <p:nvPr/>
        </p:nvSpPr>
        <p:spPr>
          <a:xfrm>
            <a:off x="925643" y="699961"/>
            <a:ext cx="124058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q en  minuscule et en majuscule. Elles font le son « q». Qui veut lire «q»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232B7D3-7470-BA09-EA2C-1EED017E91F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6E70AD-8D46-6A66-5136-86C0E7601EA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293B76A-3131-7483-27DD-2DAED5D7753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04BCAD-300F-DC8A-4C8E-7B54D625532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F0ECBBD-2FA9-218F-40AA-2C0CB081713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E51227F-FFB8-CD21-8751-4A1E2C3BF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9443163-7605-EAA1-E999-8177BDF55B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F08EE5D-9D29-EA07-D43F-7137DDBA38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685" y="723586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91D7179-B2FB-326D-8182-0F4AACC6DB57}"/>
              </a:ext>
            </a:extLst>
          </p:cNvPr>
          <p:cNvSpPr txBox="1"/>
          <p:nvPr/>
        </p:nvSpPr>
        <p:spPr>
          <a:xfrm>
            <a:off x="3691121" y="2857500"/>
            <a:ext cx="652943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q</a:t>
            </a:r>
            <a:r>
              <a:rPr lang="fr-FR" sz="25800" b="1" kern="0" spc="480" dirty="0">
                <a:solidFill>
                  <a:schemeClr val="tx2"/>
                </a:solidFill>
                <a:latin typeface="Dosis" pitchFamily="2" charset="0"/>
              </a:rPr>
              <a:t>-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Q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49417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7F5E3-C336-C5D4-D08E-111FD2DB9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70C424-399E-1482-D76F-2BA3743E785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BF60704-F157-B89F-2CC5-FE7962697E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4BAA240-F296-9AC1-80DA-EC1F1A55B53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8C5618E-1F22-97B5-1360-2D25D79BC1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8644A03-86C7-2167-2D41-61D97210066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1D6C81D-39DF-58BD-A2F0-6D48C840E0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DD25426-B6DC-9A5B-107A-140BD7AEAF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F100238-11EE-33AA-88E3-7D0C52D38CC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35EE204-DF20-A6AE-6875-EE80D9D33B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4B0DC09-92F6-B119-A9EA-5D33CB17DE9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52208E4-B932-8ED0-5A4D-2B350E45C8D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DA6B06E-0F95-4AB5-8203-214E7990D3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9461" y="680119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76BDB14-B42C-C338-DD87-A79629345DE4}"/>
              </a:ext>
            </a:extLst>
          </p:cNvPr>
          <p:cNvSpPr txBox="1"/>
          <p:nvPr/>
        </p:nvSpPr>
        <p:spPr>
          <a:xfrm>
            <a:off x="1230807" y="641254"/>
            <a:ext cx="1183573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k en minuscule et en  majuscule . Elles font le son «k».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lire «k» 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545FA0B-A1B4-58E8-AAD0-CDAE3A74233B}"/>
              </a:ext>
            </a:extLst>
          </p:cNvPr>
          <p:cNvSpPr txBox="1"/>
          <p:nvPr/>
        </p:nvSpPr>
        <p:spPr>
          <a:xfrm>
            <a:off x="3928363" y="2781300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k</a:t>
            </a:r>
            <a:r>
              <a:rPr lang="fr-FR" sz="25800" b="1" kern="0" spc="480" dirty="0">
                <a:solidFill>
                  <a:schemeClr val="tx2"/>
                </a:solidFill>
                <a:latin typeface="Dosis" pitchFamily="2" charset="0"/>
              </a:rPr>
              <a:t>-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K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14045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4E006-96CC-1B52-7267-DC6AAF4F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1D02EC-9990-8EA2-E45A-7CEDA94EF8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1E91E5-8D8D-1032-9FEC-DA0CA198C92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C7157-747C-9B5D-2235-D19FF31F2E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2F7418-255E-F19B-6955-2E99F77EBE8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9EE316-8F82-D89F-2CE6-E9BA8A2B32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BE8D51C-F33F-2943-DDA2-56997B92104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83DCE6-A443-A9A7-06B6-06EFF9DAFE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4A33EA8-02C4-BACF-292E-CF459A139F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D34444-4DC1-5948-FA05-1A291006201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78B965-7BFF-E967-D221-4933CECCCA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9DC52B-9FFA-69B2-E2F2-AD2EE2CC4D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9934E2-29BB-CE91-311A-4B9D313BA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8334613-CC3F-2578-78BF-887B3B68799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019919-5728-279E-0585-34E40BE48209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50E6710-7CF3-9F48-7840-1755D6E34EAB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FB002D2-99EB-75D4-DDC1-C0774B6E712C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«p » « a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848462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72A8D-821A-2667-3E84-9967989D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06048D-B396-805D-E815-8D287BB747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57DBF5-2B9B-DFCF-12C3-BEFE03588C2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F35994-50BD-512E-BB75-6F1472DA29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6039DD-BE56-BECF-C493-E6DA1FD8663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ED7490C-4879-9511-9E9E-AE8A43B718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23E8E8-38C8-F7F5-F7D1-B984B6DFEA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C0A4587-365F-2446-9F8B-A32229668B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8D04A65-3016-7E4E-070E-3FE4568A4E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958B66-EA9D-6EA4-8083-5B169A8579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3EADA5-4AA9-4F93-510E-9231981B8BC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6CE8-69EF-7149-8FF2-1E8A08E775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2212414-9394-1507-1BA4-36D261713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571500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5E536E-69D0-7D2C-9A60-F0B69FB510F8}"/>
              </a:ext>
            </a:extLst>
          </p:cNvPr>
          <p:cNvSpPr txBox="1"/>
          <p:nvPr/>
        </p:nvSpPr>
        <p:spPr>
          <a:xfrm>
            <a:off x="5229224" y="3130725"/>
            <a:ext cx="4143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p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E107586-A0C0-09B9-B225-817144F99D63}"/>
              </a:ext>
            </a:extLst>
          </p:cNvPr>
          <p:cNvSpPr txBox="1"/>
          <p:nvPr/>
        </p:nvSpPr>
        <p:spPr>
          <a:xfrm>
            <a:off x="1015116" y="591656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pa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p  est à côté de la lettre  a ,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pa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p »  « a » 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pa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  <a:endParaRPr lang="fr-MA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cs typeface="Microsoft Uighur" panose="02000000000000000000" pitchFamily="2" charset="-78"/>
            </a:endParaRP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«p» « a 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pa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Qui veut lire «p» « a 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pa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</a:t>
            </a:r>
          </a:p>
        </p:txBody>
      </p:sp>
    </p:spTree>
    <p:extLst>
      <p:ext uri="{BB962C8B-B14F-4D97-AF65-F5344CB8AC3E}">
        <p14:creationId xmlns:p14="http://schemas.microsoft.com/office/powerpoint/2010/main" val="175261399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16205-9FE7-6D0A-9BE1-FAB899CFF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B13A8A-6C4B-A30B-FB57-A084A05394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2F1AFAE-7D6A-EC23-265F-98AED78CC6C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4A771D-1316-0E3B-2675-C163620E659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8A18E06-F8BC-4A41-F8AB-D40E659933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F7C95C-5D63-7F1C-129B-FC890C63732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6EFDD5-9D14-2987-91C1-F5828A6BD6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F7934C-55EB-8E4C-9EC9-4EDFAE0416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BB68D1-EDF7-9FEE-FD68-50F42FB19AC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0ABD448-ED05-C5CB-3116-D7CFBA9635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26FC57E-CB2A-C146-E8FA-9992918B0D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8D0DD1E-053C-F936-7142-5181125937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87F0C54-FC6C-0542-F4B7-99DD02E6B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7ABDA40-16AB-51A3-6BAF-DFFBBB1500E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k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2A6F54-9A54-48A1-77A4-6B541F70350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06AF80-38D2-4529-40D3-120F61D27D1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0E49A5-14EE-A372-E982-1E6BB3306F06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«k» « i » qui 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794809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8F2D5-9421-C050-A299-5E08E9C9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A7128D-3749-A3BC-BD50-551DDB29630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FB2A-2C91-733F-90BC-28809556658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38938B0-BB36-C30E-A7C3-25D07BA561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633E1F2-EF30-DA6C-6C96-3AECC18CB9F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DD2E326-1519-3E39-A201-8E33722464C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BFE570E-6A18-FEE2-0C10-5AF21570CD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D009819-C489-EF30-9C8B-A96294EB96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1B7B291-6754-680E-98D7-F66E4D4EEFE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096FC79-E559-011A-8242-36D933BEC2E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C749260-63D9-96B5-B1AE-D38BADA96F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52E018-1EFC-4A55-2F08-6E27F13C59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65FF48-89B5-8A38-F1DB-B4BB863B4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0F194BC-EF91-4FD4-E031-2DCF5E260705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k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BE8991-406E-1B62-CD7C-BD7800D3FFD2}"/>
              </a:ext>
            </a:extLst>
          </p:cNvPr>
          <p:cNvSpPr txBox="1"/>
          <p:nvPr/>
        </p:nvSpPr>
        <p:spPr>
          <a:xfrm>
            <a:off x="1196425" y="655091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ki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k est à côté de la lettre  i,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ki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», «k»  « i » 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ki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k» « i 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ki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             Qui veut lire «k» « i 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ki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 </a:t>
            </a:r>
          </a:p>
        </p:txBody>
      </p:sp>
    </p:spTree>
    <p:extLst>
      <p:ext uri="{BB962C8B-B14F-4D97-AF65-F5344CB8AC3E}">
        <p14:creationId xmlns:p14="http://schemas.microsoft.com/office/powerpoint/2010/main" val="57798869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7626A-F924-3AB3-8B0E-05AECD8BF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C383-A9A0-AF41-3750-25CD3415C0B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F8CBD9-4496-5A49-EA3A-0615F10CB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FAC679A-1AE1-2EE2-9AC1-C6C0912367F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059FDE-8E3D-47FD-9F29-63A9D88EBFA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E8D41D-AF45-807D-A588-45DD4A9833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B12A562-4A1C-4F3B-B1CD-346020F522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F889590-176E-431D-EC5B-2C21432722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C681916-D47D-DF48-30D2-3B5D64244C6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BCB228-77B9-2CA6-3789-B573CD3DD8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88B375-9A3F-8CA5-B977-22F36CA740B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B512A9-540E-D8ED-EC04-2C62A24BFE4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9CE880-FF43-A769-F8F7-BD078B5DF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18729B-D227-E12E-9FD9-786794C22320}"/>
              </a:ext>
            </a:extLst>
          </p:cNvPr>
          <p:cNvSpPr txBox="1"/>
          <p:nvPr/>
        </p:nvSpPr>
        <p:spPr>
          <a:xfrm>
            <a:off x="1456998" y="3130725"/>
            <a:ext cx="418180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qu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8A69901-1CE2-63DA-A27F-6A2D54517F1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A7A9320-AFBC-FA16-B047-0306F673206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182F0F7-B232-057C-D843-6BBCEDE8E91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</a:t>
            </a:r>
            <a:r>
              <a:rPr lang="fr-MA" sz="2800" b="1" dirty="0" err="1">
                <a:solidFill>
                  <a:prstClr val="white">
                    <a:lumMod val="65000"/>
                  </a:prstClr>
                </a:solidFill>
                <a:latin typeface="Calibri"/>
              </a:rPr>
              <a:t>qu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» « e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293547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591BA-DC8A-3E46-EF39-DD02414A4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92D11D-4967-B4AC-DF75-64F30E50E33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3830F95-3F4E-4D9F-863B-D8B3AD785D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3BA295-7558-F7B5-4368-2A5D31321A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1EF7A0-4434-800F-1996-095E1BC10D5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7DECD7-F6E9-5610-B3CC-13BFE97995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2D6FADE-1124-F270-1167-2B376F43E2F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69115BD-AE91-BCC1-6FBE-BF68CF891D6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A11F43-38C0-BECD-A778-800472D58C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3365D4-AC66-3851-8771-38F68D4319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9EE891-9FDD-0F54-6EE0-98AFA06F2FE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82836-582A-D1D7-611D-1EFB86DA9A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433803-A75E-89C0-608A-FE7B5F7F9B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3242" y="811080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955B0F-8847-C45E-AA6B-BBC276A165F9}"/>
              </a:ext>
            </a:extLst>
          </p:cNvPr>
          <p:cNvSpPr txBox="1"/>
          <p:nvPr/>
        </p:nvSpPr>
        <p:spPr>
          <a:xfrm>
            <a:off x="3733800" y="3130725"/>
            <a:ext cx="59436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qu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82BB8A-AF7D-10A2-A331-92EFA7606828}"/>
              </a:ext>
            </a:extLst>
          </p:cNvPr>
          <p:cNvSpPr txBox="1"/>
          <p:nvPr/>
        </p:nvSpPr>
        <p:spPr>
          <a:xfrm>
            <a:off x="653915" y="650711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que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 est à côté de la lettre  e ,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«que ». «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  « e » « que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 « e » «que ».              Qui veut lire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 « e » «que ».  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99263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DF5AD-2269-74AB-6FE8-244BFA56E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3F1E40-C89A-5627-8E9D-1DE4A85595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8903658-692D-4721-3512-65FD8514E31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79105FD-0B99-901F-BBA1-D86DC040A0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9235534-9E73-399B-035A-29014CD7F1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8C3976-7DAD-89F2-AE4E-DD7DFE09893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AA0D09-3EA5-CCE1-4E5E-317C4097EAE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A34CAF-AD48-D9D3-5CE9-D024C1D341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D39E17-B375-5F24-65D7-6F4C03F875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655463C-597B-13A2-AF59-6EAF902214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F0D90D9-71C1-F8F4-DE6D-522E6FFEBF5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055963-822B-2A8B-E148-F22C5B24706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5C2BBA0-AD80-B391-53AC-425D5501B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D1E4BC8-5AB6-6F52-10C8-016D2CA8365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2E12BB-7312-2DD0-6A96-92E83CF9478D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5EE3D42-A8C8-34D4-3A13-C909BF76242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5F43221-4D17-81DE-7312-AE18270C456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«p » « é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7813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r>
              <a:rPr lang="fr-FR" sz="3600" dirty="0">
                <a:latin typeface="Dosis" pitchFamily="2" charset="0"/>
              </a:rPr>
              <a:t> 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marL="457200" indent="-457200" defTabSz="914445">
              <a:spcAft>
                <a:spcPts val="1800"/>
              </a:spcAft>
              <a:buFontTx/>
              <a:buChar char="-"/>
              <a:defRPr/>
            </a:pPr>
            <a:r>
              <a:rPr lang="fr-FR" sz="3200" dirty="0">
                <a:latin typeface="Dosis" pitchFamily="2" charset="0"/>
              </a:rPr>
              <a:t>- quatre- taxi – poule –Karaté - tapis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syllabes et mots simples avec: </a:t>
            </a:r>
            <a:r>
              <a:rPr lang="fr-MA" sz="3200" dirty="0" err="1">
                <a:latin typeface="Dosis" pitchFamily="2" charset="0"/>
              </a:rPr>
              <a:t>qu</a:t>
            </a:r>
            <a:r>
              <a:rPr lang="fr-MA" sz="3200" dirty="0">
                <a:latin typeface="Dosis" pitchFamily="2" charset="0"/>
              </a:rPr>
              <a:t> – x –p-k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syllabes et mots simples avec :</a:t>
            </a:r>
            <a:r>
              <a:rPr lang="fr-MA" sz="3200" dirty="0" err="1">
                <a:latin typeface="Dosis" pitchFamily="2" charset="0"/>
              </a:rPr>
              <a:t>qu</a:t>
            </a:r>
            <a:r>
              <a:rPr lang="fr-MA" sz="3200" dirty="0">
                <a:latin typeface="Dosis" pitchFamily="2" charset="0"/>
              </a:rPr>
              <a:t> – x –p-k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1284153" y="6038912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1366263" y="6965650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3FAB0-9B1E-98EF-490B-AF574EF0C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BAFF11-2361-9E65-83E9-C125DDB1C72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BBEFD04-B657-6687-E681-DF3BC53F727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E74EB9-3FE1-49A0-BCEC-1BAAF05B931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4313204-33AC-B155-9A27-E87576F810E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D6A91-4726-68FD-EA56-22C5229049C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312CAA-D1D1-35D1-7E32-DA0BB7EC87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19F53E-741B-41BA-6C63-EAC80F9DCE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3C58BE3-49C2-8F9B-6E30-DF429DCB5F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63EADBD-6EDC-F975-FE2E-AB153662C6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67FFC3-A058-C7DC-837E-7F0040887F2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CE8AB2-2C83-DDA3-6475-5CFE6D19D46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9EBA54-F718-C238-E0F4-DE517824D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4561" y="604195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AECE4E5-5142-DD6D-CFE4-5577409EC8A8}"/>
              </a:ext>
            </a:extLst>
          </p:cNvPr>
          <p:cNvSpPr txBox="1"/>
          <p:nvPr/>
        </p:nvSpPr>
        <p:spPr>
          <a:xfrm>
            <a:off x="4495800" y="3130725"/>
            <a:ext cx="39909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p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EB2B53E-C410-1CE6-015F-3AD21CC783A4}"/>
              </a:ext>
            </a:extLst>
          </p:cNvPr>
          <p:cNvSpPr txBox="1"/>
          <p:nvPr/>
        </p:nvSpPr>
        <p:spPr>
          <a:xfrm>
            <a:off x="814115" y="627332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pé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p est à côté de la lettre  é ,ça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pé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 « p»  « é » 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pé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«p» « é 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pé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                 Qui veut lire «p» « é 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pé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</a:t>
            </a:r>
          </a:p>
        </p:txBody>
      </p:sp>
    </p:spTree>
    <p:extLst>
      <p:ext uri="{BB962C8B-B14F-4D97-AF65-F5344CB8AC3E}">
        <p14:creationId xmlns:p14="http://schemas.microsoft.com/office/powerpoint/2010/main" val="94863187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4329D-68F0-AD59-136B-EE33EBDD7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F6DD67-A4B4-3550-179F-B93978138DC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ADE3EB-BD33-AEBA-D98F-A4DF6AA9AD20}"/>
              </a:ext>
            </a:extLst>
          </p:cNvPr>
          <p:cNvGrpSpPr/>
          <p:nvPr/>
        </p:nvGrpSpPr>
        <p:grpSpPr>
          <a:xfrm>
            <a:off x="48361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7B8B1E6-490B-EC98-55E0-21E2294AAFB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835872C-BCB5-0901-2FEB-A23E8B6F7B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1EEDB5-2217-4312-E8F1-193F2E6F6BE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28A86-399E-AA35-204C-3A2008176D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CD45D0A-8E11-1E78-7E13-182C15810C9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A0E433A-7624-F7A2-E5F9-7C0FC3878DB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CDBDE1-F7E1-10E3-1367-E67C6105D4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1B57726-D0BE-6B71-70AC-F335A7A9E0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81CFD54-ADBC-BF2C-2510-E6447DCED8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D84B4E1-9497-26BF-EA03-75C26D004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8844FC5-73F1-937B-EBBC-C683EAF85EAB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369D66-E884-F9D0-1B0E-7A7C6B202DD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998A6F-60C1-D754-E353-35128123D983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DE4184F-3763-CEB5-24BC-E640FAB602D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«p» « ou » qui veut lire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891673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1AA41-791B-A9A7-1CBF-95111F3C2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F86190-8677-30A1-0302-547DB9C875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737E69-6976-6C07-5CA7-39E62031320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CD64EA1-C49E-A524-7425-A7AF3901084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D85003D-6410-4155-26E0-24604325A5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6ABBF4-BFA3-600C-2D91-307F6A1459B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2928D3A-DC19-FEA6-4C15-1BF8225296C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2F346FF-5ADC-943D-FFE5-04755CB7ED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CDA56D-3030-B2C3-927B-F087180B178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5E039-DDB3-1BC3-EE61-BAB468C1ABC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DC6E782-5A9E-726A-5B05-3F68238F63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DB27555-042C-8D5A-DF04-E6EC6BF425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D1B66B5-FC02-273C-7DB7-CE6BB68CA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347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77C2E77-7CDA-B94B-8137-372DA3263960}"/>
              </a:ext>
            </a:extLst>
          </p:cNvPr>
          <p:cNvSpPr txBox="1"/>
          <p:nvPr/>
        </p:nvSpPr>
        <p:spPr>
          <a:xfrm>
            <a:off x="3589279" y="3150274"/>
            <a:ext cx="6505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54BC4B-14C1-797A-89AB-FF310EB7EDEB}"/>
              </a:ext>
            </a:extLst>
          </p:cNvPr>
          <p:cNvSpPr txBox="1"/>
          <p:nvPr/>
        </p:nvSpPr>
        <p:spPr>
          <a:xfrm>
            <a:off x="798678" y="621536"/>
            <a:ext cx="1323476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pou»</a:t>
            </a: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p est à côté du graphème ou ,ça fait le son 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«pou ».«p» «ou » «pou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«p» «ou» «pou».                   Qui veut lire «p» « ou» « pou».  </a:t>
            </a:r>
          </a:p>
        </p:txBody>
      </p:sp>
    </p:spTree>
    <p:extLst>
      <p:ext uri="{BB962C8B-B14F-4D97-AF65-F5344CB8AC3E}">
        <p14:creationId xmlns:p14="http://schemas.microsoft.com/office/powerpoint/2010/main" val="63255257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DEBB1-EF31-A8CD-2FC0-ACD846612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30B3CCA-F0EF-16F1-0EE0-04B0790F068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17AE372-FA54-1201-7597-D59E526FCB34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3406B31-EA44-FF65-A5AA-D0E79C13D31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D4D8E9E-69E9-2B7D-2F65-9B8F941F90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D356E20-07F4-492E-F1BD-B2B243E7E3B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6C1AA77-9C9B-F537-BFC2-034ED96C9ED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EB9A74-EF9B-02FA-D007-791A455BDE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11E4896-4378-129D-421C-BE9DA48E1C1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FC42704-D8E3-D935-4C4C-4A8036E7D0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3C5B929-2E7C-113C-ADDF-F8B6EFF99DC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A75E9BE-A952-BBDF-7B91-AB00BF4862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A9A750E-1D05-E1FE-F83D-C829CA13C3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07979E5-A934-49ED-4803-30801DA30F0F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F5AB6CA-094A-B0CE-67DD-B5CC3C2D91C2}"/>
              </a:ext>
            </a:extLst>
          </p:cNvPr>
          <p:cNvSpPr txBox="1"/>
          <p:nvPr/>
        </p:nvSpPr>
        <p:spPr>
          <a:xfrm>
            <a:off x="3425227" y="3240080"/>
            <a:ext cx="291772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k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FBBA977-A523-CD24-09CF-8E16209C517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3E61A32-B7DF-4684-BCF3-D982AE7A24FB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k» « ou » qui veut lire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5214866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C0B8A-733F-B4E3-8E1B-CE3B6A71E6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3D4D83-E014-6F32-CFCB-6E530E6E794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63DD494-57DC-A906-5010-3E347A550B9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AD43E5-8637-C8F9-22C4-C9A5FD92F88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D444AED-C9C1-BC32-8C57-3315F9A5C57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A19AA9F-2982-FE4E-385E-CB8E6C13EE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F6451FF-371D-551B-7F85-9463140AF93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F021FF6-3011-0D2B-6ECF-B8F2FC2FE84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33B2676-DA57-E2F6-F7BB-8E4FE9747C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618918-DD06-0DDF-90FA-7E2650EEB61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BBB0A46-C4E6-A117-D170-CA059663AD6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CAE1FD1-C231-F11D-55EC-C285B5ECE84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A0DF635-99B6-A1B9-DB56-7E9F91AE09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3626" y="721378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64DA472-503F-C763-C02D-10CEB3DC1063}"/>
              </a:ext>
            </a:extLst>
          </p:cNvPr>
          <p:cNvSpPr txBox="1"/>
          <p:nvPr/>
        </p:nvSpPr>
        <p:spPr>
          <a:xfrm>
            <a:off x="2743200" y="3150274"/>
            <a:ext cx="735165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k</a:t>
            </a:r>
            <a:r>
              <a:rPr lang="fr-FR" sz="25800" b="1" kern="0" spc="480" dirty="0" err="1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B80DABA-3B97-E815-2914-9A7555622B4D}"/>
              </a:ext>
            </a:extLst>
          </p:cNvPr>
          <p:cNvSpPr txBox="1"/>
          <p:nvPr/>
        </p:nvSpPr>
        <p:spPr>
          <a:xfrm>
            <a:off x="725020" y="631473"/>
            <a:ext cx="1323476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kou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k est à côté du graphème ou ,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kou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».«k» «ou » «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kou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«k» «ou»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kou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               Qui veut lire «k» « ou»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kou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</a:t>
            </a:r>
          </a:p>
        </p:txBody>
      </p:sp>
    </p:spTree>
    <p:extLst>
      <p:ext uri="{BB962C8B-B14F-4D97-AF65-F5344CB8AC3E}">
        <p14:creationId xmlns:p14="http://schemas.microsoft.com/office/powerpoint/2010/main" val="225307985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425B3C-B146-DF5D-E408-56351CD76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286EE2-15A5-BD4B-A2C8-7339661E031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340EB9-EE47-4CB9-0760-A607B52DCADC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EFB8F0-2FCD-31F6-555E-C4263451789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A39C17-860C-AC8B-8E74-78FBF2B65FC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5DE2BA4-3CCD-A224-5B77-947BB287BAB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58AC9DC-F5A8-1141-77DA-83184254EB9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9DC2D79-B93E-2129-1907-2866E0B39BA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FEE1D76-9513-6414-BC5B-D7C196934E3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C4F804-A84C-16AA-3D28-A1344BDD3A5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F16894-4EA0-595E-A912-37C76CEA883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804D119-BAF8-3DA9-C100-FE1343ED1A6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592B6A-E0E4-AA15-50E6-1BA4B966E9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8D6E115-0A4B-1322-3578-62864CE8370F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9847AB-71E5-CD5D-B3B2-19DB0E9F4A97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x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EE021F1-6316-035C-D510-D98BE333E15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78138B1-CB80-DB2A-6691-5E1B939A119F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«x» « ou » qui veut lire 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7927152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C39EA-83AD-BF7D-80DC-072A9DFF95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DB1FA6A-B8E7-F79A-DFF4-87D98EEB18C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A79D38C-A965-6D11-3797-9A867D346CA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B55432-3828-5716-DA97-46358FFE65A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CB56552-C00D-8B5A-A015-E9C140A62A1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3020A21-CC04-3EB1-55FA-0350AC29FBF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C776D39-CCA2-D239-C54D-E441B0A53BB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FEC1F60-87D4-E4C3-B85E-2711AB72BFA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793766C-73F9-35DD-C87F-0C1BF61874E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2CD54A-7012-00D1-4161-7BAB58712B1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2F1E950-21B0-7068-CAB3-2A3555A9DB0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B13C6D5-4350-B625-71BB-657029DCB89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1D27E54-D965-77A0-53FC-2F537BAE2B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347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F2B2442-D3C5-000D-AA75-D004847F299B}"/>
              </a:ext>
            </a:extLst>
          </p:cNvPr>
          <p:cNvSpPr txBox="1"/>
          <p:nvPr/>
        </p:nvSpPr>
        <p:spPr>
          <a:xfrm>
            <a:off x="3589279" y="3150274"/>
            <a:ext cx="6505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x</a:t>
            </a:r>
            <a:r>
              <a:rPr lang="fr-FR" sz="25800" b="1" kern="0" spc="480" dirty="0" err="1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72D07D5-A30B-D585-70CB-1962D9B2E99E}"/>
              </a:ext>
            </a:extLst>
          </p:cNvPr>
          <p:cNvSpPr txBox="1"/>
          <p:nvPr/>
        </p:nvSpPr>
        <p:spPr>
          <a:xfrm>
            <a:off x="798678" y="621536"/>
            <a:ext cx="1323476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xou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x est à côté du graphème ou , ça fait le son 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xou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».«x» «ou » «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xou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«x» «ou»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xou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               Qui veut lire «x» « ou»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xou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</a:t>
            </a:r>
          </a:p>
        </p:txBody>
      </p:sp>
    </p:spTree>
    <p:extLst>
      <p:ext uri="{BB962C8B-B14F-4D97-AF65-F5344CB8AC3E}">
        <p14:creationId xmlns:p14="http://schemas.microsoft.com/office/powerpoint/2010/main" val="230574092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syllabes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481383A9-7986-4AAF-127E-D9347E22152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28DC94E-E353-5E99-83A2-D3A6716CFA2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172612" y="664616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vous montrer comment lire les syllabes. Écoutez attentivement.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lit l’arbre des syllabes en  pointant les lettres.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197176D-4EB5-789B-EE32-E0C8653F3E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6054" y="3314700"/>
            <a:ext cx="12642054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07531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B0D3F-5421-7E19-49E5-8CE1DA3F9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E45ADB-7E32-BA90-A326-33C6DB8707C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295523D-ADD7-DE52-4111-96DAA7A7BC4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FC0E931-C530-958E-C070-C2BBDBA16A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C143A5-2E45-5191-745E-9DA57FACB0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EEEC55-9708-53DE-F08E-72B6E54E0F2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F2DF63-E897-BE9C-5D34-D261F06B64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87E95D-07B7-5515-3954-29902F9F74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43DFDBE-B1A7-866F-2A16-2A11F64158B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1FA5BCF-BCBE-CACD-38BE-6928CD65B7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14FB25A-5036-38F3-6FA2-45D54FFDE82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08CA6EF-86FC-F06D-0F06-DBDD7C0A38C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01AB90-3BD5-BCFD-69B5-077A7C47F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30002F9-13B0-4307-1883-8068A56A1FEA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15DA9-2E53-89EE-30B9-6CFB23B044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5969" y="830131"/>
            <a:ext cx="1212143" cy="6858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B6667F7-0198-0364-8545-E662D38EBF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6054" y="3314700"/>
            <a:ext cx="12642054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402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13F3F-24DA-DE65-953F-6EEFCD517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650D03-3BDE-417D-FF3C-42ADE54E379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ED911D-0968-994D-7516-FFEEF1C585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63BC91F-8927-476C-B361-DD68EDAD97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9C9A7F3-71BF-1BAB-CA7F-CCEEC524C80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82333B3-3385-A63B-E35C-2E4AF7FF934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A4EC889-C3FE-59AD-F3B6-33CB16AAAF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445744F-49B6-2DE6-D3EA-3BB314972A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0DEC4-7840-5123-7DE6-8A2330C5B43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88DC0C5-E16C-6449-D159-780D7EBE39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F350F62-9A45-8D9E-AB2A-82D39B1676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FAD4A82-4D1D-1F6D-462C-1782A1C807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7458D5-3392-68A0-629B-7BDA10F6F2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190F49A-D993-E1A4-6840-015132D60552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les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7DCEEEA6-D091-B0FC-C00C-9FA76D2AEF35}"/>
              </a:ext>
            </a:extLst>
          </p:cNvPr>
          <p:cNvSpPr txBox="1"/>
          <p:nvPr/>
        </p:nvSpPr>
        <p:spPr>
          <a:xfrm>
            <a:off x="1122473" y="1225066"/>
            <a:ext cx="723290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C0B47265-C8D0-0056-8A34-40F20D73190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AAE143B-8AF0-1720-CD39-46E9B7A4ED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6054" y="3314700"/>
            <a:ext cx="12642054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47765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9F67-5043-0179-82D6-5A5977C7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4A2B07A-80BA-951E-DBA4-FAA3090EA9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96E25A-A358-7195-C808-D792E600DF3D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D388E56-2537-F5D4-D077-27A26ABCE64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A452CFB-2394-99AC-4C25-19674CB098E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C1DF2D9-EFCF-DF11-7043-0141B67417F1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mots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01CCAE3-8AF2-A51C-DC28-36B427C25E3C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B4EEE8D2-4E2D-13BF-63D0-F9F5B8641D7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75715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2600F-28A7-5F95-0400-FD6B0ED96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7B7136A-3724-B7BD-BEE9-593B96A4E7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E5DAC57-E8E4-E456-2830-2025FC36CC3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AF93D0-726D-BE20-55D0-EB3A9D4AD06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4FFDA2-ABE8-B2A0-5E4C-B04AC7C6BCD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AD7A2D-5B5B-BE68-70D1-6C9919E74B3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6115878-0E93-F627-91A2-3B436D98E1D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61A0A4-76B5-C963-2AEC-17330ABE54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D540688-0AFA-EF2F-C773-54299E78175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B5C7FB0-2E3B-4EE5-8AC7-F934BAA566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F2DB49B-CC19-0ED7-188F-44CCBC7BA7C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D565808-416A-DF71-CDA1-6722812206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32542E-7E7E-BD1B-72C4-3283966909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40637DB-EFAB-2A8D-2985-0707DC7D4D83}"/>
              </a:ext>
            </a:extLst>
          </p:cNvPr>
          <p:cNvSpPr txBox="1"/>
          <p:nvPr/>
        </p:nvSpPr>
        <p:spPr>
          <a:xfrm>
            <a:off x="1409471" y="879359"/>
            <a:ext cx="1109962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lire des mots ensemble. On lit les lettres de gauche à droite.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5C07CC2-8C7B-23F2-B9AE-0EF84C4D94D6}"/>
              </a:ext>
            </a:extLst>
          </p:cNvPr>
          <p:cNvSpPr txBox="1"/>
          <p:nvPr/>
        </p:nvSpPr>
        <p:spPr>
          <a:xfrm>
            <a:off x="3663208" y="3435421"/>
            <a:ext cx="5859272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papa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38026F04-5351-F390-39AE-EA51A15FF585}"/>
              </a:ext>
            </a:extLst>
          </p:cNvPr>
          <p:cNvCxnSpPr>
            <a:cxnSpLocks/>
          </p:cNvCxnSpPr>
          <p:nvPr/>
        </p:nvCxnSpPr>
        <p:spPr>
          <a:xfrm>
            <a:off x="3810000" y="6286500"/>
            <a:ext cx="5257800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D26960D0-A0AF-7E34-4C36-EE690A1C688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4400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BFA96-5170-6A0C-5235-4AAEFC12A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FCCC7E-4DA9-0AB1-8FE6-683DEB1CC29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D261C4-B34C-89BF-1D3F-E185F01D3933}"/>
              </a:ext>
            </a:extLst>
          </p:cNvPr>
          <p:cNvGrpSpPr/>
          <p:nvPr/>
        </p:nvGrpSpPr>
        <p:grpSpPr>
          <a:xfrm>
            <a:off x="368279" y="560718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7B86EA4-C2A2-26FC-C536-BEEBA14012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A6B5FF-6228-0F98-3038-35EC54E4EA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035756C-DE66-F8AE-E30B-616DEBC0CE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127452C-D80E-8931-A585-E11543C02C9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D98BB4-1ED0-2B53-C63E-C84F7E4AC1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B73D324-AADA-B03B-6AE5-373B9BBC4E9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DC090BA-E0FC-0059-DABE-77B220E5F72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6F57E6-DEA8-DA6B-4F64-8700C9D928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C822EC-66E2-568C-0267-AD701A6B8A2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E9CB242-8CE4-66D2-A8C1-885054283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6882" y="560719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142576C-9AAB-A334-5695-76F888E5FC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1768" y="560717"/>
            <a:ext cx="1381080" cy="112044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9F23CCA-DFDA-BA53-88AF-2FE653AEEEC2}"/>
              </a:ext>
            </a:extLst>
          </p:cNvPr>
          <p:cNvSpPr txBox="1"/>
          <p:nvPr/>
        </p:nvSpPr>
        <p:spPr>
          <a:xfrm>
            <a:off x="832668" y="672489"/>
            <a:ext cx="1158793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lis : «p» «a»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«p» «a»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«papa» . 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«papa». Lisons ensemble </a:t>
            </a:r>
            <a:r>
              <a:rPr lang="pt-B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:  «pa»  «pa»  «papa» 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         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95715246-AFFB-5892-1FC9-B0FCB59BB27B}"/>
              </a:ext>
            </a:extLst>
          </p:cNvPr>
          <p:cNvSpPr/>
          <p:nvPr/>
        </p:nvSpPr>
        <p:spPr>
          <a:xfrm rot="16200000">
            <a:off x="4490411" y="4977547"/>
            <a:ext cx="470463" cy="172959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E5DDBC2-8F1F-ED7E-53EB-41376E81F38B}"/>
              </a:ext>
            </a:extLst>
          </p:cNvPr>
          <p:cNvSpPr txBox="1"/>
          <p:nvPr/>
        </p:nvSpPr>
        <p:spPr>
          <a:xfrm>
            <a:off x="3663208" y="3435421"/>
            <a:ext cx="5859272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papa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07C808EE-0EB7-6B5A-CDB5-3330137427A8}"/>
              </a:ext>
            </a:extLst>
          </p:cNvPr>
          <p:cNvSpPr/>
          <p:nvPr/>
        </p:nvSpPr>
        <p:spPr>
          <a:xfrm rot="16200000">
            <a:off x="6601114" y="4757913"/>
            <a:ext cx="434851" cy="220447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86155654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E93AC-515A-5A8C-A6FE-3546960AA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1245FE-0846-6585-A381-033A3D1DD73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93E4944-19D5-718D-9085-BFB1D33E474F}"/>
              </a:ext>
            </a:extLst>
          </p:cNvPr>
          <p:cNvGrpSpPr/>
          <p:nvPr/>
        </p:nvGrpSpPr>
        <p:grpSpPr>
          <a:xfrm>
            <a:off x="579493" y="67462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5ECFF17-D0C1-6E8D-FC2D-DF5884F2E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7EE6CE6-9B39-3025-4837-B0F7AEF31B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F66B1F-F784-3648-272F-722D00CDAC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5F8C526-6164-E911-6045-342448408E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1B8969C-FEDC-03C8-251E-2EFED9D7F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47B8F67-3E35-2519-0D4C-62CE3CBAB0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D192072-BCEE-ECD1-DFBA-FD9C2F7036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3AEAA72-3A52-700E-F423-6456E5710D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00ABE84-DD45-55EA-F466-16988F935C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C34FF1C-43AC-27A7-0A50-AFD38404B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5C2B57-3696-EBD0-57CC-3508F76CE49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AD1AA12-2E5E-7418-C37E-08FF0731C31C}"/>
              </a:ext>
            </a:extLst>
          </p:cNvPr>
          <p:cNvSpPr txBox="1"/>
          <p:nvPr/>
        </p:nvSpPr>
        <p:spPr>
          <a:xfrm>
            <a:off x="2030056" y="3142788"/>
            <a:ext cx="9333246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lu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x</a:t>
            </a:r>
            <a:r>
              <a:rPr lang="fr-FR" sz="17925" b="1" kern="0" spc="623" dirty="0" err="1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CE498172-3523-5E58-7974-3F3C4C71082B}"/>
              </a:ext>
            </a:extLst>
          </p:cNvPr>
          <p:cNvSpPr/>
          <p:nvPr/>
        </p:nvSpPr>
        <p:spPr>
          <a:xfrm rot="16200000">
            <a:off x="5045531" y="5127171"/>
            <a:ext cx="729340" cy="167639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F6F7626-6613-5320-1A59-BB15F58AFCDF}"/>
              </a:ext>
            </a:extLst>
          </p:cNvPr>
          <p:cNvSpPr/>
          <p:nvPr/>
        </p:nvSpPr>
        <p:spPr>
          <a:xfrm rot="16200000">
            <a:off x="7243833" y="4980778"/>
            <a:ext cx="717326" cy="1981201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A12539B-9716-7B3D-E4B0-2777419011FC}"/>
              </a:ext>
            </a:extLst>
          </p:cNvPr>
          <p:cNvSpPr txBox="1"/>
          <p:nvPr/>
        </p:nvSpPr>
        <p:spPr>
          <a:xfrm>
            <a:off x="1029636" y="604851"/>
            <a:ext cx="1217733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«l»  « u»  «lu».   «x»  «e»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xe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«luxe». On entend « lux» et on écrit «luxe»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avec e lettre muette .Lisons  ensemble  «lu»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xe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  « luxe».               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96899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7EEE0-0CF7-FEE1-7440-F3970EA96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90D2F2-2017-6D71-1CD0-6EE39F7FAF5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526AB86-E3B7-7838-88DD-5EF769266C50}"/>
              </a:ext>
            </a:extLst>
          </p:cNvPr>
          <p:cNvGrpSpPr/>
          <p:nvPr/>
        </p:nvGrpSpPr>
        <p:grpSpPr>
          <a:xfrm>
            <a:off x="483617" y="732332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F68E88E-5A51-D887-C9B8-86622867F52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2722378-8565-E464-C3EE-635F311736C3}"/>
                </a:ext>
              </a:extLst>
            </p:cNvPr>
            <p:cNvSpPr/>
            <p:nvPr/>
          </p:nvSpPr>
          <p:spPr>
            <a:xfrm>
              <a:off x="329910" y="330437"/>
              <a:ext cx="8496000" cy="933156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ED605A0-C46F-D33A-B44D-8A5A2D24D1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70339-950A-E11F-C37C-A3BBF08AD7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1AA415C-7506-0066-4B3F-DF342E19AF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347042C-681D-5ACD-15D1-FE6C816A437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180006A-89EA-F896-9E60-2F95B066CA6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E46ADF-5B74-A937-005C-8187CB829F0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BF19EAC-C556-A3BC-9FC0-64A1184F29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17422F2-BD01-BD2A-C0DA-549400CCB5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FEC9A93-C99C-AE68-A4DA-8E42C3F4905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6704" y="1068133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2FFD414-200A-FEF6-0C77-70001E71C43F}"/>
              </a:ext>
            </a:extLst>
          </p:cNvPr>
          <p:cNvSpPr txBox="1"/>
          <p:nvPr/>
        </p:nvSpPr>
        <p:spPr>
          <a:xfrm>
            <a:off x="2687084" y="3639038"/>
            <a:ext cx="781152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pirat</a:t>
            </a:r>
            <a:r>
              <a:rPr lang="fr-FR" sz="17925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6E8A8ECE-013E-EFC7-43AC-D3C9CE0BA303}"/>
              </a:ext>
            </a:extLst>
          </p:cNvPr>
          <p:cNvSpPr/>
          <p:nvPr/>
        </p:nvSpPr>
        <p:spPr>
          <a:xfrm rot="16200000">
            <a:off x="4101095" y="5741097"/>
            <a:ext cx="812774" cy="182880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40B94A9-55FA-7639-B871-F6678DE9C1F2}"/>
              </a:ext>
            </a:extLst>
          </p:cNvPr>
          <p:cNvSpPr txBox="1"/>
          <p:nvPr/>
        </p:nvSpPr>
        <p:spPr>
          <a:xfrm>
            <a:off x="1196425" y="732332"/>
            <a:ext cx="1217733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«pi»  « ra» «te». On entend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pirat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et on écrit «pirate» avec e lettre muette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«pirate ».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A8778EC7-AF35-CB3F-220C-DCEF18EA5E65}"/>
              </a:ext>
            </a:extLst>
          </p:cNvPr>
          <p:cNvSpPr/>
          <p:nvPr/>
        </p:nvSpPr>
        <p:spPr>
          <a:xfrm rot="16200000">
            <a:off x="6171704" y="5717737"/>
            <a:ext cx="812774" cy="182880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9F70467D-5EB8-5647-6C87-B65B07526BAD}"/>
              </a:ext>
            </a:extLst>
          </p:cNvPr>
          <p:cNvSpPr/>
          <p:nvPr/>
        </p:nvSpPr>
        <p:spPr>
          <a:xfrm rot="16200000">
            <a:off x="8253995" y="5717737"/>
            <a:ext cx="812774" cy="182880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175913124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C46C18-E68C-F1F0-71F3-77D55F7537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638" y="135856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634394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61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24E98-DED1-A087-5D62-348B25D6A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25040C-A612-FBB3-25C7-6260D3A7ED7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41F0A01-2115-6F70-411D-6B3A313311E5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5ECB4F-1871-C102-FE66-70509FBAE8E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3863CC-2714-485C-6306-84D8B415C1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31A09A2-4C90-D574-11A1-1E660548003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701630F-98E9-87CA-AB25-4AF57B55626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535562-B72C-002D-D9CF-9B826D9160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993CC77-8760-F625-B891-7A0E4479F29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0C373EB-6226-18B2-AD83-F5DE956CF3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038BDEF-B116-B304-A44E-F0571CCFD1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395A084-62F6-CBC2-2922-22DD138EFB5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1108775-8ED9-929B-2CBA-E0A44E45D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15846D-5C36-8EAB-7652-61653F02B04F}"/>
              </a:ext>
            </a:extLst>
          </p:cNvPr>
          <p:cNvSpPr txBox="1"/>
          <p:nvPr/>
        </p:nvSpPr>
        <p:spPr>
          <a:xfrm>
            <a:off x="1118287" y="779861"/>
            <a:ext cx="11950223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on va commencer le jeu. Qui veut passer au tableau?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gagnant sera celui qui aura plus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 lectures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correctes.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C932D48-B6EF-54AA-24D3-44B0A661314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73470" y="811081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77E48AA-C84F-80D4-7BD7-39A62135D0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079" y="3467100"/>
            <a:ext cx="12352325" cy="2895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079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0B75EE9-E904-0EFA-3537-268ADC87A3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-18288" y="7239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mots-outils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MA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Sur -sous </a:t>
              </a: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CA91AB-8BFC-A818-CD20-373B8CF66FF5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EFE3F74-F9B0-41D2-8500-CB9B828E2159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470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français.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ADDF4E83-96E7-9A84-3489-3727C41EAB2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82200" y="3145085"/>
            <a:ext cx="2300848" cy="2684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84D6DD-ACD4-9EAA-38BA-45A31F084F2C}"/>
              </a:ext>
            </a:extLst>
          </p:cNvPr>
          <p:cNvSpPr txBox="1"/>
          <p:nvPr/>
        </p:nvSpPr>
        <p:spPr>
          <a:xfrm>
            <a:off x="4686300" y="4218872"/>
            <a:ext cx="8229600" cy="1167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76">
              <a:lnSpc>
                <a:spcPts val="8324"/>
              </a:lnSpc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Sur -sous 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</p:spTree>
    <p:extLst>
      <p:ext uri="{BB962C8B-B14F-4D97-AF65-F5344CB8AC3E}">
        <p14:creationId xmlns:p14="http://schemas.microsoft.com/office/powerpoint/2010/main" val="253593525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035C2-16D2-42A5-DCBD-09EE1BE89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BD34DA-0601-7126-DF7F-3178D833B83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5C342BB-1CC8-D7DA-D16B-E6A21926732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3F66C94-FEB8-C09A-B62E-A0095CCC06E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9D455D7-0F05-8DC4-87CB-E2CACEDE2A8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E6C41CA-D48B-591E-2E29-D8E0D0A8B72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BDD47C-0E21-7A66-41E3-8ED1C8509BF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0A806F-0B37-FCCE-29FF-6BA6283D4D3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7229BE7-B33A-EDA4-377D-13AA7BB066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3FD8DBD-D729-0190-C769-81DBD196DCE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EFEA772-D9DB-A96F-829B-0CC4E849917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E036385-664B-8EFE-5704-726F54C74C4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63DC254-B2A3-5EC6-6DA6-04E41088F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2F603A5-3D51-4E52-CEE3-3C91A6E92C9D}"/>
              </a:ext>
            </a:extLst>
          </p:cNvPr>
          <p:cNvSpPr txBox="1"/>
          <p:nvPr/>
        </p:nvSpPr>
        <p:spPr>
          <a:xfrm>
            <a:off x="3429000" y="3714716"/>
            <a:ext cx="5859272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>
                <a:solidFill>
                  <a:srgbClr val="106585"/>
                </a:solidFill>
                <a:latin typeface="Dosis" pitchFamily="2" charset="0"/>
              </a:rPr>
              <a:t>sur</a:t>
            </a:r>
            <a:endParaRPr lang="fr-FR" sz="17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98B4CD4-C142-CD49-6C2B-998214BADBE7}"/>
              </a:ext>
            </a:extLst>
          </p:cNvPr>
          <p:cNvSpPr txBox="1"/>
          <p:nvPr/>
        </p:nvSpPr>
        <p:spPr>
          <a:xfrm>
            <a:off x="1462547" y="816906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sur”.  Lisons   ensemble ”sur ” .  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“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sur 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902006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83617" y="6477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9B21F0-75DA-B0A0-DECA-0F1EBEEE0FCE}"/>
              </a:ext>
            </a:extLst>
          </p:cNvPr>
          <p:cNvSpPr txBox="1"/>
          <p:nvPr/>
        </p:nvSpPr>
        <p:spPr>
          <a:xfrm>
            <a:off x="1205211" y="2783501"/>
            <a:ext cx="111251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kern="0" spc="480" dirty="0">
                <a:solidFill>
                  <a:srgbClr val="106585"/>
                </a:solidFill>
                <a:latin typeface="Dosis" pitchFamily="2" charset="0"/>
              </a:rPr>
              <a:t>La fourchette est </a:t>
            </a:r>
            <a:r>
              <a:rPr lang="fr-FR" sz="6000" b="1" kern="0" spc="480" dirty="0">
                <a:solidFill>
                  <a:schemeClr val="accent2">
                    <a:lumMod val="50000"/>
                  </a:schemeClr>
                </a:solidFill>
                <a:latin typeface="Dosis" pitchFamily="2" charset="0"/>
              </a:rPr>
              <a:t>sur</a:t>
            </a:r>
            <a:r>
              <a:rPr lang="fr-FR" sz="6000" b="1" kern="0" spc="480" dirty="0">
                <a:solidFill>
                  <a:srgbClr val="106585"/>
                </a:solidFill>
                <a:latin typeface="Dosis" pitchFamily="2" charset="0"/>
              </a:rPr>
              <a:t> la table.</a:t>
            </a:r>
            <a:endParaRPr lang="fr-FR" sz="60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205211" y="778630"/>
            <a:ext cx="12001143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la fourchette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sur la table”. “sur” 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”sur 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sur “?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 descr="Une image contenant meubles, table, ustensile de cuisine, conception&#10;&#10;Le contenu généré par l’IA peut être incorrect.">
            <a:extLst>
              <a:ext uri="{FF2B5EF4-FFF2-40B4-BE49-F238E27FC236}">
                <a16:creationId xmlns:a16="http://schemas.microsoft.com/office/drawing/2014/main" id="{5872E7A2-155F-1F3A-83FA-E6DBFF350B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244" y="3307005"/>
            <a:ext cx="6553200" cy="554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95061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99854-CEA1-225E-FBD1-07AEC6570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AA543C-BA3E-1025-5A4C-4CEA9394283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8012989-8BDE-41B0-4CBA-933AFA47E76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C7AAD67-459C-E759-6F70-B42CE3EA0D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45B2F88-B097-D4F8-7509-CE99A16629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1667D70-2914-8FBE-0F11-2B678392D7F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A2E1118-B8E5-E09F-6D0E-504AD3C7C44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7E989BF-03AD-0F43-DE77-B593753DDC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E12DDFF-DED1-ECCD-B53A-6FB46E7DBFF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D62D1F9-664A-8DE0-7264-48CD2D46CDF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1DE2669-795A-03DC-0951-CC7A4557F0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852DB3C-2C6D-8791-CBEC-1C6A2469EC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73AF0A-0561-90F2-F60D-28A25C0A8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D5AECCB-FA71-2238-2F8C-CBC6EAE908D3}"/>
              </a:ext>
            </a:extLst>
          </p:cNvPr>
          <p:cNvSpPr txBox="1"/>
          <p:nvPr/>
        </p:nvSpPr>
        <p:spPr>
          <a:xfrm>
            <a:off x="1462547" y="1154474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EFA61A-A10B-B8CF-1602-35E21451DB9D}"/>
              </a:ext>
            </a:extLst>
          </p:cNvPr>
          <p:cNvSpPr txBox="1"/>
          <p:nvPr/>
        </p:nvSpPr>
        <p:spPr>
          <a:xfrm>
            <a:off x="1451115" y="718623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“sur”.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2DFBD2A-6525-89A4-FCCC-0561DE8475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85BC8D54-5DEF-0CE4-BABB-40BAD834A3B9}"/>
              </a:ext>
            </a:extLst>
          </p:cNvPr>
          <p:cNvSpPr txBox="1"/>
          <p:nvPr/>
        </p:nvSpPr>
        <p:spPr>
          <a:xfrm>
            <a:off x="3029692" y="1645166"/>
            <a:ext cx="7120636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>
                <a:solidFill>
                  <a:srgbClr val="106585"/>
                </a:solidFill>
                <a:latin typeface="Dosis" pitchFamily="2" charset="0"/>
              </a:rPr>
              <a:t>sur</a:t>
            </a:r>
            <a:endParaRPr lang="fr-FR" sz="17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meubles, table, ustensile de cuisine, conception&#10;&#10;Le contenu généré par l’IA peut être incorrect.">
            <a:extLst>
              <a:ext uri="{FF2B5EF4-FFF2-40B4-BE49-F238E27FC236}">
                <a16:creationId xmlns:a16="http://schemas.microsoft.com/office/drawing/2014/main" id="{AE7D6220-33A9-446F-8EAB-80617E8467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244" y="3307005"/>
            <a:ext cx="6553200" cy="554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31559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C3C73-E4F2-234E-C4A0-EBB11DA6E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70AEBB-0414-A947-D034-A48235BD41D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CFD349-BBE5-C8E5-4FA3-B0D91DB2AD8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1EBCBE-7744-9876-2BDF-3C68F03FDC6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53F0676-A3F1-1AC6-38DE-8565C7C8D1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71912D-E921-5A90-2CF7-FADC02466E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C821FD-7F74-3063-4419-4C7D2D8986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33D4183-996C-E73C-6228-366D8001257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62527DF-033B-FB53-433B-96AC638AE7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F1D3943-EB68-CF7A-1BD7-5A898FE637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CA677B2-BABC-E3C5-3328-C9A3DEE6050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21A3BE0-FCDF-25DD-1077-93649325B8D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10F977A-04CD-2350-6D05-0C61453A3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80FD0C-B627-F056-A347-C5600BC95775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323B6F9-83D3-4C11-4A07-F99451B0F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33355E3-A103-B272-C8A4-6713B4735D16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“sur”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48143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3B1B3-9284-BB1D-48F0-07299A3AC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061A7B2-145E-3B9D-04F9-2A658AA9F27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26ADD0B-A502-87BF-D5FC-C1A2D1DE3C54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49209CB-C88E-AAE4-7DF4-D631DA2012F3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43D504-B1FE-28A8-9EB2-D92B54FFD7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941533A-005F-515B-A791-629B1C512257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“sur 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D345681-670C-E621-93DD-AE004984B6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D31803-BA16-8A9E-7AF4-D6CF668578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22EF7D0-DC9F-E332-0220-28A45BC90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5349282-F569-CD03-91D2-35CA040F5FD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DF3C582-FCDA-370A-669E-EA91006923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BE56C2C-F235-3C52-A26A-80F3B8EB164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6D5F67A-3973-34F6-1CDE-5A3B873F7C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C65114F1-F4EA-6B06-A60B-197E45883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22398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4B270-DC3D-F017-669D-799188DF7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1F2730-E4CF-436F-914F-2E8DF8CE73D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1461C48-6D5F-CF96-3545-B1C5B8A19C0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1E8732-2E91-97C3-ECCB-0CB0CAFAAC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457F7D-6B47-D374-B4E3-4F13E15E591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67CA466-A0E5-8F36-081F-A366375AE65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E4FCC38-52A8-2EB1-74BB-A7E396AA410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00AE4A3-1DB6-6ECC-F49B-0CB0EBA194B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842DB97-714F-DC1D-530D-F0D71D228D6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3A836D1-25FB-4CE1-5CBA-BD29DA5F72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789ADDB-210F-3017-AC11-20A1E6A5D88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3270EB0-7912-EE82-6845-70CCCB71BD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E50B9C-135E-C83F-1840-A932E2A5C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358FED6-4A7D-A9F2-FD93-2BF89C4D82C1}"/>
              </a:ext>
            </a:extLst>
          </p:cNvPr>
          <p:cNvSpPr txBox="1"/>
          <p:nvPr/>
        </p:nvSpPr>
        <p:spPr>
          <a:xfrm>
            <a:off x="1512868" y="977502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«sur»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792CF3-971F-A101-3445-69052EFAAE8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74596" y="2425371"/>
            <a:ext cx="9125650" cy="5436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9C18180-B0D5-C347-2A04-706A7DCD392C}"/>
              </a:ext>
            </a:extLst>
          </p:cNvPr>
          <p:cNvSpPr txBox="1"/>
          <p:nvPr/>
        </p:nvSpPr>
        <p:spPr>
          <a:xfrm>
            <a:off x="4266067" y="3443033"/>
            <a:ext cx="6575337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sur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683996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1F113-3C8B-C70D-577D-5433DD393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196217-4EDA-2F4D-7010-40625B84349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8F1DE5B-53C0-A10A-4035-C0859046686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FDA29E-DF67-DF23-A512-79BC3E7015A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B6093FA-9059-9505-C956-3C8862F3325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F640F10-A17D-8B62-CA00-8AC458C987F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90869E2-C3AD-D362-15D1-56D238824E4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CCF4889-09BD-4A72-862D-F201264A76D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03C3F59-2304-CA5C-BFBE-C2862D5078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6FD2E91-4067-90E5-75F7-D847B9C8B34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A015E51-320B-65FD-C145-C95EFBD040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DF529ED-251E-51C2-B34D-436CA24CC88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169C1CE-0790-98DC-D901-E1C642F412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D722828-3E26-3FB0-B297-61D961B949B7}"/>
              </a:ext>
            </a:extLst>
          </p:cNvPr>
          <p:cNvSpPr txBox="1"/>
          <p:nvPr/>
        </p:nvSpPr>
        <p:spPr>
          <a:xfrm>
            <a:off x="3429000" y="3714716"/>
            <a:ext cx="5859272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>
                <a:solidFill>
                  <a:srgbClr val="106585"/>
                </a:solidFill>
                <a:latin typeface="Dosis" pitchFamily="2" charset="0"/>
              </a:rPr>
              <a:t>sous</a:t>
            </a:r>
            <a:endParaRPr lang="fr-FR" sz="17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5FABB11-BDCE-8FD6-214E-6CF4FA2BD70D}"/>
              </a:ext>
            </a:extLst>
          </p:cNvPr>
          <p:cNvSpPr txBox="1"/>
          <p:nvPr/>
        </p:nvSpPr>
        <p:spPr>
          <a:xfrm>
            <a:off x="1462547" y="816906"/>
            <a:ext cx="11487782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sous ”.  Lisons   ensemble ”sous” .  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“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sous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?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416941069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DFF8D8-BFC0-4FA1-AD5A-9AC364CC6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BD4BB0-D7EE-9387-B844-4DBC35F4816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17675D5-7A55-CFB7-C136-8C7CFC2CD87D}"/>
              </a:ext>
            </a:extLst>
          </p:cNvPr>
          <p:cNvGrpSpPr/>
          <p:nvPr/>
        </p:nvGrpSpPr>
        <p:grpSpPr>
          <a:xfrm>
            <a:off x="560418" y="59528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232FF39-6FC1-3E33-741B-BED3EB84540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E4F8F81-32B4-D0D6-401E-88AC45F51DF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0BC98E6-2807-7C1C-87C4-3668A020987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79FC2EA-1C6C-C88A-7B57-0E4F400E62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BEF0496-17DA-422F-03A0-E318D4554C5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9066422-45D0-9AC9-1297-CBA2869A34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343811E-840F-0812-F76A-D860609ED65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8029D7E-8BF8-57F0-D489-E9F16F0C5FC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FAE3632-1171-63EA-77DB-17178B95CC0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6A710AC-5823-8078-5CBB-1284B0E3C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B9AFDE8-2EED-FE65-4E16-DB19910FAFD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928682" y="1252744"/>
            <a:ext cx="1380500" cy="920785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F33CB482-1CE2-1E02-5969-D2141236BB92}"/>
              </a:ext>
            </a:extLst>
          </p:cNvPr>
          <p:cNvSpPr txBox="1"/>
          <p:nvPr/>
        </p:nvSpPr>
        <p:spPr>
          <a:xfrm>
            <a:off x="2553452" y="2433882"/>
            <a:ext cx="94038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4400" b="1" kern="0" spc="480" dirty="0">
                <a:solidFill>
                  <a:srgbClr val="106585"/>
                </a:solidFill>
                <a:latin typeface="Dosis" pitchFamily="2" charset="0"/>
              </a:rPr>
              <a:t>La fourchette est </a:t>
            </a:r>
            <a:r>
              <a:rPr lang="fr-FR" sz="4400" b="1" kern="0" spc="480" dirty="0">
                <a:solidFill>
                  <a:srgbClr val="FF0000"/>
                </a:solidFill>
                <a:latin typeface="Dosis" pitchFamily="2" charset="0"/>
              </a:rPr>
              <a:t>sous</a:t>
            </a:r>
            <a:r>
              <a:rPr lang="fr-FR" sz="4400" b="1" kern="0" spc="480" dirty="0">
                <a:solidFill>
                  <a:srgbClr val="106585"/>
                </a:solidFill>
                <a:latin typeface="Dosis" pitchFamily="2" charset="0"/>
              </a:rPr>
              <a:t> la table.</a:t>
            </a:r>
            <a:endParaRPr lang="fr-FR" sz="44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61CE9C1-9D96-6F60-E2C5-02959EAA79DB}"/>
              </a:ext>
            </a:extLst>
          </p:cNvPr>
          <p:cNvSpPr txBox="1"/>
          <p:nvPr/>
        </p:nvSpPr>
        <p:spPr>
          <a:xfrm>
            <a:off x="1294659" y="835322"/>
            <a:ext cx="1192138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fourchette est sous la table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”sous 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sous “?                      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9F24669-EA66-3A2D-9656-9FA4A151D9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2695" y="4135358"/>
            <a:ext cx="5710607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61772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533E35-2388-D20B-9349-73DB4E01C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A669694-4389-5EF5-16AF-9D594FE956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428FEA8-A8BC-C1B4-4C81-6E23DC4857A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5A0819-CBDC-A588-80C7-8B145672BB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DD8BE8-F33B-A0AE-C869-2DEA8C5DB19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0AAE458-DBBC-56D5-F429-8BC43F64E04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E37ECA6-4295-E799-0EE4-CEA5B349FE1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3F8262-3FAD-F23F-5549-D5A6A8E7E45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C4E6BDB-CC60-F2D4-97B7-341FC2C3A18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8CB97-E58C-6828-0C82-ABA853EA221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64C724D-8C20-B945-3575-F677021939A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280D00D-69D7-9D85-AA63-BDD8A51D754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0246DD4-CBDD-2C00-DB83-C13FC71038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E65BBAF-AA10-B2F7-715B-1C8340271465}"/>
              </a:ext>
            </a:extLst>
          </p:cNvPr>
          <p:cNvSpPr txBox="1"/>
          <p:nvPr/>
        </p:nvSpPr>
        <p:spPr>
          <a:xfrm>
            <a:off x="3581400" y="3695700"/>
            <a:ext cx="5772150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sous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EB85B35-2366-7208-1D1C-834E4F6309E2}"/>
              </a:ext>
            </a:extLst>
          </p:cNvPr>
          <p:cNvSpPr txBox="1"/>
          <p:nvPr/>
        </p:nvSpPr>
        <p:spPr>
          <a:xfrm>
            <a:off x="1488576" y="964669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“sous”.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D63E219-9F1A-083E-F4DD-5949366E662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29432" y="663926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9531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flash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2A174-0BBE-0D90-8268-C830EF3C6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1CCBFF-F723-C6AB-FCC9-506F132E7E0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AD6418D-26EC-7E11-1723-E10BC97FE9E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DF94875-E457-B006-59A7-51292822B4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BE9AEB6-70A4-3056-00DC-F00D6F71FA2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FC4FA92-D377-CED3-1A0A-14246FB2ECD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244502-C710-DB12-D08C-BE906B5B3E9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9D438E-295C-AF95-EA83-0133B329694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ECCE115-5B76-D15A-1CF4-51A1F574DA8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D9AFE6F-DFA9-326E-AB94-0A8A8741CCE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DA8B6D3-8A6A-EC7B-4B69-553B34C41E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77AB4F8-1B90-DD55-6194-9B6C8DDEB62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2EF5E2E-5FA4-7D6B-30A3-15FE5BEE8A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CAACEE9-D6E2-40BC-6999-E3E460603E64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22A46E8-F61E-2FE0-BC6A-46D8924AE3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45F42A1-2843-4DF6-0A2A-D2D6F59B671D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”sous”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7001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267A33-0F7A-2956-0613-61FA7EC6442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0590D0-8F0E-19AB-B381-A5C9A628DD09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BCE6CC-65C8-5CA2-EA33-FD8E08616B57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4E0AED-E9E9-4DEC-54F1-9AC48F05ACD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“sous 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4D42B53-FABD-969C-DC06-A6216D467EC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55AA3E-3C96-7780-A8FD-D2E7E277A92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DC13866-BC6C-CF15-5A9E-079B93934F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53A313D-3BB0-DB91-3264-32F2DA4E630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507FC075-B539-8C22-6C16-BCFD584FB78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DF5683A6-4258-BE77-A253-B05F0C00A1D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2685E0C-694E-7920-D517-E6AD9FE02AB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6C1944A8-78C3-534A-9105-95A06A62DC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52377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F0614-D566-632A-E026-38D4A7283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7681B5-BF5D-7F41-C07C-2B7158435BC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EA2291B-2BDD-3FE8-FA78-71ADAD24C0A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F244A07-5634-F07E-E883-6B1BAECD44A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52A7965-5C9B-FF48-9E18-6CA2FE83991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684569D-D470-C6AE-BBC6-F31B25990C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8E0FA63-F68E-D79B-B627-72F0FA19187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0436DEF-5A19-1D20-7B55-DFC59757B2F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2201A9F-0168-C1B9-5862-2DA49665D53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17BE395-A2C5-B28E-BA84-54A260FED2C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DA6C5AB-7684-8162-8A60-AD4073BB946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5CE34EA-0D1A-59D6-7A59-75468E58AC5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DAE13DF-68AA-ED14-8E44-ABEEF7E38D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950C784-C584-4B75-70FE-B5542ED4A809}"/>
              </a:ext>
            </a:extLst>
          </p:cNvPr>
          <p:cNvSpPr txBox="1"/>
          <p:nvPr/>
        </p:nvSpPr>
        <p:spPr>
          <a:xfrm>
            <a:off x="1512868" y="939740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«sous»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FE9D363-84C5-1D0C-DACD-EE5E6066F46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88707" y="2476229"/>
            <a:ext cx="9355693" cy="543625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96A4A00-EDDA-70FB-4FB2-CF2AC2A9A5A9}"/>
              </a:ext>
            </a:extLst>
          </p:cNvPr>
          <p:cNvSpPr txBox="1"/>
          <p:nvPr/>
        </p:nvSpPr>
        <p:spPr>
          <a:xfrm>
            <a:off x="4329726" y="3443033"/>
            <a:ext cx="6566874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sous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41180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DA2A1-9B82-0E31-54AB-70C49BB50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06F229A-F9E5-15E0-E240-F8753D66B65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5E8910-B37D-9CE6-7D76-7A09B3F4E1E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105EF3E-88E0-A001-4ED0-043816EEF7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6B7E8CE-68B5-96DC-0416-740E48436A03}"/>
                </a:ext>
              </a:extLst>
            </p:cNvPr>
            <p:cNvSpPr/>
            <p:nvPr/>
          </p:nvSpPr>
          <p:spPr>
            <a:xfrm>
              <a:off x="1253621" y="330438"/>
              <a:ext cx="7572288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8DB375-C415-40DD-5E13-16733B5FEAB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4BFAB65-CB56-E2F0-655E-714893CF03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75797B-A0E0-53A3-0786-528AF5E7355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1FC37C-2C2C-6C61-B48A-917B5E4C5C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5492BC6-56BF-7D81-E09C-BF9EAEA0CC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2ECB6B4-61D8-5601-EA8C-5C29BC01559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BC021F4-DAAB-086F-1176-72622DC4BA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1A84364-FE7E-2795-5F80-8116113929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1863" y="495300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5946B46-0190-CA55-629C-B86F5179A3A2}"/>
              </a:ext>
            </a:extLst>
          </p:cNvPr>
          <p:cNvSpPr txBox="1"/>
          <p:nvPr/>
        </p:nvSpPr>
        <p:spPr>
          <a:xfrm>
            <a:off x="828293" y="818648"/>
            <a:ext cx="1242002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Sur, sous, pour, voici, dans ,avec, répétons ensemble: Sur, sous, pour, voici, dans ,avec</a:t>
            </a:r>
          </a:p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répéter</a:t>
            </a:r>
            <a:r>
              <a:rPr lang="fr-FR" sz="28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       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1F15B86-1929-BAA2-0848-EB2A2ECA1C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115" y="4357766"/>
            <a:ext cx="12253142" cy="704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52423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08B42-C7D6-98A4-A7D1-BC57C5039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988781-7479-4F58-6AC6-B4BB7FCD941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1C4B2F8-7AB8-727C-2A64-A3745480DB9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A853FBB-C9D7-FCC4-958A-8D3B411A7A1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A69F0DB-FBC1-4A3E-4FDF-E0699F486D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3695E4F-8A0E-402B-267E-988A97FF94F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F58EDB1-38EB-E82F-74FD-4157E207584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2D53781-7414-F218-ABC6-CF317BBE561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8473086-3A92-E79D-5A45-78B662668F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5457FA1-B245-0463-35FD-3B5301AD4E4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C3ADF27-7E9A-BAD4-5BD8-3E93CD4901C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2AF6C34-3F90-70A3-31BF-193DE3D79C1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3B1979-DC6C-0C67-98CC-702003E5CF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B8B41F4-B4F3-3905-9F15-45B039AEA4F4}"/>
              </a:ext>
            </a:extLst>
          </p:cNvPr>
          <p:cNvSpPr txBox="1"/>
          <p:nvPr/>
        </p:nvSpPr>
        <p:spPr>
          <a:xfrm>
            <a:off x="1512868" y="892864"/>
            <a:ext cx="1069026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lire?      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1515334-7A35-5862-9A3B-B390AA6E7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115" y="4357766"/>
            <a:ext cx="12253142" cy="704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96005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F7502-61EA-9780-C5E8-41D0A9893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007D8EF-E7CA-3DEA-6CE7-03998CBB7A1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A6260EB-3C59-3B8A-5CDC-F9B377E50253}"/>
              </a:ext>
            </a:extLst>
          </p:cNvPr>
          <p:cNvGrpSpPr/>
          <p:nvPr/>
        </p:nvGrpSpPr>
        <p:grpSpPr>
          <a:xfrm>
            <a:off x="152399" y="1181100"/>
            <a:ext cx="13366415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5DF6386-4600-E56E-7C4C-1C5BC034377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F2F606-8C2C-0F00-3512-73D42B6EAE1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A24090-7428-E8AB-30DC-7A0676D89E2E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syllabes avec    «k-</a:t>
              </a:r>
              <a:r>
                <a:rPr lang="fr-FR" sz="60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qu</a:t>
              </a: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-x-p»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 et des phrases.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3FE91B38-17DF-7D5A-99BF-6060EE7EC6CF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9775384B-FD18-8056-426F-4E678F11EA05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223322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7028449A-B440-292E-2FF2-516ACB6D309F}"/>
              </a:ext>
            </a:extLst>
          </p:cNvPr>
          <p:cNvSpPr/>
          <p:nvPr/>
        </p:nvSpPr>
        <p:spPr>
          <a:xfrm>
            <a:off x="3962401" y="3498846"/>
            <a:ext cx="8991600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3" name="Image 2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E73C55D-0C7B-F7AA-D8F0-9DC099A358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CF067BE-20B5-70B0-0FDD-5E3506B398A2}"/>
              </a:ext>
            </a:extLst>
          </p:cNvPr>
          <p:cNvSpPr txBox="1"/>
          <p:nvPr/>
        </p:nvSpPr>
        <p:spPr>
          <a:xfrm>
            <a:off x="1461948" y="752490"/>
            <a:ext cx="1174615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écrire  cette phrase.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C6FFE94-CBB8-5AC5-03F8-BAD5BBDA920F}"/>
              </a:ext>
            </a:extLst>
          </p:cNvPr>
          <p:cNvSpPr txBox="1"/>
          <p:nvPr/>
        </p:nvSpPr>
        <p:spPr>
          <a:xfrm>
            <a:off x="5346674" y="4350603"/>
            <a:ext cx="75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 Un kilo de tomate. </a:t>
            </a:r>
          </a:p>
        </p:txBody>
      </p:sp>
    </p:spTree>
    <p:extLst>
      <p:ext uri="{BB962C8B-B14F-4D97-AF65-F5344CB8AC3E}">
        <p14:creationId xmlns:p14="http://schemas.microsoft.com/office/powerpoint/2010/main" val="20572318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BCA7E-9FB6-4E9D-3E10-FAF00E776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0303EFD-5857-534C-CCA4-638F3537C6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30694D4-4073-BC16-C575-42778561E32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AE8A655-B9C4-10B6-3EA6-16BDD8C0A2D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A3E69A5-5711-25EB-78F1-C2D142C899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18FFF34-B305-1790-C4D5-7344A939D2F0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60B24E6-84A3-47BE-16D8-E2BB7C0DDA0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6FD94D6-9BBC-AA3B-B92F-763F1E885D34}"/>
              </a:ext>
            </a:extLst>
          </p:cNvPr>
          <p:cNvGrpSpPr/>
          <p:nvPr/>
        </p:nvGrpSpPr>
        <p:grpSpPr>
          <a:xfrm>
            <a:off x="469706" y="587194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078CC01-9B03-1CCF-D54C-C26295C738F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36B45B8F-79D3-3A54-3056-B0C9FA1C71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96541F1-825A-869B-AAA0-775B70BBA32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949C2FA-BB1E-2C53-E0BE-8FCE01A671B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D52A39D-2625-5DCD-A2CF-2CF8454023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60D1CC8-9101-746F-0970-589F88FF590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70C5C94-7294-757C-B1E8-4378FF9CEE2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BB85070-293B-346E-593F-D35150A9688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C6A9EBF-965B-6D91-5147-F3A9935D9FC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1404BCA4-46E5-60A8-E991-C141C80B0B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235" y="608369"/>
            <a:ext cx="581346" cy="514106"/>
          </a:xfrm>
          <a:prstGeom prst="rect">
            <a:avLst/>
          </a:prstGeom>
        </p:spPr>
      </p:pic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3CC5A923-E19B-29E7-4E2D-9EF9DA2EA499}"/>
              </a:ext>
            </a:extLst>
          </p:cNvPr>
          <p:cNvCxnSpPr>
            <a:cxnSpLocks/>
          </p:cNvCxnSpPr>
          <p:nvPr/>
        </p:nvCxnSpPr>
        <p:spPr>
          <a:xfrm>
            <a:off x="3140184" y="4018195"/>
            <a:ext cx="13811" cy="924292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6C36F949-9020-0966-2562-373D42111990}"/>
              </a:ext>
            </a:extLst>
          </p:cNvPr>
          <p:cNvCxnSpPr>
            <a:cxnSpLocks/>
          </p:cNvCxnSpPr>
          <p:nvPr/>
        </p:nvCxnSpPr>
        <p:spPr>
          <a:xfrm>
            <a:off x="1239155" y="4154458"/>
            <a:ext cx="0" cy="705241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69BFEB9F-DA10-649E-F47C-1E3142492FA2}"/>
              </a:ext>
            </a:extLst>
          </p:cNvPr>
          <p:cNvCxnSpPr>
            <a:cxnSpLocks/>
          </p:cNvCxnSpPr>
          <p:nvPr/>
        </p:nvCxnSpPr>
        <p:spPr>
          <a:xfrm>
            <a:off x="3608105" y="4497310"/>
            <a:ext cx="235383" cy="43827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86040480-B2EA-E07C-0FCF-01CAFCAF5CFE}"/>
              </a:ext>
            </a:extLst>
          </p:cNvPr>
          <p:cNvSpPr/>
          <p:nvPr/>
        </p:nvSpPr>
        <p:spPr>
          <a:xfrm>
            <a:off x="1920239" y="501997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AFA3797-8780-6162-E712-ADDE441A3E12}"/>
              </a:ext>
            </a:extLst>
          </p:cNvPr>
          <p:cNvSpPr/>
          <p:nvPr/>
        </p:nvSpPr>
        <p:spPr>
          <a:xfrm>
            <a:off x="3630150" y="5093724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C685734-15FA-F55A-F7BA-69CCEA1AF8F1}"/>
              </a:ext>
            </a:extLst>
          </p:cNvPr>
          <p:cNvSpPr/>
          <p:nvPr/>
        </p:nvSpPr>
        <p:spPr>
          <a:xfrm>
            <a:off x="4112484" y="5088404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1C73B32-8285-ADD3-3449-3FA1FE66185A}"/>
              </a:ext>
            </a:extLst>
          </p:cNvPr>
          <p:cNvSpPr/>
          <p:nvPr/>
        </p:nvSpPr>
        <p:spPr>
          <a:xfrm>
            <a:off x="4525282" y="5099924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EDBA7E1-4814-4684-320E-1BCC243C46EC}"/>
              </a:ext>
            </a:extLst>
          </p:cNvPr>
          <p:cNvSpPr/>
          <p:nvPr/>
        </p:nvSpPr>
        <p:spPr>
          <a:xfrm>
            <a:off x="6206541" y="5088404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591D543-AD14-9EAC-35D5-2941FAF6AAA0}"/>
              </a:ext>
            </a:extLst>
          </p:cNvPr>
          <p:cNvSpPr/>
          <p:nvPr/>
        </p:nvSpPr>
        <p:spPr>
          <a:xfrm>
            <a:off x="5161754" y="5093169"/>
            <a:ext cx="554868" cy="18027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8CE2F20-4864-D885-7F41-BE0B6E101555}"/>
              </a:ext>
            </a:extLst>
          </p:cNvPr>
          <p:cNvSpPr/>
          <p:nvPr/>
        </p:nvSpPr>
        <p:spPr>
          <a:xfrm>
            <a:off x="2769060" y="5081434"/>
            <a:ext cx="478158" cy="24083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688F2FE-711D-743A-6652-D0512C3DCCBC}"/>
              </a:ext>
            </a:extLst>
          </p:cNvPr>
          <p:cNvSpPr/>
          <p:nvPr/>
        </p:nvSpPr>
        <p:spPr>
          <a:xfrm>
            <a:off x="7691433" y="5070714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91C0440-13A2-9DC3-29BF-21E4DD5A02E3}"/>
              </a:ext>
            </a:extLst>
          </p:cNvPr>
          <p:cNvSpPr/>
          <p:nvPr/>
        </p:nvSpPr>
        <p:spPr>
          <a:xfrm>
            <a:off x="8367924" y="5065383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99FCCEC-047D-B905-B206-BFD36C906B72}"/>
              </a:ext>
            </a:extLst>
          </p:cNvPr>
          <p:cNvSpPr/>
          <p:nvPr/>
        </p:nvSpPr>
        <p:spPr>
          <a:xfrm>
            <a:off x="9468878" y="5119380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3EDE71F-DC4A-3E5E-B448-18791C78FAEC}"/>
              </a:ext>
            </a:extLst>
          </p:cNvPr>
          <p:cNvSpPr/>
          <p:nvPr/>
        </p:nvSpPr>
        <p:spPr>
          <a:xfrm>
            <a:off x="10112349" y="5128096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9371227-700C-5EB7-C676-A961BE53AA22}"/>
              </a:ext>
            </a:extLst>
          </p:cNvPr>
          <p:cNvSpPr/>
          <p:nvPr/>
        </p:nvSpPr>
        <p:spPr>
          <a:xfrm>
            <a:off x="10632821" y="5110259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C3480B8-69F0-A195-B028-7ABBB97A722C}"/>
              </a:ext>
            </a:extLst>
          </p:cNvPr>
          <p:cNvSpPr/>
          <p:nvPr/>
        </p:nvSpPr>
        <p:spPr>
          <a:xfrm>
            <a:off x="6974462" y="5086868"/>
            <a:ext cx="388864" cy="22128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8CDB288F-3CFD-5291-A1D2-3C7062B65FCA}"/>
              </a:ext>
            </a:extLst>
          </p:cNvPr>
          <p:cNvCxnSpPr>
            <a:cxnSpLocks/>
          </p:cNvCxnSpPr>
          <p:nvPr/>
        </p:nvCxnSpPr>
        <p:spPr>
          <a:xfrm>
            <a:off x="1239155" y="4974475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79B9AE2A-43D2-2E52-BC8D-CB4714762180}"/>
              </a:ext>
            </a:extLst>
          </p:cNvPr>
          <p:cNvCxnSpPr>
            <a:cxnSpLocks/>
          </p:cNvCxnSpPr>
          <p:nvPr/>
        </p:nvCxnSpPr>
        <p:spPr>
          <a:xfrm>
            <a:off x="1150640" y="3858275"/>
            <a:ext cx="11041360" cy="9687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80E4DC36-EC88-BE82-AA01-19C821317002}"/>
              </a:ext>
            </a:extLst>
          </p:cNvPr>
          <p:cNvCxnSpPr>
            <a:cxnSpLocks/>
          </p:cNvCxnSpPr>
          <p:nvPr/>
        </p:nvCxnSpPr>
        <p:spPr>
          <a:xfrm>
            <a:off x="1186339" y="4359246"/>
            <a:ext cx="11135873" cy="43558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472555F4-A4CA-F61F-F13C-EA566EF62BF8}"/>
              </a:ext>
            </a:extLst>
          </p:cNvPr>
          <p:cNvSpPr txBox="1"/>
          <p:nvPr/>
        </p:nvSpPr>
        <p:spPr>
          <a:xfrm>
            <a:off x="1072487" y="3744629"/>
            <a:ext cx="142116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9600" b="1" dirty="0">
                <a:solidFill>
                  <a:srgbClr val="106585"/>
                </a:solidFill>
                <a:latin typeface="A Massir Ballpoint"/>
              </a:rPr>
              <a:t> Un kilo de tomate. 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8DF9E408-2404-18C7-F085-36F1BCA29A33}"/>
              </a:ext>
            </a:extLst>
          </p:cNvPr>
          <p:cNvSpPr txBox="1"/>
          <p:nvPr/>
        </p:nvSpPr>
        <p:spPr>
          <a:xfrm>
            <a:off x="695316" y="674605"/>
            <a:ext cx="13030202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les mots de la phrase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la phrase.</a:t>
            </a:r>
            <a:endParaRPr kumimoji="0" lang="fr-FR" sz="28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767226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726E70-E0F5-AF2D-BFC2-D2A5E8C9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11AF8D-E2A6-FE41-523A-3EA2123D6E0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BA8A23A-7938-E76F-76A1-FB8019FA4EE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3A07B24-618F-0EE3-A2B1-872989A5DB7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E5034F0-4883-3001-B205-8D118C3867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4BA9D8F-B7B7-8F72-B7F2-40AAAF58C76B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AFD8E58-74F4-3AE6-4452-7C36FC35288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8FE9DA8E-730C-34B1-C645-4EFFD8E70456}"/>
              </a:ext>
            </a:extLst>
          </p:cNvPr>
          <p:cNvGrpSpPr/>
          <p:nvPr/>
        </p:nvGrpSpPr>
        <p:grpSpPr>
          <a:xfrm>
            <a:off x="533499" y="528083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C7C7B10-CBA7-FF7F-75B4-AEEA5314D7E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7EA0FB74-52A5-84C3-A212-2F86D54BD16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80B10D2-8379-D5D6-9AC4-6486A2318CB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9BD061B-09AA-9760-81CE-F60B672F6C2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F8299AA5-4448-79C5-F019-A6EE86BE50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5E66CB1E-8EFC-4D32-273E-B9A6C520025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B27F1896-ACF6-0550-5C78-6BF9F4CAD1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E85BA80-C456-697E-D15C-628C2D2B316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621ABF23-1146-2634-D4EB-8F58BAD56C4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5DADAEE2-66CB-31D7-BA2B-92234C9EC9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7892" y="583982"/>
            <a:ext cx="581346" cy="514106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4CB6D99A-88D8-FAD0-11C2-FA2CC551D33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2062" y="623733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5271AA0-8629-CB4A-7D71-02584B5AB4E5}"/>
              </a:ext>
            </a:extLst>
          </p:cNvPr>
          <p:cNvSpPr txBox="1"/>
          <p:nvPr/>
        </p:nvSpPr>
        <p:spPr>
          <a:xfrm>
            <a:off x="1051537" y="690405"/>
            <a:ext cx="1125788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En script, on commence les lettres du haut vers le bas, on laisse un  tout petit espace entre les lettres et un plus grand entre les mots.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1A1FA00-B8FA-C260-1368-C64E0181AA2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00625" y="3543301"/>
            <a:ext cx="11096175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49684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FB274-673D-50B1-1CBD-1C27D9A8B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81BC189-671E-8D00-126A-A0E23F00C81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0250635-3486-F1DA-E35E-7AA8DD7662A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6D8626E-7227-6B4E-4649-99DA6FBC7383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DE7E82B-F1FB-D360-65E9-948D14F26D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3DE290B-C488-6681-F692-FBEE01D8D98F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AF39BA6-E112-DFEB-E074-C86499CD75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C4B3E0B0-8596-90EA-FCCC-A6478EAAE8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7C6E6E2-659A-367E-C52D-7E2A78C4EEB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EFEBFD6-DF9B-10F6-8EC9-5C171F840E2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AF7A7657-2E7F-5C7A-D4D3-D1DC366600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897DCDB-AE46-3C86-0B22-E77C2272186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9FE26066-0F9E-36D9-1161-89C93AC4DFD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96992A4C-82AC-9DEF-0456-57EE660CA26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3FA56708-55F7-F1DC-0422-1E4EE2A3AC5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CF83E2A-1243-DC98-C7AF-E5F538A97E6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661ECE19-CD73-180B-5EE2-66B13866773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95AB24B1-35E8-0BAB-CE8D-9630F7A1F0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BF3567A-7EB1-A258-E5AE-184DD3C65FB0}"/>
              </a:ext>
            </a:extLst>
          </p:cNvPr>
          <p:cNvSpPr txBox="1"/>
          <p:nvPr/>
        </p:nvSpPr>
        <p:spPr>
          <a:xfrm>
            <a:off x="1443497" y="977502"/>
            <a:ext cx="11529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recopiez la phrase.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B9CAF00-09BA-8C3C-81DA-A97F5A57FEC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69742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21456</TotalTime>
  <Words>5472</Words>
  <Application>Microsoft Office PowerPoint</Application>
  <PresentationFormat>Personnalisé</PresentationFormat>
  <Paragraphs>1058</Paragraphs>
  <Slides>117</Slides>
  <Notes>26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117</vt:i4>
      </vt:variant>
    </vt:vector>
  </HeadingPairs>
  <TitlesOfParts>
    <vt:vector size="129" baseType="lpstr">
      <vt:lpstr>Amasis MT Pro</vt:lpstr>
      <vt:lpstr>Symbol</vt:lpstr>
      <vt:lpstr>Microsoft Uighur</vt:lpstr>
      <vt:lpstr>Dosis</vt:lpstr>
      <vt:lpstr>Aptos</vt:lpstr>
      <vt:lpstr>Carelia</vt:lpstr>
      <vt:lpstr>Wingdings</vt:lpstr>
      <vt:lpstr>Calibri</vt:lpstr>
      <vt:lpstr>Arial</vt:lpstr>
      <vt:lpstr>A Massir Ballpoint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177</cp:revision>
  <dcterms:created xsi:type="dcterms:W3CDTF">2006-08-16T00:00:00Z</dcterms:created>
  <dcterms:modified xsi:type="dcterms:W3CDTF">2025-09-16T08:27:41Z</dcterms:modified>
  <dc:identifier>DAFtlvZnwz4</dc:identifier>
</cp:coreProperties>
</file>