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2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18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19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20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notesSlides/notesSlide21.xml" ContentType="application/vnd.openxmlformats-officedocument.presentationml.notesSlide+xml"/>
  <Override PartName="/ppt/tags/tag44.xml" ContentType="application/vnd.openxmlformats-officedocument.presentationml.tags+xml"/>
  <Override PartName="/ppt/notesSlides/notesSlide22.xml" ContentType="application/vnd.openxmlformats-officedocument.presentationml.notesSlide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28"/>
  </p:notesMasterIdLst>
  <p:sldIdLst>
    <p:sldId id="257" r:id="rId3"/>
    <p:sldId id="2147482740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47482590" r:id="rId14"/>
    <p:sldId id="2147482594" r:id="rId15"/>
    <p:sldId id="2147482592" r:id="rId16"/>
    <p:sldId id="2147482595" r:id="rId17"/>
    <p:sldId id="2147482597" r:id="rId18"/>
    <p:sldId id="2147482596" r:id="rId19"/>
    <p:sldId id="2147482702" r:id="rId20"/>
    <p:sldId id="2147482703" r:id="rId21"/>
    <p:sldId id="2147482704" r:id="rId22"/>
    <p:sldId id="599" r:id="rId23"/>
    <p:sldId id="601" r:id="rId24"/>
    <p:sldId id="2147482463" r:id="rId25"/>
    <p:sldId id="2147482466" r:id="rId26"/>
    <p:sldId id="2147482465" r:id="rId27"/>
    <p:sldId id="2147482748" r:id="rId28"/>
    <p:sldId id="2134809012" r:id="rId29"/>
    <p:sldId id="2147482462" r:id="rId30"/>
    <p:sldId id="2147482469" r:id="rId31"/>
    <p:sldId id="2147482467" r:id="rId32"/>
    <p:sldId id="2147482472" r:id="rId33"/>
    <p:sldId id="2147482473" r:id="rId34"/>
    <p:sldId id="2147482470" r:id="rId35"/>
    <p:sldId id="2147482471" r:id="rId36"/>
    <p:sldId id="2147482741" r:id="rId37"/>
    <p:sldId id="2147482746" r:id="rId38"/>
    <p:sldId id="2147482747" r:id="rId39"/>
    <p:sldId id="2147482708" r:id="rId40"/>
    <p:sldId id="609" r:id="rId41"/>
    <p:sldId id="610" r:id="rId42"/>
    <p:sldId id="2147482483" r:id="rId43"/>
    <p:sldId id="2147482487" r:id="rId44"/>
    <p:sldId id="612" r:id="rId45"/>
    <p:sldId id="2147482484" r:id="rId46"/>
    <p:sldId id="2147482485" r:id="rId47"/>
    <p:sldId id="615" r:id="rId48"/>
    <p:sldId id="2147482486" r:id="rId49"/>
    <p:sldId id="2147482481" r:id="rId50"/>
    <p:sldId id="2147482479" r:id="rId51"/>
    <p:sldId id="2147482478" r:id="rId52"/>
    <p:sldId id="2147482728" r:id="rId53"/>
    <p:sldId id="620" r:id="rId54"/>
    <p:sldId id="2147482494" r:id="rId55"/>
    <p:sldId id="2147482490" r:id="rId56"/>
    <p:sldId id="2147482495" r:id="rId57"/>
    <p:sldId id="2147482729" r:id="rId58"/>
    <p:sldId id="2147482730" r:id="rId59"/>
    <p:sldId id="2147482604" r:id="rId60"/>
    <p:sldId id="2147482605" r:id="rId61"/>
    <p:sldId id="2147482491" r:id="rId62"/>
    <p:sldId id="2147482599" r:id="rId63"/>
    <p:sldId id="2147482602" r:id="rId64"/>
    <p:sldId id="2147482603" r:id="rId65"/>
    <p:sldId id="2147482606" r:id="rId66"/>
    <p:sldId id="2147482607" r:id="rId67"/>
    <p:sldId id="2147482608" r:id="rId68"/>
    <p:sldId id="2147482609" r:id="rId69"/>
    <p:sldId id="2147482610" r:id="rId70"/>
    <p:sldId id="2147482611" r:id="rId71"/>
    <p:sldId id="2147482719" r:id="rId72"/>
    <p:sldId id="2147482720" r:id="rId73"/>
    <p:sldId id="2147482733" r:id="rId74"/>
    <p:sldId id="2147482734" r:id="rId75"/>
    <p:sldId id="2147482735" r:id="rId76"/>
    <p:sldId id="2147482736" r:id="rId77"/>
    <p:sldId id="2147482622" r:id="rId78"/>
    <p:sldId id="2147482623" r:id="rId79"/>
    <p:sldId id="2147482624" r:id="rId80"/>
    <p:sldId id="2147482625" r:id="rId81"/>
    <p:sldId id="2147482630" r:id="rId82"/>
    <p:sldId id="2147482631" r:id="rId83"/>
    <p:sldId id="2147482632" r:id="rId84"/>
    <p:sldId id="2147482633" r:id="rId85"/>
    <p:sldId id="2147482634" r:id="rId86"/>
    <p:sldId id="2147482643" r:id="rId87"/>
    <p:sldId id="2147482644" r:id="rId88"/>
    <p:sldId id="2147482645" r:id="rId89"/>
    <p:sldId id="2147482646" r:id="rId90"/>
    <p:sldId id="2147482647" r:id="rId91"/>
    <p:sldId id="2147482648" r:id="rId92"/>
    <p:sldId id="2147482650" r:id="rId93"/>
    <p:sldId id="2147482651" r:id="rId94"/>
    <p:sldId id="2147482701" r:id="rId95"/>
    <p:sldId id="2147482652" r:id="rId96"/>
    <p:sldId id="2147482653" r:id="rId97"/>
    <p:sldId id="2147482654" r:id="rId98"/>
    <p:sldId id="2147482656" r:id="rId99"/>
    <p:sldId id="2147482662" r:id="rId100"/>
    <p:sldId id="2134805257" r:id="rId101"/>
    <p:sldId id="2147482657" r:id="rId102"/>
    <p:sldId id="2147482742" r:id="rId103"/>
    <p:sldId id="2147482743" r:id="rId104"/>
    <p:sldId id="2147482671" r:id="rId105"/>
    <p:sldId id="2147482497" r:id="rId106"/>
    <p:sldId id="2147482745" r:id="rId107"/>
    <p:sldId id="2147482680" r:id="rId108"/>
    <p:sldId id="2147482685" r:id="rId109"/>
    <p:sldId id="2147482692" r:id="rId110"/>
    <p:sldId id="2147482693" r:id="rId111"/>
    <p:sldId id="2147482694" r:id="rId112"/>
    <p:sldId id="2147482698" r:id="rId113"/>
    <p:sldId id="2147482695" r:id="rId114"/>
    <p:sldId id="2147482699" r:id="rId115"/>
    <p:sldId id="2147482696" r:id="rId116"/>
    <p:sldId id="2147482697" r:id="rId117"/>
    <p:sldId id="2147482566" r:id="rId118"/>
    <p:sldId id="2147482577" r:id="rId119"/>
    <p:sldId id="2147482580" r:id="rId120"/>
    <p:sldId id="2147482709" r:id="rId121"/>
    <p:sldId id="2147482581" r:id="rId122"/>
    <p:sldId id="2147482582" r:id="rId123"/>
    <p:sldId id="2147482583" r:id="rId124"/>
    <p:sldId id="2147482584" r:id="rId125"/>
    <p:sldId id="700" r:id="rId126"/>
    <p:sldId id="701" r:id="rId127"/>
  </p:sldIdLst>
  <p:sldSz cx="13716000" cy="10287000"/>
  <p:notesSz cx="6858000" cy="9144000"/>
  <p:embeddedFontLst>
    <p:embeddedFont>
      <p:font typeface="Amasis MT Pro" panose="02040504050005020304" pitchFamily="18" charset="0"/>
      <p:regular r:id="rId129"/>
      <p:bold r:id="rId130"/>
      <p:italic r:id="rId131"/>
      <p:boldItalic r:id="rId132"/>
    </p:embeddedFont>
    <p:embeddedFont>
      <p:font typeface="Carelia" panose="020B0604020202020204" charset="0"/>
      <p:regular r:id="rId133"/>
    </p:embeddedFont>
    <p:embeddedFont>
      <p:font typeface="Dosis" pitchFamily="2" charset="0"/>
      <p:regular r:id="rId134"/>
      <p:bold r:id="rId135"/>
    </p:embeddedFont>
    <p:embeddedFont>
      <p:font typeface="Microsoft Uighur" panose="02000000000000000000" pitchFamily="2" charset="-78"/>
      <p:regular r:id="rId136"/>
      <p:bold r:id="rId1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968"/>
    <a:srgbClr val="A1413E"/>
    <a:srgbClr val="106585"/>
    <a:srgbClr val="829D4A"/>
    <a:srgbClr val="CA7732"/>
    <a:srgbClr val="FCBF18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7" autoAdjust="0"/>
    <p:restoredTop sz="95226" autoAdjust="0"/>
  </p:normalViewPr>
  <p:slideViewPr>
    <p:cSldViewPr>
      <p:cViewPr varScale="1">
        <p:scale>
          <a:sx n="54" d="100"/>
          <a:sy n="54" d="100"/>
        </p:scale>
        <p:origin x="1478" y="5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font" Target="fonts/font5.fntdata"/><Relationship Id="rId138" Type="http://schemas.openxmlformats.org/officeDocument/2006/relationships/presProps" Target="presProps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font" Target="fonts/font6.fntdata"/><Relationship Id="rId139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slide" Target="slides/slide114.xml"/><Relationship Id="rId124" Type="http://schemas.openxmlformats.org/officeDocument/2006/relationships/slide" Target="slides/slide122.xml"/><Relationship Id="rId129" Type="http://schemas.openxmlformats.org/officeDocument/2006/relationships/font" Target="fonts/font1.fntdata"/><Relationship Id="rId137" Type="http://schemas.openxmlformats.org/officeDocument/2006/relationships/font" Target="fonts/font9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32" Type="http://schemas.openxmlformats.org/officeDocument/2006/relationships/font" Target="fonts/font4.fntdata"/><Relationship Id="rId14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30" Type="http://schemas.openxmlformats.org/officeDocument/2006/relationships/font" Target="fonts/font2.fntdata"/><Relationship Id="rId135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tableStyles" Target="tableStyle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font" Target="fonts/font3.fntdata"/><Relationship Id="rId136" Type="http://schemas.openxmlformats.org/officeDocument/2006/relationships/font" Target="fonts/font8.fntdata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16/09/2025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42CDB-21F2-28D7-DEFA-13861B3E5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1CE2FDA-297D-61B0-A66F-8B65E8CB70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9C9132B-C572-0BC8-EBAB-CD6AEF4E7B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734C1DB-C7F8-DED5-85EC-800668CDCD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93002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9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65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6" Type="http://schemas.openxmlformats.org/officeDocument/2006/relationships/image" Target="../media/image34.png"/><Relationship Id="rId5" Type="http://schemas.openxmlformats.org/officeDocument/2006/relationships/image" Target="../media/image67.png"/><Relationship Id="rId4" Type="http://schemas.openxmlformats.org/officeDocument/2006/relationships/image" Target="../media/image66.svg"/><Relationship Id="rId9" Type="http://schemas.openxmlformats.org/officeDocument/2006/relationships/image" Target="../media/image68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svg"/><Relationship Id="rId7" Type="http://schemas.openxmlformats.org/officeDocument/2006/relationships/image" Target="../media/image69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7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svg"/><Relationship Id="rId7" Type="http://schemas.openxmlformats.org/officeDocument/2006/relationships/image" Target="../media/image3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7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6" Type="http://schemas.openxmlformats.org/officeDocument/2006/relationships/image" Target="../media/image72.png"/><Relationship Id="rId5" Type="http://schemas.openxmlformats.org/officeDocument/2006/relationships/image" Target="../media/image28.jpeg"/><Relationship Id="rId4" Type="http://schemas.openxmlformats.org/officeDocument/2006/relationships/image" Target="../media/image35.sv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70.png"/><Relationship Id="rId4" Type="http://schemas.openxmlformats.org/officeDocument/2006/relationships/image" Target="../media/image35.sv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5" Type="http://schemas.openxmlformats.org/officeDocument/2006/relationships/image" Target="../media/image74.png"/><Relationship Id="rId4" Type="http://schemas.openxmlformats.org/officeDocument/2006/relationships/image" Target="../media/image35.sv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1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png"/><Relationship Id="rId4" Type="http://schemas.openxmlformats.org/officeDocument/2006/relationships/image" Target="../media/image80.png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81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82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jpeg"/><Relationship Id="rId10" Type="http://schemas.openxmlformats.org/officeDocument/2006/relationships/image" Target="../media/image44.png"/><Relationship Id="rId4" Type="http://schemas.openxmlformats.org/officeDocument/2006/relationships/image" Target="../media/image35.svg"/><Relationship Id="rId9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46.jpe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3.png"/><Relationship Id="rId4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45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47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2.png"/><Relationship Id="rId4" Type="http://schemas.openxmlformats.org/officeDocument/2006/relationships/image" Target="../media/image45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5.png"/><Relationship Id="rId4" Type="http://schemas.openxmlformats.org/officeDocument/2006/relationships/image" Target="../media/image35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1.png"/><Relationship Id="rId4" Type="http://schemas.openxmlformats.org/officeDocument/2006/relationships/image" Target="../media/image35.sv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png"/><Relationship Id="rId4" Type="http://schemas.openxmlformats.org/officeDocument/2006/relationships/image" Target="../media/image35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5.png"/><Relationship Id="rId12" Type="http://schemas.openxmlformats.org/officeDocument/2006/relationships/image" Target="../media/image4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24.png"/><Relationship Id="rId11" Type="http://schemas.openxmlformats.org/officeDocument/2006/relationships/image" Target="../media/image43.png"/><Relationship Id="rId5" Type="http://schemas.openxmlformats.org/officeDocument/2006/relationships/image" Target="../media/image35.svg"/><Relationship Id="rId10" Type="http://schemas.openxmlformats.org/officeDocument/2006/relationships/image" Target="../media/image41.png"/><Relationship Id="rId4" Type="http://schemas.openxmlformats.org/officeDocument/2006/relationships/image" Target="../media/image34.png"/><Relationship Id="rId9" Type="http://schemas.openxmlformats.org/officeDocument/2006/relationships/image" Target="../media/image44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4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5.png"/><Relationship Id="rId10" Type="http://schemas.openxmlformats.org/officeDocument/2006/relationships/image" Target="../media/image40.png"/><Relationship Id="rId4" Type="http://schemas.openxmlformats.org/officeDocument/2006/relationships/image" Target="../media/image35.svg"/><Relationship Id="rId9" Type="http://schemas.openxmlformats.org/officeDocument/2006/relationships/image" Target="../media/image4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4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2.png"/><Relationship Id="rId4" Type="http://schemas.openxmlformats.org/officeDocument/2006/relationships/image" Target="../media/image45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5.svg"/><Relationship Id="rId7" Type="http://schemas.openxmlformats.org/officeDocument/2006/relationships/image" Target="../media/image4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2.png"/><Relationship Id="rId4" Type="http://schemas.openxmlformats.org/officeDocument/2006/relationships/image" Target="../media/image45.png"/><Relationship Id="rId9" Type="http://schemas.openxmlformats.org/officeDocument/2006/relationships/image" Target="../media/image4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55.png"/><Relationship Id="rId5" Type="http://schemas.openxmlformats.org/officeDocument/2006/relationships/image" Target="../media/image54.jpeg"/><Relationship Id="rId4" Type="http://schemas.openxmlformats.org/officeDocument/2006/relationships/image" Target="../media/image35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56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56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20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54.jpeg"/><Relationship Id="rId4" Type="http://schemas.openxmlformats.org/officeDocument/2006/relationships/image" Target="../media/image35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54.jpeg"/><Relationship Id="rId4" Type="http://schemas.openxmlformats.org/officeDocument/2006/relationships/image" Target="../media/image35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54.jpeg"/><Relationship Id="rId4" Type="http://schemas.openxmlformats.org/officeDocument/2006/relationships/image" Target="../media/image35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54.jpeg"/><Relationship Id="rId4" Type="http://schemas.openxmlformats.org/officeDocument/2006/relationships/image" Target="../media/image35.sv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image" Target="../media/image57.jpg"/><Relationship Id="rId5" Type="http://schemas.openxmlformats.org/officeDocument/2006/relationships/image" Target="../media/image54.jpeg"/><Relationship Id="rId4" Type="http://schemas.openxmlformats.org/officeDocument/2006/relationships/image" Target="../media/image35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6" Type="http://schemas.openxmlformats.org/officeDocument/2006/relationships/image" Target="../media/image58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6" Type="http://schemas.openxmlformats.org/officeDocument/2006/relationships/image" Target="../media/image59.png"/><Relationship Id="rId5" Type="http://schemas.openxmlformats.org/officeDocument/2006/relationships/image" Target="../media/image60.png"/><Relationship Id="rId4" Type="http://schemas.openxmlformats.org/officeDocument/2006/relationships/image" Target="../media/image35.sv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22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60.png"/><Relationship Id="rId4" Type="http://schemas.openxmlformats.org/officeDocument/2006/relationships/image" Target="../media/image35.sv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1"/>
            <a:ext cx="2448861" cy="2034926"/>
            <a:chOff x="7058682" y="1822095"/>
            <a:chExt cx="1632647" cy="13566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46673" y="3194753"/>
            <a:ext cx="13445780" cy="4048839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2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4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60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2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pic>
        <p:nvPicPr>
          <p:cNvPr id="4" name="Image 3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23EB0F0-BE05-7B46-8217-D995CC3D57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2" y="6821029"/>
            <a:ext cx="2245228" cy="31636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Nora-mari -rat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74" y="429918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4121521" y="3264645"/>
            <a:ext cx="8273944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F0614-D566-632A-E026-38D4A7283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7681B5-BF5D-7F41-C07C-2B7158435BC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EA2291B-2BDD-3FE8-FA78-71ADAD24C0A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F244A07-5634-F07E-E883-6B1BAECD44A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52A7965-5C9B-FF48-9E18-6CA2FE83991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684569D-D470-C6AE-BBC6-F31B25990C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E0FA63-F68E-D79B-B627-72F0FA19187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0436DEF-5A19-1D20-7B55-DFC59757B2F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2201A9F-0168-C1B9-5862-2DA49665D53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17BE395-A2C5-B28E-BA84-54A260FED2C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DA6C5AB-7684-8162-8A60-AD4073BB946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5CE34EA-0D1A-59D6-7A59-75468E58AC5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DAE13DF-68AA-ED14-8E44-ABEEF7E38D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950C784-C584-4B75-70FE-B5542ED4A809}"/>
              </a:ext>
            </a:extLst>
          </p:cNvPr>
          <p:cNvSpPr txBox="1"/>
          <p:nvPr/>
        </p:nvSpPr>
        <p:spPr>
          <a:xfrm>
            <a:off x="1512868" y="939740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«il»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FE9D363-84C5-1D0C-DACD-EE5E6066F46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88707" y="2476229"/>
            <a:ext cx="7706719" cy="543625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96A4A00-EDDA-70FB-4FB2-CF2AC2A9A5A9}"/>
              </a:ext>
            </a:extLst>
          </p:cNvPr>
          <p:cNvSpPr txBox="1"/>
          <p:nvPr/>
        </p:nvSpPr>
        <p:spPr>
          <a:xfrm>
            <a:off x="4329726" y="3443033"/>
            <a:ext cx="512020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il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41180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DA2A1-9B82-0E31-54AB-70C49BB50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6F229A-F9E5-15E0-E240-F8753D66B65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5E8910-B37D-9CE6-7D76-7A09B3F4E1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105EF3E-88E0-A001-4ED0-043816EEF7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6B7E8CE-68B5-96DC-0416-740E48436A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8DB375-C415-40DD-5E13-16733B5FEAB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4BFAB65-CB56-E2F0-655E-714893CF03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75797B-A0E0-53A3-0786-528AF5E735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1FC37C-2C2C-6C61-B48A-917B5E4C5C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5492BC6-56BF-7D81-E09C-BF9EAEA0CC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2ECB6B4-61D8-5601-EA8C-5C29BC01559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BC021F4-DAAB-086F-1176-72622DC4BA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1A84364-FE7E-2795-5F80-8116113929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5946B46-0190-CA55-629C-B86F5179A3A2}"/>
              </a:ext>
            </a:extLst>
          </p:cNvPr>
          <p:cNvSpPr txBox="1"/>
          <p:nvPr/>
        </p:nvSpPr>
        <p:spPr>
          <a:xfrm>
            <a:off x="1462547" y="741580"/>
            <a:ext cx="106902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et,  il ,elle , au , dans,  à, répétons ensemble: et,  il ,elle , au , dans,  à</a:t>
            </a:r>
          </a:p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répéter</a:t>
            </a:r>
            <a:r>
              <a:rPr lang="fr-FR" sz="28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      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répéter.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D8887AD-6855-965D-E7D4-EFF521729E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2824" y="4043083"/>
            <a:ext cx="11707388" cy="895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524230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08B42-C7D6-98A4-A7D1-BC57C5039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988781-7479-4F58-6AC6-B4BB7FCD941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1C4B2F8-7AB8-727C-2A64-A3745480D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A853FBB-C9D7-FCC4-958A-8D3B411A7A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A69F0DB-FBC1-4A3E-4FDF-E0699F486D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3695E4F-8A0E-402B-267E-988A97FF94F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F58EDB1-38EB-E82F-74FD-4157E207584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2D53781-7414-F218-ABC6-CF317BBE561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8473086-3A92-E79D-5A45-78B662668F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5457FA1-B245-0463-35FD-3B5301AD4E4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C3ADF27-7E9A-BAD4-5BD8-3E93CD4901C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2AF6C34-3F90-70A3-31BF-193DE3D79C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3B1979-DC6C-0C67-98CC-702003E5C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B8B41F4-B4F3-3905-9F15-45B039AEA4F4}"/>
              </a:ext>
            </a:extLst>
          </p:cNvPr>
          <p:cNvSpPr txBox="1"/>
          <p:nvPr/>
        </p:nvSpPr>
        <p:spPr>
          <a:xfrm>
            <a:off x="1462547" y="741580"/>
            <a:ext cx="106902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lire?       </a:t>
            </a:r>
          </a:p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lire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MA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2611C95-CE09-B844-C336-87BBF472D2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4570" y="4268283"/>
            <a:ext cx="11859430" cy="1180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960053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152399" y="1181100"/>
            <a:ext cx="13366415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syllabes avec    «b-d-</a:t>
              </a:r>
              <a:r>
                <a:rPr lang="fr-FR" sz="60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ch</a:t>
              </a: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-s»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 et des phrases.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3FE91B38-17DF-7D5A-99BF-6060EE7EC6C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775384B-FD18-8056-426F-4E678F11EA05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2332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7028449A-B440-292E-2FF2-516ACB6D309F}"/>
              </a:ext>
            </a:extLst>
          </p:cNvPr>
          <p:cNvSpPr/>
          <p:nvPr/>
        </p:nvSpPr>
        <p:spPr>
          <a:xfrm>
            <a:off x="3962401" y="3498846"/>
            <a:ext cx="8991600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3" name="Image 2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E73C55D-0C7B-F7AA-D8F0-9DC099A358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CF067BE-20B5-70B0-0FDD-5E3506B398A2}"/>
              </a:ext>
            </a:extLst>
          </p:cNvPr>
          <p:cNvSpPr txBox="1"/>
          <p:nvPr/>
        </p:nvSpPr>
        <p:spPr>
          <a:xfrm>
            <a:off x="1461948" y="752490"/>
            <a:ext cx="1174615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écrire  cette phrase.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C6FFE94-CBB8-5AC5-03F8-BAD5BBDA920F}"/>
              </a:ext>
            </a:extLst>
          </p:cNvPr>
          <p:cNvSpPr txBox="1"/>
          <p:nvPr/>
        </p:nvSpPr>
        <p:spPr>
          <a:xfrm>
            <a:off x="5346674" y="4350603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 Il se lave dans le lavabo. </a:t>
            </a:r>
          </a:p>
        </p:txBody>
      </p:sp>
    </p:spTree>
    <p:extLst>
      <p:ext uri="{BB962C8B-B14F-4D97-AF65-F5344CB8AC3E}">
        <p14:creationId xmlns:p14="http://schemas.microsoft.com/office/powerpoint/2010/main" val="20572318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726E70-E0F5-AF2D-BFC2-D2A5E8C9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11AF8D-E2A6-FE41-523A-3EA2123D6E0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BA8A23A-7938-E76F-76A1-FB8019FA4EE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3A07B24-618F-0EE3-A2B1-872989A5DB7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E5034F0-4883-3001-B205-8D118C3867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4BA9D8F-B7B7-8F72-B7F2-40AAAF58C76B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AFD8E58-74F4-3AE6-4452-7C36FC35288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8FE9DA8E-730C-34B1-C645-4EFFD8E70456}"/>
              </a:ext>
            </a:extLst>
          </p:cNvPr>
          <p:cNvGrpSpPr/>
          <p:nvPr/>
        </p:nvGrpSpPr>
        <p:grpSpPr>
          <a:xfrm>
            <a:off x="533499" y="528083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C7C7B10-CBA7-FF7F-75B4-AEEA5314D7E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7EA0FB74-52A5-84C3-A212-2F86D54BD16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80B10D2-8379-D5D6-9AC4-6486A2318CB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9BD061B-09AA-9760-81CE-F60B672F6C2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8299AA5-4448-79C5-F019-A6EE86BE50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5E66CB1E-8EFC-4D32-273E-B9A6C520025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B27F1896-ACF6-0550-5C78-6BF9F4CAD1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E85BA80-C456-697E-D15C-628C2D2B316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621ABF23-1146-2634-D4EB-8F58BAD56C4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5DADAEE2-66CB-31D7-BA2B-92234C9EC9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7892" y="583982"/>
            <a:ext cx="581346" cy="514106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4CB6D99A-88D8-FAD0-11C2-FA2CC551D33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2062" y="623733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5271AA0-8629-CB4A-7D71-02584B5AB4E5}"/>
              </a:ext>
            </a:extLst>
          </p:cNvPr>
          <p:cNvSpPr txBox="1"/>
          <p:nvPr/>
        </p:nvSpPr>
        <p:spPr>
          <a:xfrm>
            <a:off x="1019123" y="631566"/>
            <a:ext cx="11257889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les mots de la phrase en script.  Regardez bien et suivez les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la phrase.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+mn-ea"/>
              <a:cs typeface="+mn-cs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97361B80-83F4-93B0-F752-81450705BE8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2021" y="3337246"/>
            <a:ext cx="12058677" cy="2336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496843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BCA7E-9FB6-4E9D-3E10-FAF00E776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0303EFD-5857-534C-CCA4-638F3537C6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0694D4-4073-BC16-C575-42778561E32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AE8A655-B9C4-10B6-3EA6-16BDD8C0A2D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3E69A5-5711-25EB-78F1-C2D142C89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18FFF34-B305-1790-C4D5-7344A939D2F0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0B24E6-84A3-47BE-16D8-E2BB7C0DDA0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6FD94D6-9BBC-AA3B-B92F-763F1E885D34}"/>
              </a:ext>
            </a:extLst>
          </p:cNvPr>
          <p:cNvGrpSpPr/>
          <p:nvPr/>
        </p:nvGrpSpPr>
        <p:grpSpPr>
          <a:xfrm>
            <a:off x="483617" y="665568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078CC01-9B03-1CCF-D54C-C26295C738F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6B45B8F-79D3-3A54-3056-B0C9FA1C71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96541F1-825A-869B-AAA0-775B70BBA32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949C2FA-BB1E-2C53-E0BE-8FCE01A671B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D52A39D-2625-5DCD-A2CF-2CF8454023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60D1CC8-9101-746F-0970-589F88FF590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70C5C94-7294-757C-B1E8-4378FF9CEE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BB85070-293B-346E-593F-D35150A9688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C6A9EBF-965B-6D91-5147-F3A9935D9FC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1404BCA4-46E5-60A8-E991-C141C80B0B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4999" y="694807"/>
            <a:ext cx="581346" cy="514106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963DF19D-BD9B-F13D-7EA2-20685B8A8051}"/>
              </a:ext>
            </a:extLst>
          </p:cNvPr>
          <p:cNvSpPr txBox="1"/>
          <p:nvPr/>
        </p:nvSpPr>
        <p:spPr>
          <a:xfrm>
            <a:off x="1164451" y="707105"/>
            <a:ext cx="120519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 script, on commence les lettres du haut vers le bas, on laisse un  tout petit espace entre les lettres et un plus grand entre les mots.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A58A0DC-BCDD-599F-3096-5A87E37639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0620" y="3834851"/>
            <a:ext cx="11294760" cy="1463869"/>
          </a:xfrm>
          <a:prstGeom prst="rect">
            <a:avLst/>
          </a:prstGeom>
        </p:spPr>
      </p:pic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3CC5A923-E19B-29E7-4E2D-9EF9DA2EA499}"/>
              </a:ext>
            </a:extLst>
          </p:cNvPr>
          <p:cNvCxnSpPr>
            <a:cxnSpLocks/>
          </p:cNvCxnSpPr>
          <p:nvPr/>
        </p:nvCxnSpPr>
        <p:spPr>
          <a:xfrm>
            <a:off x="1076345" y="4305300"/>
            <a:ext cx="0" cy="70524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6C36F949-9020-0966-2562-373D42111990}"/>
              </a:ext>
            </a:extLst>
          </p:cNvPr>
          <p:cNvCxnSpPr>
            <a:cxnSpLocks/>
          </p:cNvCxnSpPr>
          <p:nvPr/>
        </p:nvCxnSpPr>
        <p:spPr>
          <a:xfrm>
            <a:off x="3276600" y="4305300"/>
            <a:ext cx="0" cy="70524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69BFEB9F-DA10-649E-F47C-1E3142492FA2}"/>
              </a:ext>
            </a:extLst>
          </p:cNvPr>
          <p:cNvCxnSpPr>
            <a:cxnSpLocks/>
          </p:cNvCxnSpPr>
          <p:nvPr/>
        </p:nvCxnSpPr>
        <p:spPr>
          <a:xfrm>
            <a:off x="4133251" y="4549422"/>
            <a:ext cx="196476" cy="46111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370F8990-5790-E8C0-36FA-4ED84214D64B}"/>
              </a:ext>
            </a:extLst>
          </p:cNvPr>
          <p:cNvSpPr/>
          <p:nvPr/>
        </p:nvSpPr>
        <p:spPr>
          <a:xfrm>
            <a:off x="1371600" y="5138183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6040480-B2EA-E07C-0FCF-01CAFCAF5CFE}"/>
              </a:ext>
            </a:extLst>
          </p:cNvPr>
          <p:cNvSpPr/>
          <p:nvPr/>
        </p:nvSpPr>
        <p:spPr>
          <a:xfrm>
            <a:off x="2506545" y="5149119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AFA3797-8780-6162-E712-ADDE441A3E12}"/>
              </a:ext>
            </a:extLst>
          </p:cNvPr>
          <p:cNvSpPr/>
          <p:nvPr/>
        </p:nvSpPr>
        <p:spPr>
          <a:xfrm>
            <a:off x="3630464" y="5149118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C685734-15FA-F55A-F7BA-69CCEA1AF8F1}"/>
              </a:ext>
            </a:extLst>
          </p:cNvPr>
          <p:cNvSpPr/>
          <p:nvPr/>
        </p:nvSpPr>
        <p:spPr>
          <a:xfrm>
            <a:off x="4127680" y="5143500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1C73B32-8285-ADD3-3449-3FA1FE66185A}"/>
              </a:ext>
            </a:extLst>
          </p:cNvPr>
          <p:cNvSpPr/>
          <p:nvPr/>
        </p:nvSpPr>
        <p:spPr>
          <a:xfrm>
            <a:off x="4611298" y="5143500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EDBA7E1-4814-4684-320E-1BCC243C46EC}"/>
              </a:ext>
            </a:extLst>
          </p:cNvPr>
          <p:cNvSpPr/>
          <p:nvPr/>
        </p:nvSpPr>
        <p:spPr>
          <a:xfrm>
            <a:off x="6006538" y="5133420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591D543-AD14-9EAC-35D5-2941FAF6AAA0}"/>
              </a:ext>
            </a:extLst>
          </p:cNvPr>
          <p:cNvSpPr/>
          <p:nvPr/>
        </p:nvSpPr>
        <p:spPr>
          <a:xfrm>
            <a:off x="5218711" y="5149118"/>
            <a:ext cx="388864" cy="22128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8CE2F20-4864-D885-7F41-BE0B6E101555}"/>
              </a:ext>
            </a:extLst>
          </p:cNvPr>
          <p:cNvSpPr/>
          <p:nvPr/>
        </p:nvSpPr>
        <p:spPr>
          <a:xfrm>
            <a:off x="3024657" y="5135177"/>
            <a:ext cx="478158" cy="24083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4F39032-4EA6-4014-F2D7-CD0F116169D8}"/>
              </a:ext>
            </a:extLst>
          </p:cNvPr>
          <p:cNvSpPr/>
          <p:nvPr/>
        </p:nvSpPr>
        <p:spPr>
          <a:xfrm>
            <a:off x="1727551" y="5133420"/>
            <a:ext cx="436097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688F2FE-711D-743A-6652-D0512C3DCCBC}"/>
              </a:ext>
            </a:extLst>
          </p:cNvPr>
          <p:cNvSpPr/>
          <p:nvPr/>
        </p:nvSpPr>
        <p:spPr>
          <a:xfrm>
            <a:off x="8205641" y="5157232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91C0440-13A2-9DC3-29BF-21E4DD5A02E3}"/>
              </a:ext>
            </a:extLst>
          </p:cNvPr>
          <p:cNvSpPr/>
          <p:nvPr/>
        </p:nvSpPr>
        <p:spPr>
          <a:xfrm>
            <a:off x="9369054" y="5194762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99FCCEC-047D-B905-B206-BFD36C906B72}"/>
              </a:ext>
            </a:extLst>
          </p:cNvPr>
          <p:cNvSpPr/>
          <p:nvPr/>
        </p:nvSpPr>
        <p:spPr>
          <a:xfrm>
            <a:off x="9852673" y="5189877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3EDE71F-DC4A-3E5E-B448-18791C78FAEC}"/>
              </a:ext>
            </a:extLst>
          </p:cNvPr>
          <p:cNvSpPr/>
          <p:nvPr/>
        </p:nvSpPr>
        <p:spPr>
          <a:xfrm>
            <a:off x="10344468" y="518527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9371227-700C-5EB7-C676-A961BE53AA22}"/>
              </a:ext>
            </a:extLst>
          </p:cNvPr>
          <p:cNvSpPr/>
          <p:nvPr/>
        </p:nvSpPr>
        <p:spPr>
          <a:xfrm>
            <a:off x="10934095" y="519476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4974AB5-94C6-FE50-1108-BC7A56B33F70}"/>
              </a:ext>
            </a:extLst>
          </p:cNvPr>
          <p:cNvSpPr/>
          <p:nvPr/>
        </p:nvSpPr>
        <p:spPr>
          <a:xfrm>
            <a:off x="11432232" y="5172075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11981894-18E6-B55E-88F8-42B9DAAA356C}"/>
              </a:ext>
            </a:extLst>
          </p:cNvPr>
          <p:cNvSpPr/>
          <p:nvPr/>
        </p:nvSpPr>
        <p:spPr>
          <a:xfrm>
            <a:off x="6572256" y="5143500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0E9A83DB-1FCC-C125-6F22-1A414ED271BD}"/>
              </a:ext>
            </a:extLst>
          </p:cNvPr>
          <p:cNvSpPr/>
          <p:nvPr/>
        </p:nvSpPr>
        <p:spPr>
          <a:xfrm>
            <a:off x="7169875" y="5138182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9EA7ABE-C1D4-4F5C-A3DC-9F149C85CE40}"/>
              </a:ext>
            </a:extLst>
          </p:cNvPr>
          <p:cNvSpPr/>
          <p:nvPr/>
        </p:nvSpPr>
        <p:spPr>
          <a:xfrm>
            <a:off x="8803068" y="5162550"/>
            <a:ext cx="388864" cy="22128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C3480B8-69F0-A195-B028-7ABBB97A722C}"/>
              </a:ext>
            </a:extLst>
          </p:cNvPr>
          <p:cNvSpPr/>
          <p:nvPr/>
        </p:nvSpPr>
        <p:spPr>
          <a:xfrm>
            <a:off x="7645326" y="5158087"/>
            <a:ext cx="388864" cy="22128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7767226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FB274-673D-50B1-1CBD-1C27D9A8B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81BC189-671E-8D00-126A-A0E23F00C81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0250635-3486-F1DA-E35E-7AA8DD7662A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6D8626E-7227-6B4E-4649-99DA6FBC7383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DE7E82B-F1FB-D360-65E9-948D14F26D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3DE290B-C488-6681-F692-FBEE01D8D98F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AF39BA6-E112-DFEB-E074-C86499CD75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C4B3E0B0-8596-90EA-FCCC-A6478EAAE8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7C6E6E2-659A-367E-C52D-7E2A78C4EEB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EFEBFD6-DF9B-10F6-8EC9-5C171F840E2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AF7A7657-2E7F-5C7A-D4D3-D1DC366600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897DCDB-AE46-3C86-0B22-E77C2272186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9FE26066-0F9E-36D9-1161-89C93AC4DFD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96992A4C-82AC-9DEF-0456-57EE660CA26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3FA56708-55F7-F1DC-0422-1E4EE2A3AC5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CF83E2A-1243-DC98-C7AF-E5F538A97E6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661ECE19-CD73-180B-5EE2-66B13866773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95AB24B1-35E8-0BAB-CE8D-9630F7A1F0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BF3567A-7EB1-A258-E5AE-184DD3C65FB0}"/>
              </a:ext>
            </a:extLst>
          </p:cNvPr>
          <p:cNvSpPr txBox="1"/>
          <p:nvPr/>
        </p:nvSpPr>
        <p:spPr>
          <a:xfrm>
            <a:off x="1443497" y="977502"/>
            <a:ext cx="1152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recopiez la phrase.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B9CAF00-09BA-8C3C-81DA-A97F5A57FEC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697424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 mon cahier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DC25409-7D31-4529-9408-DBB0E726509B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BE89C0-FEC3-EE87-FABA-824E510D068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01,  page 20.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0FAA06D-5BDF-EBE5-FCC7-09976465EB1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2E54906-F9B8-F27B-19EC-FD31022EDC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784254"/>
            <a:ext cx="6324600" cy="793124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276600" y="3080023"/>
            <a:ext cx="7805397" cy="1371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440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87EDE-4B81-6DAF-0D53-127815A4C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4D831E-DCC7-3E99-BD69-BF320F447ED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3CF3BE4-D8A4-42D6-3379-425A5A8ACB6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2E0C76C-1D01-10C8-4C39-EE79AE6329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72D4D2E-1073-A9B1-2184-576FB8F7B5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AB353DC-81A7-FE6F-B38C-D02A56ADF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9B743791-E2E1-ABB8-7B73-9A1C2C4C53C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8A63080-B0CF-E696-6A7D-F2A0619248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BEE9FC-9FF8-1616-5A0A-B5AE01FB39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796172E-2B9A-D214-7026-040E66940D7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D2070AF-B6A5-051B-B3A5-0A71D54EC2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87E984D-501B-9BC4-E43A-A361FF26AC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E8FF600-3D76-4DC4-F7C9-9A5E0EDF3A7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CFB3F9CB-CB5B-0EDD-D179-8F0616D3676C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. Lisez  à votre voisin à voix basse . Ensuite, échangez les rôles.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5ED9455-B8A3-1C94-C3B8-A4471E5EA8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3731848"/>
            <a:ext cx="12344400" cy="346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982908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F2CD41-3235-E12F-683B-0D6679A4686F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 , page 20.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4ACAD3E-66BD-C0BF-DF4F-B868719C1B3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A44A564-E4C8-5FE6-10DD-419A7DB4CA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784254"/>
            <a:ext cx="6324600" cy="793124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2939368" y="4457700"/>
            <a:ext cx="7805397" cy="1524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719622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F3B9D-CDF4-523F-02CE-B728F8AA9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371B91-C126-A56A-8BF3-4BC2AD8958D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821217-33BC-C044-47B9-5A291006DAA2}"/>
              </a:ext>
            </a:extLst>
          </p:cNvPr>
          <p:cNvGrpSpPr/>
          <p:nvPr/>
        </p:nvGrpSpPr>
        <p:grpSpPr>
          <a:xfrm>
            <a:off x="428121" y="63753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05633A-4B07-765B-4D0C-AEDE8345D81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E05A05D-E18C-75BC-B67A-D425017A0B0E}"/>
                </a:ext>
              </a:extLst>
            </p:cNvPr>
            <p:cNvSpPr/>
            <p:nvPr/>
          </p:nvSpPr>
          <p:spPr>
            <a:xfrm>
              <a:off x="333810" y="33173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355986-B7DE-E62C-AAFE-B8E92F3AE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607" y="90040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A89EF87-7E5F-305D-4DA7-709FF72F7CC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8689426-FDEB-3FDA-551C-385C5328033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EDC1851-E6CC-6C20-62FD-E966AF82631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349F63E-F452-4029-3A2E-A45B6FC22F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A8EBB43-82BF-A53B-6A39-647525C2BC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AE7CFFD-6F1B-1F6D-5DDD-38D02E7026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FB17E10-C124-92DC-C022-A701573EA8E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3EA4561A-8B09-860D-E22B-037F1E5BB7EA}"/>
              </a:ext>
            </a:extLst>
          </p:cNvPr>
          <p:cNvSpPr txBox="1"/>
          <p:nvPr/>
        </p:nvSpPr>
        <p:spPr>
          <a:xfrm>
            <a:off x="1172966" y="830131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2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CA7B0C3-F369-631F-5B02-C0DA05948B9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122" y="623245"/>
            <a:ext cx="1288906" cy="118006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D0FBADB-BC38-60AC-7130-FB43FD0FF6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8284" y="3162300"/>
            <a:ext cx="12069516" cy="373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012110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DE64E-890F-7F9B-364F-2733C31A1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4CCEE9-A58C-8856-9431-05A3576DBBA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6C9BDB8-5257-660F-34FD-6BC9E3A621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A279B7-4E24-508D-B915-F115F44F93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ADBE410-0B1A-0BD9-A97C-6152FA87ED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5D005DC-E082-7283-1B1C-AE2FCC89D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2AB80F-894E-5701-D91F-78CAB874B29C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 , page 20.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4A9963C-969C-CE22-4D89-1012E02CC0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15B5B1-2A2E-0A27-0A84-31655E050D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BC65897-9998-BCEE-FFEB-BDD3053439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27DD63D-A39F-B6CB-CA20-3414DF7AD37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E8B8F54-2C4B-F4A8-A073-A5FF36F5EF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07BCF6-F7D7-0E47-55ED-2DEBBBCF86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809EAF-7EB0-6890-5BF8-919B5D9BF7D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7E60E8C2-248E-235E-606A-FC4E0D72D64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8F7A52B-132B-AC1C-0A9F-6D523FC9A2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784254"/>
            <a:ext cx="6324600" cy="793124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3929B38-FE47-DA81-6478-2FD34084C0B7}"/>
              </a:ext>
            </a:extLst>
          </p:cNvPr>
          <p:cNvSpPr/>
          <p:nvPr/>
        </p:nvSpPr>
        <p:spPr>
          <a:xfrm>
            <a:off x="3137701" y="6057900"/>
            <a:ext cx="7805397" cy="838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347203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EC9E-1E06-A090-11CB-84E23CF8C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2DF9EA-4286-917D-D37E-F5ABC222F5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49FD0-C68A-A821-0579-E91084D11B8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E6571E0-2290-43F6-1440-61864B1A70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A3E2D-0D97-35CD-CCE3-1E8E105B9B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D5328-CF0F-EB79-EC98-F30393796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3B329A10-DDB1-9853-8BD0-1F227E6E26D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1774EE-2CEA-F858-8853-FB7BA79D588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EA03038-4338-F4EB-2D70-DC49FC61EC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CC6F834-8472-66A1-ED3B-CC95E4A5C7E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211E88-A106-11BE-0B87-9E93B2E9BDF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4922CDC-FF22-5E19-CE43-CF290AA0B0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066498-8683-A960-B7C3-68A073413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9CCCFD57-A440-EE30-1C16-CEB9DBFE7F0A}"/>
              </a:ext>
            </a:extLst>
          </p:cNvPr>
          <p:cNvSpPr txBox="1"/>
          <p:nvPr/>
        </p:nvSpPr>
        <p:spPr>
          <a:xfrm>
            <a:off x="1462547" y="778726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3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BB0D380-AF6E-1992-A576-A9F2C94474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685" y="3619500"/>
            <a:ext cx="12638715" cy="2522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803899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83617" y="57291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l’activité 4 page 20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394995" y="4411542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5B43093-5750-5F1C-06AC-C164952017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3154" y="1755318"/>
            <a:ext cx="6324600" cy="793124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5013731" y="6743700"/>
            <a:ext cx="7805397" cy="135849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069801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483617" y="64299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871" y="83978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09182F5D-87C2-AF83-F13F-321BFC6EB71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086692" y="707659"/>
            <a:ext cx="12748764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Nous allons faire le 1</a:t>
            </a:r>
            <a:r>
              <a:rPr lang="fr-FR" sz="2800" b="1" baseline="30000" dirty="0">
                <a:solidFill>
                  <a:srgbClr val="A6A6A6"/>
                </a:solidFill>
                <a:latin typeface="Dosis" panose="02010703020202060003" pitchFamily="2" charset="0"/>
              </a:rPr>
              <a:t>er</a:t>
            </a: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 exemple ensemble. Je vais écrire la syllabe bé pour avoir 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le mot bébé .                          </a:t>
            </a:r>
            <a:r>
              <a:rPr lang="fr-FR" sz="2400" i="1" dirty="0">
                <a:solidFill>
                  <a:srgbClr val="A6A6A6"/>
                </a:solidFill>
                <a:latin typeface="Dosis" panose="02010703020202060003" pitchFamily="2" charset="0"/>
              </a:rPr>
              <a:t>Demander aux élèves de terminer l’activité à la maison.</a:t>
            </a:r>
            <a:endParaRPr lang="fr-FR" sz="280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4E10F203-5E4A-BCD9-D853-BB2615B703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576" y="3490383"/>
            <a:ext cx="12308623" cy="3117778"/>
          </a:xfrm>
          <a:prstGeom prst="rect">
            <a:avLst/>
          </a:prstGeom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BE5B4A38-DC06-926B-9E78-0D7535C4B890}"/>
              </a:ext>
            </a:extLst>
          </p:cNvPr>
          <p:cNvSpPr/>
          <p:nvPr/>
        </p:nvSpPr>
        <p:spPr>
          <a:xfrm>
            <a:off x="10210801" y="3614828"/>
            <a:ext cx="564294" cy="76354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603914C-1044-73E8-8107-552BD6CE8503}"/>
              </a:ext>
            </a:extLst>
          </p:cNvPr>
          <p:cNvSpPr txBox="1"/>
          <p:nvPr/>
        </p:nvSpPr>
        <p:spPr>
          <a:xfrm>
            <a:off x="2538082" y="5720467"/>
            <a:ext cx="6281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  <a:latin typeface="Dosis" panose="02010703020202060003" pitchFamily="2" charset="0"/>
              </a:rPr>
              <a:t>bé </a:t>
            </a:r>
            <a:endParaRPr lang="fr-MA" sz="3200" b="1" dirty="0">
              <a:solidFill>
                <a:srgbClr val="FF0000"/>
              </a:solidFill>
            </a:endParaRP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4B40F905-93F5-20C3-C942-85CA505F9E5F}"/>
              </a:ext>
            </a:extLst>
          </p:cNvPr>
          <p:cNvSpPr/>
          <p:nvPr/>
        </p:nvSpPr>
        <p:spPr>
          <a:xfrm>
            <a:off x="2582521" y="5654894"/>
            <a:ext cx="456564" cy="76354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09143B2A-4393-5772-F61C-BACF46026ECE}"/>
              </a:ext>
            </a:extLst>
          </p:cNvPr>
          <p:cNvCxnSpPr>
            <a:cxnSpLocks/>
          </p:cNvCxnSpPr>
          <p:nvPr/>
        </p:nvCxnSpPr>
        <p:spPr>
          <a:xfrm flipV="1">
            <a:off x="1467169" y="6383842"/>
            <a:ext cx="1115338" cy="64754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6234383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8285B-D048-3179-1DDC-BC928EF3B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8E760-A62F-549C-8EC2-9DC7852D3D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782AB59-ADA3-CEC6-490E-AA9C9595CACD}"/>
              </a:ext>
            </a:extLst>
          </p:cNvPr>
          <p:cNvGrpSpPr/>
          <p:nvPr/>
        </p:nvGrpSpPr>
        <p:grpSpPr>
          <a:xfrm>
            <a:off x="493714" y="77824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206577-17EF-3FF8-7F1D-8CD1CAFC42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4B11CB0-BD13-BCE3-D443-E1D477FE9FC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1B6D416-4346-70C6-929F-28148EFF3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84A2C7-0D18-89FC-885E-4AF16CC1AE9E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Lisez les mots et la phrase et recopiez les dans votre cahier de maison . 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Travail individuel. Terminer la copie à la maison 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FA344F1-9264-094A-F9D6-5F50F3D994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3EBA08E-D799-E018-E4A2-5AC9402D4E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F7279A1-C370-AC92-6C38-C13BA47EBD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6320A90-6DE4-4E2E-999D-44036768A5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BD47D48-6CC8-8A88-61C8-B85E9EA80F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F8D1499-CFAE-E612-88EF-7E4D964BE2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7F87163-897F-351A-2EB6-CA852E6B379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6EA5EDB7-7559-25B3-E158-50D5C62E2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9056" y="840030"/>
            <a:ext cx="924217" cy="76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3D36F93-16FC-71D8-1C01-BDA85ED13C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202" y="2552701"/>
            <a:ext cx="12072798" cy="3707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892210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Panier des lettres / syllabes</a:t>
              </a: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FR" sz="2400" dirty="0">
                <a:latin typeface="Dosis" pitchFamily="2" charset="0"/>
              </a:rPr>
              <a:t>Reconnaître la correspondance graphème / phonème</a:t>
            </a:r>
            <a:r>
              <a:rPr lang="fr-FR" sz="3200" b="1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Reconnaitre les lettres de l’alphabet, lire des syllabes  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des lettres, tableau syllabique,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12mn(deux fois/semaine au minimum)</a:t>
            </a:r>
          </a:p>
          <a:p>
            <a:pPr lvl="0" rtl="1">
              <a:lnSpc>
                <a:spcPct val="107000"/>
              </a:lnSpc>
              <a:defRPr/>
            </a:pPr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lettres/ syllabes  et les présente l’une après l’autre aux apprenants en prononçant le son de chaque lettre/syllabe et en la montrant sur le tableau syllabique accroché au mur;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choisit une seule carte, il lit la lettre/la syllabe et la présente à chaque membre du groupe qui la répète à son tour à haute voix; puis il la montre sur le tableau syllabique;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 mot commençant par cette lettre ou syllabe;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lettres/syllabes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1B347A7-EB72-4CAC-AD1F-4A46BB842AED}"/>
              </a:ext>
            </a:extLst>
          </p:cNvPr>
          <p:cNvSpPr/>
          <p:nvPr/>
        </p:nvSpPr>
        <p:spPr>
          <a:xfrm>
            <a:off x="0" y="88529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3C16432-3151-FFC5-C3A9-4DB7D5475E4D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«n»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«o» «n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,«r» « a »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 «no » « ra» « 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ora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»- 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«Nora».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«no» «ra» «Nora»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Nora 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84813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panier des syllabes  »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098762" y="647698"/>
            <a:ext cx="156048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et au signal l’élève qui a le panier à la main  prend une carte et la lit et la présente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624631" y="972443"/>
            <a:ext cx="120404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terminez les activités de la page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20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4329727" y="2074044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40530BC-281A-CDB6-E34B-4C354C493F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2972" y="2853908"/>
            <a:ext cx="5471627" cy="6861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26720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et les phrases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2619008" y="6640711"/>
            <a:ext cx="103254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721803" y="6697440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«Nora»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«Nora»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Nora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705438" y="741225"/>
            <a:ext cx="1271988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«m» «a» «ma» –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«i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- « ma»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 «mari» .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«ma» «ri»  «mari».   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«ma»- «ri» - «mari» 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mari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07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«mari 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«mari»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mari</a:t>
            </a:r>
          </a:p>
        </p:txBody>
      </p:sp>
    </p:spTree>
    <p:extLst>
      <p:ext uri="{BB962C8B-B14F-4D97-AF65-F5344CB8AC3E}">
        <p14:creationId xmlns:p14="http://schemas.microsoft.com/office/powerpoint/2010/main" val="3797203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8772D-0BAC-F4D8-F061-728835A67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8651D40-A2D6-3D51-00C4-467698B217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FFD3D5B-72E8-7082-6660-462183EA3688}"/>
              </a:ext>
            </a:extLst>
          </p:cNvPr>
          <p:cNvSpPr/>
          <p:nvPr/>
        </p:nvSpPr>
        <p:spPr>
          <a:xfrm>
            <a:off x="414767" y="485998"/>
            <a:ext cx="12866624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D5179B0-33F7-BE95-59F3-32741AED4AD3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4F274F0-16D0-0453-6031-1D3A92A70F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A0EBFC3-C06A-C3F2-E3D0-D665F76787C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DFEEBAE-9B1D-4243-0785-BA14A1C6106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9D7E68C3-89AA-DA0B-4DA8-E484CA5DBC4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4B1878E-8E9D-5CA9-29AA-9C835873C6A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E18D0BB-A3A2-1520-12EA-0910814C2B4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75A12F1-7E4E-C886-5A75-B5C547954D3A}"/>
              </a:ext>
            </a:extLst>
          </p:cNvPr>
          <p:cNvSpPr/>
          <p:nvPr/>
        </p:nvSpPr>
        <p:spPr>
          <a:xfrm>
            <a:off x="434610" y="485997"/>
            <a:ext cx="12866623" cy="131120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DD9B73D-317B-BC79-6418-5637AB33F261}"/>
              </a:ext>
            </a:extLst>
          </p:cNvPr>
          <p:cNvSpPr txBox="1"/>
          <p:nvPr/>
        </p:nvSpPr>
        <p:spPr>
          <a:xfrm>
            <a:off x="990600" y="710714"/>
            <a:ext cx="12189315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«r» «a»  «ra», on entend « ra » et on écrit rat avec t lettre muette 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Lisons ensemble  «rat».                    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lire 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rat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 ?                        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3697EEE6-FD21-6E64-BCFC-A4143991C2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6085" y="671757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AFA4F9CC-BFDC-8A3A-CA08-5F85C0518877}"/>
              </a:ext>
            </a:extLst>
          </p:cNvPr>
          <p:cNvSpPr txBox="1"/>
          <p:nvPr/>
        </p:nvSpPr>
        <p:spPr>
          <a:xfrm>
            <a:off x="990600" y="2857500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rat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1377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37543-1486-750E-CB1D-BE36A1A5C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F22D484-E443-924A-C367-118F7DD0EA0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5E3248C-3BAC-03E7-2E79-968F9CA80E26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AC661B4-24B5-998A-EB9E-073147F47F5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4CA5E22-0F47-6E92-1DA2-4794D87E1C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5E04A17-2BB2-4B73-471C-A4C97A047D1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9BA9D094-FD68-AF29-8834-59486090FEE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6560CF85-8B80-BB2E-607C-2938DE44B6E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C18161F-94B0-448B-6218-BC02BA71C1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C6FF5CC-9BF5-E8DF-C5C9-4CBDE4A08E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1F8F49F-C6EF-639E-EBAA-043933685A19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97FD47F-5424-2ABD-DD8C-4304283DDB3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«rat 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6C394EA-3B4A-0AB3-0C8D-D39EC126211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D94EE425-655B-0CCA-9A42-6AA7D6342D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928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9144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Recommandations générales pour les enseignant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(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)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marR="0" lvl="0" indent="-795338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marR="0" lvl="0" indent="-9501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– A ne pas lire aux élèves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131763A8-C8B5-093E-E458-C657B119718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103702" y="2600300"/>
            <a:ext cx="11874157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1. Se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préparer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attentivement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l’ensemble des diapositives en amont afin de s’en imprégner et élaborer la carte mentale de la leçon et anticiper les enchaînements.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2. Couvrir le contenu de la leçon avec une vérification permanente de la compréhension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pas sauter de diapositives et vérifier la compréhension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;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 un rythme soutenu sans temps mort;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3.Rester fidèle au scénario pédagogique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suivre les consignes du ruban didactique activement, sans se limiter à une lecture passive.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4.Expliquer les consignes: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5.Donner un feed back riche et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systématique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: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solliciter la participation du maximum d’ élèves en les questionnant et en corrigeant les erreurs.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 6.Adopter une posture dynamique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circuler dans la classe, capter l’attention par des explications, et  au besoin , illustrer par des exemples;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9692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389DE-FB6A-B2CE-8511-24D35E4C2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30C1A8-817C-5788-07C0-53EB2BD79B5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740BD-E488-0A77-C41B-6D30148BEFD4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D2B81CE-75F1-6BF3-E6B1-B2A238F0D739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6FA48BB-8A8F-BA55-1908-21E22ADB14A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C813312-EF09-6911-69F5-C64BE5B05A7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8C73B83-42AF-E9F2-6523-E677A943AB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D0F7896-4851-E936-F6F5-FAA17A44998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5B48367-E034-C645-FAB4-3A1D4A54D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64DE607-2547-9924-38F2-78957EBFC1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4F2D572-446C-D67A-B41D-0DB34D55240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8A696CD-508E-F0F9-7EE4-1BABDE5F0DEE}"/>
              </a:ext>
            </a:extLst>
          </p:cNvPr>
          <p:cNvSpPr txBox="1"/>
          <p:nvPr/>
        </p:nvSpPr>
        <p:spPr>
          <a:xfrm>
            <a:off x="1429209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  rat»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9DDCCA5-09D1-E870-12E6-37130AF9CA7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70B06416-FA7B-3913-BB20-BB93A0B023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DFA78E5C-97E3-E703-9B15-B960396AF4DE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rat</a:t>
            </a:r>
          </a:p>
        </p:txBody>
      </p:sp>
    </p:spTree>
    <p:extLst>
      <p:ext uri="{BB962C8B-B14F-4D97-AF65-F5344CB8AC3E}">
        <p14:creationId xmlns:p14="http://schemas.microsoft.com/office/powerpoint/2010/main" val="16246834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bébé-chat-soleil-savon-dessiner-domino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10100" y="1889799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CBB6EBB-5286-A5A5-AC3E-DC1BBC11CA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3800" y="2240707"/>
            <a:ext cx="2260394" cy="225101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0626F8D-F656-ADE4-E5D8-C47E091E3B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74742" y="2366765"/>
            <a:ext cx="1835609" cy="182629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80009A3-CE63-73F6-AE29-F28FE299CD5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61089" y="2466975"/>
            <a:ext cx="2024456" cy="104774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E904E714-4B00-EC45-F278-72D5BB39AB0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37987" y="4369806"/>
            <a:ext cx="1877149" cy="1775985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C106AD54-629F-E21B-0124-0236A2FA26B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10650" y="4083846"/>
            <a:ext cx="1985895" cy="2347907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4913C228-96CD-6DA9-9360-CEDC5CB0007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56302" y="4060420"/>
            <a:ext cx="1592128" cy="216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savon.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savon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2706BD4-0400-61B9-03C3-E544243CAF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9932" y="2895452"/>
            <a:ext cx="3940803" cy="3924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 savon,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savon . Répétons ensemble “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savon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”. Encore une fois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savon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le savon”?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2819400" y="2691282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savon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14CCCD2-23DB-5078-6530-F45FE6B263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2198" y="4128865"/>
            <a:ext cx="3940803" cy="3924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4854" y="917941"/>
            <a:ext cx="471947" cy="51410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2C0BD9A-5FC6-A634-66BD-DC32E5B44A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3072" y="3926844"/>
            <a:ext cx="3556143" cy="336449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35602F8-1553-C8F5-7F43-BB170156E261}"/>
              </a:ext>
            </a:extLst>
          </p:cNvPr>
          <p:cNvSpPr txBox="1"/>
          <p:nvPr/>
        </p:nvSpPr>
        <p:spPr>
          <a:xfrm>
            <a:off x="1167941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dessine , dessiner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dessiner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693770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11346-4019-EE1D-78DD-9333AB464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D2B26BE-776B-A04C-296E-3CA6958C9D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620F5F4-A5FB-76F9-C3D4-5D30FC6DB50F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4D376E2-C983-597A-C550-3F1DCEA8DBC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DED8AB9-8D89-1BFA-C2E5-50310B854235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687F1EB-6A33-3A16-B046-3136180081F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31DD80D-BBC2-1AE0-A22D-1D12135B13A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7F1119-097C-1F5C-5124-CD34BABFC07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ABA7C9F-BE82-4CAC-D8B1-4FC93CA5B3C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A584016-4E5C-0F76-7D43-B89167C3A88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ED8C1F0-07BE-7186-6FF0-DB87B01629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71518CD-703E-93AB-E66F-9DAA94F4C1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D9502E5-632A-3D68-33EC-E81E119C23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5A2F217-9590-BE63-FDB0-FC0A75576D6D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Dessiner . Répétons ensemble “ dessiner ”. Encore une fois “dessiner”.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dessiner”?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1A73A2F-2A59-50C3-8BCB-21F98165688C}"/>
              </a:ext>
            </a:extLst>
          </p:cNvPr>
          <p:cNvSpPr txBox="1"/>
          <p:nvPr/>
        </p:nvSpPr>
        <p:spPr>
          <a:xfrm>
            <a:off x="2743200" y="2603405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dessiner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84E8006-E752-6804-C34C-4BBE045FF0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3072" y="3926844"/>
            <a:ext cx="3556143" cy="3364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262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507893" y="604195"/>
            <a:ext cx="12748764" cy="9220200"/>
            <a:chOff x="339385" y="330438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39385" y="330438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68180" y="330438"/>
              <a:ext cx="845773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0985" y="833143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B4A9173-83A6-377B-356C-04833A1442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3212" y="3483027"/>
            <a:ext cx="3480201" cy="346253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D613B1-94A7-2F6D-CA72-68CA1554B3B4}"/>
              </a:ext>
            </a:extLst>
          </p:cNvPr>
          <p:cNvSpPr txBox="1"/>
          <p:nvPr/>
        </p:nvSpPr>
        <p:spPr>
          <a:xfrm>
            <a:off x="1086536" y="654751"/>
            <a:ext cx="1146552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 soleil , soleil . Répétons ensemble “le soleil”. Encore une fois “le soleil”.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le soleil”?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894971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soleil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soleil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 le soleil” ”. Encore une fois “le soleil”.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le soleil”?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A5CA5C1-E13C-2589-7D53-CE4FCB3E14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2742" y="3988161"/>
            <a:ext cx="3480201" cy="3462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4240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7C41E-2439-32EA-0A07-025E653F1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A7E2375-5ADF-4C66-86AD-6F7FBC2139F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A6DDE81-560B-1C43-46F7-CD2258DFCA6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1E9A4E-09AF-C9D2-795E-66EAB8C910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2A178D3-D145-33DB-EE59-4ADF3F72E52B}"/>
                </a:ext>
              </a:extLst>
            </p:cNvPr>
            <p:cNvSpPr/>
            <p:nvPr/>
          </p:nvSpPr>
          <p:spPr>
            <a:xfrm>
              <a:off x="329910" y="330437"/>
              <a:ext cx="8496000" cy="734728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9A63EC8-5BC7-1CC0-4E60-498EFEB80C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4E7DA4-0975-2A66-5988-9E8F503E98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04B8E86-E568-50F0-6681-536B89EDD9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F599EF-892C-3AE8-16BD-F042586E4DF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05DEF4F-91E6-C7B6-5458-3FB00DA499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A1CCD38-A0A7-F4E9-0FF7-5552AD6D87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DFD48E-3A40-EFCC-0F26-61FECC53CF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F26EC6-1D06-FEB9-D25F-A79A1601A5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7892" y="77239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39D9A2E-BB8C-28CC-A34E-AD1E494BF7BC}"/>
              </a:ext>
            </a:extLst>
          </p:cNvPr>
          <p:cNvSpPr txBox="1"/>
          <p:nvPr/>
        </p:nvSpPr>
        <p:spPr>
          <a:xfrm>
            <a:off x="814115" y="2209165"/>
            <a:ext cx="10639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Le garçon dessine le soleil.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032A5D4-04C7-0314-D342-52622F0F9221}"/>
              </a:ext>
            </a:extLst>
          </p:cNvPr>
          <p:cNvSpPr txBox="1"/>
          <p:nvPr/>
        </p:nvSpPr>
        <p:spPr>
          <a:xfrm>
            <a:off x="1089238" y="632393"/>
            <a:ext cx="1101448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dessine le soleil  ,répétons ensemble : Le garçon dessine le soleil 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répéter 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9F02953-FBDB-960B-BFF4-D0E6B4C9FA26}"/>
              </a:ext>
            </a:extLst>
          </p:cNvPr>
          <p:cNvSpPr txBox="1"/>
          <p:nvPr/>
        </p:nvSpPr>
        <p:spPr>
          <a:xfrm>
            <a:off x="4495800" y="109997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1042439-8AC5-EB71-2944-0EA7D6B9CDF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  <p:pic>
        <p:nvPicPr>
          <p:cNvPr id="7" name="Image 6" descr="Une image contenant Dessin animé, illustration, dess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23CABDA0-32C8-CE06-6C29-44B36A9F7E6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796328"/>
            <a:ext cx="5524500" cy="552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376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6"/>
            <a:ext cx="12886006" cy="3640289"/>
            <a:chOff x="2853490" y="4076701"/>
            <a:chExt cx="12757351" cy="3280123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878818"/>
              <a:chOff x="1309128" y="1880836"/>
              <a:chExt cx="6724021" cy="1004149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9634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  -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bébé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-chat-soleil-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savon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-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dessiner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-domino</a:t>
                </a: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757351" cy="1469810"/>
              <a:chOff x="1214886" y="1880836"/>
              <a:chExt cx="6818263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14886" y="2088334"/>
                <a:ext cx="6247809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construites avec les lettres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«s» « </a:t>
                </a:r>
                <a:r>
                  <a:rPr kumimoji="0" lang="fr-FR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ch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 »,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 « b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 »   « d » 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6F7289-D2A1-073F-38F1-E812C3FF2FA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B983905-D7D5-0C7D-7956-2C1E6CF7FB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0449" y="4209110"/>
            <a:ext cx="3480201" cy="346253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13DD615-38E3-0009-566F-3F21A47779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8335" y="4184068"/>
            <a:ext cx="3556143" cy="336449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354E792-CF89-D242-8172-4FC647B0C0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35352" y="3928841"/>
            <a:ext cx="3940803" cy="3924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038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630B9-5A39-7541-FF7B-FF90CA767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C8FB6E7-D005-B365-5ED5-EF89EBE7B7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BE5FBF3-CB92-0269-73A2-8B71AA414D4A}"/>
              </a:ext>
            </a:extLst>
          </p:cNvPr>
          <p:cNvGrpSpPr/>
          <p:nvPr/>
        </p:nvGrpSpPr>
        <p:grpSpPr>
          <a:xfrm>
            <a:off x="483618" y="60275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BED00F-3A04-717D-48B5-89E4C90185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F4AA43B-B0D5-64C1-23CF-863AE57AE57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3A5646-75D3-7A71-9691-482AA4CDBE0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4AF996-0EC3-D91C-E42D-AAB486A70D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DD98C8-00F6-8640-1D6D-4EF0471EACF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27327E8-276B-3F8B-B9B3-9453777021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11D53E0-E7F2-5379-4900-91170C46A6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23E46C4-74F6-C690-6074-FA765A2C8C2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48C5808-D581-E1FA-EA03-835C049879D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AACA4C6-E2E6-71A8-3263-2ED50BA46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0C9A081-F2E0-9057-E462-85E3EEDAF600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bébé . Comment vous dites bébé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B722DB3-52B7-2FCD-E4D4-C0A27CF834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5447" y="3039363"/>
            <a:ext cx="3676745" cy="434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5735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DCB87-7B79-6C14-62D9-5027581B6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53FCAA-ED1E-E00A-179F-85187E4EDF8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0470AB5-EC8C-60F8-C589-2D9DC4E06E8C}"/>
              </a:ext>
            </a:extLst>
          </p:cNvPr>
          <p:cNvGrpSpPr/>
          <p:nvPr/>
        </p:nvGrpSpPr>
        <p:grpSpPr>
          <a:xfrm>
            <a:off x="448556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D1C249F-FE1A-CAFA-D2A8-EEA13D52C4A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65C8268-0178-19EA-7A79-6BA92B37FAF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52CBADD-04ED-E606-2D0C-F8E9D5B0AF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B578AB-6F82-2FBC-6166-03115E54A5F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F30AC07-59CF-789E-D132-824031600C9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AEFC0E9-06BC-F19F-778E-5E07A4D1F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CD7EFA5-44E1-881E-3A4B-DD4DD40EA5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34FF47D-B9A2-5C6F-0D7D-B5CDCF95640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C7A9E75-E7C6-26B3-4CCF-F31A52EEDA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4126BF-C0FC-C58A-0AD8-A4ED92650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826464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9421D03-C1CF-6AA3-BDB5-478C0645F28E}"/>
              </a:ext>
            </a:extLst>
          </p:cNvPr>
          <p:cNvSpPr txBox="1"/>
          <p:nvPr/>
        </p:nvSpPr>
        <p:spPr>
          <a:xfrm>
            <a:off x="3687439" y="2355755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</a:t>
            </a: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 bébé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58EE17A-8781-4426-AB0F-248C3E127384}"/>
              </a:ext>
            </a:extLst>
          </p:cNvPr>
          <p:cNvSpPr txBox="1"/>
          <p:nvPr/>
        </p:nvSpPr>
        <p:spPr>
          <a:xfrm>
            <a:off x="914400" y="627860"/>
            <a:ext cx="1415352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bébé , le bébé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bébé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Encore une fois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 bébé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bébé”?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794A5B5-CF8E-318E-2557-91093D01C9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4565" y="3907195"/>
            <a:ext cx="3676745" cy="434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70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A8E62-8408-7979-6B30-5B222E9F8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857E4EB-592A-DB7B-075A-2F3E5F1C24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A09CE4-B542-E616-85EA-6E8B31A95A9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190243-A27B-0CC9-9568-921705A6DB5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E5086C-3EBC-F99C-77B6-7D543D44F23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99FFC2E-54D6-D8FE-B947-FA2E10E625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2A7301-9452-42D9-09EE-93A3826A3F2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589E695-791D-2936-F497-CDE0984947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0CA630C-3202-887A-4291-A1040AB25F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44EF354-BB27-B1E8-776E-40F6A207C3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36DFFE3-B445-9D0C-8000-9CF6257C07D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9B6381-E92A-1607-6954-1EF40CF0A75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1890DA-E0CC-CBA3-69CD-C433E48BF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8459013-5497-94E6-A32C-D207FEB4A9F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domino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domino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EC8D246-6545-6309-DF25-72F2F98F95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4757" y="3673427"/>
            <a:ext cx="3846485" cy="199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5435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7FC3C-702A-9BCF-4E7F-7D3494F05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0C1393F-F770-9042-0FAF-701E0C1703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05FE5E-07A7-9291-9A99-7C55981782D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3DBDE-FC0B-F044-8002-00583D64E8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2B9DDF-A8D7-AB5E-1ED3-718846BB3A9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54BA6EE-17EE-42F2-226C-B58BB4B4A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93D955B-5AE4-2F38-3277-B08F2C2AED8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581A9B7-6028-D9E8-E036-92B2F7E6F58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3FD844-12B2-2349-BC5F-B6A248ED78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EFD4FC3-7CDB-8DFD-3035-6EC54647CA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215CC8-DD4D-7644-B695-3DA60BD13D7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A722CB7-41C5-A7FA-AA23-577C6102F10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CB573B8-3AB0-9F8F-3C0D-F987D6139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704" y="800448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1752F59-A925-4F90-A434-CDFF504657CF}"/>
              </a:ext>
            </a:extLst>
          </p:cNvPr>
          <p:cNvSpPr txBox="1"/>
          <p:nvPr/>
        </p:nvSpPr>
        <p:spPr>
          <a:xfrm>
            <a:off x="3181159" y="2150820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domino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3B6AAD7-F6AB-8037-1907-FF123685E080}"/>
              </a:ext>
            </a:extLst>
          </p:cNvPr>
          <p:cNvSpPr txBox="1"/>
          <p:nvPr/>
        </p:nvSpPr>
        <p:spPr>
          <a:xfrm>
            <a:off x="1143000" y="685010"/>
            <a:ext cx="1239089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 domino ,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domino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 domino” ”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Encore une fois “un domino”.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domino”?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402AE98-D7BB-2914-724A-230A0B77F1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9601" y="4610978"/>
            <a:ext cx="3846485" cy="199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9512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D9D40E-8253-CEF1-C73D-F6E42256B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97C6624-358D-2E4E-D784-A6DEC686BD4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4C87F3A-F0C4-7FB3-D909-8CDA9BBC8BD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0B018F-8857-A3C5-7D69-E3D01F1BAEA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4C5AB1-9777-E704-9FF6-606F1E62BE17}"/>
                </a:ext>
              </a:extLst>
            </p:cNvPr>
            <p:cNvSpPr/>
            <p:nvPr/>
          </p:nvSpPr>
          <p:spPr>
            <a:xfrm>
              <a:off x="329910" y="330437"/>
              <a:ext cx="8496000" cy="734728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136768A-7648-F0D9-7CF9-F83AA7529BA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653E6C9-AAF7-10C4-8AC4-F704CA31A18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9AA64B4-93EC-7A8A-E261-5E6CFD0B2E7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61C6F82-1E10-776C-347D-FF76DACEBEA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A970E36-A9CF-31C1-09E9-36A8CA080E7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8D865A7-39A4-1AAA-8A00-D495053A877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3592E1B-3A49-86E8-BE0C-3C7A3A82E58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E61F97E-E4F0-3697-1B39-0C04B71130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F96CBBA-51B9-696D-E588-42CED6006FE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895BD25-F678-ABDC-CE82-6BD5C3DEE0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9260" y="3409182"/>
            <a:ext cx="2605455" cy="354483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3453065-30FC-0E3B-F317-E93B5A39720A}"/>
              </a:ext>
            </a:extLst>
          </p:cNvPr>
          <p:cNvSpPr txBox="1"/>
          <p:nvPr/>
        </p:nvSpPr>
        <p:spPr>
          <a:xfrm>
            <a:off x="1371600" y="683147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chat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chat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240512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8A7F3-9D64-7344-44C6-0D8421E80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7FCF7FB-074A-5CE8-027E-907B721DC9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A39A00D-AC18-8815-C9C2-4A0E620214ED}"/>
              </a:ext>
            </a:extLst>
          </p:cNvPr>
          <p:cNvGrpSpPr/>
          <p:nvPr/>
        </p:nvGrpSpPr>
        <p:grpSpPr>
          <a:xfrm>
            <a:off x="448556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1C65DDC-5AAC-F2DB-871C-994F6C19026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C55149-923C-3D2B-2AA8-E3C498777DF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BA206E0-A6A7-9DBE-319F-97B7A1F01E7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C60E7B9-091F-C5DA-0C4A-495C8FCD4E3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22A6EA8-196D-86BF-FB24-DA1D0B02DEF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DDC30-6AA9-AE3A-2144-0117D87970A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27C09BF-FED8-D534-9A81-0B7BEFF705F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1FFB06C-E3EB-E5BB-854B-56B9C9C31DC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E5B30FC-F9A6-46AD-B50B-73EC1362F15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944B785-DBA6-B1BD-676D-5733BAC169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826464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4E89E252-9619-EA2F-FB67-80D30977C7B0}"/>
              </a:ext>
            </a:extLst>
          </p:cNvPr>
          <p:cNvSpPr txBox="1"/>
          <p:nvPr/>
        </p:nvSpPr>
        <p:spPr>
          <a:xfrm>
            <a:off x="3245752" y="2279555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</a:t>
            </a: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 chat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1DAF8D0-215D-6515-EC64-3CEFA744E3CD}"/>
              </a:ext>
            </a:extLst>
          </p:cNvPr>
          <p:cNvSpPr txBox="1"/>
          <p:nvPr/>
        </p:nvSpPr>
        <p:spPr>
          <a:xfrm>
            <a:off x="914400" y="627860"/>
            <a:ext cx="1415352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 chat , le chat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chat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chat”?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0B562A6-4BB8-DCCE-88A5-2F8653E0B1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1331" y="3823558"/>
            <a:ext cx="2893540" cy="393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2308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715B7-1068-A6FA-B6AE-0C47F9EF3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D9B9C1-154C-BF89-04F1-ECEB503D39E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2A2B665-0D28-405E-87B0-AC0270F3E9A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5E9871-C745-065E-4E20-1BFCE09D4D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C65A9C8-D42A-F1A0-CEE7-61550B4DA4C9}"/>
                </a:ext>
              </a:extLst>
            </p:cNvPr>
            <p:cNvSpPr/>
            <p:nvPr/>
          </p:nvSpPr>
          <p:spPr>
            <a:xfrm>
              <a:off x="329910" y="330437"/>
              <a:ext cx="8496000" cy="734728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5EFE1F9-89D8-49B9-66D7-D4DA9C89E02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FE8D2C9-9BA4-DFE8-27A2-97845E3474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57D9E13-C4B2-58DE-B203-A11ABA70FFC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A74832F-B9C8-5FE4-21A8-B303180E37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9EDCF0-7359-0A32-AF49-12A3B360B2B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31E8530-F5EC-040A-025B-833BCF76B4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4A1390C-69A9-A352-8142-41F9C52F897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3BBB002-436A-4F24-A5D7-FEEAA68CAE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7892" y="77239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AAA713F-29D4-40BD-56CD-AC567F475D40}"/>
              </a:ext>
            </a:extLst>
          </p:cNvPr>
          <p:cNvSpPr txBox="1"/>
          <p:nvPr/>
        </p:nvSpPr>
        <p:spPr>
          <a:xfrm>
            <a:off x="814115" y="2209165"/>
            <a:ext cx="10639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Le bébé joue avec le chat.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10365EF-083C-7F5E-F63C-0F48D1E1F4E9}"/>
              </a:ext>
            </a:extLst>
          </p:cNvPr>
          <p:cNvSpPr txBox="1"/>
          <p:nvPr/>
        </p:nvSpPr>
        <p:spPr>
          <a:xfrm>
            <a:off x="1089238" y="632393"/>
            <a:ext cx="1101448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bébé joue avec le chat ,répétons ensemble : Le bébé joue avec le chat.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répéter 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C189F03-C0B5-6C2F-56AA-09EC8955AB88}"/>
              </a:ext>
            </a:extLst>
          </p:cNvPr>
          <p:cNvSpPr txBox="1"/>
          <p:nvPr/>
        </p:nvSpPr>
        <p:spPr>
          <a:xfrm>
            <a:off x="4495800" y="109997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97CD3A6-B175-2528-F202-B3FE1F36D9B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  <p:pic>
        <p:nvPicPr>
          <p:cNvPr id="6" name="Image 5" descr="Une image contenant dessin humoristique, Dessin animé, mammifère, clipart&#10;&#10;Le contenu généré par l’IA peut être incorrect.">
            <a:extLst>
              <a:ext uri="{FF2B5EF4-FFF2-40B4-BE49-F238E27FC236}">
                <a16:creationId xmlns:a16="http://schemas.microsoft.com/office/drawing/2014/main" id="{CFFCD82F-03A5-173D-4981-3DB11F5518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4305300"/>
            <a:ext cx="8229600" cy="4702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8054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C5B264-BC86-2E24-BAE7-2D0ECF470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47F323F-A1E6-E2CD-39F8-107D4EDC38F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F84B149-8D94-55DE-962C-CD29A540F85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37C0951-1699-C976-5ABA-14AC9762A54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537B740-8593-E29C-55EF-1BD54AA2E5E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E897B8A-EDC8-5EA8-9142-F67FD7F5474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A8E95FC-C63C-6D8F-6EA8-693911EAAD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5E0F3B-7FEB-9626-02F6-7E4D27A2516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1D9CAC4-8471-EFCA-39CC-0CDC2E38544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9F7C6FF-5FE3-A9A7-708B-BC96193B57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6BBCDD1-0312-9731-17C1-B5613E48B2E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B90492-6240-0389-B8B4-B121197A59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9A82D2-9705-6231-10F0-62EC13905C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704" y="800448"/>
            <a:ext cx="581346" cy="51410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2DC416D3-9E58-553C-B23C-6EDB43566E19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41B5C07-BF96-5C9F-9D9D-1270ECC964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2050" y="3418106"/>
            <a:ext cx="2893540" cy="39367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710D11F-9C92-7630-87DF-FDCA211452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9601" y="4668790"/>
            <a:ext cx="3846485" cy="199072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1689B3E-C639-583E-0436-74A0E891C6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5296" y="3213007"/>
            <a:ext cx="3676745" cy="434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5245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E375DA6-1568-6592-EF18-FE49281D3BB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221870" y="5646680"/>
            <a:ext cx="1590563" cy="197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639212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10361405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bébé – chat - domino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9EFFD75-0CCD-DBBF-7354-2104D077D3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9200" y="2616522"/>
            <a:ext cx="2893540" cy="393678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7842FED-348F-A4A2-F55C-F6FEA993C4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26751" y="3867206"/>
            <a:ext cx="3846485" cy="19907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C61F79D-C36A-5087-1DD3-3C622644F0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12446" y="2411423"/>
            <a:ext cx="3676745" cy="434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C834B-D0BD-825B-CE57-187D54C2F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C919655-2754-7DE7-00E2-978E05F9CEEE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231A345A-E291-E9D5-559F-4299E1B59914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494C490-A831-F961-E832-55E3E11C9E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19D3990E-F76B-E168-9753-E2336A28DB1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75A213E-7C13-DE45-652E-26B4B4611288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E379984-6B88-A57C-4AFE-BB9326D855D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1BD7D160-7C1B-45A8-99BF-8D6689475217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70403D-F6D2-DB30-B019-A4FCBD0A95A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C0B53D88-8FFE-1C15-DDBE-BAAF3565148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5641DA4-9FB3-2917-4B8B-1BAA5CA4F36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29B6789C-69E6-3D33-B10F-2F98F67A3F7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299BE759-D605-3F47-FD33-A9BD8DB9A5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4374" y="984303"/>
            <a:ext cx="583707" cy="516193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C71ABBD-AA97-170E-B56D-E7777EFCD690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2041C81D-CCD3-6C8E-958B-2671AD6D5680}"/>
              </a:ext>
            </a:extLst>
          </p:cNvPr>
          <p:cNvSpPr/>
          <p:nvPr/>
        </p:nvSpPr>
        <p:spPr>
          <a:xfrm>
            <a:off x="639212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D9C9F945-6B39-23D0-1786-DBC8DD34875F}"/>
              </a:ext>
            </a:extLst>
          </p:cNvPr>
          <p:cNvSpPr/>
          <p:nvPr/>
        </p:nvSpPr>
        <p:spPr>
          <a:xfrm>
            <a:off x="10361405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CF95690-89BF-C90B-DACA-7778BB65E085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savon – soleil - dessiner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CD304660-9431-2274-D031-F63A51FF26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8081" y="2800297"/>
            <a:ext cx="3480201" cy="346253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34359D2-1429-1B9F-3D77-7D0DB23600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5967" y="2775255"/>
            <a:ext cx="3556143" cy="336449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9CA21EE-F1A6-7630-2F7E-5B0ADCD33C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92984" y="2520028"/>
            <a:ext cx="3940803" cy="3924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5434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9CC6260-AB32-C084-A223-8F807FE76B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42820" y="2452367"/>
            <a:ext cx="2389121" cy="325050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899777-8E7F-7A11-5371-D8519F9B77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16495" y="3363802"/>
            <a:ext cx="3175943" cy="164369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4B64EBC-1A09-C783-C4BE-8D2C24E8E1E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2600" y="2318776"/>
            <a:ext cx="3035793" cy="358919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4D685CA5-25C9-A498-0631-C7EB38B9056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48044" y="6210863"/>
            <a:ext cx="3150261" cy="313427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E9C24A1B-A96B-FEEE-8010-4C7CF885E91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16495" y="6098883"/>
            <a:ext cx="3312805" cy="313427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D4772E3-9D88-EF7C-E699-182B1839AD6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10800" y="6921581"/>
            <a:ext cx="2102010" cy="2093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361BF20-1796-4FC8-51C6-00108DB251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1039" y="2020495"/>
            <a:ext cx="2505164" cy="34083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6645768-8DE1-92D2-4A38-84FBFB3C54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6496" y="3271180"/>
            <a:ext cx="3330203" cy="172352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796EEAB-53D3-83E5-68D0-1E017415BA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69408" y="1815396"/>
            <a:ext cx="3183246" cy="376352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591CA41-960B-3C68-5E4F-7B80AFE05F4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8044" y="6210863"/>
            <a:ext cx="3150261" cy="313427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F4C2B9C-CF20-259B-9A5F-5A8E7F1FD4E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16495" y="6098883"/>
            <a:ext cx="3312805" cy="313427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A0CA839-3A49-97BC-381D-3B4143D3CF9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10800" y="6921581"/>
            <a:ext cx="2102010" cy="2093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4" y="75258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2813950" y="2750777"/>
            <a:ext cx="10292449" cy="6038926"/>
            <a:chOff x="2859791" y="3745468"/>
            <a:chExt cx="7914151" cy="4643497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8763953" y="3745468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754879" y="5630955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5470215" y="6380595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5544B667-BCC3-1D0E-65C3-D97B6C2CDA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1039" y="2020495"/>
            <a:ext cx="2505164" cy="340838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48A2510-A142-A2B2-6339-2EBA1581EE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6496" y="3271180"/>
            <a:ext cx="3330203" cy="172352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8CF6372-874F-10F1-19D5-E163342641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5639" y="5714973"/>
            <a:ext cx="3150261" cy="313427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6E0F0CE-184D-D130-2A80-6F17DB3709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98395" y="6425691"/>
            <a:ext cx="2102010" cy="2093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bébé  et dessiner.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>
            <a:off x="1515281" y="6438900"/>
            <a:ext cx="1630201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05265A3D-9B80-CFEC-1EF0-C5B5694128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1039" y="2020495"/>
            <a:ext cx="2505164" cy="34083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D7B9D36-F79A-00FE-F369-1043C392EF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6496" y="3271180"/>
            <a:ext cx="3330203" cy="172352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2C13174-E490-025C-CB74-000DDF02F1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69408" y="1815396"/>
            <a:ext cx="3183246" cy="376352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D960A0D-D7A0-9343-EAA5-18A8744D55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48044" y="6210863"/>
            <a:ext cx="3150261" cy="313427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8968A4C-91EE-E99F-8D44-7643010FDD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16495" y="6098883"/>
            <a:ext cx="3312805" cy="313427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844E521-936B-53AF-AD98-6C1F2066D62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10800" y="6921581"/>
            <a:ext cx="2102010" cy="2093286"/>
          </a:xfrm>
          <a:prstGeom prst="rect">
            <a:avLst/>
          </a:prstGeom>
        </p:spPr>
      </p:pic>
      <p:sp>
        <p:nvSpPr>
          <p:cNvPr id="14" name="Ellipse 13">
            <a:extLst>
              <a:ext uri="{FF2B5EF4-FFF2-40B4-BE49-F238E27FC236}">
                <a16:creationId xmlns:a16="http://schemas.microsoft.com/office/drawing/2014/main" id="{AB864796-CFD0-1DAC-2F17-D06277B05650}"/>
              </a:ext>
            </a:extLst>
          </p:cNvPr>
          <p:cNvSpPr/>
          <p:nvPr/>
        </p:nvSpPr>
        <p:spPr>
          <a:xfrm>
            <a:off x="9000229" y="1885157"/>
            <a:ext cx="4015591" cy="380964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11792918" y="1750828"/>
            <a:ext cx="1523846" cy="12602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llipse 15">
            <a:extLst>
              <a:ext uri="{FF2B5EF4-FFF2-40B4-BE49-F238E27FC236}">
                <a16:creationId xmlns:a16="http://schemas.microsoft.com/office/drawing/2014/main" id="{6AE93783-1C4B-F114-D736-8518040E52AD}"/>
              </a:ext>
            </a:extLst>
          </p:cNvPr>
          <p:cNvSpPr/>
          <p:nvPr/>
        </p:nvSpPr>
        <p:spPr>
          <a:xfrm>
            <a:off x="4925606" y="6295045"/>
            <a:ext cx="3850610" cy="307023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CF235B33-C307-D4C8-4DF4-8897403DCF6B}"/>
              </a:ext>
            </a:extLst>
          </p:cNvPr>
          <p:cNvCxnSpPr>
            <a:cxnSpLocks/>
          </p:cNvCxnSpPr>
          <p:nvPr/>
        </p:nvCxnSpPr>
        <p:spPr>
          <a:xfrm>
            <a:off x="4035024" y="6098882"/>
            <a:ext cx="1630201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C13871-7637-8565-CC62-A0944FC5A57B}"/>
              </a:ext>
            </a:extLst>
          </p:cNvPr>
          <p:cNvSpPr txBox="1"/>
          <p:nvPr/>
        </p:nvSpPr>
        <p:spPr>
          <a:xfrm>
            <a:off x="869255" y="799042"/>
            <a:ext cx="1337253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i="1" dirty="0">
                <a:solidFill>
                  <a:schemeClr val="bg1">
                    <a:lumMod val="50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Faire l’activité collectivement on utilisant la liste du vocabulaire du PPT( celle présentée dans le livret est erronée)</a:t>
            </a:r>
          </a:p>
          <a:p>
            <a:pPr defTabSz="342900">
              <a:defRPr/>
            </a:pPr>
            <a:r>
              <a:rPr lang="fr-FR" sz="2000" i="1" dirty="0">
                <a:solidFill>
                  <a:schemeClr val="bg1">
                    <a:lumMod val="50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Demander aux élèves de chercher les mots convenables dans la liste projetée.(voir la slide suivant) .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6CA35B4C-BB99-5F16-8AB8-19FD94EFC1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164" y="1819970"/>
            <a:ext cx="6172200" cy="796126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CAE586C-6D1F-6DB8-C300-6EBF39CE03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2839" y="1806881"/>
            <a:ext cx="6344768" cy="7914024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11403341" y="4861834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2514600" y="5996762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0C3A597F-3F9E-BC60-5078-03073F9D3551}"/>
              </a:ext>
            </a:extLst>
          </p:cNvPr>
          <p:cNvSpPr/>
          <p:nvPr/>
        </p:nvSpPr>
        <p:spPr>
          <a:xfrm>
            <a:off x="11403341" y="6198828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FB45A84-46AF-F7DC-76E1-35E6275EDB1D}"/>
              </a:ext>
            </a:extLst>
          </p:cNvPr>
          <p:cNvSpPr/>
          <p:nvPr/>
        </p:nvSpPr>
        <p:spPr>
          <a:xfrm>
            <a:off x="4965985" y="712470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C1C8C29F-4F9A-1E93-6387-A8E6561814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5906822"/>
              </p:ext>
            </p:extLst>
          </p:nvPr>
        </p:nvGraphicFramePr>
        <p:xfrm>
          <a:off x="7039570" y="3258866"/>
          <a:ext cx="6172200" cy="4467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3158">
                  <a:extLst>
                    <a:ext uri="{9D8B030D-6E8A-4147-A177-3AD203B41FA5}">
                      <a16:colId xmlns:a16="http://schemas.microsoft.com/office/drawing/2014/main" val="1881612268"/>
                    </a:ext>
                  </a:extLst>
                </a:gridCol>
                <a:gridCol w="704115">
                  <a:extLst>
                    <a:ext uri="{9D8B030D-6E8A-4147-A177-3AD203B41FA5}">
                      <a16:colId xmlns:a16="http://schemas.microsoft.com/office/drawing/2014/main" val="2949096028"/>
                    </a:ext>
                  </a:extLst>
                </a:gridCol>
                <a:gridCol w="534928">
                  <a:extLst>
                    <a:ext uri="{9D8B030D-6E8A-4147-A177-3AD203B41FA5}">
                      <a16:colId xmlns:a16="http://schemas.microsoft.com/office/drawing/2014/main" val="983808998"/>
                    </a:ext>
                  </a:extLst>
                </a:gridCol>
                <a:gridCol w="607703">
                  <a:extLst>
                    <a:ext uri="{9D8B030D-6E8A-4147-A177-3AD203B41FA5}">
                      <a16:colId xmlns:a16="http://schemas.microsoft.com/office/drawing/2014/main" val="1476371376"/>
                    </a:ext>
                  </a:extLst>
                </a:gridCol>
                <a:gridCol w="513158">
                  <a:extLst>
                    <a:ext uri="{9D8B030D-6E8A-4147-A177-3AD203B41FA5}">
                      <a16:colId xmlns:a16="http://schemas.microsoft.com/office/drawing/2014/main" val="1093842407"/>
                    </a:ext>
                  </a:extLst>
                </a:gridCol>
                <a:gridCol w="583445">
                  <a:extLst>
                    <a:ext uri="{9D8B030D-6E8A-4147-A177-3AD203B41FA5}">
                      <a16:colId xmlns:a16="http://schemas.microsoft.com/office/drawing/2014/main" val="771733642"/>
                    </a:ext>
                  </a:extLst>
                </a:gridCol>
                <a:gridCol w="650000">
                  <a:extLst>
                    <a:ext uri="{9D8B030D-6E8A-4147-A177-3AD203B41FA5}">
                      <a16:colId xmlns:a16="http://schemas.microsoft.com/office/drawing/2014/main" val="2385939256"/>
                    </a:ext>
                  </a:extLst>
                </a:gridCol>
                <a:gridCol w="680478">
                  <a:extLst>
                    <a:ext uri="{9D8B030D-6E8A-4147-A177-3AD203B41FA5}">
                      <a16:colId xmlns:a16="http://schemas.microsoft.com/office/drawing/2014/main" val="2524059433"/>
                    </a:ext>
                  </a:extLst>
                </a:gridCol>
                <a:gridCol w="682344">
                  <a:extLst>
                    <a:ext uri="{9D8B030D-6E8A-4147-A177-3AD203B41FA5}">
                      <a16:colId xmlns:a16="http://schemas.microsoft.com/office/drawing/2014/main" val="3463939819"/>
                    </a:ext>
                  </a:extLst>
                </a:gridCol>
                <a:gridCol w="702871">
                  <a:extLst>
                    <a:ext uri="{9D8B030D-6E8A-4147-A177-3AD203B41FA5}">
                      <a16:colId xmlns:a16="http://schemas.microsoft.com/office/drawing/2014/main" val="1232739301"/>
                    </a:ext>
                  </a:extLst>
                </a:gridCol>
              </a:tblGrid>
              <a:tr h="2201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chat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neuf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lézard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</a:rPr>
                        <a:t>parler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nid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farine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roue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caméra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taxi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jus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85604"/>
                  </a:ext>
                </a:extLst>
              </a:tr>
              <a:tr h="2265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sirop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bébé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</a:rPr>
                        <a:t>riz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girafe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nager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école 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jupe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garage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lit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</a:rPr>
                        <a:t>dessiner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777426"/>
                  </a:ext>
                </a:extLst>
              </a:tr>
            </a:tbl>
          </a:graphicData>
        </a:graphic>
      </p:graphicFrame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0F2724D0-6811-EDF4-A7D6-7A9A6732E8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2939092"/>
              </p:ext>
            </p:extLst>
          </p:nvPr>
        </p:nvGraphicFramePr>
        <p:xfrm>
          <a:off x="482501" y="3390900"/>
          <a:ext cx="6548067" cy="4530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4352">
                  <a:extLst>
                    <a:ext uri="{9D8B030D-6E8A-4147-A177-3AD203B41FA5}">
                      <a16:colId xmlns:a16="http://schemas.microsoft.com/office/drawing/2014/main" val="1427086332"/>
                    </a:ext>
                  </a:extLst>
                </a:gridCol>
                <a:gridCol w="602044">
                  <a:extLst>
                    <a:ext uri="{9D8B030D-6E8A-4147-A177-3AD203B41FA5}">
                      <a16:colId xmlns:a16="http://schemas.microsoft.com/office/drawing/2014/main" val="4142987818"/>
                    </a:ext>
                  </a:extLst>
                </a:gridCol>
                <a:gridCol w="727563">
                  <a:extLst>
                    <a:ext uri="{9D8B030D-6E8A-4147-A177-3AD203B41FA5}">
                      <a16:colId xmlns:a16="http://schemas.microsoft.com/office/drawing/2014/main" val="775331615"/>
                    </a:ext>
                  </a:extLst>
                </a:gridCol>
                <a:gridCol w="646722">
                  <a:extLst>
                    <a:ext uri="{9D8B030D-6E8A-4147-A177-3AD203B41FA5}">
                      <a16:colId xmlns:a16="http://schemas.microsoft.com/office/drawing/2014/main" val="1093769667"/>
                    </a:ext>
                  </a:extLst>
                </a:gridCol>
                <a:gridCol w="757388">
                  <a:extLst>
                    <a:ext uri="{9D8B030D-6E8A-4147-A177-3AD203B41FA5}">
                      <a16:colId xmlns:a16="http://schemas.microsoft.com/office/drawing/2014/main" val="4033954925"/>
                    </a:ext>
                  </a:extLst>
                </a:gridCol>
                <a:gridCol w="692223">
                  <a:extLst>
                    <a:ext uri="{9D8B030D-6E8A-4147-A177-3AD203B41FA5}">
                      <a16:colId xmlns:a16="http://schemas.microsoft.com/office/drawing/2014/main" val="246692697"/>
                    </a:ext>
                  </a:extLst>
                </a:gridCol>
                <a:gridCol w="612661">
                  <a:extLst>
                    <a:ext uri="{9D8B030D-6E8A-4147-A177-3AD203B41FA5}">
                      <a16:colId xmlns:a16="http://schemas.microsoft.com/office/drawing/2014/main" val="343982712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116369787"/>
                    </a:ext>
                  </a:extLst>
                </a:gridCol>
                <a:gridCol w="694400">
                  <a:extLst>
                    <a:ext uri="{9D8B030D-6E8A-4147-A177-3AD203B41FA5}">
                      <a16:colId xmlns:a16="http://schemas.microsoft.com/office/drawing/2014/main" val="1098491279"/>
                    </a:ext>
                  </a:extLst>
                </a:gridCol>
                <a:gridCol w="624914">
                  <a:extLst>
                    <a:ext uri="{9D8B030D-6E8A-4147-A177-3AD203B41FA5}">
                      <a16:colId xmlns:a16="http://schemas.microsoft.com/office/drawing/2014/main" val="3561879434"/>
                    </a:ext>
                  </a:extLst>
                </a:gridCol>
              </a:tblGrid>
              <a:tr h="226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cage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savon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guitare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livre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domino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chiffres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poule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tapis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kilo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soleil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9597309"/>
                  </a:ext>
                </a:extLst>
              </a:tr>
              <a:tr h="226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1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voler</a:t>
                      </a:r>
                      <a:endParaRPr lang="fr-MA" sz="105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moule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quatre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pétale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vache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lavabo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1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effacer</a:t>
                      </a:r>
                      <a:endParaRPr lang="fr-MA" sz="105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louche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 zèbre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ruche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9490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6CB61-7EB2-D9DC-1D4C-AA2C633E4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2021328-4C58-5055-909B-8313CD2366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3814841-B9C8-035B-169E-E35A46F4C2E6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3B995EB-C287-3A2E-81BD-8D7D15C746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4767E61-7D2B-948C-5DB7-1C8D385BC01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7BEC2571-5823-7E3E-BDBA-5C2B82B0C6B7}"/>
              </a:ext>
            </a:extLst>
          </p:cNvPr>
          <p:cNvSpPr txBox="1"/>
          <p:nvPr/>
        </p:nvSpPr>
        <p:spPr>
          <a:xfrm>
            <a:off x="1430418" y="598991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Cherchez dans les listes les mots convenables aux mots du vocabulaire qu’on a vus aujourd’hui.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97799E-A278-B21A-199F-564B12775C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261486E-6E88-A1B4-D8FA-377A5199B6B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AD05B97-AE38-746D-D255-BEBBD3E55B1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F31340D-3EF1-5B4C-B2AE-1EFA037452F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A67878F-C8CD-19F0-1A91-EE9B6100FF9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B610D93-43BC-A810-2631-55F3BE5D439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581CFC4-D8F3-8853-7E73-2268A7585A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9C83A4-28F9-0A63-8366-8B6DBC804A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0351" y="714091"/>
            <a:ext cx="581346" cy="514106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4FB7CB32-4AF3-565D-BA92-B2CD4FCA1921}"/>
              </a:ext>
            </a:extLst>
          </p:cNvPr>
          <p:cNvSpPr txBox="1"/>
          <p:nvPr/>
        </p:nvSpPr>
        <p:spPr>
          <a:xfrm>
            <a:off x="611968" y="1509856"/>
            <a:ext cx="11673614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 err="1">
                <a:solidFill>
                  <a:srgbClr val="215968"/>
                </a:solidFill>
                <a:latin typeface="Carelia"/>
              </a:rPr>
              <a:t>Annexe</a:t>
            </a:r>
            <a:r>
              <a:rPr lang="en-US" sz="3600" dirty="0">
                <a:solidFill>
                  <a:srgbClr val="215968"/>
                </a:solidFill>
                <a:latin typeface="Carelia"/>
              </a:rPr>
              <a:t> du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vocabulaire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9EA81083-7F02-7AAF-E1D9-06E7EA8F673B}"/>
              </a:ext>
            </a:extLst>
          </p:cNvPr>
          <p:cNvGraphicFramePr>
            <a:graphicFrameLocks noGrp="1"/>
          </p:cNvGraphicFramePr>
          <p:nvPr/>
        </p:nvGraphicFramePr>
        <p:xfrm>
          <a:off x="611968" y="6365138"/>
          <a:ext cx="12355556" cy="8961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7244">
                  <a:extLst>
                    <a:ext uri="{9D8B030D-6E8A-4147-A177-3AD203B41FA5}">
                      <a16:colId xmlns:a16="http://schemas.microsoft.com/office/drawing/2014/main" val="1881612268"/>
                    </a:ext>
                  </a:extLst>
                </a:gridCol>
                <a:gridCol w="1409503">
                  <a:extLst>
                    <a:ext uri="{9D8B030D-6E8A-4147-A177-3AD203B41FA5}">
                      <a16:colId xmlns:a16="http://schemas.microsoft.com/office/drawing/2014/main" val="2949096028"/>
                    </a:ext>
                  </a:extLst>
                </a:gridCol>
                <a:gridCol w="1070822">
                  <a:extLst>
                    <a:ext uri="{9D8B030D-6E8A-4147-A177-3AD203B41FA5}">
                      <a16:colId xmlns:a16="http://schemas.microsoft.com/office/drawing/2014/main" val="983808998"/>
                    </a:ext>
                  </a:extLst>
                </a:gridCol>
                <a:gridCol w="1216504">
                  <a:extLst>
                    <a:ext uri="{9D8B030D-6E8A-4147-A177-3AD203B41FA5}">
                      <a16:colId xmlns:a16="http://schemas.microsoft.com/office/drawing/2014/main" val="1476371376"/>
                    </a:ext>
                  </a:extLst>
                </a:gridCol>
                <a:gridCol w="1027244">
                  <a:extLst>
                    <a:ext uri="{9D8B030D-6E8A-4147-A177-3AD203B41FA5}">
                      <a16:colId xmlns:a16="http://schemas.microsoft.com/office/drawing/2014/main" val="1093842407"/>
                    </a:ext>
                  </a:extLst>
                </a:gridCol>
                <a:gridCol w="1167945">
                  <a:extLst>
                    <a:ext uri="{9D8B030D-6E8A-4147-A177-3AD203B41FA5}">
                      <a16:colId xmlns:a16="http://schemas.microsoft.com/office/drawing/2014/main" val="771733642"/>
                    </a:ext>
                  </a:extLst>
                </a:gridCol>
                <a:gridCol w="1301175">
                  <a:extLst>
                    <a:ext uri="{9D8B030D-6E8A-4147-A177-3AD203B41FA5}">
                      <a16:colId xmlns:a16="http://schemas.microsoft.com/office/drawing/2014/main" val="2385939256"/>
                    </a:ext>
                  </a:extLst>
                </a:gridCol>
                <a:gridCol w="1362186">
                  <a:extLst>
                    <a:ext uri="{9D8B030D-6E8A-4147-A177-3AD203B41FA5}">
                      <a16:colId xmlns:a16="http://schemas.microsoft.com/office/drawing/2014/main" val="2524059433"/>
                    </a:ext>
                  </a:extLst>
                </a:gridCol>
                <a:gridCol w="1365921">
                  <a:extLst>
                    <a:ext uri="{9D8B030D-6E8A-4147-A177-3AD203B41FA5}">
                      <a16:colId xmlns:a16="http://schemas.microsoft.com/office/drawing/2014/main" val="3463939819"/>
                    </a:ext>
                  </a:extLst>
                </a:gridCol>
                <a:gridCol w="1407012">
                  <a:extLst>
                    <a:ext uri="{9D8B030D-6E8A-4147-A177-3AD203B41FA5}">
                      <a16:colId xmlns:a16="http://schemas.microsoft.com/office/drawing/2014/main" val="1232739301"/>
                    </a:ext>
                  </a:extLst>
                </a:gridCol>
              </a:tblGrid>
              <a:tr h="2201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chat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neuf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lézard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parler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nid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farine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roue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caméra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taxi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jus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85604"/>
                  </a:ext>
                </a:extLst>
              </a:tr>
              <a:tr h="2265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sirop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bébé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riz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girafe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nager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école 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jupe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garage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lit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dessiner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777426"/>
                  </a:ext>
                </a:extLst>
              </a:tr>
            </a:tbl>
          </a:graphicData>
        </a:graphic>
      </p:graphicFrame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3A0E80F1-D8C8-9532-E322-88D6E26BDD58}"/>
              </a:ext>
            </a:extLst>
          </p:cNvPr>
          <p:cNvGraphicFramePr>
            <a:graphicFrameLocks noGrp="1"/>
          </p:cNvGraphicFramePr>
          <p:nvPr/>
        </p:nvGraphicFramePr>
        <p:xfrm>
          <a:off x="690351" y="3698211"/>
          <a:ext cx="12277173" cy="9060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5626">
                  <a:extLst>
                    <a:ext uri="{9D8B030D-6E8A-4147-A177-3AD203B41FA5}">
                      <a16:colId xmlns:a16="http://schemas.microsoft.com/office/drawing/2014/main" val="1427086332"/>
                    </a:ext>
                  </a:extLst>
                </a:gridCol>
                <a:gridCol w="1128790">
                  <a:extLst>
                    <a:ext uri="{9D8B030D-6E8A-4147-A177-3AD203B41FA5}">
                      <a16:colId xmlns:a16="http://schemas.microsoft.com/office/drawing/2014/main" val="4142987818"/>
                    </a:ext>
                  </a:extLst>
                </a:gridCol>
                <a:gridCol w="1364130">
                  <a:extLst>
                    <a:ext uri="{9D8B030D-6E8A-4147-A177-3AD203B41FA5}">
                      <a16:colId xmlns:a16="http://schemas.microsoft.com/office/drawing/2014/main" val="775331615"/>
                    </a:ext>
                  </a:extLst>
                </a:gridCol>
                <a:gridCol w="1212558">
                  <a:extLst>
                    <a:ext uri="{9D8B030D-6E8A-4147-A177-3AD203B41FA5}">
                      <a16:colId xmlns:a16="http://schemas.microsoft.com/office/drawing/2014/main" val="1093769667"/>
                    </a:ext>
                  </a:extLst>
                </a:gridCol>
                <a:gridCol w="1420050">
                  <a:extLst>
                    <a:ext uri="{9D8B030D-6E8A-4147-A177-3AD203B41FA5}">
                      <a16:colId xmlns:a16="http://schemas.microsoft.com/office/drawing/2014/main" val="4033954925"/>
                    </a:ext>
                  </a:extLst>
                </a:gridCol>
                <a:gridCol w="1297870">
                  <a:extLst>
                    <a:ext uri="{9D8B030D-6E8A-4147-A177-3AD203B41FA5}">
                      <a16:colId xmlns:a16="http://schemas.microsoft.com/office/drawing/2014/main" val="246692697"/>
                    </a:ext>
                  </a:extLst>
                </a:gridCol>
                <a:gridCol w="1148697">
                  <a:extLst>
                    <a:ext uri="{9D8B030D-6E8A-4147-A177-3AD203B41FA5}">
                      <a16:colId xmlns:a16="http://schemas.microsoft.com/office/drawing/2014/main" val="3439827121"/>
                    </a:ext>
                  </a:extLst>
                </a:gridCol>
                <a:gridCol w="1285828">
                  <a:extLst>
                    <a:ext uri="{9D8B030D-6E8A-4147-A177-3AD203B41FA5}">
                      <a16:colId xmlns:a16="http://schemas.microsoft.com/office/drawing/2014/main" val="3116369787"/>
                    </a:ext>
                  </a:extLst>
                </a:gridCol>
                <a:gridCol w="1301952">
                  <a:extLst>
                    <a:ext uri="{9D8B030D-6E8A-4147-A177-3AD203B41FA5}">
                      <a16:colId xmlns:a16="http://schemas.microsoft.com/office/drawing/2014/main" val="1098491279"/>
                    </a:ext>
                  </a:extLst>
                </a:gridCol>
                <a:gridCol w="1171672">
                  <a:extLst>
                    <a:ext uri="{9D8B030D-6E8A-4147-A177-3AD203B41FA5}">
                      <a16:colId xmlns:a16="http://schemas.microsoft.com/office/drawing/2014/main" val="3561879434"/>
                    </a:ext>
                  </a:extLst>
                </a:gridCol>
              </a:tblGrid>
              <a:tr h="226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cage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savon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guitare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livre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domino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chiffres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poule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tapis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kilo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soleil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9597309"/>
                  </a:ext>
                </a:extLst>
              </a:tr>
              <a:tr h="226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voler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moule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quatre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pétale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vache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lavabo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effacer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louche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 zèbre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ruche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949069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7AF8350-C3A5-17FF-45A1-30E0A3EE3426}"/>
              </a:ext>
            </a:extLst>
          </p:cNvPr>
          <p:cNvSpPr txBox="1"/>
          <p:nvPr/>
        </p:nvSpPr>
        <p:spPr>
          <a:xfrm>
            <a:off x="5181600" y="2895982"/>
            <a:ext cx="70151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215968"/>
                </a:solidFill>
                <a:latin typeface="Carelia"/>
              </a:rPr>
              <a:t>page 14 </a:t>
            </a:r>
            <a:endParaRPr lang="fr-MA" sz="360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26BA4C0-CA07-0FAC-9593-EECD2BCBC075}"/>
              </a:ext>
            </a:extLst>
          </p:cNvPr>
          <p:cNvSpPr txBox="1"/>
          <p:nvPr/>
        </p:nvSpPr>
        <p:spPr>
          <a:xfrm>
            <a:off x="5270420" y="5383978"/>
            <a:ext cx="70151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215968"/>
                </a:solidFill>
                <a:latin typeface="Carelia"/>
              </a:rPr>
              <a:t>page 15 </a:t>
            </a:r>
            <a:endParaRPr lang="fr-MA" sz="3600" dirty="0"/>
          </a:p>
        </p:txBody>
      </p:sp>
    </p:spTree>
    <p:extLst>
      <p:ext uri="{BB962C8B-B14F-4D97-AF65-F5344CB8AC3E}">
        <p14:creationId xmlns:p14="http://schemas.microsoft.com/office/powerpoint/2010/main" val="161434651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b-d-s-</a:t>
              </a:r>
              <a:r>
                <a:rPr lang="fr-FR" sz="6600" b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ch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avec les lettres «b» «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  «s» « 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», puis les utiliser  pour lire des mots ( pseudo-mots et mots).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4800601" y="3972491"/>
            <a:ext cx="822960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b</a:t>
            </a:r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d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s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MA" sz="6000" b="1" dirty="0" err="1">
                <a:solidFill>
                  <a:srgbClr val="FCBF18"/>
                </a:solidFill>
                <a:latin typeface="Dosis" pitchFamily="2" charset="0"/>
              </a:rPr>
              <a:t>ch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endParaRPr lang="fr-MA" sz="60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614353" y="3498845"/>
            <a:ext cx="8339647" cy="4259297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85" y="4092644"/>
            <a:ext cx="5715001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62547" y="723586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s en minuscule et en majuscule . Elles font le son « s».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lire « s» 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3883991" y="3106857"/>
            <a:ext cx="672119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25800" b="1" kern="0" spc="480" dirty="0">
                <a:solidFill>
                  <a:schemeClr val="tx2"/>
                </a:solidFill>
                <a:latin typeface="Dosis" pitchFamily="2" charset="0"/>
              </a:rPr>
              <a:t>-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339388-6D22-3F9F-8F4B-FE3D8C1454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 d en minuscule et  en majuscule . Elles font le son « d ».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lire « d » 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48A772-9D45-84D6-09AA-9E7F7D48D882}"/>
              </a:ext>
            </a:extLst>
          </p:cNvPr>
          <p:cNvSpPr txBox="1"/>
          <p:nvPr/>
        </p:nvSpPr>
        <p:spPr>
          <a:xfrm>
            <a:off x="3429000" y="2857500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r>
              <a:rPr lang="fr-FR" sz="25800" b="1" kern="0" spc="480" dirty="0">
                <a:solidFill>
                  <a:schemeClr val="tx2"/>
                </a:solidFill>
                <a:latin typeface="Dosis" pitchFamily="2" charset="0"/>
              </a:rPr>
              <a:t>-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FBDFA-BC83-F413-E75A-5B16A453D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B268C1-D3C4-8ED0-6CD0-A995C6EE6ED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EC95645-2EF0-8075-F7CF-BF1B4BE23A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7C01CEE-B4AD-13F8-AC4E-24A8AC0169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6431163-7C2F-B314-B6FF-66D53A9AC3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D0D1ABC-245A-EFD9-F62F-BE5EC6BAA7A0}"/>
              </a:ext>
            </a:extLst>
          </p:cNvPr>
          <p:cNvSpPr txBox="1"/>
          <p:nvPr/>
        </p:nvSpPr>
        <p:spPr>
          <a:xfrm>
            <a:off x="925643" y="699961"/>
            <a:ext cx="124058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b en  minuscule et en majuscule. Elles font le son « b». Qui veut lire «b»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232B7D3-7470-BA09-EA2C-1EED017E91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6E70AD-8D46-6A66-5136-86C0E7601EA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293B76A-3131-7483-27DD-2DAED5D7753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04BCAD-300F-DC8A-4C8E-7B54D625532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F0ECBBD-2FA9-218F-40AA-2C0CB081713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E51227F-FFB8-CD21-8751-4A1E2C3BF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9443163-7605-EAA1-E999-8177BDF55B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F08EE5D-9D29-EA07-D43F-7137DDBA38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685" y="723586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91D7179-B2FB-326D-8182-0F4AACC6DB57}"/>
              </a:ext>
            </a:extLst>
          </p:cNvPr>
          <p:cNvSpPr txBox="1"/>
          <p:nvPr/>
        </p:nvSpPr>
        <p:spPr>
          <a:xfrm>
            <a:off x="3691121" y="2857500"/>
            <a:ext cx="652943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r>
              <a:rPr lang="fr-FR" sz="25800" b="1" kern="0" spc="480" dirty="0">
                <a:solidFill>
                  <a:schemeClr val="tx2"/>
                </a:solidFill>
                <a:latin typeface="Dosis" pitchFamily="2" charset="0"/>
              </a:rPr>
              <a:t>-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49417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7F5E3-C336-C5D4-D08E-111FD2DB9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70C424-399E-1482-D76F-2BA3743E785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BF60704-F157-B89F-2CC5-FE7962697E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4BAA240-F296-9AC1-80DA-EC1F1A55B53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8C5618E-1F22-97B5-1360-2D25D79BC1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8644A03-86C7-2167-2D41-61D97210066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1D6C81D-39DF-58BD-A2F0-6D48C840E0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DD25426-B6DC-9A5B-107A-140BD7AEAF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F100238-11EE-33AA-88E3-7D0C52D38CC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35EE204-DF20-A6AE-6875-EE80D9D33B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4B0DC09-92F6-B119-A9EA-5D33CB17DE9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52208E4-B932-8ED0-5A4D-2B350E45C8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DA6B06E-0F95-4AB5-8203-214E7990D3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9461" y="680119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76BDB14-B42C-C338-DD87-A79629345DE4}"/>
              </a:ext>
            </a:extLst>
          </p:cNvPr>
          <p:cNvSpPr txBox="1"/>
          <p:nvPr/>
        </p:nvSpPr>
        <p:spPr>
          <a:xfrm>
            <a:off x="1230807" y="641254"/>
            <a:ext cx="1183573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n en minuscule et en  majuscule . Elles font le son «n».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lire «n» 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545FA0B-A1B4-58E8-AAD0-CDAE3A74233B}"/>
              </a:ext>
            </a:extLst>
          </p:cNvPr>
          <p:cNvSpPr txBox="1"/>
          <p:nvPr/>
        </p:nvSpPr>
        <p:spPr>
          <a:xfrm>
            <a:off x="3928363" y="2781300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r>
              <a:rPr lang="fr-FR" sz="25800" b="1" kern="0" spc="480" dirty="0">
                <a:solidFill>
                  <a:schemeClr val="tx2"/>
                </a:solidFill>
                <a:latin typeface="Dosis" pitchFamily="2" charset="0"/>
              </a:rPr>
              <a:t>-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14045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0E6710-7CF3-9F48-7840-1755D6E34EAB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«b » « a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848462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571500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E536E-69D0-7D2C-9A60-F0B69FB510F8}"/>
              </a:ext>
            </a:extLst>
          </p:cNvPr>
          <p:cNvSpPr txBox="1"/>
          <p:nvPr/>
        </p:nvSpPr>
        <p:spPr>
          <a:xfrm>
            <a:off x="5229224" y="3130725"/>
            <a:ext cx="4143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b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107586-A0C0-09B9-B225-817144F99D63}"/>
              </a:ext>
            </a:extLst>
          </p:cNvPr>
          <p:cNvSpPr txBox="1"/>
          <p:nvPr/>
        </p:nvSpPr>
        <p:spPr>
          <a:xfrm>
            <a:off x="840147" y="805965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ba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b  est à côté de la lettre  a ,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ba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b »  « a 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ba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  <a:endParaRPr lang="fr-MA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«b» « a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ba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 «b» « a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ba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</a:t>
            </a:r>
          </a:p>
        </p:txBody>
      </p:sp>
    </p:spTree>
    <p:extLst>
      <p:ext uri="{BB962C8B-B14F-4D97-AF65-F5344CB8AC3E}">
        <p14:creationId xmlns:p14="http://schemas.microsoft.com/office/powerpoint/2010/main" val="1752613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marL="457200" indent="-457200" defTabSz="914445">
              <a:spcAft>
                <a:spcPts val="1800"/>
              </a:spcAft>
              <a:buFontTx/>
              <a:buChar char="-"/>
              <a:defRPr/>
            </a:pPr>
            <a:r>
              <a:rPr lang="fr-FR" sz="3200" dirty="0">
                <a:latin typeface="Dosis" pitchFamily="2" charset="0"/>
              </a:rPr>
              <a:t>- bébé-chat-soleil-savon-dessiner-domino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syllabes et mots simples avec: b-</a:t>
            </a:r>
            <a:r>
              <a:rPr lang="fr-MA" sz="3200" dirty="0" err="1">
                <a:latin typeface="Dosis" pitchFamily="2" charset="0"/>
              </a:rPr>
              <a:t>ch</a:t>
            </a:r>
            <a:r>
              <a:rPr lang="fr-MA" sz="3200" dirty="0">
                <a:latin typeface="Dosis" pitchFamily="2" charset="0"/>
              </a:rPr>
              <a:t>-s-d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syllabes et mots simples avec :b-</a:t>
            </a:r>
            <a:r>
              <a:rPr lang="fr-MA" sz="3200" dirty="0" err="1">
                <a:latin typeface="Dosis" pitchFamily="2" charset="0"/>
              </a:rPr>
              <a:t>ch</a:t>
            </a:r>
            <a:r>
              <a:rPr lang="fr-MA" sz="3200" dirty="0">
                <a:latin typeface="Dosis" pitchFamily="2" charset="0"/>
              </a:rPr>
              <a:t>-s-d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941022" y="6056514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1096874" y="6921112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98188A-9518-6246-DC33-28E08EA4792C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2E5C7B-A5BC-D0F2-7166-CB178E96CA3B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F1F0497-6F2C-CFCA-3E0A-E8619BE9225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532B9D-18C4-9C6A-E51A-E88F53A2651D}"/>
              </a:ext>
            </a:extLst>
          </p:cNvPr>
          <p:cNvSpPr txBox="1"/>
          <p:nvPr/>
        </p:nvSpPr>
        <p:spPr>
          <a:xfrm>
            <a:off x="1488576" y="860981"/>
            <a:ext cx="11099623" cy="4892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32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«d» « o » qui veut lire les lettres ? </a:t>
            </a:r>
            <a:endParaRPr lang="fr-FR" sz="32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ADD9-E03D-F180-D26F-DE6145F6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A6BC5-2581-B5BF-9F6F-270CB5C5D5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4B8D6D-9D7A-8AFC-B67B-DFEC122688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FDAB57-A6B7-BA81-752F-E450B40A3F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DCF136-B71F-171F-A814-1B25CC01C67A}"/>
                </a:ext>
              </a:extLst>
            </p:cNvPr>
            <p:cNvSpPr/>
            <p:nvPr/>
          </p:nvSpPr>
          <p:spPr>
            <a:xfrm>
              <a:off x="329910" y="330438"/>
              <a:ext cx="8496000" cy="885099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FA3EA4-D653-88B4-B38A-16602AC612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6C9F86-2CD2-96D0-7D48-70D37CD563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58D607-8D6C-05EC-7686-77D12DF41E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FF6FA7-C3AF-EF50-D59F-DFDF1BE78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B067121-6EED-863C-E429-742A6201FEF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A851CBF-605A-0EA2-53A5-5278762632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32FE-1D9C-36A7-0D4B-621D380A395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FB84FF-D757-19D8-A3A3-09E16C2C0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8710" y="680119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D2A1B1-13B6-BFA8-8630-9B35BB35B344}"/>
              </a:ext>
            </a:extLst>
          </p:cNvPr>
          <p:cNvSpPr txBox="1"/>
          <p:nvPr/>
        </p:nvSpPr>
        <p:spPr>
          <a:xfrm>
            <a:off x="3733800" y="3130725"/>
            <a:ext cx="594359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97C7878-599E-BB52-EDAD-18A54E3E35F4}"/>
              </a:ext>
            </a:extLst>
          </p:cNvPr>
          <p:cNvSpPr txBox="1"/>
          <p:nvPr/>
        </p:nvSpPr>
        <p:spPr>
          <a:xfrm>
            <a:off x="914400" y="848837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do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d est à côté de la lettre  o,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do ». « d»  « o » « do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d» « o » « do ». Qui veut lire « d» « o » « do ». </a:t>
            </a:r>
          </a:p>
        </p:txBody>
      </p:sp>
    </p:spTree>
    <p:extLst>
      <p:ext uri="{BB962C8B-B14F-4D97-AF65-F5344CB8AC3E}">
        <p14:creationId xmlns:p14="http://schemas.microsoft.com/office/powerpoint/2010/main" val="296175518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6205-9FE7-6D0A-9BE1-FAB899C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13A8A-6C4B-A30B-FB57-A084A05394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F1AFAE-7D6A-EC23-265F-98AED78CC6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A771D-1316-0E3B-2675-C163620E65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A18E06-F8BC-4A41-F8AB-D40E659933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F7C95C-5D63-7F1C-129B-FC890C6373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6EFDD5-9D14-2987-91C1-F5828A6BD6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F7934C-55EB-8E4C-9EC9-4EDFAE0416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BB68D1-EDF7-9FEE-FD68-50F42FB19A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0ABD448-ED05-C5CB-3116-D7CFBA9635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FC57E-CB2A-C146-E8FA-9992918B0D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8D0DD1E-053C-F936-7142-5181125937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7F0C54-FC6C-0542-F4B7-99DD02E6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ABDA40-16AB-51A3-6BAF-DFFBBB1500E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2A6F54-9A54-48A1-77A4-6B541F70350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06AF80-38D2-4529-40D3-120F61D27D1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0E49A5-14EE-A372-E982-1E6BB3306F06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«s» « i » qui 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794809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8F2D5-9421-C050-A299-5E08E9C9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A7128D-3749-A3BC-BD50-551DDB2963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FB2A-2C91-733F-90BC-28809556658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8938B0-BB36-C30E-A7C3-25D07BA561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633E1F2-EF30-DA6C-6C96-3AECC18CB9F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D2E326-1519-3E39-A201-8E33722464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BFE570E-6A18-FEE2-0C10-5AF21570CD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D009819-C489-EF30-9C8B-A96294EB96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B7B291-6754-680E-98D7-F66E4D4EEF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96FC79-E559-011A-8242-36D933BEC2E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749260-63D9-96B5-B1AE-D38BADA96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52E018-1EFC-4A55-2F08-6E27F13C59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65FF48-89B5-8A38-F1DB-B4BB863B4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0F194BC-EF91-4FD4-E031-2DCF5E260705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E8991-406E-1B62-CD7C-BD7800D3FFD2}"/>
              </a:ext>
            </a:extLst>
          </p:cNvPr>
          <p:cNvSpPr txBox="1"/>
          <p:nvPr/>
        </p:nvSpPr>
        <p:spPr>
          <a:xfrm>
            <a:off x="1082782" y="81108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si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s est à côté de la lettre  i .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si ». «s»  « i » «si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s» « i » « si ». Qui veut lire «s» « i » « si ».  </a:t>
            </a:r>
          </a:p>
        </p:txBody>
      </p:sp>
    </p:spTree>
    <p:extLst>
      <p:ext uri="{BB962C8B-B14F-4D97-AF65-F5344CB8AC3E}">
        <p14:creationId xmlns:p14="http://schemas.microsoft.com/office/powerpoint/2010/main" val="57798869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626A-F924-3AB3-8B0E-05AECD8B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C383-A9A0-AF41-3750-25CD3415C0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F8CBD9-4496-5A49-EA3A-0615F10CB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AC679A-1AE1-2EE2-9AC1-C6C0912367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059FDE-8E3D-47FD-9F29-63A9D88EBF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E8D41D-AF45-807D-A588-45DD4A9833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2A562-4A1C-4F3B-B1CD-346020F522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F889590-176E-431D-EC5B-2C21432722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681916-D47D-DF48-30D2-3B5D64244C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BCB228-77B9-2CA6-3789-B573CD3DD8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88B375-9A3F-8CA5-B977-22F36CA740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B512A9-540E-D8ED-EC04-2C62A24BFE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9CE880-FF43-A769-F8F7-BD078B5DF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18729B-D227-E12E-9FD9-786794C22320}"/>
              </a:ext>
            </a:extLst>
          </p:cNvPr>
          <p:cNvSpPr txBox="1"/>
          <p:nvPr/>
        </p:nvSpPr>
        <p:spPr>
          <a:xfrm>
            <a:off x="1456998" y="3130725"/>
            <a:ext cx="418180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A69901-1CE2-63DA-A27F-6A2D54517F1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7A9320-AFBC-FA16-B047-0306F673206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2F0F7-B232-057C-D843-6BBCEDE8E91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</a:t>
            </a:r>
            <a:r>
              <a:rPr lang="fr-MA" sz="2800" b="1" dirty="0" err="1">
                <a:solidFill>
                  <a:prstClr val="white">
                    <a:lumMod val="65000"/>
                  </a:prstClr>
                </a:solidFill>
                <a:latin typeface="Calibri"/>
              </a:rPr>
              <a:t>ch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» « e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293547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91BA-DC8A-3E46-EF39-DD02414A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92D11D-4967-B4AC-DF75-64F30E50E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3830F95-3F4E-4D9F-863B-D8B3AD785D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3BA295-7558-F7B5-4368-2A5D31321A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1EF7A0-4434-800F-1996-095E1BC10D5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7DECD7-F6E9-5610-B3CC-13BFE97995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D6FADE-1124-F270-1167-2B376F43E2F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9115BD-AE91-BCC1-6FBE-BF68CF891D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A11F43-38C0-BECD-A778-800472D58C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3365D4-AC66-3851-8771-38F68D4319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9EE891-9FDD-0F54-6EE0-98AFA06F2FE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82836-582A-D1D7-611D-1EFB86DA9A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433803-A75E-89C0-608A-FE7B5F7F9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3242" y="811080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955B0F-8847-C45E-AA6B-BBC276A165F9}"/>
              </a:ext>
            </a:extLst>
          </p:cNvPr>
          <p:cNvSpPr txBox="1"/>
          <p:nvPr/>
        </p:nvSpPr>
        <p:spPr>
          <a:xfrm>
            <a:off x="4329728" y="3130725"/>
            <a:ext cx="53476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82BB8A-AF7D-10A2-A331-92EFA7606828}"/>
              </a:ext>
            </a:extLst>
          </p:cNvPr>
          <p:cNvSpPr txBox="1"/>
          <p:nvPr/>
        </p:nvSpPr>
        <p:spPr>
          <a:xfrm>
            <a:off x="733475" y="741813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che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 est à côté de la lettre  e 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che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  « e » 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che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     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 « e 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        Qui veut lire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 « e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99263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DF5AD-2269-74AB-6FE8-244BFA56E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3F1E40-C89A-5627-8E9D-1DE4A85595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903658-692D-4721-3512-65FD8514E31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79105FD-0B99-901F-BBA1-D86DC040A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9235534-9E73-399B-035A-29014CD7F1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8C3976-7DAD-89F2-AE4E-DD7DFE09893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AA0D09-3EA5-CCE1-4E5E-317C4097EA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A34CAF-AD48-D9D3-5CE9-D024C1D341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D39E17-B375-5F24-65D7-6F4C03F875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655463C-597B-13A2-AF59-6EAF902214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F0D90D9-71C1-F8F4-DE6D-522E6FFEBF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055963-822B-2A8B-E148-F22C5B2470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5C2BBA0-AD80-B391-53AC-425D5501B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D1E4BC8-5AB6-6F52-10C8-016D2CA8365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2E12BB-7312-2DD0-6A96-92E83CF9478D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EE3D42-A8C8-34D4-3A13-C909BF76242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5F43221-4D17-81DE-7312-AE18270C456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«b » « é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781361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FAB0-9B1E-98EF-490B-AF574EF0C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BAFF11-2361-9E65-83E9-C125DDB1C7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BBEFD04-B657-6687-E681-DF3BC53F72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E74EB9-3FE1-49A0-BCEC-1BAAF05B93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313204-33AC-B155-9A27-E87576F810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D6A91-4726-68FD-EA56-22C5229049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312CAA-D1D1-35D1-7E32-DA0BB7EC87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19F53E-741B-41BA-6C63-EAC80F9DCE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3C58BE3-49C2-8F9B-6E30-DF429DCB5F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3EADBD-6EDC-F975-FE2E-AB153662C6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67FFC3-A058-C7DC-837E-7F0040887F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CE8AB2-2C83-DDA3-6475-5CFE6D19D4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EBA54-F718-C238-E0F4-DE517824D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4561" y="604195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ECE4E5-5142-DD6D-CFE4-5577409EC8A8}"/>
              </a:ext>
            </a:extLst>
          </p:cNvPr>
          <p:cNvSpPr txBox="1"/>
          <p:nvPr/>
        </p:nvSpPr>
        <p:spPr>
          <a:xfrm>
            <a:off x="4495800" y="3130725"/>
            <a:ext cx="3990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EB2B53E-C410-1CE6-015F-3AD21CC783A4}"/>
              </a:ext>
            </a:extLst>
          </p:cNvPr>
          <p:cNvSpPr txBox="1"/>
          <p:nvPr/>
        </p:nvSpPr>
        <p:spPr>
          <a:xfrm>
            <a:off x="814115" y="687414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bé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b est à côté de la lettre  é .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bé ». « b»  « é » «bé».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«b» « é » «bé ». Qui veut lire «b» « é » «bé».  </a:t>
            </a:r>
          </a:p>
        </p:txBody>
      </p:sp>
    </p:spTree>
    <p:extLst>
      <p:ext uri="{BB962C8B-B14F-4D97-AF65-F5344CB8AC3E}">
        <p14:creationId xmlns:p14="http://schemas.microsoft.com/office/powerpoint/2010/main" val="94863187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BD1A5-71C5-6608-EC65-EF69BA39F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3C0FCD-5CFE-0AAC-62A3-3414C521D6B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D899131-0E5C-484F-AE37-76FF2F4EB7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9346DF8-1717-6EE4-E2B9-20A5FAA675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2982DE-FB64-0C4F-4596-4CD1E8EB075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D26A7FE-53F4-5871-D622-C87C7308852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3A92E5-7041-74BF-FB8E-1D5B9E6D53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F406124-EB82-390C-AD66-2EDAA72B3A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D6A09FD-FE5F-0E2A-C922-DDFADB176C2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BB6DEB-00B8-911E-59CF-A01DDD6C921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1D7BF95-42A2-03B3-BF32-F589B9155D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82D8E13-E733-2D5F-0740-78DD702544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EF13AD9-D805-0A49-1C28-5C4897B17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99D053-80AC-25DF-AF20-C3700D41B40E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26B207-4152-4D23-B677-A95D3E11582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E7EDC9-F789-2D32-E248-5D8B9EB3DDF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09106E-6DCE-3A5E-80CD-6F6AA0C01B77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«d» « u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689651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F812A-4F5A-0C5F-C0C0-BB078AEE6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F1DBB8-F857-CEDA-5A5D-D96598F8627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C40540D-91CB-7549-A701-91FFC69987A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0F7AAB-009E-0A77-A46E-CBB3E06EF6C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25C9B3-D5F0-4E3A-91B0-BA1F907D65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773292D-FB81-0C96-80F2-D4A5638E02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CE4E5DC-2DD4-A73F-26BB-9C32325180C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9F9EB24-8211-529E-B917-AF89E60B59E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88A661-73EC-604F-1A50-A673C218D8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10A607-0D1C-FC57-B12C-B805BC5443A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BD9C89-DD58-AB7E-1227-EF96D4AD63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F3AFB68-98A6-49D1-E0FC-0A4BB879C58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8BE5EF0-340E-687C-9627-E937FBEDE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6358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57C290B-7370-22F3-700F-A9CD635F4EC0}"/>
              </a:ext>
            </a:extLst>
          </p:cNvPr>
          <p:cNvSpPr txBox="1"/>
          <p:nvPr/>
        </p:nvSpPr>
        <p:spPr>
          <a:xfrm>
            <a:off x="3581400" y="3130725"/>
            <a:ext cx="4905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0F517F3-5B01-0CA2-0161-4B8B04EFA20E}"/>
              </a:ext>
            </a:extLst>
          </p:cNvPr>
          <p:cNvSpPr txBox="1"/>
          <p:nvPr/>
        </p:nvSpPr>
        <p:spPr>
          <a:xfrm>
            <a:off x="1013891" y="761685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«du»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d est à côté de la lettre u,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«du». «d» «u» «du».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 » « u » « du ». Qui veut lire «d» « u » « du ».  </a:t>
            </a:r>
          </a:p>
        </p:txBody>
      </p:sp>
    </p:spTree>
    <p:extLst>
      <p:ext uri="{BB962C8B-B14F-4D97-AF65-F5344CB8AC3E}">
        <p14:creationId xmlns:p14="http://schemas.microsoft.com/office/powerpoint/2010/main" val="4143838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329D-68F0-AD59-136B-EE33EBDD7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6DD67-A4B4-3550-179F-B93978138DC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ADE3EB-BD33-AEBA-D98F-A4DF6AA9AD20}"/>
              </a:ext>
            </a:extLst>
          </p:cNvPr>
          <p:cNvGrpSpPr/>
          <p:nvPr/>
        </p:nvGrpSpPr>
        <p:grpSpPr>
          <a:xfrm>
            <a:off x="48361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B8B1E6-490B-EC98-55E0-21E2294AAF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35872C-BCB5-0901-2FEB-A23E8B6F7B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1EEDB5-2217-4312-E8F1-193F2E6F6B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28A86-399E-AA35-204C-3A2008176D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D45D0A-8E11-1E78-7E13-182C15810C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A0E433A-7624-F7A2-E5F9-7C0FC3878D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CDBDE1-F7E1-10E3-1367-E67C6105D4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1B57726-D0BE-6B71-70AC-F335A7A9E0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81CFD54-ADBC-BF2C-2510-E6447DCED8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D84B4E1-9497-26BF-EA03-75C26D004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844FC5-73F1-937B-EBBC-C683EAF85EAB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369D66-E884-F9D0-1B0E-7A7C6B202DD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998A6F-60C1-D754-E353-35128123D983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DE4184F-3763-CEB5-24BC-E640FAB602D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«s» « ou » qui veut lire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891673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AA41-791B-A9A7-1CBF-95111F3C2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86190-8677-30A1-0302-547DB9C875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737E69-6976-6C07-5CA7-39E6203132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D64EA1-C49E-A524-7425-A7AF3901084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85003D-6410-4155-26E0-24604325A5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6ABBF4-BFA3-600C-2D91-307F6A1459B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2928D3A-DC19-FEA6-4C15-1BF8225296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F346FF-5ADC-943D-FFE5-04755CB7ED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CDA56D-3030-B2C3-927B-F087180B17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5E039-DDB3-1BC3-EE61-BAB468C1AB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DC6E782-5A9E-726A-5B05-3F68238F63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DB27555-042C-8D5A-DF04-E6EC6BF425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D1B66B5-FC02-273C-7DB7-CE6BB68CA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347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7C2E77-7CDA-B94B-8137-372DA3263960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54BC4B-14C1-797A-89AB-FF310EB7EDEB}"/>
              </a:ext>
            </a:extLst>
          </p:cNvPr>
          <p:cNvSpPr txBox="1"/>
          <p:nvPr/>
        </p:nvSpPr>
        <p:spPr>
          <a:xfrm>
            <a:off x="798678" y="621536"/>
            <a:ext cx="1323476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sou»</a:t>
            </a: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s est à côté du graphème ou , ça fait le son 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«sou ».«s» «ou » «sou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«s» «ou» «sou». Qui veut lire «s» « ou» « sou».  </a:t>
            </a:r>
          </a:p>
        </p:txBody>
      </p:sp>
    </p:spTree>
    <p:extLst>
      <p:ext uri="{BB962C8B-B14F-4D97-AF65-F5344CB8AC3E}">
        <p14:creationId xmlns:p14="http://schemas.microsoft.com/office/powerpoint/2010/main" val="63255257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DEBB1-EF31-A8CD-2FC0-ACD846612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30B3CCA-F0EF-16F1-0EE0-04B0790F068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17AE372-FA54-1201-7597-D59E526FCB34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3406B31-EA44-FF65-A5AA-D0E79C13D31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D4D8E9E-69E9-2B7D-2F65-9B8F941F90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D356E20-07F4-492E-F1BD-B2B243E7E3B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6C1AA77-9C9B-F537-BFC2-034ED96C9ED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EB9A74-EF9B-02FA-D007-791A455BDE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11E4896-4378-129D-421C-BE9DA48E1C1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FC42704-D8E3-D935-4C4C-4A8036E7D0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3C5B929-2E7C-113C-ADDF-F8B6EFF99DC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A75E9BE-A952-BBDF-7B91-AB00BF4862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A9A750E-1D05-E1FE-F83D-C829CA13C3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07979E5-A934-49ED-4803-30801DA30F0F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F5AB6CA-094A-B0CE-67DD-B5CC3C2D91C2}"/>
              </a:ext>
            </a:extLst>
          </p:cNvPr>
          <p:cNvSpPr txBox="1"/>
          <p:nvPr/>
        </p:nvSpPr>
        <p:spPr>
          <a:xfrm>
            <a:off x="1917099" y="3106857"/>
            <a:ext cx="407131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FBBA977-A523-CD24-09CF-8E16209C517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3E61A32-B7DF-4684-BCF3-D982AE7A24FB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</a:t>
            </a:r>
            <a:r>
              <a:rPr lang="fr-MA" sz="2800" b="1" dirty="0" err="1">
                <a:solidFill>
                  <a:prstClr val="white">
                    <a:lumMod val="65000"/>
                  </a:prstClr>
                </a:solidFill>
                <a:latin typeface="Calibri"/>
              </a:rPr>
              <a:t>ch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» « ou » qui veut lire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5214866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C0B8A-733F-B4E3-8E1B-CE3B6A71E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3D4D83-E014-6F32-CFCB-6E530E6E794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63DD494-57DC-A906-5010-3E347A550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AD43E5-8637-C8F9-22C4-C9A5FD92F88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D444AED-C9C1-BC32-8C57-3315F9A5C57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A19AA9F-2982-FE4E-385E-CB8E6C13EE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F6451FF-371D-551B-7F85-9463140AF93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F021FF6-3011-0D2B-6ECF-B8F2FC2FE84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33B2676-DA57-E2F6-F7BB-8E4FE9747C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618918-DD06-0DDF-90FA-7E2650EEB61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BBB0A46-C4E6-A117-D170-CA059663AD6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CAE1FD1-C231-F11D-55EC-C285B5ECE84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A0DF635-99B6-A1B9-DB56-7E9F91AE09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3626" y="7213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64DA472-503F-C763-C02D-10CEB3DC1063}"/>
              </a:ext>
            </a:extLst>
          </p:cNvPr>
          <p:cNvSpPr txBox="1"/>
          <p:nvPr/>
        </p:nvSpPr>
        <p:spPr>
          <a:xfrm>
            <a:off x="2743200" y="3150274"/>
            <a:ext cx="735165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B80DABA-3B97-E815-2914-9A7555622B4D}"/>
              </a:ext>
            </a:extLst>
          </p:cNvPr>
          <p:cNvSpPr txBox="1"/>
          <p:nvPr/>
        </p:nvSpPr>
        <p:spPr>
          <a:xfrm>
            <a:off x="725020" y="631473"/>
            <a:ext cx="1323476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chou»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est à côté du graphème ou ,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«chou ».«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 «ou » «chou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 «ou» «chou». Qui veut lire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 « ou» « chou».  </a:t>
            </a:r>
          </a:p>
        </p:txBody>
      </p:sp>
    </p:spTree>
    <p:extLst>
      <p:ext uri="{BB962C8B-B14F-4D97-AF65-F5344CB8AC3E}">
        <p14:creationId xmlns:p14="http://schemas.microsoft.com/office/powerpoint/2010/main" val="225307985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425B3C-B146-DF5D-E408-56351CD76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286EE2-15A5-BD4B-A2C8-7339661E031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340EB9-EE47-4CB9-0760-A607B52DCADC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EFB8F0-2FCD-31F6-555E-C4263451789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A39C17-860C-AC8B-8E74-78FBF2B65FC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5DE2BA4-3CCD-A224-5B77-947BB287BAB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58AC9DC-F5A8-1141-77DA-83184254EB9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9DC2D79-B93E-2129-1907-2866E0B39BA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FEE1D76-9513-6414-BC5B-D7C196934E3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C4F804-A84C-16AA-3D28-A1344BDD3A5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F16894-4EA0-595E-A912-37C76CEA883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804D119-BAF8-3DA9-C100-FE1343ED1A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592B6A-E0E4-AA15-50E6-1BA4B966E9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8D6E115-0A4B-1322-3578-62864CE8370F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9847AB-71E5-CD5D-B3B2-19DB0E9F4A97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EE021F1-6316-035C-D510-D98BE333E15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78138B1-CB80-DB2A-6691-5E1B939A119F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«d» « ou » qui veut lire 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927152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C39EA-83AD-BF7D-80DC-072A9DFF9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DB1FA6A-B8E7-F79A-DFF4-87D98EEB18C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A79D38C-A965-6D11-3797-9A867D346CA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B55432-3828-5716-DA97-46358FFE65A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CB56552-C00D-8B5A-A015-E9C140A62A1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3020A21-CC04-3EB1-55FA-0350AC29FBF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C776D39-CCA2-D239-C54D-E441B0A53BB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FEC1F60-87D4-E4C3-B85E-2711AB72BFA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793766C-73F9-35DD-C87F-0C1BF61874E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2CD54A-7012-00D1-4161-7BAB58712B1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2F1E950-21B0-7068-CAB3-2A3555A9DB0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B13C6D5-4350-B625-71BB-657029DCB89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1D27E54-D965-77A0-53FC-2F537BAE2B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347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F2B2442-D3C5-000D-AA75-D004847F299B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d</a:t>
            </a:r>
            <a:r>
              <a:rPr lang="fr-FR" sz="25800" b="1" kern="0" spc="480" dirty="0" err="1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72D07D5-A30B-D585-70CB-1962D9B2E99E}"/>
              </a:ext>
            </a:extLst>
          </p:cNvPr>
          <p:cNvSpPr txBox="1"/>
          <p:nvPr/>
        </p:nvSpPr>
        <p:spPr>
          <a:xfrm>
            <a:off x="798678" y="621536"/>
            <a:ext cx="1323476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dou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d est à côté du graphème ou , ça fait le son 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dou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».«d» «ou » «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dou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«d» «ou»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dou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 «d» « ou»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dou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</a:t>
            </a:r>
          </a:p>
        </p:txBody>
      </p:sp>
    </p:spTree>
    <p:extLst>
      <p:ext uri="{BB962C8B-B14F-4D97-AF65-F5344CB8AC3E}">
        <p14:creationId xmlns:p14="http://schemas.microsoft.com/office/powerpoint/2010/main" val="230574092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481383A9-7986-4AAF-127E-D9347E22152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28DC94E-E353-5E99-83A2-D3A6716CFA2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vous montrer comment lire les syllabes. Écoutez attentivement.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lit l’arbre des syllabes en  pointant les lettres.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B40D513-524C-8F00-F5BF-ABA32E8274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079" y="3314700"/>
            <a:ext cx="12322836" cy="273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B0D3F-5421-7E19-49E5-8CE1DA3F9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E45ADB-7E32-BA90-A326-33C6DB8707C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95523D-ADD7-DE52-4111-96DAA7A7BC4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FC0E931-C530-958E-C070-C2BBDBA16A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C143A5-2E45-5191-745E-9DA57FACB0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EEEC55-9708-53DE-F08E-72B6E54E0F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F2DF63-E897-BE9C-5D34-D261F06B64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87E95D-07B7-5515-3954-29902F9F74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43DFDBE-B1A7-866F-2A16-2A11F64158B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1FA5BCF-BCBE-CACD-38BE-6928CD65B7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14FB25A-5036-38F3-6FA2-45D54FFDE8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08CA6EF-86FC-F06D-0F06-DBDD7C0A38C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01AB90-3BD5-BCFD-69B5-077A7C47F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0002F9-13B0-4307-1883-8068A56A1FEA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15DA9-2E53-89EE-30B9-6CFB23B044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5969" y="830131"/>
            <a:ext cx="1212143" cy="6858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F59F0BE-FBC6-562E-5637-1CABF3A23A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199" y="2915872"/>
            <a:ext cx="12096893" cy="2456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0298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13F3F-24DA-DE65-953F-6EEFCD517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650D03-3BDE-417D-FF3C-42ADE54E379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ED911D-0968-994D-7516-FFEEF1C585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63BC91F-8927-476C-B361-DD68EDAD97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9C9A7F3-71BF-1BAB-CA7F-CCEEC524C80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82333B3-3385-A63B-E35C-2E4AF7FF934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4EC889-C3FE-59AD-F3B6-33CB16AAAF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45744F-49B6-2DE6-D3EA-3BB314972A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0DEC4-7840-5123-7DE6-8A2330C5B43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88DC0C5-E16C-6449-D159-780D7EBE39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F350F62-9A45-8D9E-AB2A-82D39B1676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AD4A82-4D1D-1F6D-462C-1782A1C807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7458D5-3392-68A0-629B-7BDA10F6F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190F49A-D993-E1A4-6840-015132D60552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les syllabes ?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C0B47265-C8D0-0056-8A34-40F20D73190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59DD01F-C733-8EBA-FAE5-C64750C368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199" y="2915872"/>
            <a:ext cx="12096893" cy="2456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77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français.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ADDF4E83-96E7-9A84-3489-3727C41EAB2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82200" y="3145085"/>
            <a:ext cx="2300848" cy="268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01CCAE3-8AF2-A51C-DC28-36B427C25E3C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B4EEE8D2-4E2D-13BF-63D0-F9F5B8641D7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2600F-28A7-5F95-0400-FD6B0ED96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B7136A-3724-B7BD-BEE9-593B96A4E7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5DAC57-E8E4-E456-2830-2025FC36CC3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AF93D0-726D-BE20-55D0-EB3A9D4AD06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4FFDA2-ABE8-B2A0-5E4C-B04AC7C6BCD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AD7A2D-5B5B-BE68-70D1-6C9919E74B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6115878-0E93-F627-91A2-3B436D98E1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61A0A4-76B5-C963-2AEC-17330ABE54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D540688-0AFA-EF2F-C773-54299E78175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B5C7FB0-2E3B-4EE5-8AC7-F934BAA566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2DB49B-CC19-0ED7-188F-44CCBC7BA7C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D565808-416A-DF71-CDA1-6722812206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32542E-7E7E-BD1B-72C4-328396690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40637DB-EFAB-2A8D-2985-0707DC7D4D83}"/>
              </a:ext>
            </a:extLst>
          </p:cNvPr>
          <p:cNvSpPr txBox="1"/>
          <p:nvPr/>
        </p:nvSpPr>
        <p:spPr>
          <a:xfrm>
            <a:off x="1409471" y="879359"/>
            <a:ext cx="1109962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lire des mots ensemble. On lit les lettres de gauche à droite.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C07CC2-8C7B-23F2-B9AE-0EF84C4D94D6}"/>
              </a:ext>
            </a:extLst>
          </p:cNvPr>
          <p:cNvSpPr txBox="1"/>
          <p:nvPr/>
        </p:nvSpPr>
        <p:spPr>
          <a:xfrm>
            <a:off x="3663208" y="3435421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salade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8026F04-5351-F390-39AE-EA51A15FF585}"/>
              </a:ext>
            </a:extLst>
          </p:cNvPr>
          <p:cNvCxnSpPr>
            <a:cxnSpLocks/>
          </p:cNvCxnSpPr>
          <p:nvPr/>
        </p:nvCxnSpPr>
        <p:spPr>
          <a:xfrm>
            <a:off x="3810000" y="6286500"/>
            <a:ext cx="52578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D26960D0-A0AF-7E34-4C36-EE690A1C68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4400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BFA96-5170-6A0C-5235-4AAEFC12A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CCC7E-4DA9-0AB1-8FE6-683DEB1CC2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D261C4-B34C-89BF-1D3F-E185F01D3933}"/>
              </a:ext>
            </a:extLst>
          </p:cNvPr>
          <p:cNvGrpSpPr/>
          <p:nvPr/>
        </p:nvGrpSpPr>
        <p:grpSpPr>
          <a:xfrm>
            <a:off x="421170" y="57626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B86EA4-C2A2-26FC-C536-BEEBA14012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A6B5FF-6228-0F98-3038-35EC54E4EA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35756C-DE66-F8AE-E30B-616DEBC0CE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127452C-D80E-8931-A585-E11543C02C9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D98BB4-1ED0-2B53-C63E-C84F7E4AC1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B73D324-AADA-B03B-6AE5-373B9BBC4E9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DC090BA-E0FC-0059-DABE-77B220E5F7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6F57E6-DEA8-DA6B-4F64-8700C9D928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C822EC-66E2-568C-0267-AD701A6B8A2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9CB242-8CE4-66D2-A8C1-885054283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6882" y="560719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42576C-9AAB-A334-5695-76F888E5FC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8854" y="316429"/>
            <a:ext cx="1381080" cy="112044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9F23CCA-DFDA-BA53-88AF-2FE653AEEEC2}"/>
              </a:ext>
            </a:extLst>
          </p:cNvPr>
          <p:cNvSpPr txBox="1"/>
          <p:nvPr/>
        </p:nvSpPr>
        <p:spPr>
          <a:xfrm>
            <a:off x="832668" y="672489"/>
            <a:ext cx="1300919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 :  «s»  «a»  «sa».   «l»  «a»  «la». «d»  «e » « de ». 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«sa» « la » « de ». Lisons ensemble </a:t>
            </a:r>
            <a:r>
              <a:rPr lang="pt-B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:  «sa»  «la»  «de» . «salade».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         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95715246-AFFB-5892-1FC9-B0FCB59BB27B}"/>
              </a:ext>
            </a:extLst>
          </p:cNvPr>
          <p:cNvSpPr/>
          <p:nvPr/>
        </p:nvSpPr>
        <p:spPr>
          <a:xfrm rot="16200000">
            <a:off x="4398141" y="5069818"/>
            <a:ext cx="434848" cy="150944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B0FB6AB2-0E31-4A06-84DF-8DBB73D24230}"/>
              </a:ext>
            </a:extLst>
          </p:cNvPr>
          <p:cNvSpPr/>
          <p:nvPr/>
        </p:nvSpPr>
        <p:spPr>
          <a:xfrm rot="16200000">
            <a:off x="7859855" y="4985385"/>
            <a:ext cx="396863" cy="171629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E5DDBC2-8F1F-ED7E-53EB-41376E81F38B}"/>
              </a:ext>
            </a:extLst>
          </p:cNvPr>
          <p:cNvSpPr txBox="1"/>
          <p:nvPr/>
        </p:nvSpPr>
        <p:spPr>
          <a:xfrm>
            <a:off x="3663208" y="3435421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salade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07C808EE-0EB7-6B5A-CDB5-3330137427A8}"/>
              </a:ext>
            </a:extLst>
          </p:cNvPr>
          <p:cNvSpPr/>
          <p:nvPr/>
        </p:nvSpPr>
        <p:spPr>
          <a:xfrm rot="16200000">
            <a:off x="6046279" y="5166744"/>
            <a:ext cx="396863" cy="135357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86155654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93AC-515A-5A8C-A6FE-3546960A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245FE-0846-6585-A381-033A3D1DD73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3E4944-19D5-718D-9085-BFB1D33E474F}"/>
              </a:ext>
            </a:extLst>
          </p:cNvPr>
          <p:cNvGrpSpPr/>
          <p:nvPr/>
        </p:nvGrpSpPr>
        <p:grpSpPr>
          <a:xfrm>
            <a:off x="579493" y="67462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5ECFF17-D0C1-6E8D-FC2D-DF5884F2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EE6CE6-9B39-3025-4837-B0F7AEF31B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F66B1F-F784-3648-272F-722D00CDAC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5F8C526-6164-E911-6045-342448408E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1B8969C-FEDC-03C8-251E-2EFED9D7F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47B8F67-3E35-2519-0D4C-62CE3CBAB0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D192072-BCEE-ECD1-DFBA-FD9C2F7036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3AEAA72-3A52-700E-F423-6456E5710D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0ABE84-DD45-55EA-F466-16988F935C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C34FF1C-43AC-27A7-0A50-AFD38404B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5C2B57-3696-EBD0-57CC-3508F76CE4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D1AA12-2E5E-7418-C37E-08FF0731C31C}"/>
              </a:ext>
            </a:extLst>
          </p:cNvPr>
          <p:cNvSpPr txBox="1"/>
          <p:nvPr/>
        </p:nvSpPr>
        <p:spPr>
          <a:xfrm>
            <a:off x="2030056" y="3142788"/>
            <a:ext cx="9333246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mou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che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CE498172-3523-5E58-7974-3F3C4C71082B}"/>
              </a:ext>
            </a:extLst>
          </p:cNvPr>
          <p:cNvSpPr/>
          <p:nvPr/>
        </p:nvSpPr>
        <p:spPr>
          <a:xfrm rot="16200000">
            <a:off x="4610327" y="4115745"/>
            <a:ext cx="438153" cy="399043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F6F7626-6613-5320-1A59-BB15F58AFCDF}"/>
              </a:ext>
            </a:extLst>
          </p:cNvPr>
          <p:cNvSpPr/>
          <p:nvPr/>
        </p:nvSpPr>
        <p:spPr>
          <a:xfrm rot="16200000">
            <a:off x="8768731" y="4354569"/>
            <a:ext cx="438154" cy="351278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12539B-9716-7B3D-E4B0-2777419011FC}"/>
              </a:ext>
            </a:extLst>
          </p:cNvPr>
          <p:cNvSpPr txBox="1"/>
          <p:nvPr/>
        </p:nvSpPr>
        <p:spPr>
          <a:xfrm>
            <a:off x="1029636" y="604851"/>
            <a:ext cx="1217733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 : «m»  « ou»  «mou». 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 «e»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«mou»  «  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«mouche». Lisons  ensemble  «mou»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  « mouche».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96899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7EEE0-0CF7-FEE1-7440-F3970EA96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90D2F2-2017-6D71-1CD0-6EE39F7FAF5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526AB86-E3B7-7838-88DD-5EF769266C50}"/>
              </a:ext>
            </a:extLst>
          </p:cNvPr>
          <p:cNvGrpSpPr/>
          <p:nvPr/>
        </p:nvGrpSpPr>
        <p:grpSpPr>
          <a:xfrm>
            <a:off x="483617" y="60009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F68E88E-5A51-D887-C9B8-86622867F52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2722378-8565-E464-C3EE-635F311736C3}"/>
                </a:ext>
              </a:extLst>
            </p:cNvPr>
            <p:cNvSpPr/>
            <p:nvPr/>
          </p:nvSpPr>
          <p:spPr>
            <a:xfrm>
              <a:off x="329910" y="330437"/>
              <a:ext cx="8496000" cy="933156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ED605A0-C46F-D33A-B44D-8A5A2D24D1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70339-950A-E11F-C37C-A3BBF08AD7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1AA415C-7506-0066-4B3F-DF342E19AF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347042C-681D-5ACD-15D1-FE6C816A437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180006A-89EA-F896-9E60-2F95B066CA6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E46ADF-5B74-A937-005C-8187CB829F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BF19EAC-C556-A3BC-9FC0-64A1184F29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17422F2-BD01-BD2A-C0DA-549400CCB5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FEC9A93-C99C-AE68-A4DA-8E42C3F490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6704" y="1068133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2FFD414-200A-FEF6-0C77-70001E71C43F}"/>
              </a:ext>
            </a:extLst>
          </p:cNvPr>
          <p:cNvSpPr txBox="1"/>
          <p:nvPr/>
        </p:nvSpPr>
        <p:spPr>
          <a:xfrm>
            <a:off x="2687084" y="3639038"/>
            <a:ext cx="781152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cha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6E8A8ECE-013E-EFC7-43AC-D3C9CE0BA303}"/>
              </a:ext>
            </a:extLst>
          </p:cNvPr>
          <p:cNvSpPr/>
          <p:nvPr/>
        </p:nvSpPr>
        <p:spPr>
          <a:xfrm rot="16200000">
            <a:off x="6354922" y="4238876"/>
            <a:ext cx="596782" cy="413328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40B94A9-55FA-7639-B871-F6678DE9C1F2}"/>
              </a:ext>
            </a:extLst>
          </p:cNvPr>
          <p:cNvSpPr txBox="1"/>
          <p:nvPr/>
        </p:nvSpPr>
        <p:spPr>
          <a:xfrm>
            <a:off x="1196425" y="732332"/>
            <a:ext cx="1217733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 « a »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».On entend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et on écrit « chat » avec t lettre muette Lisons ensemble «chat ».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13124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gagnant sera celui qui aura plus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 lectures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correctes.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932D48-B6EF-54AA-24D3-44B0A66131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2DB58E1-3DD1-9AAC-771D-64F84BEDAB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283" y="3373018"/>
            <a:ext cx="12453431" cy="2309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079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-18288" y="7239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MA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Il - elle </a:t>
              </a: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84D6DD-ACD4-9EAA-38BA-45A31F084F2C}"/>
              </a:ext>
            </a:extLst>
          </p:cNvPr>
          <p:cNvSpPr txBox="1"/>
          <p:nvPr/>
        </p:nvSpPr>
        <p:spPr>
          <a:xfrm>
            <a:off x="4686300" y="4218872"/>
            <a:ext cx="8229600" cy="116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Elle - il 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83617" y="6477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3092995" y="2718161"/>
            <a:ext cx="71206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Elle lit.</a:t>
            </a:r>
            <a:endParaRPr lang="fr-FR" sz="8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lit ”. Elle 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3C4EDB6-60AF-E1CD-A1C7-460FDF7D50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4815890"/>
            <a:ext cx="2751058" cy="336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9854-CEA1-225E-FBD1-07AEC6570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AA543C-BA3E-1025-5A4C-4CEA939428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8012989-8BDE-41B0-4CBA-933AFA47E7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C7AAD67-459C-E759-6F70-B42CE3EA0D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45B2F88-B097-D4F8-7509-CE99A16629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1667D70-2914-8FBE-0F11-2B678392D7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A2E1118-B8E5-E09F-6D0E-504AD3C7C44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7E989BF-03AD-0F43-DE77-B593753DDC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12DDFF-DED1-ECCD-B53A-6FB46E7DBF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D62D1F9-664A-8DE0-7264-48CD2D46CDF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DE2669-795A-03DC-0951-CC7A4557F0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852DB3C-2C6D-8791-CBEC-1C6A2469EC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73AF0A-0561-90F2-F60D-28A25C0A8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D5AECCB-FA71-2238-2F8C-CBC6EAE908D3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EFA61A-A10B-B8CF-1602-35E21451DB9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DFBD2A-6525-89A4-FCCC-0561DE8475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85BC8D54-5DEF-0CE4-BABB-40BAD834A3B9}"/>
              </a:ext>
            </a:extLst>
          </p:cNvPr>
          <p:cNvSpPr txBox="1"/>
          <p:nvPr/>
        </p:nvSpPr>
        <p:spPr>
          <a:xfrm>
            <a:off x="3029692" y="1645166"/>
            <a:ext cx="7120636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rgbClr val="106585"/>
                </a:solidFill>
                <a:latin typeface="Dosis" pitchFamily="2" charset="0"/>
              </a:rPr>
              <a:t>elle</a:t>
            </a:r>
            <a:endParaRPr lang="fr-FR" sz="17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01C48C4-6A13-F43B-1051-EB9A87F84D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0600" y="4815890"/>
            <a:ext cx="2751058" cy="336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31559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3C73-E4F2-234E-C4A0-EBB11DA6E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70AEBB-0414-A947-D034-A48235BD41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CFD349-BBE5-C8E5-4FA3-B0D91DB2AD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1EBCBE-7744-9876-2BDF-3C68F03FDC6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53F0676-A3F1-1AC6-38DE-8565C7C8D1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71912D-E921-5A90-2CF7-FADC02466E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C821FD-7F74-3063-4419-4C7D2D8986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33D4183-996C-E73C-6228-366D800125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62527DF-033B-FB53-433B-96AC638AE7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F1D3943-EB68-CF7A-1BD7-5A898FE637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CA677B2-BABC-E3C5-3328-C9A3DEE6050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21A3BE0-FCDF-25DD-1077-93649325B8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0F977A-04CD-2350-6D05-0C61453A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80FD0C-B627-F056-A347-C5600BC95775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23B6F9-83D3-4C11-4A07-F99451B0F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3355E3-A103-B272-C8A4-6713B4735D16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48143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3B1B3-9284-BB1D-48F0-07299A3AC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061A7B2-145E-3B9D-04F9-2A658AA9F27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26ADD0B-A502-87BF-D5FC-C1A2D1DE3C54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49209CB-C88E-AAE4-7DF4-D631DA2012F3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43D504-B1FE-28A8-9EB2-D92B54FFD7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941533A-005F-515B-A791-629B1C512257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D345681-670C-E621-93DD-AE004984B6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D31803-BA16-8A9E-7AF4-D6CF668578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22EF7D0-DC9F-E332-0220-28A45BC90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5349282-F569-CD03-91D2-35CA040F5FD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DF3C582-FCDA-370A-669E-EA91006923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BE56C2C-F235-3C52-A26A-80F3B8EB164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6D5F67A-3973-34F6-1CDE-5A3B873F7C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C65114F1-F4EA-6B06-A60B-197E45883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22398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4B270-DC3D-F017-669D-799188DF7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1F2730-E4CF-436F-914F-2E8DF8CE73D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461C48-6D5F-CF96-3545-B1C5B8A19C0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1E8732-2E91-97C3-ECCB-0CB0CAFAAC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457F7D-6B47-D374-B4E3-4F13E15E59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67CA466-A0E5-8F36-081F-A366375AE65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E4FCC38-52A8-2EB1-74BB-A7E396AA410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00AE4A3-1DB6-6ECC-F49B-0CB0EBA194B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842DB97-714F-DC1D-530D-F0D71D228D6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3A836D1-25FB-4CE1-5CBA-BD29DA5F72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789ADDB-210F-3017-AC11-20A1E6A5D88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3270EB0-7912-EE82-6845-70CCCB71BD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E50B9C-135E-C83F-1840-A932E2A5C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358FED6-4A7D-A9F2-FD93-2BF89C4D82C1}"/>
              </a:ext>
            </a:extLst>
          </p:cNvPr>
          <p:cNvSpPr txBox="1"/>
          <p:nvPr/>
        </p:nvSpPr>
        <p:spPr>
          <a:xfrm>
            <a:off x="1512868" y="977502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«elle»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792CF3-971F-A101-3445-69052EFAAE8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74596" y="2425371"/>
            <a:ext cx="9125650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9C18180-B0D5-C347-2A04-706A7DCD392C}"/>
              </a:ext>
            </a:extLst>
          </p:cNvPr>
          <p:cNvSpPr txBox="1"/>
          <p:nvPr/>
        </p:nvSpPr>
        <p:spPr>
          <a:xfrm>
            <a:off x="4266067" y="3443033"/>
            <a:ext cx="6575337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elle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68399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1F113-3C8B-C70D-577D-5433DD393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196217-4EDA-2F4D-7010-40625B84349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8F1DE5B-53C0-A10A-4035-C0859046686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FDA29E-DF67-DF23-A512-79BC3E7015A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B6093FA-9059-9505-C956-3C8862F332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F640F10-A17D-8B62-CA00-8AC458C987F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90869E2-C3AD-D362-15D1-56D238824E4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CCF4889-09BD-4A72-862D-F201264A76D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03C3F59-2304-CA5C-BFBE-C2862D5078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6FD2E91-4067-90E5-75F7-D847B9C8B3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A015E51-320B-65FD-C145-C95EFBD040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DF529ED-251E-51C2-B34D-436CA24CC8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169C1CE-0790-98DC-D901-E1C642F412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D722828-3E26-3FB0-B297-61D961B949B7}"/>
              </a:ext>
            </a:extLst>
          </p:cNvPr>
          <p:cNvSpPr txBox="1"/>
          <p:nvPr/>
        </p:nvSpPr>
        <p:spPr>
          <a:xfrm>
            <a:off x="3429000" y="3714716"/>
            <a:ext cx="5859272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rgbClr val="106585"/>
                </a:solidFill>
                <a:latin typeface="Dosis" pitchFamily="2" charset="0"/>
              </a:rPr>
              <a:t>il</a:t>
            </a:r>
            <a:endParaRPr lang="fr-FR" sz="17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5FABB11-BDCE-8FD6-214E-6CF4FA2BD70D}"/>
              </a:ext>
            </a:extLst>
          </p:cNvPr>
          <p:cNvSpPr txBox="1"/>
          <p:nvPr/>
        </p:nvSpPr>
        <p:spPr>
          <a:xfrm>
            <a:off x="1462547" y="816906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il”.  Lisons   ensemble ”il ” .  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“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41069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FF8D8-BFC0-4FA1-AD5A-9AC364CC6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BD4BB0-D7EE-9387-B844-4DBC35F4816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17675D5-7A55-CFB7-C136-8C7CFC2CD87D}"/>
              </a:ext>
            </a:extLst>
          </p:cNvPr>
          <p:cNvGrpSpPr/>
          <p:nvPr/>
        </p:nvGrpSpPr>
        <p:grpSpPr>
          <a:xfrm>
            <a:off x="560418" y="571502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32FF39-6FC1-3E33-741B-BED3EB84540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E4F8F81-32B4-D0D6-401E-88AC45F51DF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0BC98E6-2807-7C1C-87C4-3668A020987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79FC2EA-1C6C-C88A-7B57-0E4F400E62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BEF0496-17DA-422F-03A0-E318D4554C5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9066422-45D0-9AC9-1297-CBA2869A34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343811E-840F-0812-F76A-D860609ED65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8029D7E-8BF8-57F0-D489-E9F16F0C5FC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FAE3632-1171-63EA-77DB-17178B95CC0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6A710AC-5823-8078-5CBB-1284B0E3C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B9AFDE8-2EED-FE65-4E16-DB19910FAFD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928682" y="495298"/>
            <a:ext cx="1380500" cy="92078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384599C-D40D-C33E-6413-F5B0BB5EB3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0" y="3314700"/>
            <a:ext cx="3592375" cy="437021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F33CB482-1CE2-1E02-5969-D2141236BB92}"/>
              </a:ext>
            </a:extLst>
          </p:cNvPr>
          <p:cNvSpPr txBox="1"/>
          <p:nvPr/>
        </p:nvSpPr>
        <p:spPr>
          <a:xfrm>
            <a:off x="3092995" y="2033710"/>
            <a:ext cx="71206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Il lit.</a:t>
            </a:r>
            <a:endParaRPr lang="fr-FR" sz="8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61CE9C1-9D96-6F60-E2C5-02959EAA79DB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Il lit ”. “il” 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”il 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“?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61772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33E35-2388-D20B-9349-73DB4E01C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A669694-4389-5EF5-16AF-9D594FE956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428FEA8-A8BC-C1B4-4C81-6E23DC4857A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5A0819-CBDC-A588-80C7-8B145672BB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DD8BE8-F33B-A0AE-C869-2DEA8C5DB19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0AAE458-DBBC-56D5-F429-8BC43F64E04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E37ECA6-4295-E799-0EE4-CEA5B349FE1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3F8262-3FAD-F23F-5549-D5A6A8E7E4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C4E6BDB-CC60-F2D4-97B7-341FC2C3A1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8CB97-E58C-6828-0C82-ABA853EA221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64C724D-8C20-B945-3575-F677021939A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280D00D-69D7-9D85-AA63-BDD8A51D754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0246DD4-CBDD-2C00-DB83-C13FC71038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E65BBAF-AA10-B2F7-715B-1C8340271465}"/>
              </a:ext>
            </a:extLst>
          </p:cNvPr>
          <p:cNvSpPr txBox="1"/>
          <p:nvPr/>
        </p:nvSpPr>
        <p:spPr>
          <a:xfrm>
            <a:off x="3581400" y="3695700"/>
            <a:ext cx="5772150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il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D9ED0D-341B-C8CA-E3C7-736B429E363A}"/>
              </a:ext>
            </a:extLst>
          </p:cNvPr>
          <p:cNvSpPr txBox="1"/>
          <p:nvPr/>
        </p:nvSpPr>
        <p:spPr>
          <a:xfrm>
            <a:off x="1461835" y="1159227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EB85B35-2366-7208-1D1C-834E4F6309E2}"/>
              </a:ext>
            </a:extLst>
          </p:cNvPr>
          <p:cNvSpPr txBox="1"/>
          <p:nvPr/>
        </p:nvSpPr>
        <p:spPr>
          <a:xfrm>
            <a:off x="1450403" y="72337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“il 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D63E219-9F1A-083E-F4DD-5949366E662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29432" y="663926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95315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2A174-0BBE-0D90-8268-C830EF3C6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1CCBFF-F723-C6AB-FCC9-506F132E7E0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AD6418D-26EC-7E11-1723-E10BC97FE9E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DF94875-E457-B006-59A7-51292822B4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BE9AEB6-70A4-3056-00DC-F00D6F71FA2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FC4FA92-D377-CED3-1A0A-14246FB2ECD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244502-C710-DB12-D08C-BE906B5B3E9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9D438E-295C-AF95-EA83-0133B329694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ECCE115-5B76-D15A-1CF4-51A1F574DA8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D9AFE6F-DFA9-326E-AB94-0A8A8741CCE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DA8B6D3-8A6A-EC7B-4B69-553B34C41E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77AB4F8-1B90-DD55-6194-9B6C8DDEB62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2EF5E2E-5FA4-7D6B-30A3-15FE5BEE8A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CAACEE9-D6E2-40BC-6999-E3E460603E64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22A46E8-F61E-2FE0-BC6A-46D8924AE3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45F42A1-2843-4DF6-0A2A-D2D6F59B671D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il 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7001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267A33-0F7A-2956-0613-61FA7EC6442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0590D0-8F0E-19AB-B381-A5C9A628DD09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BCE6CC-65C8-5CA2-EA33-FD8E08616B57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4E0AED-E9E9-4DEC-54F1-9AC48F05ACD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“il”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4D42B53-FABD-969C-DC06-A6216D467EC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55AA3E-3C96-7780-A8FD-D2E7E277A92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DC13866-BC6C-CF15-5A9E-079B93934F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53A313D-3BB0-DB91-3264-32F2DA4E630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507FC075-B539-8C22-6C16-BCFD584FB78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DF5683A6-4258-BE77-A253-B05F0C00A1D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2685E0C-694E-7920-D517-E6AD9FE02AB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6C1944A8-78C3-534A-9105-95A06A62D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52377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21212</TotalTime>
  <Words>5917</Words>
  <Application>Microsoft Office PowerPoint</Application>
  <PresentationFormat>Personnalisé</PresentationFormat>
  <Paragraphs>1136</Paragraphs>
  <Slides>125</Slides>
  <Notes>26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125</vt:i4>
      </vt:variant>
    </vt:vector>
  </HeadingPairs>
  <TitlesOfParts>
    <vt:vector size="137" baseType="lpstr">
      <vt:lpstr>A Massir Ballpoint</vt:lpstr>
      <vt:lpstr>Symbol</vt:lpstr>
      <vt:lpstr>Microsoft Uighur</vt:lpstr>
      <vt:lpstr>Amasis MT Pro</vt:lpstr>
      <vt:lpstr>Aptos</vt:lpstr>
      <vt:lpstr>Dosis</vt:lpstr>
      <vt:lpstr>Wingdings</vt:lpstr>
      <vt:lpstr>Calibri</vt:lpstr>
      <vt:lpstr>Arial</vt:lpstr>
      <vt:lpstr>Carelia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176</cp:revision>
  <dcterms:created xsi:type="dcterms:W3CDTF">2006-08-16T00:00:00Z</dcterms:created>
  <dcterms:modified xsi:type="dcterms:W3CDTF">2025-09-16T08:20:05Z</dcterms:modified>
  <dc:identifier>DAFtlvZnwz4</dc:identifier>
</cp:coreProperties>
</file>