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8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0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1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2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4"/>
  </p:notesMasterIdLst>
  <p:sldIdLst>
    <p:sldId id="257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63" r:id="rId25"/>
    <p:sldId id="2147482466" r:id="rId26"/>
    <p:sldId id="2147482464" r:id="rId27"/>
    <p:sldId id="2147482465" r:id="rId28"/>
    <p:sldId id="2134809012" r:id="rId29"/>
    <p:sldId id="2147482462" r:id="rId30"/>
    <p:sldId id="2147482469" r:id="rId31"/>
    <p:sldId id="2147482467" r:id="rId32"/>
    <p:sldId id="2147482472" r:id="rId33"/>
    <p:sldId id="2147482473" r:id="rId34"/>
    <p:sldId id="2147482470" r:id="rId35"/>
    <p:sldId id="2147482471" r:id="rId36"/>
    <p:sldId id="2147482741" r:id="rId37"/>
    <p:sldId id="2147482708" r:id="rId38"/>
    <p:sldId id="609" r:id="rId39"/>
    <p:sldId id="610" r:id="rId40"/>
    <p:sldId id="2147482483" r:id="rId41"/>
    <p:sldId id="2147482487" r:id="rId42"/>
    <p:sldId id="612" r:id="rId43"/>
    <p:sldId id="2147482484" r:id="rId44"/>
    <p:sldId id="2147482485" r:id="rId45"/>
    <p:sldId id="615" r:id="rId46"/>
    <p:sldId id="2147482486" r:id="rId47"/>
    <p:sldId id="2147482481" r:id="rId48"/>
    <p:sldId id="2147482479" r:id="rId49"/>
    <p:sldId id="2147482478" r:id="rId50"/>
    <p:sldId id="2147482728" r:id="rId51"/>
    <p:sldId id="620" r:id="rId52"/>
    <p:sldId id="2147482494" r:id="rId53"/>
    <p:sldId id="2147482490" r:id="rId54"/>
    <p:sldId id="2147482495" r:id="rId55"/>
    <p:sldId id="2147482729" r:id="rId56"/>
    <p:sldId id="2147482730" r:id="rId57"/>
    <p:sldId id="2147482731" r:id="rId58"/>
    <p:sldId id="2147482732" r:id="rId59"/>
    <p:sldId id="2147482604" r:id="rId60"/>
    <p:sldId id="2147482605" r:id="rId61"/>
    <p:sldId id="2147482491" r:id="rId62"/>
    <p:sldId id="2147482599" r:id="rId63"/>
    <p:sldId id="2147482602" r:id="rId64"/>
    <p:sldId id="2147482603" r:id="rId65"/>
    <p:sldId id="2147482606" r:id="rId66"/>
    <p:sldId id="2147482607" r:id="rId67"/>
    <p:sldId id="2147482608" r:id="rId68"/>
    <p:sldId id="2147482609" r:id="rId69"/>
    <p:sldId id="2147482610" r:id="rId70"/>
    <p:sldId id="2147482611" r:id="rId71"/>
    <p:sldId id="2147482719" r:id="rId72"/>
    <p:sldId id="2147482720" r:id="rId73"/>
    <p:sldId id="2147482733" r:id="rId74"/>
    <p:sldId id="2147482734" r:id="rId75"/>
    <p:sldId id="2147482735" r:id="rId76"/>
    <p:sldId id="2147482736" r:id="rId77"/>
    <p:sldId id="2147482622" r:id="rId78"/>
    <p:sldId id="2147482623" r:id="rId79"/>
    <p:sldId id="2147482624" r:id="rId80"/>
    <p:sldId id="2147482625" r:id="rId81"/>
    <p:sldId id="2147482630" r:id="rId82"/>
    <p:sldId id="2147482631" r:id="rId83"/>
    <p:sldId id="2147482632" r:id="rId84"/>
    <p:sldId id="2147482633" r:id="rId85"/>
    <p:sldId id="2147482634" r:id="rId86"/>
    <p:sldId id="2147482639" r:id="rId87"/>
    <p:sldId id="2147482643" r:id="rId88"/>
    <p:sldId id="2147482644" r:id="rId89"/>
    <p:sldId id="2147482645" r:id="rId90"/>
    <p:sldId id="2147482646" r:id="rId91"/>
    <p:sldId id="2147482647" r:id="rId92"/>
    <p:sldId id="2147482648" r:id="rId93"/>
    <p:sldId id="2147482649" r:id="rId94"/>
    <p:sldId id="2147482650" r:id="rId95"/>
    <p:sldId id="2147482651" r:id="rId96"/>
    <p:sldId id="2147482701" r:id="rId97"/>
    <p:sldId id="2147482652" r:id="rId98"/>
    <p:sldId id="2147482653" r:id="rId99"/>
    <p:sldId id="2147482654" r:id="rId100"/>
    <p:sldId id="2147482656" r:id="rId101"/>
    <p:sldId id="2147482662" r:id="rId102"/>
    <p:sldId id="2134805257" r:id="rId103"/>
    <p:sldId id="2147482657" r:id="rId104"/>
    <p:sldId id="2147482742" r:id="rId105"/>
    <p:sldId id="2147482743" r:id="rId106"/>
    <p:sldId id="2147482671" r:id="rId107"/>
    <p:sldId id="2147482497" r:id="rId108"/>
    <p:sldId id="2147482679" r:id="rId109"/>
    <p:sldId id="2147482680" r:id="rId110"/>
    <p:sldId id="2147482681" r:id="rId111"/>
    <p:sldId id="2147482745" r:id="rId112"/>
    <p:sldId id="2147482684" r:id="rId113"/>
    <p:sldId id="2147482685" r:id="rId114"/>
    <p:sldId id="2147482744" r:id="rId115"/>
    <p:sldId id="2147482692" r:id="rId116"/>
    <p:sldId id="2147482693" r:id="rId117"/>
    <p:sldId id="2147482694" r:id="rId118"/>
    <p:sldId id="2147482698" r:id="rId119"/>
    <p:sldId id="2147482695" r:id="rId120"/>
    <p:sldId id="2147482699" r:id="rId121"/>
    <p:sldId id="2147482696" r:id="rId122"/>
    <p:sldId id="2147482697" r:id="rId123"/>
    <p:sldId id="2147482566" r:id="rId124"/>
    <p:sldId id="2147482577" r:id="rId125"/>
    <p:sldId id="2147482580" r:id="rId126"/>
    <p:sldId id="2147482709" r:id="rId127"/>
    <p:sldId id="2147482581" r:id="rId128"/>
    <p:sldId id="2147482582" r:id="rId129"/>
    <p:sldId id="2147482583" r:id="rId130"/>
    <p:sldId id="2147482584" r:id="rId131"/>
    <p:sldId id="700" r:id="rId132"/>
    <p:sldId id="701" r:id="rId133"/>
  </p:sldIdLst>
  <p:sldSz cx="13716000" cy="10287000"/>
  <p:notesSz cx="6858000" cy="9144000"/>
  <p:embeddedFontLst>
    <p:embeddedFont>
      <p:font typeface="Amasis MT Pro" panose="02040504050005020304" pitchFamily="18" charset="0"/>
      <p:regular r:id="rId135"/>
      <p:bold r:id="rId136"/>
      <p:italic r:id="rId137"/>
      <p:boldItalic r:id="rId138"/>
    </p:embeddedFont>
    <p:embeddedFont>
      <p:font typeface="Carelia" panose="020B0604020202020204" charset="0"/>
      <p:regular r:id="rId139"/>
    </p:embeddedFont>
    <p:embeddedFont>
      <p:font typeface="Dosis" pitchFamily="2" charset="0"/>
      <p:regular r:id="rId140"/>
      <p:bold r:id="rId141"/>
    </p:embeddedFont>
    <p:embeddedFont>
      <p:font typeface="Microsoft Uighur" panose="02000000000000000000" pitchFamily="2" charset="-78"/>
      <p:regular r:id="rId142"/>
      <p:bold r:id="rId1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39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font" Target="fonts/font4.fntdata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presProps" Target="pres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notesMaster" Target="notesMasters/notesMaster1.xml"/><Relationship Id="rId139" Type="http://schemas.openxmlformats.org/officeDocument/2006/relationships/font" Target="fonts/font5.fntdata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font" Target="fonts/font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font" Target="fonts/font6.fntdata"/><Relationship Id="rId14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font" Target="fonts/font1.fntdata"/><Relationship Id="rId143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font" Target="fonts/font7.fntdata"/><Relationship Id="rId14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font" Target="fonts/font2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8.pn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6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72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74.png"/><Relationship Id="rId4" Type="http://schemas.openxmlformats.org/officeDocument/2006/relationships/image" Target="../media/image35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80.png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81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5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0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1.png"/><Relationship Id="rId5" Type="http://schemas.openxmlformats.org/officeDocument/2006/relationships/image" Target="../media/image35.svg"/><Relationship Id="rId10" Type="http://schemas.openxmlformats.org/officeDocument/2006/relationships/image" Target="../media/image45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Relationship Id="rId9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5.svg"/><Relationship Id="rId7" Type="http://schemas.openxmlformats.org/officeDocument/2006/relationships/image" Target="../media/image4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3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4.jpg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2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2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3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Joli- vélo- ami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lettres de l’alphabet.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à”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“à”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 à 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à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et,  il ,elle , au , dans,  à, répétons ensemble: et,  il ,elle , au , dans,  à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3DF76BE-656F-0452-C4F5-0654D074DA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570" y="4268283"/>
            <a:ext cx="11859430" cy="118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611C95-CE09-B844-C336-87BBF472D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570" y="4268283"/>
            <a:ext cx="11859430" cy="118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  «n-r-z»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les lettres « r» « n » « z » dans des syllabes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Animal – Rim va au zoo.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7448" y="783947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D9929A3-ACA3-B2E8-141A-2CA00B5B9101}"/>
              </a:ext>
            </a:extLst>
          </p:cNvPr>
          <p:cNvCxnSpPr>
            <a:cxnSpLocks/>
          </p:cNvCxnSpPr>
          <p:nvPr/>
        </p:nvCxnSpPr>
        <p:spPr>
          <a:xfrm>
            <a:off x="3795907" y="6008281"/>
            <a:ext cx="580529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68FDB6-E826-8632-7004-8C884F83F4B4}"/>
              </a:ext>
            </a:extLst>
          </p:cNvPr>
          <p:cNvCxnSpPr>
            <a:cxnSpLocks/>
          </p:cNvCxnSpPr>
          <p:nvPr/>
        </p:nvCxnSpPr>
        <p:spPr>
          <a:xfrm>
            <a:off x="3795907" y="4533900"/>
            <a:ext cx="58052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7B8B27D-73C1-9B1B-9406-AADF0887B025}"/>
              </a:ext>
            </a:extLst>
          </p:cNvPr>
          <p:cNvCxnSpPr>
            <a:cxnSpLocks/>
          </p:cNvCxnSpPr>
          <p:nvPr/>
        </p:nvCxnSpPr>
        <p:spPr>
          <a:xfrm>
            <a:off x="3795907" y="5219700"/>
            <a:ext cx="58052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7E57932-3B7F-574B-9DE8-9AB389EE3F56}"/>
              </a:ext>
            </a:extLst>
          </p:cNvPr>
          <p:cNvSpPr txBox="1"/>
          <p:nvPr/>
        </p:nvSpPr>
        <p:spPr>
          <a:xfrm>
            <a:off x="4007641" y="4278719"/>
            <a:ext cx="5593559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animal</a:t>
            </a:r>
          </a:p>
        </p:txBody>
      </p:sp>
      <p:pic>
        <p:nvPicPr>
          <p:cNvPr id="3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07641E4A-8F01-68D3-A8D2-6917D62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0749" y="4095750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B9B21263-EAB6-04DA-B021-CCE2D7D4CE3B}"/>
              </a:ext>
            </a:extLst>
          </p:cNvPr>
          <p:cNvSpPr txBox="1"/>
          <p:nvPr/>
        </p:nvSpPr>
        <p:spPr>
          <a:xfrm>
            <a:off x="943771" y="664797"/>
            <a:ext cx="12384527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66556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4999" y="694807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D82274B-02E7-9AB7-714E-901A251C5B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7266" y="3580392"/>
            <a:ext cx="6437715" cy="2381298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63DF19D-BD9B-F13D-7EA2-20685B8A8051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«animal»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26E70-E0F5-AF2D-BFC2-D2A5E8C9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11AF8D-E2A6-FE41-523A-3EA2123D6E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A8A23A-7938-E76F-76A1-FB8019FA4EE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A07B24-618F-0EE3-A2B1-872989A5DB7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5034F0-4883-3001-B205-8D118C386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4BA9D8F-B7B7-8F72-B7F2-40AAAF58C76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FD8E58-74F4-3AE6-4452-7C36FC3528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FE9DA8E-730C-34B1-C645-4EFFD8E70456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C7C7B10-CBA7-FF7F-75B4-AEEA5314D7E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EA0FB74-52A5-84C3-A212-2F86D54BD16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80B10D2-8379-D5D6-9AC4-6486A2318CB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BD061B-09AA-9760-81CE-F60B672F6C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8299AA5-4448-79C5-F019-A6EE86BE50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E66CB1E-8EFC-4D32-273E-B9A6C52002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27F1896-ACF6-0550-5C78-6BF9F4CAD1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E85BA80-C456-697E-D15C-628C2D2B316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21ABF23-1146-2634-D4EB-8F58BAD56C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DADAEE2-66CB-31D7-BA2B-92234C9EC9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CB6D99A-88D8-FAD0-11C2-FA2CC551D3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19123" y="631566"/>
            <a:ext cx="1197498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8D60118-68DB-34AC-04D1-B22EF3AC8C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3259" y="3719659"/>
            <a:ext cx="10858782" cy="21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9684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70EEE07-B977-4A84-A9D4-AD72D33BA693}"/>
              </a:ext>
            </a:extLst>
          </p:cNvPr>
          <p:cNvSpPr txBox="1"/>
          <p:nvPr/>
        </p:nvSpPr>
        <p:spPr>
          <a:xfrm>
            <a:off x="959493" y="679683"/>
            <a:ext cx="1243863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7B31AC8-74C6-4607-607F-60A6120A78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987" y="4271389"/>
            <a:ext cx="11863772" cy="1733588"/>
          </a:xfrm>
          <a:prstGeom prst="rect">
            <a:avLst/>
          </a:prstGeom>
        </p:spPr>
      </p:pic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260D1799-9F07-50F3-0203-22D502A50103}"/>
              </a:ext>
            </a:extLst>
          </p:cNvPr>
          <p:cNvCxnSpPr>
            <a:cxnSpLocks/>
          </p:cNvCxnSpPr>
          <p:nvPr/>
        </p:nvCxnSpPr>
        <p:spPr>
          <a:xfrm>
            <a:off x="814115" y="4524179"/>
            <a:ext cx="0" cy="1314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E51CEC12-6462-D6DF-55D4-3BDF50516902}"/>
              </a:ext>
            </a:extLst>
          </p:cNvPr>
          <p:cNvCxnSpPr>
            <a:cxnSpLocks/>
          </p:cNvCxnSpPr>
          <p:nvPr/>
        </p:nvCxnSpPr>
        <p:spPr>
          <a:xfrm>
            <a:off x="2006143" y="5011858"/>
            <a:ext cx="0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2E389BA4-E444-627F-EBA2-741EF478FDC2}"/>
              </a:ext>
            </a:extLst>
          </p:cNvPr>
          <p:cNvCxnSpPr>
            <a:cxnSpLocks/>
          </p:cNvCxnSpPr>
          <p:nvPr/>
        </p:nvCxnSpPr>
        <p:spPr>
          <a:xfrm>
            <a:off x="4354554" y="5011858"/>
            <a:ext cx="366941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E3067258-228E-9874-F612-0B7355012193}"/>
              </a:ext>
            </a:extLst>
          </p:cNvPr>
          <p:cNvSpPr/>
          <p:nvPr/>
        </p:nvSpPr>
        <p:spPr>
          <a:xfrm>
            <a:off x="1834780" y="583046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245752D-2C51-FBB9-350F-5E42C76130D1}"/>
              </a:ext>
            </a:extLst>
          </p:cNvPr>
          <p:cNvSpPr/>
          <p:nvPr/>
        </p:nvSpPr>
        <p:spPr>
          <a:xfrm>
            <a:off x="2330181" y="579647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76793FB-892A-6591-028D-9D324F250E15}"/>
              </a:ext>
            </a:extLst>
          </p:cNvPr>
          <p:cNvSpPr/>
          <p:nvPr/>
        </p:nvSpPr>
        <p:spPr>
          <a:xfrm>
            <a:off x="5254995" y="575391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E06A5E2-9A5F-04F0-1D07-E0B1E73FD6EC}"/>
              </a:ext>
            </a:extLst>
          </p:cNvPr>
          <p:cNvSpPr/>
          <p:nvPr/>
        </p:nvSpPr>
        <p:spPr>
          <a:xfrm>
            <a:off x="7809805" y="57065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981E85C-C8ED-8F88-0586-1BE677D582F8}"/>
              </a:ext>
            </a:extLst>
          </p:cNvPr>
          <p:cNvSpPr/>
          <p:nvPr/>
        </p:nvSpPr>
        <p:spPr>
          <a:xfrm>
            <a:off x="10123883" y="570652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9FDA74B-2B8F-C155-93A9-AAFEEE9B3C76}"/>
              </a:ext>
            </a:extLst>
          </p:cNvPr>
          <p:cNvSpPr/>
          <p:nvPr/>
        </p:nvSpPr>
        <p:spPr>
          <a:xfrm>
            <a:off x="11129961" y="572557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C23EC4C-A155-D027-9836-7876227BD3A1}"/>
              </a:ext>
            </a:extLst>
          </p:cNvPr>
          <p:cNvSpPr/>
          <p:nvPr/>
        </p:nvSpPr>
        <p:spPr>
          <a:xfrm>
            <a:off x="8758002" y="606866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667043A-EEC3-4FE2-1D6E-68D578E83B95}"/>
              </a:ext>
            </a:extLst>
          </p:cNvPr>
          <p:cNvSpPr/>
          <p:nvPr/>
        </p:nvSpPr>
        <p:spPr>
          <a:xfrm>
            <a:off x="6348263" y="607124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5B8D6C7-736F-06E4-CEBC-DF44E79784CF}"/>
              </a:ext>
            </a:extLst>
          </p:cNvPr>
          <p:cNvSpPr/>
          <p:nvPr/>
        </p:nvSpPr>
        <p:spPr>
          <a:xfrm>
            <a:off x="3980254" y="6018399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076505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F6276-7E96-A237-F815-9D529D9B9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9CD78E-3D5D-A9EB-8C02-D4D27B57066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C52C48-974B-AADC-E1AF-AE2F97BB59D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85EA20-59D1-3166-EEA1-126BE481D069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D6706C-7D33-FA4B-DAEF-F37EDF788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FC6F8E8-D7FD-1D70-B8BD-342DC6FFC368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B51BB5-E52E-0285-A6A6-2854F4D561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65A6ACD-AF76-29CC-36BD-62FA75C1C98C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ECFA6F2-C314-8A5C-EA2E-A612789FA3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84A55A0-FDCC-5D4B-F795-A61EB191AAA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170976A-6577-FB23-3413-0D18F26D7D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744888F-172A-7D94-AE37-1996C859850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088B3A2-C921-91C2-4662-AD7967A60C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789D2C36-2F65-A1B4-D35C-43E27A8A57E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9E4D90E-3CE6-96C8-3C77-1326F519566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B72606-2D0B-CD8A-C890-04F5E6E456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4BB3E32-0F0A-06BB-47D8-780E7D4404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A79BA7D-81BC-A420-50DD-8169BE269B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4BD9795F-96B6-3B13-5525-D1505F9AF845}"/>
              </a:ext>
            </a:extLst>
          </p:cNvPr>
          <p:cNvSpPr txBox="1"/>
          <p:nvPr/>
        </p:nvSpPr>
        <p:spPr>
          <a:xfrm>
            <a:off x="1277369" y="647628"/>
            <a:ext cx="1243863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AE7D61B-FD4D-DDB1-1210-5BDA58732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564" y="3467100"/>
            <a:ext cx="12231635" cy="256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562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19.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6CB717D-7DE1-03BC-0AD8-E6CA4DE95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4985" y="1784254"/>
            <a:ext cx="6259615" cy="793124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3F9C30F-8955-26F4-968B-D9A88F95E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6" y="2502244"/>
            <a:ext cx="12434841" cy="386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19.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067F5AF-6A31-7C23-17F8-EA92A6404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4985" y="1784254"/>
            <a:ext cx="6259615" cy="793124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4305300"/>
            <a:ext cx="7805397" cy="1447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C47FC76-11A7-5D15-3A87-6476E87DFC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280" y="2933700"/>
            <a:ext cx="11616359" cy="347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19.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9C89F20-5B74-8456-B101-F3E575B44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4985" y="1784254"/>
            <a:ext cx="6259615" cy="793124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61513" y="57567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«j»- «o» 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«l» ,  « i » « li 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joli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«joli».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 li » «joli 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joli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B0D380-AF6E-1992-A576-A9F2C94474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685" y="3619500"/>
            <a:ext cx="12638715" cy="252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19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9FE711-AFD5-0B26-49EB-7CD8909B22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7472" y="1713867"/>
            <a:ext cx="6259615" cy="79312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4860302" y="6515100"/>
            <a:ext cx="7805397" cy="1358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64299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</a:t>
            </a:r>
            <a:r>
              <a:rPr lang="fr-FR" sz="2800" b="1" dirty="0" err="1">
                <a:solidFill>
                  <a:srgbClr val="A6A6A6"/>
                </a:solidFill>
                <a:latin typeface="Dosis" panose="02010703020202060003" pitchFamily="2" charset="0"/>
              </a:rPr>
              <a:t>zé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zèbre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88DE28-DCCD-EF78-28EB-94EC8495D1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979" y="3203050"/>
            <a:ext cx="11268822" cy="2880458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8916430" y="3330118"/>
            <a:ext cx="393471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2438400" y="5095922"/>
            <a:ext cx="45656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603914C-1044-73E8-8107-552BD6CE8503}"/>
              </a:ext>
            </a:extLst>
          </p:cNvPr>
          <p:cNvSpPr txBox="1"/>
          <p:nvPr/>
        </p:nvSpPr>
        <p:spPr>
          <a:xfrm>
            <a:off x="2347900" y="5095922"/>
            <a:ext cx="812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 err="1">
                <a:solidFill>
                  <a:srgbClr val="FF0000"/>
                </a:solidFill>
                <a:latin typeface="Dosis" panose="02010703020202060003" pitchFamily="2" charset="0"/>
              </a:rPr>
              <a:t>zé</a:t>
            </a:r>
            <a:r>
              <a:rPr lang="fr-FR" sz="3200" b="1" dirty="0">
                <a:solidFill>
                  <a:srgbClr val="FF0000"/>
                </a:solidFill>
                <a:latin typeface="Dosis" panose="02010703020202060003" pitchFamily="2" charset="0"/>
              </a:rPr>
              <a:t> </a:t>
            </a:r>
            <a:endParaRPr lang="fr-MA" sz="3200" b="1" dirty="0">
              <a:solidFill>
                <a:srgbClr val="FF0000"/>
              </a:solidFill>
            </a:endParaRP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232201" y="5684320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AAEDF1-EEEF-CFBA-8365-60120B4E75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890" y="3009900"/>
            <a:ext cx="1244831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19.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329727" y="207404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0D84F57-BDE9-2B64-5603-A366F0B9A7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5732" y="2810834"/>
            <a:ext cx="6259615" cy="690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«joli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«joli»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joli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838200" y="514571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«v» «é»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«lo» -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lo 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lo » 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«vé» «lo» «vélo».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«vé»- «lo» - «vélo»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vélo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«vélo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«vélo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vélo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577640"/>
            <a:ext cx="1218931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«a» «m»  « i »«mi» – «a» «mi» «ami» - Lisons ensemble  «a» «mi»  «ami».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lire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ami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 ?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ami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 ami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«ami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ami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zèbre –nid- riz –ruche- nager –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BB8003C-5BC3-4498-7A73-B7F0F4A839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400" y="2189804"/>
            <a:ext cx="2514818" cy="204233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B2D8E23-D877-0FCE-DDFC-5C5D170A00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5518" y="1987584"/>
            <a:ext cx="2267087" cy="204233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62D9855-6602-1596-6811-1E1333AF23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6111" y="4476798"/>
            <a:ext cx="2766300" cy="196613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9D493B5-49C2-E9E0-67AF-8AFC2FC13A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1132" y="4203314"/>
            <a:ext cx="2453853" cy="203471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DB9A640-4AA4-6E4A-1670-E4B565A348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00047" y="2352415"/>
            <a:ext cx="1607959" cy="112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zèbre. Comment vous dites zèbre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51EA867-B5C6-E6DE-CA39-FF5FB9888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8773" y="2612825"/>
            <a:ext cx="4481469" cy="36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zèbre , le zèbre . Répétons ensemble “ un zèbre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zèbre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zèbre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F6E400F-2360-93EE-2ED7-BA85D59C0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4456138"/>
            <a:ext cx="4481469" cy="36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le nid,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nid”?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7E57C68-342E-F2D1-00CE-59118E155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4034306"/>
            <a:ext cx="4629287" cy="417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9D7D95B-D209-94C9-B92A-D3B48354C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4034306"/>
            <a:ext cx="4629287" cy="417035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8BF0BAE-556D-18D1-61D7-2BD8F2FC68D2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nid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272AD2-5840-4DFA-EC7F-3C39D58F13E0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 , 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nid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nage , nager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85F7B-EE88-61BE-1E97-0A39EB4A6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5051" y="3390900"/>
            <a:ext cx="717652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97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nager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nager”?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3F1C53-E5B1-30E0-6F2C-3A83993D6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949" y="4228263"/>
            <a:ext cx="717652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garçon nage.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488576" y="632393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nage  ,répétons ensemble : Le garçon nage.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07A3554-63DF-E564-01A8-B38DD719AC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8949" y="4228263"/>
            <a:ext cx="717652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6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zèbre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nid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riz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ruche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roue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-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«z»   « n »,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« r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D50595-2193-57EE-948C-E96ED4E235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15" y="3771900"/>
            <a:ext cx="4481469" cy="363949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20CABB5-D8F6-AB47-C619-9BB997835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5181600"/>
            <a:ext cx="3732221" cy="2362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2A25662-BD00-649C-4C24-E1DA4124DF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9106" y="4111261"/>
            <a:ext cx="3076179" cy="343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riz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E56AE3-CC51-A285-2289-8C20AE84BF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726" y="3774605"/>
            <a:ext cx="4047173" cy="28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riz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riz , 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   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riz”?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5B1855-8B7E-B04C-787C-945D397F8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4090615"/>
            <a:ext cx="4047173" cy="28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ruche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ruche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17BE8D-F1C9-37BB-21E3-AEDFDACBE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7162" y="3766761"/>
            <a:ext cx="4484585" cy="371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3181159" y="215082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ruche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0" y="685010"/>
            <a:ext cx="123908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ruche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ruche” ”. Encore une fois “une ruche”.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ruche”?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04E156-9696-37DB-B3AB-693CB0721B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7162" y="3766761"/>
            <a:ext cx="4484585" cy="371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9D40E-8253-CEF1-C73D-F6E42256B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97C6624-358D-2E4E-D784-A6DEC686BD4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4C87F3A-F0C4-7FB3-D909-8CDA9BBC8BD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0B018F-8857-A3C5-7D69-E3D01F1BAE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4C5AB1-9777-E704-9FF6-606F1E62BE17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136768A-7648-F0D9-7CF9-F83AA7529BA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53E6C9-AAF7-10C4-8AC4-F704CA31A1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AA64B4-93EC-7A8A-E261-5E6CFD0B2E7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61C6F82-1E10-776C-347D-FF76DACEBEA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A970E36-A9CF-31C1-09E9-36A8CA080E7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8D865A7-39A4-1AAA-8A00-D495053A877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592E1B-3A49-86E8-BE0C-3C7A3A82E5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61F97E-E4F0-3697-1B39-0C04B7113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CD2CA48-BF2E-713F-45F7-AF1F25CC13A9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Les abeilles sont à la ruche.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5D8871B-153F-0D65-A4DD-6E80B6818906}"/>
              </a:ext>
            </a:extLst>
          </p:cNvPr>
          <p:cNvSpPr txBox="1"/>
          <p:nvPr/>
        </p:nvSpPr>
        <p:spPr>
          <a:xfrm>
            <a:off x="1488576" y="632393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abeilles sont à la ruche, répétons ensemble la phrase.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5241BC-038F-C569-1EAC-337B7F79ED1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F96CBBA-51B9-696D-E588-42CED6006FE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ABF92C9-3238-A0DA-8046-28575CF8D0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600" y="3766761"/>
            <a:ext cx="4893147" cy="405735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4E17748-0BAC-635E-6EAF-919E094F7290}"/>
              </a:ext>
            </a:extLst>
          </p:cNvPr>
          <p:cNvSpPr txBox="1"/>
          <p:nvPr/>
        </p:nvSpPr>
        <p:spPr>
          <a:xfrm>
            <a:off x="10112398" y="6112272"/>
            <a:ext cx="42784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une abeille </a:t>
            </a:r>
            <a:endParaRPr lang="fr-MA" sz="4800" dirty="0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6B55411-5AF8-F5F6-1B0D-A4E3509E7773}"/>
              </a:ext>
            </a:extLst>
          </p:cNvPr>
          <p:cNvCxnSpPr>
            <a:cxnSpLocks/>
          </p:cNvCxnSpPr>
          <p:nvPr/>
        </p:nvCxnSpPr>
        <p:spPr>
          <a:xfrm>
            <a:off x="7162800" y="5143500"/>
            <a:ext cx="3657600" cy="1066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0512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B264-BC86-2E24-BAE7-2D0ECF47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7F323F-A1E6-E2CD-39F8-107D4EDC38F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84B149-8D94-55DE-962C-CD29A540F8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7C0951-1699-C976-5ABA-14AC9762A5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37B740-8593-E29C-55EF-1BD54AA2E5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897B8A-EDC8-5EA8-9142-F67FD7F547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A8E95FC-C63C-6D8F-6EA8-693911EAAD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5E0F3B-7FEB-9626-02F6-7E4D27A25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1D9CAC4-8471-EFCA-39CC-0CDC2E3854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7C6FF-5FE3-A9A7-708B-BC96193B57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BBCDD1-0312-9731-17C1-B5613E48B2E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B90492-6240-0389-B8B4-B121197A59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A82D2-9705-6231-10F0-62EC13905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DC416D3-9E58-553C-B23C-6EDB43566E19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C17BE4-881B-E8E2-D8CF-04C211E3F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516" y="3527209"/>
            <a:ext cx="4484585" cy="37185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63397E9-62A1-9619-E6C8-7FA09BE6C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6430" y="4206026"/>
            <a:ext cx="4047173" cy="28765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B4D91B-0532-135C-D473-7651EB35D5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031" y="3457319"/>
            <a:ext cx="4047173" cy="36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245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zèbre.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4E564A0-D401-1120-55FC-B89BC981F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97" y="2955527"/>
            <a:ext cx="4484585" cy="371858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C4B630-A2E1-FD68-CA0B-68CBCBEE3D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8811" y="3634344"/>
            <a:ext cx="4047173" cy="287650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D0F3D39-DA17-A56B-2238-05ED478B02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4412" y="2885637"/>
            <a:ext cx="4047173" cy="36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nid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zèbre – nager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04EE65E-EE9E-7C32-E91F-0265B978CC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803" y="2590799"/>
            <a:ext cx="4481469" cy="363949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C2E650A-05E6-ADE7-3CEF-03314EF854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1888" y="4000499"/>
            <a:ext cx="3732221" cy="23622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61C4A0B-72D3-6C69-1298-C7BB5D4FBD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1794" y="2930160"/>
            <a:ext cx="3076179" cy="343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DE088A-9E87-93CA-B8C4-C88E8B9FE9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190" y="1900274"/>
            <a:ext cx="4484585" cy="37185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C7A0356-6E1B-2248-FFFD-5E7F1C3B8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7EA81DA-FBC8-CA2F-AFD2-448B91DEB1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60705" y="1830384"/>
            <a:ext cx="4047173" cy="363949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1973E35-9EE7-AEB5-04DF-3C8C7E1B62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1108" y="7158650"/>
            <a:ext cx="3732221" cy="23622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9DDE98D-66FF-F0A7-C500-38C2A5CC23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3DED584-1BBA-3A78-C7E8-4E4CF3E320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190" y="1900274"/>
            <a:ext cx="4484585" cy="37185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A9283CC-D001-6006-BAA5-721CEEB0C8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2930410-CEB3-738A-3EB0-09F097BB3F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0705" y="1830384"/>
            <a:ext cx="4047173" cy="36394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0D6A429-2BEF-3A80-282E-C3314FA89A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1108" y="7158650"/>
            <a:ext cx="3732221" cy="23622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C1C882E-5DDA-AE6C-552B-7E5658CDA4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566060" y="2344177"/>
            <a:ext cx="10540340" cy="6768739"/>
            <a:chOff x="2669181" y="3432823"/>
            <a:chExt cx="8104761" cy="5204671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669181" y="3432823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280534" y="6629124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D6FB8CEB-9A02-4532-B1C0-584FDA756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3FDD269-1207-4F26-F137-A8B79D5E4B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0705" y="1830384"/>
            <a:ext cx="4047173" cy="36394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35A335E-3304-E5D6-C9E6-4F25083C34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ruche  et nager.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389361" y="1885157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816BFF5C-BE3D-6207-8852-F742E61F7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190" y="1900274"/>
            <a:ext cx="4484585" cy="37185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5C1C0A7-3C60-D34A-82FE-6325DF1232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CD2DDD8-055C-AF36-FB1A-8783B2A428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0705" y="1830384"/>
            <a:ext cx="4047173" cy="3639496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A35783F-3022-6216-BD2D-7D18E06307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1108" y="7158650"/>
            <a:ext cx="3732221" cy="236220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6E848F87-B992-884B-0CE8-BCE7A4A8B3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  <p:sp>
        <p:nvSpPr>
          <p:cNvPr id="37" name="Ellipse 36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818250" y="1885099"/>
            <a:ext cx="4015591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2642753" y="6651470"/>
            <a:ext cx="3850610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1515281" y="6438900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CF235B33-C307-D4C8-4DF4-8897403DCF6B}"/>
              </a:ext>
            </a:extLst>
          </p:cNvPr>
          <p:cNvCxnSpPr>
            <a:cxnSpLocks/>
          </p:cNvCxnSpPr>
          <p:nvPr/>
        </p:nvCxnSpPr>
        <p:spPr>
          <a:xfrm>
            <a:off x="700180" y="1870366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on utilisant la liste du vocabulaire du PPT( celle présentée dans le livret est erronée)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Demander aux élèves de chercher les mots convenables dans la liste projetée.(voir la slide suivant)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CA35B4C-BB99-5F16-8AB8-19FD94EFC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64" y="1819970"/>
            <a:ext cx="6172200" cy="79612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AE586C-6D1F-6DB8-C300-6EBF39CE0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1772571"/>
            <a:ext cx="6344768" cy="7914024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1441441" y="371964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618950" y="83714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8977058" y="84148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1419256" y="83714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1C8C29F-4F9A-1E93-6387-A8E656181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906822"/>
              </p:ext>
            </p:extLst>
          </p:nvPr>
        </p:nvGraphicFramePr>
        <p:xfrm>
          <a:off x="7039570" y="3258866"/>
          <a:ext cx="6172200" cy="446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3158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704115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534928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607703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513158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5834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6500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680478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682344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702871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chat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neuf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lézard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parler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nid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farine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roue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caméra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taxi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sirop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bébé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riz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girafe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nager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école 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jupe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garage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lit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dessiner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0F2724D0-6811-EDF4-A7D6-7A9A6732E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939092"/>
              </p:ext>
            </p:extLst>
          </p:nvPr>
        </p:nvGraphicFramePr>
        <p:xfrm>
          <a:off x="482501" y="3390900"/>
          <a:ext cx="6548067" cy="453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352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602044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727563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646722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757388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692223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624914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1430418" y="598991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351" y="714091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 err="1">
                <a:solidFill>
                  <a:srgbClr val="215968"/>
                </a:solidFill>
                <a:latin typeface="Carelia"/>
              </a:rPr>
              <a:t>Annexe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vocabulaire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/>
        </p:nvGraphicFramePr>
        <p:xfrm>
          <a:off x="611968" y="6365138"/>
          <a:ext cx="12355556" cy="896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244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409503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070822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216504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027244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1679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301175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362186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1365921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407012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chat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neuf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lézard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parler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nid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farine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roue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caméra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taxi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sirop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bébé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riz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girafe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nager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école 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jupe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garage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lit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dessiner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/>
        </p:nvGraphicFramePr>
        <p:xfrm>
          <a:off x="690351" y="3698211"/>
          <a:ext cx="12277173" cy="906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5626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1287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136413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12558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42005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29787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148697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85828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301952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171672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14 </a:t>
            </a:r>
            <a:endParaRPr lang="fr-MA" sz="3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15 </a:t>
            </a:r>
            <a:endParaRPr lang="fr-MA" sz="3600" dirty="0"/>
          </a:p>
        </p:txBody>
      </p:sp>
    </p:spTree>
    <p:extLst>
      <p:ext uri="{BB962C8B-B14F-4D97-AF65-F5344CB8AC3E}">
        <p14:creationId xmlns:p14="http://schemas.microsoft.com/office/powerpoint/2010/main" val="161434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r-z-n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«r» «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  «n»,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r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z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n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9369" y="4220867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minuscule . Elle fait le son « r». Qui veut lire « r»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majuscule . Elle fait le son « r ». Qui veut lire « r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1462547" y="723586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minuscule . Elle fait le son « n». Qui veut lire «n» 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76BDB14-B42C-C338-DD87-A79629345DE4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majuscule . Elle fait le son «n». Qui veut lire «n»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45FA0B-A1B4-58E8-AAD0-CDAE3A74233B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33E940F-F3BE-B0E1-64D9-3E869CF82F8E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z minuscule . Elle fait le son «z». Qui veut lire «z»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7AD9DF-78EC-4268-D0EC-69C9EC6CFB71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D8A90-A665-08A8-4084-80E302A6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488E8E-6E7A-6487-3A62-5B056CF92C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1B4121-1AFE-94C4-8B2D-CC8EAB6890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1BBDEA8-B0FD-0DCA-F4F7-B2FE57F0BD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02DC7A2-7239-BBAF-2D0A-13767F3405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3F3DF-29BB-9F0D-2DC2-01D341241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4AD77A-4453-21F6-FCA4-C5A8C88224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706653-5898-D3A1-4DF9-261CAEF743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CC3A5EA-9CE4-5AAD-D782-B7A04ADDF0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242C10B-2C9F-4471-3BB3-3295E60C49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F7494-7F32-A219-ABDE-C184BDCB1C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D12B3AD-C32B-B98E-8DF3-B295F630A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5DA56AF-62DC-2D57-400C-8994E7E7F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144813-E6E8-58F2-980C-69DC52321962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Z majuscule . Elle fait le son «z». Qui veut lire «z» 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567C64-8BA4-2B55-8B98-5C8BFD09AEDD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604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z»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922613" y="834893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z  est à côté de la lettre  a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z »  « a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«z»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«z»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- zèbre –nid- riz –ruche- roue –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r– z-n-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r– z-n-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«n» « o » qui veut lire les lettres ?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789152" y="937172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n est à côté de la lettre  o,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no ». « n»  « o » « no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n» « o » « no ». Qui veut lire « n» « o » « no ». </a:t>
            </a: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«r»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de la lettre  i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ri ». «r»  « i » «ri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r» « i » « ri ». Qui veut lire «r» « i » « ri ». 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z»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67" y="73820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4" y="3130725"/>
            <a:ext cx="4448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814115" y="65071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z  est à côté de la lettre  e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z»  « e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z» « e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«z» « e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015116" y="62325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ré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ré ». « r»  « é » «ré».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 é » «ré ». Qui veut lire «r» « é » «ré».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«n»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4905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847452" y="64647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n est à côté de la lettre u,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«nu». «n» «u» «nu».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 » « u » « nu ». Qui veut lire «n» « u » « nu ».  </a:t>
            </a: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6172200" y="30099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429000" y="310685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«r»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r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».«r»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«r»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«z»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98678" y="621536"/>
            <a:ext cx="13234764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zou»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z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«zou ».«z» «ou » «zou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«z» «ou» «zou». Qui veut lire «z» « ou» « zou».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25B3C-B146-DF5D-E408-56351CD76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286EE2-15A5-BD4B-A2C8-7339661E03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340EB9-EE47-4CB9-0760-A607B52DCADC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EFB8F0-2FCD-31F6-555E-C426345178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A39C17-860C-AC8B-8E74-78FBF2B65F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DE2BA4-3CCD-A224-5B77-947BB287BAB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58AC9DC-F5A8-1141-77DA-83184254EB9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9DC2D79-B93E-2129-1907-2866E0B39B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EE1D76-9513-6414-BC5B-D7C196934E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C4F804-A84C-16AA-3D28-A1344BDD3A5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F16894-4EA0-595E-A912-37C76CEA8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04D119-BAF8-3DA9-C100-FE1343ED1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592B6A-E0E4-AA15-50E6-1BA4B966E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D6E115-0A4B-1322-3578-62864CE837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9847AB-71E5-CD5D-B3B2-19DB0E9F4A97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E021F1-6316-035C-D510-D98BE333E15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78138B1-CB80-DB2A-6691-5E1B939A119F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«n» « ou » qui veut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927152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C39EA-83AD-BF7D-80DC-072A9DFF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1FA6A-B8E7-F79A-DFF4-87D98EEB18C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79D38C-A965-6D11-3797-9A867D346C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B55432-3828-5716-DA97-46358FFE6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CB56552-C00D-8B5A-A015-E9C140A62A1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020A21-CC04-3EB1-55FA-0350AC29FB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76D39-CCA2-D239-C54D-E441B0A53B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EC1F60-87D4-E4C3-B85E-2711AB72BFA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93766C-73F9-35DD-C87F-0C1BF61874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2CD54A-7012-00D1-4161-7BAB58712B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F1E950-21B0-7068-CAB3-2A3555A9DB0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B13C6D5-4350-B625-71BB-657029DCB8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D27E54-D965-77A0-53FC-2F537BAE2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2B2442-D3C5-000D-AA75-D004847F299B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72D07D5-A30B-D585-70CB-1962D9B2E99E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n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».«n»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«n»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23057409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B40D513-524C-8F00-F5BF-ABA32E8274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F1D9FED-3437-3475-D7A6-A4D2C7DE78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E2432B-236C-207C-A73D-01C8E20070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nora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120" y="576262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095750" y="3354474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no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747397" y="705979"/>
            <a:ext cx="125236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«n»  «o»  «no».   «r»  «a»  «ra». «no»  «ra » 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nora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«n»  «o»  «no».   «r»  «a»  «ra». «no»  «ra » . «nora».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213529" y="5080013"/>
            <a:ext cx="342900" cy="223143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706240" y="5156991"/>
            <a:ext cx="342902" cy="207747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074" y="813947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949" y="586258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667000" y="3859334"/>
            <a:ext cx="670559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902209" y="4942861"/>
            <a:ext cx="353523" cy="299513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763699" y="5464463"/>
            <a:ext cx="342907" cy="19625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874051" y="752599"/>
            <a:ext cx="122624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«m»  «a»  «ma».   «r»  «i»  «ri». «ma»  «  ri» .«mari».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 ensemble  «m»  «a»  «ma». «r» «i» «ri». «ma»  «ri» .«mari».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7"/>
              <a:ext cx="8496000" cy="933156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9379" y="1294638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3617566" y="3570911"/>
            <a:ext cx="781152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lézar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5197642" y="5553598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8506109" y="4399365"/>
            <a:ext cx="342900" cy="413328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935682" y="600091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l» «é» «lé». «z»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lé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«lézard». Je lis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lézar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»et j’écris « lézard »  d  est une lettre muette, Lisons ensemble « lé» « 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«lézard».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19" y="594150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847698" y="2530332"/>
            <a:ext cx="5486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3900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FR" sz="239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3973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376433" y="4087323"/>
            <a:ext cx="505934" cy="4267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948592" y="764017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«r» , «a» «ra». Je lis « ra» sans prononcer le t qui est une lettre muette.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rat».    Qui veut lire?         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33C194-E415-194A-66C0-A61E7882E9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0237" y="3819874"/>
            <a:ext cx="10609674" cy="263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Un – une – sur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Dans - à - au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928364" y="3112175"/>
            <a:ext cx="71206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dans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dans”.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”dans”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1945674" y="2760972"/>
            <a:ext cx="10300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6000" b="1" kern="0" spc="480" dirty="0">
                <a:solidFill>
                  <a:srgbClr val="215968"/>
                </a:solidFill>
                <a:latin typeface="Dosis" pitchFamily="2" charset="0"/>
              </a:rPr>
              <a:t>L’abeille est </a:t>
            </a:r>
            <a:r>
              <a:rPr lang="fr-FR" sz="60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dans </a:t>
            </a:r>
            <a:r>
              <a:rPr lang="fr-FR" sz="6000" b="1" kern="0" spc="480" dirty="0">
                <a:solidFill>
                  <a:srgbClr val="215968"/>
                </a:solidFill>
                <a:latin typeface="Dosis" pitchFamily="2" charset="0"/>
              </a:rPr>
              <a:t>la ruche.</a:t>
            </a:r>
            <a:endParaRPr lang="fr-FR" sz="60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L’abeille est dans la ruche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la phrase 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8" name="Image 7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E4B1745C-A21B-45E0-AD8C-CD0C5F741E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476" y="3915112"/>
            <a:ext cx="537210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“dans”.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7E195E8-3CB7-959D-1399-EE752A81BAC3}"/>
              </a:ext>
            </a:extLst>
          </p:cNvPr>
          <p:cNvSpPr txBox="1"/>
          <p:nvPr/>
        </p:nvSpPr>
        <p:spPr>
          <a:xfrm>
            <a:off x="4795774" y="2933700"/>
            <a:ext cx="650470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dans</a:t>
            </a:r>
            <a:endParaRPr lang="fr-FR" sz="215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“dans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“dans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«dans»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dans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à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à ”.  Lisons   ensemble ”à 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à”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560418" y="5715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C7DCB7C-6019-7827-AFA9-81419160858F}"/>
              </a:ext>
            </a:extLst>
          </p:cNvPr>
          <p:cNvSpPr txBox="1"/>
          <p:nvPr/>
        </p:nvSpPr>
        <p:spPr>
          <a:xfrm>
            <a:off x="2065392" y="3049207"/>
            <a:ext cx="99348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2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6600" b="1" kern="0" spc="480" dirty="0">
                <a:solidFill>
                  <a:srgbClr val="215968"/>
                </a:solidFill>
                <a:latin typeface="Dosis" pitchFamily="2" charset="0"/>
              </a:rPr>
              <a:t>Le garçon va </a:t>
            </a:r>
            <a:r>
              <a:rPr lang="fr-FR" sz="6600" b="1" kern="0" spc="480" dirty="0">
                <a:solidFill>
                  <a:srgbClr val="FF0000"/>
                </a:solidFill>
                <a:latin typeface="Dosis" pitchFamily="2" charset="0"/>
              </a:rPr>
              <a:t>à </a:t>
            </a:r>
            <a:r>
              <a:rPr lang="fr-FR" sz="6600" b="1" kern="0" spc="480" dirty="0">
                <a:solidFill>
                  <a:srgbClr val="215968"/>
                </a:solidFill>
                <a:latin typeface="Dosis" pitchFamily="2" charset="0"/>
              </a:rPr>
              <a:t>l’école.</a:t>
            </a:r>
            <a:endParaRPr lang="fr-FR" sz="32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9FF2D4-3019-7CC9-D1F7-9545EF9F8D36}"/>
              </a:ext>
            </a:extLst>
          </p:cNvPr>
          <p:cNvSpPr txBox="1"/>
          <p:nvPr/>
        </p:nvSpPr>
        <p:spPr>
          <a:xfrm>
            <a:off x="1462547" y="886988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Le garçon va à l’école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la phrase ? 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495298"/>
            <a:ext cx="1380500" cy="920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3245740-3946-151A-6DDB-5A269837D3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800" y="4652501"/>
            <a:ext cx="4854361" cy="227095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3C80DA9-E292-4495-434C-29270C4415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600" y="6596248"/>
            <a:ext cx="2971800" cy="205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à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à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20858</TotalTime>
  <Words>6368</Words>
  <Application>Microsoft Office PowerPoint</Application>
  <PresentationFormat>Personnalisé</PresentationFormat>
  <Paragraphs>1189</Paragraphs>
  <Slides>131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131</vt:i4>
      </vt:variant>
    </vt:vector>
  </HeadingPairs>
  <TitlesOfParts>
    <vt:vector size="143" baseType="lpstr">
      <vt:lpstr>Amasis MT Pro</vt:lpstr>
      <vt:lpstr>Symbol</vt:lpstr>
      <vt:lpstr>Microsoft Uighur</vt:lpstr>
      <vt:lpstr>Dosis</vt:lpstr>
      <vt:lpstr>Aptos</vt:lpstr>
      <vt:lpstr>Carelia</vt:lpstr>
      <vt:lpstr>Wingdings</vt:lpstr>
      <vt:lpstr>Calibri</vt:lpstr>
      <vt:lpstr>Arial</vt:lpstr>
      <vt:lpstr>A Massir Ballpoint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172</cp:revision>
  <dcterms:created xsi:type="dcterms:W3CDTF">2006-08-16T00:00:00Z</dcterms:created>
  <dcterms:modified xsi:type="dcterms:W3CDTF">2025-09-16T08:12:40Z</dcterms:modified>
  <dc:identifier>DAFtlvZnwz4</dc:identifier>
</cp:coreProperties>
</file>