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9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0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18.xml" ContentType="application/vnd.openxmlformats-officedocument.presentationml.notesSlide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notesSlides/notesSlide19.xml" ContentType="application/vnd.openxmlformats-officedocument.presentationml.notesSlide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notesSlides/notesSlide20.xml" ContentType="application/vnd.openxmlformats-officedocument.presentationml.notesSlide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notesSlides/notesSlide21.xml" ContentType="application/vnd.openxmlformats-officedocument.presentationml.notesSlide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notesSlides/notesSlide22.xml" ContentType="application/vnd.openxmlformats-officedocument.presentationml.notesSlide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46"/>
  </p:notesMasterIdLst>
  <p:sldIdLst>
    <p:sldId id="257" r:id="rId3"/>
    <p:sldId id="2134808446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47482590" r:id="rId14"/>
    <p:sldId id="2147482594" r:id="rId15"/>
    <p:sldId id="2147482592" r:id="rId16"/>
    <p:sldId id="2147482595" r:id="rId17"/>
    <p:sldId id="2147482597" r:id="rId18"/>
    <p:sldId id="2147482596" r:id="rId19"/>
    <p:sldId id="2147482702" r:id="rId20"/>
    <p:sldId id="2147482703" r:id="rId21"/>
    <p:sldId id="2147482704" r:id="rId22"/>
    <p:sldId id="599" r:id="rId23"/>
    <p:sldId id="601" r:id="rId24"/>
    <p:sldId id="2147482463" r:id="rId25"/>
    <p:sldId id="2147482464" r:id="rId26"/>
    <p:sldId id="2147482465" r:id="rId27"/>
    <p:sldId id="2147482466" r:id="rId28"/>
    <p:sldId id="2134809012" r:id="rId29"/>
    <p:sldId id="2147482462" r:id="rId30"/>
    <p:sldId id="2147482469" r:id="rId31"/>
    <p:sldId id="2147482467" r:id="rId32"/>
    <p:sldId id="2147482472" r:id="rId33"/>
    <p:sldId id="2147482473" r:id="rId34"/>
    <p:sldId id="2147482470" r:id="rId35"/>
    <p:sldId id="2147482471" r:id="rId36"/>
    <p:sldId id="2147482708" r:id="rId37"/>
    <p:sldId id="609" r:id="rId38"/>
    <p:sldId id="610" r:id="rId39"/>
    <p:sldId id="2147482483" r:id="rId40"/>
    <p:sldId id="2147482487" r:id="rId41"/>
    <p:sldId id="612" r:id="rId42"/>
    <p:sldId id="2147482484" r:id="rId43"/>
    <p:sldId id="2147482485" r:id="rId44"/>
    <p:sldId id="615" r:id="rId45"/>
    <p:sldId id="2147482486" r:id="rId46"/>
    <p:sldId id="2147482481" r:id="rId47"/>
    <p:sldId id="2147482479" r:id="rId48"/>
    <p:sldId id="2147482478" r:id="rId49"/>
    <p:sldId id="2147482728" r:id="rId50"/>
    <p:sldId id="620" r:id="rId51"/>
    <p:sldId id="2147482494" r:id="rId52"/>
    <p:sldId id="2147482490" r:id="rId53"/>
    <p:sldId id="2147482495" r:id="rId54"/>
    <p:sldId id="2147482729" r:id="rId55"/>
    <p:sldId id="2147482730" r:id="rId56"/>
    <p:sldId id="2147482731" r:id="rId57"/>
    <p:sldId id="2147482732" r:id="rId58"/>
    <p:sldId id="2147482604" r:id="rId59"/>
    <p:sldId id="2147482605" r:id="rId60"/>
    <p:sldId id="2147482491" r:id="rId61"/>
    <p:sldId id="2147482599" r:id="rId62"/>
    <p:sldId id="2147482602" r:id="rId63"/>
    <p:sldId id="2147482603" r:id="rId64"/>
    <p:sldId id="2147482606" r:id="rId65"/>
    <p:sldId id="2147482607" r:id="rId66"/>
    <p:sldId id="2147482608" r:id="rId67"/>
    <p:sldId id="2147482609" r:id="rId68"/>
    <p:sldId id="2147482610" r:id="rId69"/>
    <p:sldId id="2147482611" r:id="rId70"/>
    <p:sldId id="2147482612" r:id="rId71"/>
    <p:sldId id="2147482613" r:id="rId72"/>
    <p:sldId id="2147482614" r:id="rId73"/>
    <p:sldId id="2147482615" r:id="rId74"/>
    <p:sldId id="2147482719" r:id="rId75"/>
    <p:sldId id="2147482720" r:id="rId76"/>
    <p:sldId id="2147482733" r:id="rId77"/>
    <p:sldId id="2147482734" r:id="rId78"/>
    <p:sldId id="2147482735" r:id="rId79"/>
    <p:sldId id="2147482736" r:id="rId80"/>
    <p:sldId id="2147482622" r:id="rId81"/>
    <p:sldId id="2147482623" r:id="rId82"/>
    <p:sldId id="2147482624" r:id="rId83"/>
    <p:sldId id="2147482625" r:id="rId84"/>
    <p:sldId id="2147482630" r:id="rId85"/>
    <p:sldId id="2147482631" r:id="rId86"/>
    <p:sldId id="2147482632" r:id="rId87"/>
    <p:sldId id="2147482633" r:id="rId88"/>
    <p:sldId id="2147482634" r:id="rId89"/>
    <p:sldId id="2147482637" r:id="rId90"/>
    <p:sldId id="2147482639" r:id="rId91"/>
    <p:sldId id="2147482640" r:id="rId92"/>
    <p:sldId id="2147482643" r:id="rId93"/>
    <p:sldId id="2147482644" r:id="rId94"/>
    <p:sldId id="2147482645" r:id="rId95"/>
    <p:sldId id="2147482646" r:id="rId96"/>
    <p:sldId id="2147482647" r:id="rId97"/>
    <p:sldId id="2147482648" r:id="rId98"/>
    <p:sldId id="2147482649" r:id="rId99"/>
    <p:sldId id="2147482650" r:id="rId100"/>
    <p:sldId id="2147482651" r:id="rId101"/>
    <p:sldId id="2147482701" r:id="rId102"/>
    <p:sldId id="2147482652" r:id="rId103"/>
    <p:sldId id="2147482653" r:id="rId104"/>
    <p:sldId id="2147482654" r:id="rId105"/>
    <p:sldId id="2147482656" r:id="rId106"/>
    <p:sldId id="2147482662" r:id="rId107"/>
    <p:sldId id="2134805257" r:id="rId108"/>
    <p:sldId id="2147482657" r:id="rId109"/>
    <p:sldId id="2147482658" r:id="rId110"/>
    <p:sldId id="2147482659" r:id="rId111"/>
    <p:sldId id="2147482660" r:id="rId112"/>
    <p:sldId id="2147482737" r:id="rId113"/>
    <p:sldId id="2147482738" r:id="rId114"/>
    <p:sldId id="2147482739" r:id="rId115"/>
    <p:sldId id="2147482671" r:id="rId116"/>
    <p:sldId id="2147482497" r:id="rId117"/>
    <p:sldId id="2147482679" r:id="rId118"/>
    <p:sldId id="2147482680" r:id="rId119"/>
    <p:sldId id="2147482681" r:id="rId120"/>
    <p:sldId id="2147482683" r:id="rId121"/>
    <p:sldId id="2147482684" r:id="rId122"/>
    <p:sldId id="2147482685" r:id="rId123"/>
    <p:sldId id="2147482744" r:id="rId124"/>
    <p:sldId id="2147482745" r:id="rId125"/>
    <p:sldId id="2147482742" r:id="rId126"/>
    <p:sldId id="2147482743" r:id="rId127"/>
    <p:sldId id="2147482692" r:id="rId128"/>
    <p:sldId id="2147482693" r:id="rId129"/>
    <p:sldId id="2147482694" r:id="rId130"/>
    <p:sldId id="2147482698" r:id="rId131"/>
    <p:sldId id="2147482695" r:id="rId132"/>
    <p:sldId id="2147482699" r:id="rId133"/>
    <p:sldId id="2147482696" r:id="rId134"/>
    <p:sldId id="2147482697" r:id="rId135"/>
    <p:sldId id="2147482566" r:id="rId136"/>
    <p:sldId id="2147482577" r:id="rId137"/>
    <p:sldId id="2147482580" r:id="rId138"/>
    <p:sldId id="2147482740" r:id="rId139"/>
    <p:sldId id="2147482741" r:id="rId140"/>
    <p:sldId id="2147482709" r:id="rId141"/>
    <p:sldId id="2147482583" r:id="rId142"/>
    <p:sldId id="2147482584" r:id="rId143"/>
    <p:sldId id="700" r:id="rId144"/>
    <p:sldId id="701" r:id="rId145"/>
  </p:sldIdLst>
  <p:sldSz cx="13716000" cy="10287000"/>
  <p:notesSz cx="6858000" cy="9144000"/>
  <p:embeddedFontLst>
    <p:embeddedFont>
      <p:font typeface="Aharoni" panose="02010803020104030203" pitchFamily="2" charset="-79"/>
      <p:bold r:id="rId147"/>
    </p:embeddedFont>
    <p:embeddedFont>
      <p:font typeface="Amasis MT Pro" panose="02040504050005020304" pitchFamily="18" charset="0"/>
      <p:regular r:id="rId148"/>
      <p:bold r:id="rId149"/>
      <p:italic r:id="rId150"/>
      <p:boldItalic r:id="rId151"/>
    </p:embeddedFont>
    <p:embeddedFont>
      <p:font typeface="Carelia" panose="020B0604020202020204" charset="0"/>
      <p:regular r:id="rId152"/>
    </p:embeddedFont>
    <p:embeddedFont>
      <p:font typeface="Dosis" pitchFamily="2" charset="0"/>
      <p:regular r:id="rId153"/>
      <p:bold r:id="rId154"/>
    </p:embeddedFont>
    <p:embeddedFont>
      <p:font typeface="Microsoft Uighur" panose="02000000000000000000" pitchFamily="2" charset="-78"/>
      <p:regular r:id="rId155"/>
      <p:bold r:id="rId15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413E"/>
    <a:srgbClr val="106585"/>
    <a:srgbClr val="215968"/>
    <a:srgbClr val="829D4A"/>
    <a:srgbClr val="CA7732"/>
    <a:srgbClr val="FCBF18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07" autoAdjust="0"/>
    <p:restoredTop sz="95226" autoAdjust="0"/>
  </p:normalViewPr>
  <p:slideViewPr>
    <p:cSldViewPr>
      <p:cViewPr varScale="1">
        <p:scale>
          <a:sx n="54" d="100"/>
          <a:sy n="54" d="100"/>
        </p:scale>
        <p:origin x="1392" y="5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slide" Target="slides/slide131.xml"/><Relationship Id="rId138" Type="http://schemas.openxmlformats.org/officeDocument/2006/relationships/slide" Target="slides/slide136.xml"/><Relationship Id="rId154" Type="http://schemas.openxmlformats.org/officeDocument/2006/relationships/font" Target="fonts/font8.fntdata"/><Relationship Id="rId159" Type="http://schemas.openxmlformats.org/officeDocument/2006/relationships/theme" Target="theme/theme1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slide" Target="slides/slide126.xml"/><Relationship Id="rId144" Type="http://schemas.openxmlformats.org/officeDocument/2006/relationships/slide" Target="slides/slide142.xml"/><Relationship Id="rId149" Type="http://schemas.openxmlformats.org/officeDocument/2006/relationships/font" Target="fonts/font3.fntdata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60" Type="http://schemas.openxmlformats.org/officeDocument/2006/relationships/tableStyles" Target="tableStyles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slide" Target="slides/slide132.xml"/><Relationship Id="rId139" Type="http://schemas.openxmlformats.org/officeDocument/2006/relationships/slide" Target="slides/slide13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50" Type="http://schemas.openxmlformats.org/officeDocument/2006/relationships/font" Target="fonts/font4.fntdata"/><Relationship Id="rId155" Type="http://schemas.openxmlformats.org/officeDocument/2006/relationships/font" Target="fonts/font9.fntdata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24" Type="http://schemas.openxmlformats.org/officeDocument/2006/relationships/slide" Target="slides/slide122.xml"/><Relationship Id="rId129" Type="http://schemas.openxmlformats.org/officeDocument/2006/relationships/slide" Target="slides/slide127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32" Type="http://schemas.openxmlformats.org/officeDocument/2006/relationships/slide" Target="slides/slide130.xml"/><Relationship Id="rId140" Type="http://schemas.openxmlformats.org/officeDocument/2006/relationships/slide" Target="slides/slide138.xml"/><Relationship Id="rId145" Type="http://schemas.openxmlformats.org/officeDocument/2006/relationships/slide" Target="slides/slide143.xml"/><Relationship Id="rId153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30" Type="http://schemas.openxmlformats.org/officeDocument/2006/relationships/slide" Target="slides/slide128.xml"/><Relationship Id="rId135" Type="http://schemas.openxmlformats.org/officeDocument/2006/relationships/slide" Target="slides/slide133.xml"/><Relationship Id="rId143" Type="http://schemas.openxmlformats.org/officeDocument/2006/relationships/slide" Target="slides/slide141.xml"/><Relationship Id="rId148" Type="http://schemas.openxmlformats.org/officeDocument/2006/relationships/font" Target="fonts/font2.fntdata"/><Relationship Id="rId151" Type="http://schemas.openxmlformats.org/officeDocument/2006/relationships/font" Target="fonts/font5.fntdata"/><Relationship Id="rId156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slide" Target="slides/slide139.xml"/><Relationship Id="rId146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slide" Target="slides/slide129.xml"/><Relationship Id="rId136" Type="http://schemas.openxmlformats.org/officeDocument/2006/relationships/slide" Target="slides/slide134.xml"/><Relationship Id="rId157" Type="http://schemas.openxmlformats.org/officeDocument/2006/relationships/presProps" Target="presProps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52" Type="http://schemas.openxmlformats.org/officeDocument/2006/relationships/font" Target="fonts/font6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Relationship Id="rId147" Type="http://schemas.openxmlformats.org/officeDocument/2006/relationships/font" Target="fonts/font1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142" Type="http://schemas.openxmlformats.org/officeDocument/2006/relationships/slide" Target="slides/slide140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slide" Target="slides/slide114.xml"/><Relationship Id="rId137" Type="http://schemas.openxmlformats.org/officeDocument/2006/relationships/slide" Target="slides/slide135.xml"/><Relationship Id="rId158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16/09/2025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42CDB-21F2-28D7-DEFA-13861B3E5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1CE2FDA-297D-61B0-A66F-8B65E8CB70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9C9132B-C572-0BC8-EBAB-CD6AEF4E7B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734C1DB-C7F8-DED5-85EC-800668CDCD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93002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9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22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57.png"/><Relationship Id="rId4" Type="http://schemas.openxmlformats.org/officeDocument/2006/relationships/image" Target="../media/image35.sv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22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9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6" Type="http://schemas.openxmlformats.org/officeDocument/2006/relationships/image" Target="../media/image34.png"/><Relationship Id="rId5" Type="http://schemas.openxmlformats.org/officeDocument/2006/relationships/image" Target="../media/image61.png"/><Relationship Id="rId4" Type="http://schemas.openxmlformats.org/officeDocument/2006/relationships/image" Target="../media/image60.svg"/><Relationship Id="rId9" Type="http://schemas.openxmlformats.org/officeDocument/2006/relationships/image" Target="../media/image63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1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7" Type="http://schemas.openxmlformats.org/officeDocument/2006/relationships/image" Target="../media/image36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1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7" Type="http://schemas.openxmlformats.org/officeDocument/2006/relationships/image" Target="../media/image63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59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6" Type="http://schemas.openxmlformats.org/officeDocument/2006/relationships/image" Target="../media/image34.png"/><Relationship Id="rId5" Type="http://schemas.openxmlformats.org/officeDocument/2006/relationships/image" Target="../media/image61.png"/><Relationship Id="rId4" Type="http://schemas.openxmlformats.org/officeDocument/2006/relationships/image" Target="../media/image60.svg"/><Relationship Id="rId9" Type="http://schemas.openxmlformats.org/officeDocument/2006/relationships/image" Target="../media/image63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7" Type="http://schemas.openxmlformats.org/officeDocument/2006/relationships/image" Target="../media/image36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1.png"/></Relationships>
</file>

<file path=ppt/slides/_rels/slide1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59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6" Type="http://schemas.openxmlformats.org/officeDocument/2006/relationships/image" Target="../media/image34.png"/><Relationship Id="rId5" Type="http://schemas.openxmlformats.org/officeDocument/2006/relationships/image" Target="../media/image61.png"/><Relationship Id="rId4" Type="http://schemas.openxmlformats.org/officeDocument/2006/relationships/image" Target="../media/image60.svg"/><Relationship Id="rId9" Type="http://schemas.openxmlformats.org/officeDocument/2006/relationships/image" Target="../media/image65.png"/></Relationships>
</file>

<file path=ppt/slides/_rels/slide1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59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6" Type="http://schemas.openxmlformats.org/officeDocument/2006/relationships/image" Target="../media/image34.png"/><Relationship Id="rId5" Type="http://schemas.openxmlformats.org/officeDocument/2006/relationships/image" Target="../media/image61.png"/><Relationship Id="rId4" Type="http://schemas.openxmlformats.org/officeDocument/2006/relationships/image" Target="../media/image60.svg"/><Relationship Id="rId9" Type="http://schemas.openxmlformats.org/officeDocument/2006/relationships/image" Target="../media/image66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7" Type="http://schemas.openxmlformats.org/officeDocument/2006/relationships/image" Target="../media/image36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1.png"/></Relationships>
</file>

<file path=ppt/slides/_rels/slide1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59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6" Type="http://schemas.openxmlformats.org/officeDocument/2006/relationships/image" Target="../media/image34.png"/><Relationship Id="rId5" Type="http://schemas.openxmlformats.org/officeDocument/2006/relationships/image" Target="../media/image61.png"/><Relationship Id="rId4" Type="http://schemas.openxmlformats.org/officeDocument/2006/relationships/image" Target="../media/image60.svg"/><Relationship Id="rId9" Type="http://schemas.openxmlformats.org/officeDocument/2006/relationships/image" Target="../media/image65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6" Type="http://schemas.openxmlformats.org/officeDocument/2006/relationships/image" Target="../media/image69.png"/><Relationship Id="rId5" Type="http://schemas.openxmlformats.org/officeDocument/2006/relationships/image" Target="../media/image28.jpeg"/><Relationship Id="rId4" Type="http://schemas.openxmlformats.org/officeDocument/2006/relationships/image" Target="../media/image35.sv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5" Type="http://schemas.openxmlformats.org/officeDocument/2006/relationships/image" Target="../media/image67.png"/><Relationship Id="rId4" Type="http://schemas.openxmlformats.org/officeDocument/2006/relationships/image" Target="../media/image35.sv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5" Type="http://schemas.openxmlformats.org/officeDocument/2006/relationships/image" Target="../media/image71.png"/><Relationship Id="rId4" Type="http://schemas.openxmlformats.org/officeDocument/2006/relationships/image" Target="../media/image35.sv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1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png"/><Relationship Id="rId4" Type="http://schemas.openxmlformats.org/officeDocument/2006/relationships/image" Target="../media/image77.png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78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79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10" Type="http://schemas.openxmlformats.org/officeDocument/2006/relationships/image" Target="../media/image44.png"/><Relationship Id="rId4" Type="http://schemas.openxmlformats.org/officeDocument/2006/relationships/image" Target="../media/image35.svg"/><Relationship Id="rId9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45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1.png"/><Relationship Id="rId4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4.png"/><Relationship Id="rId4" Type="http://schemas.openxmlformats.org/officeDocument/2006/relationships/image" Target="../media/image4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6.png"/><Relationship Id="rId4" Type="http://schemas.openxmlformats.org/officeDocument/2006/relationships/image" Target="../media/image35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3.png"/><Relationship Id="rId4" Type="http://schemas.openxmlformats.org/officeDocument/2006/relationships/image" Target="../media/image3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png"/><Relationship Id="rId4" Type="http://schemas.openxmlformats.org/officeDocument/2006/relationships/image" Target="../media/image35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3.png"/><Relationship Id="rId12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24.png"/><Relationship Id="rId11" Type="http://schemas.openxmlformats.org/officeDocument/2006/relationships/image" Target="../media/image44.png"/><Relationship Id="rId5" Type="http://schemas.openxmlformats.org/officeDocument/2006/relationships/image" Target="../media/image35.svg"/><Relationship Id="rId10" Type="http://schemas.openxmlformats.org/officeDocument/2006/relationships/image" Target="../media/image46.png"/><Relationship Id="rId4" Type="http://schemas.openxmlformats.org/officeDocument/2006/relationships/image" Target="../media/image34.png"/><Relationship Id="rId9" Type="http://schemas.openxmlformats.org/officeDocument/2006/relationships/image" Target="../media/image40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34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3.png"/><Relationship Id="rId10" Type="http://schemas.openxmlformats.org/officeDocument/2006/relationships/image" Target="../media/image42.png"/><Relationship Id="rId4" Type="http://schemas.openxmlformats.org/officeDocument/2006/relationships/image" Target="../media/image35.svg"/><Relationship Id="rId9" Type="http://schemas.openxmlformats.org/officeDocument/2006/relationships/image" Target="../media/image4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4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0.png"/><Relationship Id="rId4" Type="http://schemas.openxmlformats.org/officeDocument/2006/relationships/image" Target="../media/image41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5.svg"/><Relationship Id="rId7" Type="http://schemas.openxmlformats.org/officeDocument/2006/relationships/image" Target="../media/image4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1.png"/><Relationship Id="rId4" Type="http://schemas.openxmlformats.org/officeDocument/2006/relationships/image" Target="../media/image43.png"/><Relationship Id="rId9" Type="http://schemas.openxmlformats.org/officeDocument/2006/relationships/image" Target="../media/image4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sv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20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54.png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54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54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6" Type="http://schemas.openxmlformats.org/officeDocument/2006/relationships/image" Target="../media/image55.jpg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6" Type="http://schemas.openxmlformats.org/officeDocument/2006/relationships/image" Target="../media/image56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22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57.png"/><Relationship Id="rId4" Type="http://schemas.openxmlformats.org/officeDocument/2006/relationships/image" Target="../media/image35.sv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152400" y="1728950"/>
            <a:ext cx="2448861" cy="2034926"/>
            <a:chOff x="7058682" y="1822095"/>
            <a:chExt cx="1632647" cy="13566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46673" y="3194753"/>
            <a:ext cx="13445780" cy="4048839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2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2</a:t>
                  </a:r>
                  <a:endPara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60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2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pic>
        <p:nvPicPr>
          <p:cNvPr id="4" name="Image 3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23EB0F0-BE05-7B46-8217-D995CC3D57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2" y="6821029"/>
            <a:ext cx="2245228" cy="31636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Fil – c’est - folie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74" y="429918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4121521" y="3264645"/>
            <a:ext cx="8273944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3B1B3-9284-BB1D-48F0-07299A3AC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061A7B2-145E-3B9D-04F9-2A658AA9F27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26ADD0B-A502-87BF-D5FC-C1A2D1DE3C54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49209CB-C88E-AAE4-7DF4-D631DA2012F3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43D504-B1FE-28A8-9EB2-D92B54FFD7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941533A-005F-515B-A791-629B1C512257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“un 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D345681-670C-E621-93DD-AE004984B6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D31803-BA16-8A9E-7AF4-D6CF668578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22EF7D0-DC9F-E332-0220-28A45BC90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5349282-F569-CD03-91D2-35CA040F5FD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DF3C582-FCDA-370A-669E-EA91006923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BE56C2C-F235-3C52-A26A-80F3B8EB164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6D5F67A-3973-34F6-1CDE-5A3B873F7C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C65114F1-F4EA-6B06-A60B-197E45883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22398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4B270-DC3D-F017-669D-799188DF7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1F2730-E4CF-436F-914F-2E8DF8CE73D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1461C48-6D5F-CF96-3545-B1C5B8A19C0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1E8732-2E91-97C3-ECCB-0CB0CAFAAC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457F7D-6B47-D374-B4E3-4F13E15E59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67CA466-A0E5-8F36-081F-A366375AE65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E4FCC38-52A8-2EB1-74BB-A7E396AA410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00AE4A3-1DB6-6ECC-F49B-0CB0EBA194B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842DB97-714F-DC1D-530D-F0D71D228D6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3A836D1-25FB-4CE1-5CBA-BD29DA5F72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789ADDB-210F-3017-AC11-20A1E6A5D88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3270EB0-7912-EE82-6845-70CCCB71BD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E50B9C-135E-C83F-1840-A932E2A5C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358FED6-4A7D-A9F2-FD93-2BF89C4D82C1}"/>
              </a:ext>
            </a:extLst>
          </p:cNvPr>
          <p:cNvSpPr txBox="1"/>
          <p:nvPr/>
        </p:nvSpPr>
        <p:spPr>
          <a:xfrm>
            <a:off x="1512868" y="977502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  un  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792CF3-971F-A101-3445-69052EFAAE8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9C18180-B0D5-C347-2A04-706A7DCD392C}"/>
              </a:ext>
            </a:extLst>
          </p:cNvPr>
          <p:cNvSpPr txBox="1"/>
          <p:nvPr/>
        </p:nvSpPr>
        <p:spPr>
          <a:xfrm>
            <a:off x="4266068" y="3443033"/>
            <a:ext cx="5183864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un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683996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1F113-3C8B-C70D-577D-5433DD393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196217-4EDA-2F4D-7010-40625B84349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8F1DE5B-53C0-A10A-4035-C0859046686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FDA29E-DF67-DF23-A512-79BC3E7015A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B6093FA-9059-9505-C956-3C8862F332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F640F10-A17D-8B62-CA00-8AC458C987F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90869E2-C3AD-D362-15D1-56D238824E4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CCF4889-09BD-4A72-862D-F201264A76D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03C3F59-2304-CA5C-BFBE-C2862D5078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6FD2E91-4067-90E5-75F7-D847B9C8B3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A015E51-320B-65FD-C145-C95EFBD040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DF529ED-251E-51C2-B34D-436CA24CC8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169C1CE-0790-98DC-D901-E1C642F412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D722828-3E26-3FB0-B297-61D961B949B7}"/>
              </a:ext>
            </a:extLst>
          </p:cNvPr>
          <p:cNvSpPr txBox="1"/>
          <p:nvPr/>
        </p:nvSpPr>
        <p:spPr>
          <a:xfrm>
            <a:off x="3429000" y="3714716"/>
            <a:ext cx="5859272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rgbClr val="106585"/>
                </a:solidFill>
                <a:latin typeface="Dosis" pitchFamily="2" charset="0"/>
              </a:rPr>
              <a:t>une</a:t>
            </a:r>
            <a:endParaRPr lang="fr-FR" sz="17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5FABB11-BDCE-8FD6-214E-6CF4FA2BD70D}"/>
              </a:ext>
            </a:extLst>
          </p:cNvPr>
          <p:cNvSpPr txBox="1"/>
          <p:nvPr/>
        </p:nvSpPr>
        <p:spPr>
          <a:xfrm>
            <a:off x="1462547" y="816906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 Lisons   ensemble ”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.  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41069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FF8D8-BFC0-4FA1-AD5A-9AC364CC6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BD4BB0-D7EE-9387-B844-4DBC35F4816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17675D5-7A55-CFB7-C136-8C7CFC2CD87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32FF39-6FC1-3E33-741B-BED3EB84540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E4F8F81-32B4-D0D6-401E-88AC45F51DF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0BC98E6-2807-7C1C-87C4-3668A020987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79FC2EA-1C6C-C88A-7B57-0E4F400E62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BEF0496-17DA-422F-03A0-E318D4554C5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9066422-45D0-9AC9-1297-CBA2869A34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343811E-840F-0812-F76A-D860609ED65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8029D7E-8BF8-57F0-D489-E9F16F0C5FC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FAE3632-1171-63EA-77DB-17178B95CC0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6A710AC-5823-8078-5CBB-1284B0E3C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C7DCB7C-6019-7827-AFA9-81419160858F}"/>
              </a:ext>
            </a:extLst>
          </p:cNvPr>
          <p:cNvSpPr txBox="1"/>
          <p:nvPr/>
        </p:nvSpPr>
        <p:spPr>
          <a:xfrm>
            <a:off x="3137701" y="3142408"/>
            <a:ext cx="6400800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5400" b="1" kern="0" spc="480" dirty="0">
                <a:solidFill>
                  <a:srgbClr val="FFC000"/>
                </a:solidFill>
                <a:latin typeface="Dosis" pitchFamily="2" charset="0"/>
              </a:rPr>
              <a:t> </a:t>
            </a:r>
            <a:r>
              <a:rPr lang="fr-FR" sz="10350" b="1" kern="0" spc="480" dirty="0">
                <a:solidFill>
                  <a:srgbClr val="FF0000"/>
                </a:solidFill>
                <a:latin typeface="Dosis" pitchFamily="2" charset="0"/>
              </a:rPr>
              <a:t>une</a:t>
            </a:r>
            <a:r>
              <a:rPr lang="fr-FR" sz="10350" b="1" kern="0" spc="480" dirty="0">
                <a:solidFill>
                  <a:srgbClr val="FFC000"/>
                </a:solidFill>
                <a:latin typeface="Dosis" pitchFamily="2" charset="0"/>
              </a:rPr>
              <a:t> </a:t>
            </a:r>
            <a:r>
              <a:rPr lang="fr-FR" sz="10350" b="1" kern="0" spc="480" dirty="0">
                <a:solidFill>
                  <a:srgbClr val="106585"/>
                </a:solidFill>
                <a:latin typeface="Dosis" pitchFamily="2" charset="0"/>
              </a:rPr>
              <a:t>vach</a:t>
            </a:r>
            <a:r>
              <a:rPr lang="fr-FR" sz="1035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  <a:endParaRPr lang="fr-FR" sz="5400" kern="0" spc="48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49FF2D4-3019-7CC9-D1F7-9545EF9F8D36}"/>
              </a:ext>
            </a:extLst>
          </p:cNvPr>
          <p:cNvSpPr txBox="1"/>
          <p:nvPr/>
        </p:nvSpPr>
        <p:spPr>
          <a:xfrm>
            <a:off x="1462547" y="886988"/>
            <a:ext cx="914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vache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lire? 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B9AFDE8-2EED-FE65-4E16-DB19910FAFD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928682" y="495298"/>
            <a:ext cx="1380500" cy="92078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AA9FC30-62EF-5683-078F-E9D790E0ED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7741" y="5385805"/>
            <a:ext cx="4150205" cy="2589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617724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33E35-2388-D20B-9349-73DB4E01C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A669694-4389-5EF5-16AF-9D594FE956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428FEA8-A8BC-C1B4-4C81-6E23DC4857A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5A0819-CBDC-A588-80C7-8B145672BB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DD8BE8-F33B-A0AE-C869-2DEA8C5DB19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0AAE458-DBBC-56D5-F429-8BC43F64E04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E37ECA6-4295-E799-0EE4-CEA5B349FE1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3F8262-3FAD-F23F-5549-D5A6A8E7E4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C4E6BDB-CC60-F2D4-97B7-341FC2C3A1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8CB97-E58C-6828-0C82-ABA853EA221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64C724D-8C20-B945-3575-F677021939A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280D00D-69D7-9D85-AA63-BDD8A51D754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0246DD4-CBDD-2C00-DB83-C13FC71038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E65BBAF-AA10-B2F7-715B-1C8340271465}"/>
              </a:ext>
            </a:extLst>
          </p:cNvPr>
          <p:cNvSpPr txBox="1"/>
          <p:nvPr/>
        </p:nvSpPr>
        <p:spPr>
          <a:xfrm>
            <a:off x="3581400" y="3695700"/>
            <a:ext cx="5772150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une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D9ED0D-341B-C8CA-E3C7-736B429E363A}"/>
              </a:ext>
            </a:extLst>
          </p:cNvPr>
          <p:cNvSpPr txBox="1"/>
          <p:nvPr/>
        </p:nvSpPr>
        <p:spPr>
          <a:xfrm>
            <a:off x="1461835" y="1159227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EB85B35-2366-7208-1D1C-834E4F6309E2}"/>
              </a:ext>
            </a:extLst>
          </p:cNvPr>
          <p:cNvSpPr txBox="1"/>
          <p:nvPr/>
        </p:nvSpPr>
        <p:spPr>
          <a:xfrm>
            <a:off x="1450403" y="72337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D63E219-9F1A-083E-F4DD-5949366E662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29432" y="663926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953156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2A174-0BBE-0D90-8268-C830EF3C6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1CCBFF-F723-C6AB-FCC9-506F132E7E0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AD6418D-26EC-7E11-1723-E10BC97FE9E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DF94875-E457-B006-59A7-51292822B4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BE9AEB6-70A4-3056-00DC-F00D6F71FA2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FC4FA92-D377-CED3-1A0A-14246FB2ECD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244502-C710-DB12-D08C-BE906B5B3E9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9D438E-295C-AF95-EA83-0133B329694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ECCE115-5B76-D15A-1CF4-51A1F574DA8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D9AFE6F-DFA9-326E-AB94-0A8A8741CCE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DA8B6D3-8A6A-EC7B-4B69-553B34C41E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77AB4F8-1B90-DD55-6194-9B6C8DDEB62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2EF5E2E-5FA4-7D6B-30A3-15FE5BEE8A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CAACEE9-D6E2-40BC-6999-E3E460603E64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22A46E8-F61E-2FE0-BC6A-46D8924AE3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45F42A1-2843-4DF6-0A2A-D2D6F59B671D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7001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267A33-0F7A-2956-0613-61FA7EC6442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0590D0-8F0E-19AB-B381-A5C9A628DD09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BCE6CC-65C8-5CA2-EA33-FD8E08616B57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4E0AED-E9E9-4DEC-54F1-9AC48F05ACD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4D42B53-FABD-969C-DC06-A6216D467EC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55AA3E-3C96-7780-A8FD-D2E7E277A92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DC13866-BC6C-CF15-5A9E-079B93934F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53A313D-3BB0-DB91-3264-32F2DA4E630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507FC075-B539-8C22-6C16-BCFD584FB78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DF5683A6-4258-BE77-A253-B05F0C00A1D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2685E0C-694E-7920-D517-E6AD9FE02AB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6C1944A8-78C3-534A-9105-95A06A62D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523777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F0614-D566-632A-E026-38D4A7283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7681B5-BF5D-7F41-C07C-2B7158435BC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EA2291B-2BDD-3FE8-FA78-71ADAD24C0A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F244A07-5634-F07E-E883-6B1BAECD44A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52A7965-5C9B-FF48-9E18-6CA2FE83991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684569D-D470-C6AE-BBC6-F31B25990C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8E0FA63-F68E-D79B-B627-72F0FA19187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0436DEF-5A19-1D20-7B55-DFC59757B2F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2201A9F-0168-C1B9-5862-2DA49665D53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17BE395-A2C5-B28E-BA84-54A260FED2C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DA6C5AB-7684-8162-8A60-AD4073BB946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5CE34EA-0D1A-59D6-7A59-75468E58AC5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DAE13DF-68AA-ED14-8E44-ABEEF7E38D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950C784-C584-4B75-70FE-B5542ED4A809}"/>
              </a:ext>
            </a:extLst>
          </p:cNvPr>
          <p:cNvSpPr txBox="1"/>
          <p:nvPr/>
        </p:nvSpPr>
        <p:spPr>
          <a:xfrm>
            <a:off x="1512868" y="939740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  une 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FE9D363-84C5-1D0C-DACD-EE5E6066F46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88707" y="2476229"/>
            <a:ext cx="7706719" cy="543625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96A4A00-EDDA-70FB-4FB2-CF2AC2A9A5A9}"/>
              </a:ext>
            </a:extLst>
          </p:cNvPr>
          <p:cNvSpPr txBox="1"/>
          <p:nvPr/>
        </p:nvSpPr>
        <p:spPr>
          <a:xfrm>
            <a:off x="4329726" y="3443033"/>
            <a:ext cx="5120205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une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411805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0F392-F912-2D05-07E8-E2535903C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AC4E64-A871-2141-D35A-6594342AEE7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66DB3E1-8843-ACF9-5AA4-034FB65FCCC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65FDF39-3C43-3172-29FD-2DEF6010DD8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8DB6441-2194-213D-CE5E-ADD42C2F8F9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5472D6-E26A-F979-A19A-8F6E6ABFDE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19493D8-C740-86D2-759B-1DF4091237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B4C624-7BBA-869D-A519-C9121A0CAC9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725BF07-A5F0-8DFC-AAAF-6A582CA50C3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62DFEC9-A620-AE5C-EDD1-46E27FCBEA7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2E50CF2-AD93-769A-9DE3-B91E889CE48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293575C-3338-2AA2-10FA-D846DB7A6E8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0FD0627-50D5-A921-8712-4212B4953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64D1035-842A-B0E4-5893-785ED2E49DFC}"/>
              </a:ext>
            </a:extLst>
          </p:cNvPr>
          <p:cNvSpPr txBox="1"/>
          <p:nvPr/>
        </p:nvSpPr>
        <p:spPr>
          <a:xfrm>
            <a:off x="3928364" y="3112175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des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F3B716B-45E6-0B70-1E25-A9E8400E4217}"/>
              </a:ext>
            </a:extLst>
          </p:cNvPr>
          <p:cNvSpPr txBox="1"/>
          <p:nvPr/>
        </p:nvSpPr>
        <p:spPr>
          <a:xfrm>
            <a:off x="1580911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des”.  Lisons  ensemble ”des 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des “ 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564127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7C161-F1E2-F9F1-2FE9-645852C9B8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96D1CE4-B4FC-5D92-0DBE-336CE631675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2EC79B7-D0D8-F6B2-4743-B88B69E736A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F26D9F1-48F2-70CC-1982-66CAB111D18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2E9705E-531D-A2E5-A45A-EE7A67FD10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C30DFBC-2002-5E8C-B054-A8949824D21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914C834-C1C9-A904-D520-C03B1EEEFBE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E18AB99-8871-1B90-A016-C758BED79E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388B773-F3AD-307F-BEB2-44711FCEB2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9C3DBFD-B0E0-B497-BB0B-98D58578C61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8E14867-5F40-6F0D-C125-D7A0D60F11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4CF008-BD14-A726-94B6-D23B39F7D0F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A44DADC-A33E-F3AC-C139-A60414A37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680119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9807299-EE2E-C10F-4B17-FF9D1153A569}"/>
              </a:ext>
            </a:extLst>
          </p:cNvPr>
          <p:cNvSpPr txBox="1"/>
          <p:nvPr/>
        </p:nvSpPr>
        <p:spPr>
          <a:xfrm>
            <a:off x="3928364" y="2844717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des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B1F0212-943F-FB72-3360-109602EBEB52}"/>
              </a:ext>
            </a:extLst>
          </p:cNvPr>
          <p:cNvSpPr txBox="1"/>
          <p:nvPr/>
        </p:nvSpPr>
        <p:spPr>
          <a:xfrm>
            <a:off x="1134516" y="763338"/>
            <a:ext cx="1207359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le mot “des ”. Il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avec les lettres d, e et s. des.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”des”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répéter 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des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"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                        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90689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723F5-0344-8597-7E5E-040BCF8CDB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CDE3C5C-81C6-A790-B181-244C0BB732C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F6025A8-4114-4E3D-25D7-A8D5C2CEEB9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1EA2419-A2BE-528B-D459-0E90B631FFB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B769302-B623-E285-7FC7-33C3D20D787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8BB0B3C-3EA2-E131-0A8A-20F44FBA629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B9806B5-93E2-E766-E1F4-B74DBDED937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49EA7CC-C1D9-093D-19E0-56DCABA1D03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B8573E6-0948-D153-2777-8FA8E4BD212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8CB2E1D-C8CC-6D2F-E68E-6959B32E61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CC005F-92F8-71D2-62E3-4E32E3750C6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4B80F2F-7DD1-BFA5-F01F-7B32AB9D14F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80353B7-77FA-40E0-59FE-0BE14DCF26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E79AF58-5FD7-D9E7-C64D-2B14397F9F0B}"/>
              </a:ext>
            </a:extLst>
          </p:cNvPr>
          <p:cNvSpPr txBox="1"/>
          <p:nvPr/>
        </p:nvSpPr>
        <p:spPr>
          <a:xfrm>
            <a:off x="3333750" y="2728418"/>
            <a:ext cx="103822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8800" b="1" kern="0" spc="480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des</a:t>
            </a:r>
            <a:r>
              <a:rPr lang="fr-FR" sz="8800" b="1" kern="0" spc="480" dirty="0">
                <a:solidFill>
                  <a:srgbClr val="FFC000"/>
                </a:solidFill>
                <a:latin typeface="Dosis" pitchFamily="2" charset="0"/>
              </a:rPr>
              <a:t> 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vaches.</a:t>
            </a:r>
            <a:endParaRPr lang="fr-FR" sz="8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FEA7668-97D1-8314-AAA3-0483D7A80D1E}"/>
              </a:ext>
            </a:extLst>
          </p:cNvPr>
          <p:cNvSpPr txBox="1"/>
          <p:nvPr/>
        </p:nvSpPr>
        <p:spPr>
          <a:xfrm>
            <a:off x="1499568" y="750586"/>
            <a:ext cx="914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Des vaches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répéter ?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239D1A1-5B8A-F952-88AE-E69A774FE7F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649421" y="783908"/>
            <a:ext cx="1380500" cy="92078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3F994B7-002B-F944-379E-F979CE6953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2601" y="5636085"/>
            <a:ext cx="2599133" cy="162146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570EBE0-24AB-2022-6B3B-D744BF9349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5323" y="7505034"/>
            <a:ext cx="2599133" cy="16214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E43A30-940C-C383-632E-40A11A1F7C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5525406" y="5109608"/>
            <a:ext cx="2599133" cy="162146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A3B06DC-3442-5C0E-00E4-2732E1E0FD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8171544" y="6199337"/>
            <a:ext cx="2599133" cy="162146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B876ABE-AC9A-355A-CEBE-86334EC286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1285" y="7010071"/>
            <a:ext cx="2599133" cy="1621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560219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D8F11-0427-C6CC-24D6-B5DCCAB7D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3C3538E-8AD7-A5DF-9BE2-5BC1B492301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79B953D-9FCA-D1AD-71A1-A228AD604B9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4EDCC13-3F34-444E-2CE9-9770E04B949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C81D45-5531-8E41-2211-AAEB2C492D9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600EC0F-9D47-2D7C-CC9D-102828AF727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4550D09-906C-1F05-76F0-F9BD8CEE74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6F78B6D-7475-241E-F065-777ECB55383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59A9576-31A1-51C5-7EC7-C27ED27AD3F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CD30E9-9241-63D2-5E64-B7352611ABD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B01103F-3B0B-2102-FDB5-AB9C66595C5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2F53858-F61D-A640-51CF-C518398B46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9B58CD-162F-0361-8683-FF3C1E01BF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95AEF8B-D4B1-4D75-DD83-A123BCC9FEC3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4807875-53BF-2956-B6FC-D357A11F75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0FA86B9-B1D1-7666-E197-BC2D373BDC44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s’écrit”des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705369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B99520-8525-5F55-B74E-5F7576B17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EB14E5E-FDC1-9E5F-1B42-49C8BDB1B2B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7DF9DCB-5C29-9C5B-288B-916615784249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DCD7A13-75EB-2940-F741-15F86780C9B4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87FFCC3-CBF7-B958-9716-81121218459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4803183-2B49-1AD8-4F10-75DF9D177C31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“des 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2B1D109-67AC-5F03-7CCF-B31A913021A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EDE7717-504E-CB80-B0D3-9B872A9D6E5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D78EFBF-DC9C-8460-748C-B018DC7FB2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CA9C7CC-82A3-5895-6C29-FDCAC484B1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89B10CA4-9D0B-AF65-1AFB-3A882FE23EC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CDD3E8EB-8BFA-8F25-6860-8DC0882AD1F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9AC89A1C-75A0-0BF9-1EA6-27D5B3E0BE8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34C9624E-F139-E8B7-CC2A-35E694336E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693525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008B9-2BBA-5515-3B46-A39B81EAD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0560CE7-4A08-5896-A71A-3F3A30519F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D26A7E8-7DDC-859A-AC9E-24E733E1559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5E8F4C1-9DA1-FC4B-0E59-775C5F5023E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3858F77-98EE-2801-73F8-92F23D0D5B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09962A5-A528-D6B9-D0F4-4DA42D35BD0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1BC619D-B4E4-BF77-5E0B-D4CC81252D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8FCFEDC-C0EE-1DEC-E543-AFE0A811951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D7C1306-7FD8-845E-CC52-B337C6CA70F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4CE6F8F-0476-7A3F-AB72-35BBE9C096A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B6B3797-112F-615A-C824-8A808890496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788FE29-D048-9E99-874B-5E66BA5984F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C0583B0-CB59-D2EF-0B00-1C1BEE0B60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5C6C95C-4BAA-89DB-769F-847E3A6C637B}"/>
              </a:ext>
            </a:extLst>
          </p:cNvPr>
          <p:cNvSpPr txBox="1"/>
          <p:nvPr/>
        </p:nvSpPr>
        <p:spPr>
          <a:xfrm>
            <a:off x="1512868" y="939740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«des»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3C45210-729D-F75F-F5D9-AD9DE0ABDC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88707" y="2476229"/>
            <a:ext cx="7706719" cy="543625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A98F0F5-1D88-D7C8-8298-6A3D401B45C6}"/>
              </a:ext>
            </a:extLst>
          </p:cNvPr>
          <p:cNvSpPr txBox="1"/>
          <p:nvPr/>
        </p:nvSpPr>
        <p:spPr>
          <a:xfrm>
            <a:off x="4329726" y="3443033"/>
            <a:ext cx="5120205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des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1047012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152399" y="1181100"/>
            <a:ext cx="13366415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syllabes avec  « m-j-v »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 et des phrases.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3FE91B38-17DF-7D5A-99BF-6060EE7EC6C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9775384B-FD18-8056-426F-4E678F11EA05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23322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7028449A-B440-292E-2FF2-516ACB6D309F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3" name="Image 2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E73C55D-0C7B-F7AA-D8F0-9DC099A358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CF067BE-20B5-70B0-0FDD-5E3506B398A2}"/>
              </a:ext>
            </a:extLst>
          </p:cNvPr>
          <p:cNvSpPr txBox="1"/>
          <p:nvPr/>
        </p:nvSpPr>
        <p:spPr>
          <a:xfrm>
            <a:off x="1461948" y="752490"/>
            <a:ext cx="1174615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écrire  les lettres « j» « m » « v » dans des syllabes des mots et des phrases 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C6FFE94-CBB8-5AC5-03F8-BAD5BBDA920F}"/>
              </a:ext>
            </a:extLst>
          </p:cNvPr>
          <p:cNvSpPr txBox="1"/>
          <p:nvPr/>
        </p:nvSpPr>
        <p:spPr>
          <a:xfrm>
            <a:off x="5346674" y="4350603"/>
            <a:ext cx="75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elle  - moule  – Il a joli vélo. </a:t>
            </a:r>
          </a:p>
        </p:txBody>
      </p:sp>
    </p:spTree>
    <p:extLst>
      <p:ext uri="{BB962C8B-B14F-4D97-AF65-F5344CB8AC3E}">
        <p14:creationId xmlns:p14="http://schemas.microsoft.com/office/powerpoint/2010/main" val="205723180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95A58-2826-ABA8-4C5C-54F61A223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8714667-444E-F9F0-8FAA-5CA15A809DD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772D446-91D2-7ACB-30A4-10F050E89FCF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54DCD97-B364-45CE-61B1-8C69A0E53D2F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4756081-58FC-DED4-2EE9-BBE92E3EFB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A1935A7-FFEF-C073-78A9-C0158B31E87C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0C2D5CF-6843-241E-DB63-4FA5ECB2FB6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1FA6847-CADC-ACC8-38FC-422E1FB97D33}"/>
              </a:ext>
            </a:extLst>
          </p:cNvPr>
          <p:cNvGrpSpPr/>
          <p:nvPr/>
        </p:nvGrpSpPr>
        <p:grpSpPr>
          <a:xfrm>
            <a:off x="458160" y="613617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0DCE155-F77A-FE65-7D74-010B00EF3BB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8B2ACE17-2498-FA05-2330-A24FD925F11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D36E02DC-3960-5A43-BBBD-43B779244D9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79F0DAC1-D5E9-1CF2-569F-8C483F0F03F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852C9F0D-5E21-0A85-F642-EB51FC4215C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172440EB-2A9E-412C-4B8E-B2EEABDC342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A567608D-E91B-AEC4-E48B-7D1CA64E738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9853996-C599-CC9B-41FB-2C2A72EA589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BB079315-3275-4630-C9FD-317668C2473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0C6AE5B8-5137-2CB0-0756-7CDEE9564D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7FEA0957-59C2-70EF-DE59-EB22EBF9AA7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3D9929A3-ACA3-B2E8-141A-2CA00B5B9101}"/>
              </a:ext>
            </a:extLst>
          </p:cNvPr>
          <p:cNvCxnSpPr>
            <a:cxnSpLocks/>
          </p:cNvCxnSpPr>
          <p:nvPr/>
        </p:nvCxnSpPr>
        <p:spPr>
          <a:xfrm>
            <a:off x="3795907" y="6008281"/>
            <a:ext cx="436880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3468FDB6-E826-8632-7004-8C884F83F4B4}"/>
              </a:ext>
            </a:extLst>
          </p:cNvPr>
          <p:cNvCxnSpPr>
            <a:cxnSpLocks/>
          </p:cNvCxnSpPr>
          <p:nvPr/>
        </p:nvCxnSpPr>
        <p:spPr>
          <a:xfrm>
            <a:off x="3795907" y="4610100"/>
            <a:ext cx="45212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17B8B27D-73C1-9B1B-9406-AADF0887B025}"/>
              </a:ext>
            </a:extLst>
          </p:cNvPr>
          <p:cNvCxnSpPr>
            <a:cxnSpLocks/>
          </p:cNvCxnSpPr>
          <p:nvPr/>
        </p:nvCxnSpPr>
        <p:spPr>
          <a:xfrm>
            <a:off x="3795907" y="5219700"/>
            <a:ext cx="45212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B7E57932-3B7F-574B-9DE8-9AB389EE3F56}"/>
              </a:ext>
            </a:extLst>
          </p:cNvPr>
          <p:cNvSpPr txBox="1"/>
          <p:nvPr/>
        </p:nvSpPr>
        <p:spPr>
          <a:xfrm>
            <a:off x="4069914" y="4381500"/>
            <a:ext cx="36576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138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elle</a:t>
            </a:r>
          </a:p>
        </p:txBody>
      </p:sp>
      <p:pic>
        <p:nvPicPr>
          <p:cNvPr id="35" name="Picture 4" descr="Peau moyennement claire main qui écrit image clipart ...">
            <a:extLst>
              <a:ext uri="{FF2B5EF4-FFF2-40B4-BE49-F238E27FC236}">
                <a16:creationId xmlns:a16="http://schemas.microsoft.com/office/drawing/2014/main" id="{07641E4A-8F01-68D3-A8D2-6917D6289D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8009" y="4043959"/>
            <a:ext cx="21717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505D4E98-43DA-F209-E72F-071406270F71}"/>
              </a:ext>
            </a:extLst>
          </p:cNvPr>
          <p:cNvSpPr txBox="1"/>
          <p:nvPr/>
        </p:nvSpPr>
        <p:spPr>
          <a:xfrm>
            <a:off x="1479430" y="769062"/>
            <a:ext cx="10847689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des mots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d’autres mots.</a:t>
            </a:r>
          </a:p>
        </p:txBody>
      </p:sp>
    </p:spTree>
    <p:extLst>
      <p:ext uri="{BB962C8B-B14F-4D97-AF65-F5344CB8AC3E}">
        <p14:creationId xmlns:p14="http://schemas.microsoft.com/office/powerpoint/2010/main" val="1780517873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BCA7E-9FB6-4E9D-3E10-FAF00E776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0303EFD-5857-534C-CCA4-638F3537C6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0694D4-4073-BC16-C575-42778561E32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AE8A655-B9C4-10B6-3EA6-16BDD8C0A2D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A3E69A5-5711-25EB-78F1-C2D142C89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18FFF34-B305-1790-C4D5-7344A939D2F0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0B24E6-84A3-47BE-16D8-E2BB7C0DDA0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6FD94D6-9BBC-AA3B-B92F-763F1E885D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078CC01-9B03-1CCF-D54C-C26295C738F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6B45B8F-79D3-3A54-3056-B0C9FA1C71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96541F1-825A-869B-AAA0-775B70BBA32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949C2FA-BB1E-2C53-E0BE-8FCE01A671B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D52A39D-2625-5DCD-A2CF-2CF8454023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60D1CC8-9101-746F-0970-589F88FF590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70C5C94-7294-757C-B1E8-4378FF9CEE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BB85070-293B-346E-593F-D35150A9688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C6A9EBF-965B-6D91-5147-F3A9935D9FC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1404BCA4-46E5-60A8-E991-C141C80B0B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4999" y="694807"/>
            <a:ext cx="581346" cy="5141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E1F718A-A99A-951F-6891-2628C38741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3358" y="3671063"/>
            <a:ext cx="4328244" cy="23839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DC7AB98-261C-9866-3B6C-65F6AAC27FF7}"/>
              </a:ext>
            </a:extLst>
          </p:cNvPr>
          <p:cNvSpPr txBox="1"/>
          <p:nvPr/>
        </p:nvSpPr>
        <p:spPr>
          <a:xfrm>
            <a:off x="1164451" y="707105"/>
            <a:ext cx="120519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 script, on commence les lettres du haut vers le bas, on laisse un  tout petit espace entre les lettres .</a:t>
            </a:r>
          </a:p>
        </p:txBody>
      </p:sp>
    </p:spTree>
    <p:extLst>
      <p:ext uri="{BB962C8B-B14F-4D97-AF65-F5344CB8AC3E}">
        <p14:creationId xmlns:p14="http://schemas.microsoft.com/office/powerpoint/2010/main" val="247767226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20FB9-FC5A-AA0E-37ED-F8AEA6E8A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241FE92-EBB4-73D6-D301-1EB21392D6C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BE7C22-6252-CCE3-058A-788338437F20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91089F3-1E2A-3E87-BB5F-F2352D8BDD8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917D7C1-8939-3146-AF47-C340819FA3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3C74DBB-8085-6DB6-6035-CA069AB3F94D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E5D01B-B982-1953-838B-8F1D1A37940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42A0F24-D4AD-75C8-C782-C72621EDC8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6C7187E-0803-AC47-B643-8059FE6951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531B949-4D27-50FC-5D8C-D4D9CD239D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B69DD297-C43B-49B8-45F1-1BD6E314AF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9EA5FA8-EE91-3E5A-D5FF-5DA8E12A431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84D659F-5AE9-7689-2DE8-F3BF172B98C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A946EBD-77AF-0610-B649-3892C45D3FF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671EE2E1-00CA-D551-8047-AEC0D37A04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7D7AA0B-BA02-5860-9161-28314BB97A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B48EEBA-5D8F-1513-F3CA-91E6161C89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611ACBE2-4258-B180-EFEB-A5CF1BF191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D0A12F9-C1A6-EE6E-36FF-784EB27D4C9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3E20E09-3938-362C-E6D9-0C449E3DEE9F}"/>
              </a:ext>
            </a:extLst>
          </p:cNvPr>
          <p:cNvSpPr txBox="1"/>
          <p:nvPr/>
        </p:nvSpPr>
        <p:spPr>
          <a:xfrm>
            <a:off x="1500081" y="685716"/>
            <a:ext cx="118596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 «elle » sur vos ardoises. Laissez un petit espace entre les lettres.               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donne une rétroaction positive et corrective.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966707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0590E-C1FE-0C06-FFF8-4BD3246B5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213B4D4-0F24-5B61-8D65-CF745F42828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A93D668-5206-5738-3BCC-E86769451C2C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0B36EB4-5635-8B5A-24FD-8FCEBE5BD95C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63481A4-A343-9EB2-4D0B-E02C3F0A57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FC6664A-DC77-76C4-5328-2BC521063C1F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39F1056-062E-27DA-9D54-29E81657B5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FFFD957C-35A7-5335-8D35-F3FA58461F2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356ED15-B91F-27E3-F641-92B6332101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4C797084-687E-7492-B940-1714C6F6934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BAA1A84-40A6-DEA0-6BC7-BC1262C9CC2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EFC95323-FD06-AA5F-DC8C-4913800880B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4268F6D-6DCA-6960-12CE-3EBFBF1BE11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C8F1985-4ED3-4ABA-5743-F215B84D37B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76B02D50-C936-BF37-E289-6A5E31F0AB1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86C3575F-80B0-9222-C017-9CB02D53F3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3496368F-E3C4-ADD0-2181-1E194E42DB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D8A46B-7D29-0B51-8F63-A781AF5CE3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642C81ED-28EA-BC4D-C6E7-9C667CBC7BAA}"/>
              </a:ext>
            </a:extLst>
          </p:cNvPr>
          <p:cNvCxnSpPr>
            <a:cxnSpLocks/>
          </p:cNvCxnSpPr>
          <p:nvPr/>
        </p:nvCxnSpPr>
        <p:spPr>
          <a:xfrm>
            <a:off x="2819400" y="6057900"/>
            <a:ext cx="5819277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10CBB145-D4B6-6C19-7C7B-C8C4DAE2C6D0}"/>
              </a:ext>
            </a:extLst>
          </p:cNvPr>
          <p:cNvCxnSpPr>
            <a:cxnSpLocks/>
          </p:cNvCxnSpPr>
          <p:nvPr/>
        </p:nvCxnSpPr>
        <p:spPr>
          <a:xfrm>
            <a:off x="2819400" y="4610100"/>
            <a:ext cx="5819277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79E23EA9-265D-1C08-2668-17461F346D49}"/>
              </a:ext>
            </a:extLst>
          </p:cNvPr>
          <p:cNvCxnSpPr>
            <a:cxnSpLocks/>
          </p:cNvCxnSpPr>
          <p:nvPr/>
        </p:nvCxnSpPr>
        <p:spPr>
          <a:xfrm>
            <a:off x="2791324" y="5295900"/>
            <a:ext cx="5971677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A71AD0D8-56AD-DF8E-B94F-A2328CDC6292}"/>
              </a:ext>
            </a:extLst>
          </p:cNvPr>
          <p:cNvSpPr txBox="1"/>
          <p:nvPr/>
        </p:nvSpPr>
        <p:spPr>
          <a:xfrm>
            <a:off x="3070819" y="4436395"/>
            <a:ext cx="5915522" cy="2300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138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moule</a:t>
            </a:r>
          </a:p>
        </p:txBody>
      </p:sp>
      <p:pic>
        <p:nvPicPr>
          <p:cNvPr id="32" name="Picture 4" descr="Peau moyennement claire main qui écrit image clipart ...">
            <a:extLst>
              <a:ext uri="{FF2B5EF4-FFF2-40B4-BE49-F238E27FC236}">
                <a16:creationId xmlns:a16="http://schemas.microsoft.com/office/drawing/2014/main" id="{85651331-6916-9828-DA02-DA67047A76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3650" y="4103063"/>
            <a:ext cx="1798500" cy="2157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186FCBC-E7F5-9F50-1E2A-919803CC9586}"/>
              </a:ext>
            </a:extLst>
          </p:cNvPr>
          <p:cNvSpPr txBox="1"/>
          <p:nvPr/>
        </p:nvSpPr>
        <p:spPr>
          <a:xfrm>
            <a:off x="1479430" y="769062"/>
            <a:ext cx="10847689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des mots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d’autres mots.</a:t>
            </a:r>
          </a:p>
        </p:txBody>
      </p:sp>
    </p:spTree>
    <p:extLst>
      <p:ext uri="{BB962C8B-B14F-4D97-AF65-F5344CB8AC3E}">
        <p14:creationId xmlns:p14="http://schemas.microsoft.com/office/powerpoint/2010/main" val="39601297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«f»- «i» - «fi» , «l» , «fil»- 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«fil».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 fi » « l » «fil » ?</a:t>
            </a: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fil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584813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347BA-FA82-D131-9F3D-E62F58BE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EE9BD17-BCC3-6584-3697-87B1A7DF11A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56F681D-99DD-B943-CF81-57D47A2DE41A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68D93E1-EE2D-22E3-61F7-FE9F48C4B63F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64381D-FECA-AA6D-207D-5F3357C813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A495515-F38E-A5B7-7D42-1C03152A7AD1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3D6C40-D309-5425-AA17-03EC983612A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12EFE11-F8EA-CA6E-9EDC-E7CEC477E1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135464C-54F9-2CAD-FD4E-76340D4E6A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AC1E2EAF-72E8-7DEE-BB4B-C8E9080873F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4E063B85-0114-D1D2-4451-85D4E587681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BFC16E1C-9E24-62FB-24E7-4255BA34D77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E00C1A5-0348-FBA3-C5EA-7C4090D2375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461D5D5C-A832-7D88-98F8-EC9674C8526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914EB5E3-E882-D74A-A230-BF689596FD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7F73FEE-5E4E-A741-83FB-2E9B7E37E37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32D1A282-F6D1-1E83-EBAA-0745FCDCB9F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DF65A540-AB1C-6E33-C9EE-802ED94305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7892" y="583982"/>
            <a:ext cx="581346" cy="514106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1D55CF56-B4BB-581D-CC8C-6F37E16DD55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7012" y="1124682"/>
            <a:ext cx="1381080" cy="1120448"/>
          </a:xfrm>
          <a:prstGeom prst="rect">
            <a:avLst/>
          </a:prstGeom>
        </p:spPr>
      </p:pic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05C2B07B-F0EE-4F68-519D-3B8A8119D168}"/>
              </a:ext>
            </a:extLst>
          </p:cNvPr>
          <p:cNvCxnSpPr>
            <a:cxnSpLocks/>
          </p:cNvCxnSpPr>
          <p:nvPr/>
        </p:nvCxnSpPr>
        <p:spPr>
          <a:xfrm flipV="1">
            <a:off x="1945674" y="5551964"/>
            <a:ext cx="6209508" cy="7961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101A394D-68B4-B6ED-1A2A-4679D68D9EC2}"/>
              </a:ext>
            </a:extLst>
          </p:cNvPr>
          <p:cNvCxnSpPr>
            <a:cxnSpLocks/>
          </p:cNvCxnSpPr>
          <p:nvPr/>
        </p:nvCxnSpPr>
        <p:spPr>
          <a:xfrm flipV="1">
            <a:off x="1945674" y="4106542"/>
            <a:ext cx="6209508" cy="23022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759888ED-BA97-D0F1-2ECE-339490B98915}"/>
              </a:ext>
            </a:extLst>
          </p:cNvPr>
          <p:cNvCxnSpPr>
            <a:cxnSpLocks/>
          </p:cNvCxnSpPr>
          <p:nvPr/>
        </p:nvCxnSpPr>
        <p:spPr>
          <a:xfrm flipV="1">
            <a:off x="2006143" y="4799174"/>
            <a:ext cx="6375857" cy="4622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F05EE3D3-71A1-F02F-E311-2DA39B0837A2}"/>
              </a:ext>
            </a:extLst>
          </p:cNvPr>
          <p:cNvSpPr txBox="1"/>
          <p:nvPr/>
        </p:nvSpPr>
        <p:spPr>
          <a:xfrm>
            <a:off x="2514600" y="3765566"/>
            <a:ext cx="6859782" cy="2300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14351" b="1" kern="0" spc="415" dirty="0">
                <a:solidFill>
                  <a:srgbClr val="106585"/>
                </a:solidFill>
                <a:latin typeface="Dosis" pitchFamily="2" charset="0"/>
              </a:rPr>
              <a:t>moule</a:t>
            </a:r>
          </a:p>
        </p:txBody>
      </p:sp>
      <p:pic>
        <p:nvPicPr>
          <p:cNvPr id="31" name="Picture 4" descr="Peau moyennement claire main qui écrit image clipart ...">
            <a:extLst>
              <a:ext uri="{FF2B5EF4-FFF2-40B4-BE49-F238E27FC236}">
                <a16:creationId xmlns:a16="http://schemas.microsoft.com/office/drawing/2014/main" id="{1C7F97D0-EFF4-CBAD-0D61-9CBBA34552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1566" y="3962871"/>
            <a:ext cx="1738719" cy="1738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69D1668-05E6-3919-3FA8-B1340DCADE0F}"/>
              </a:ext>
            </a:extLst>
          </p:cNvPr>
          <p:cNvSpPr txBox="1"/>
          <p:nvPr/>
        </p:nvSpPr>
        <p:spPr>
          <a:xfrm>
            <a:off x="1164451" y="707105"/>
            <a:ext cx="120519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 script, on commence les lettres du haut vers le bas, on laisse un  tout petit espace entre les lettres .</a:t>
            </a:r>
          </a:p>
        </p:txBody>
      </p:sp>
    </p:spTree>
    <p:extLst>
      <p:ext uri="{BB962C8B-B14F-4D97-AF65-F5344CB8AC3E}">
        <p14:creationId xmlns:p14="http://schemas.microsoft.com/office/powerpoint/2010/main" val="3250765054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FB274-673D-50B1-1CBD-1C27D9A8B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81BC189-671E-8D00-126A-A0E23F00C81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0250635-3486-F1DA-E35E-7AA8DD7662A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6D8626E-7227-6B4E-4649-99DA6FBC7383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DE7E82B-F1FB-D360-65E9-948D14F26D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3DE290B-C488-6681-F692-FBEE01D8D98F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AF39BA6-E112-DFEB-E074-C86499CD75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C4B3E0B0-8596-90EA-FCCC-A6478EAAE8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7C6E6E2-659A-367E-C52D-7E2A78C4EEB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EFEBFD6-DF9B-10F6-8EC9-5C171F840E2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AF7A7657-2E7F-5C7A-D4D3-D1DC366600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897DCDB-AE46-3C86-0B22-E77C2272186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9FE26066-0F9E-36D9-1161-89C93AC4DFD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96992A4C-82AC-9DEF-0456-57EE660CA26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3FA56708-55F7-F1DC-0422-1E4EE2A3AC5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CF83E2A-1243-DC98-C7AF-E5F538A97E6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661ECE19-CD73-180B-5EE2-66B13866773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95AB24B1-35E8-0BAB-CE8D-9630F7A1F0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B9CAF00-09BA-8C3C-81DA-A97F5A57FEC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30C45E05-1E4F-CA5B-4956-3201E73A6CAE}"/>
              </a:ext>
            </a:extLst>
          </p:cNvPr>
          <p:cNvSpPr txBox="1"/>
          <p:nvPr/>
        </p:nvSpPr>
        <p:spPr>
          <a:xfrm>
            <a:off x="1500081" y="685716"/>
            <a:ext cx="118596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 «moule» sur vos ardoises. Laissez un petit espace entre les lettres.               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donne une rétroaction positive et corrective.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1697424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74F3AD-AE05-1F22-C34D-38D76B28D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A06D541-3161-A7B7-9431-BFB1E740685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82163E5-D61E-99A5-CFF5-B38C0C14B99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D22B300-6579-8F0D-CD7D-A8E812CBA934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F50A6E2-C8DA-00E4-405A-13828BEC43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4E8AFEB-0C83-4C6C-D8FC-2F1A0E6222E2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5A89C8A-0378-E341-5A6F-8DD5D472131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B22D062-279D-402E-2A6B-85E88BD71655}"/>
              </a:ext>
            </a:extLst>
          </p:cNvPr>
          <p:cNvGrpSpPr/>
          <p:nvPr/>
        </p:nvGrpSpPr>
        <p:grpSpPr>
          <a:xfrm>
            <a:off x="533499" y="528083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7C85FD2-892C-9223-69AB-B32147B48BF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9FE81ED-7B06-4482-8017-86FF1EA806D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A2C920C-F2E4-298C-DA21-05566EF772A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CE3988ED-3A11-6CC4-AE33-0EC1F6CEBF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AF6D3D5-49E6-5027-A5F3-F8D7E6C8103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E5C5C747-5B86-9E2C-A858-BF04C8CD1C4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EBAC6705-3388-E52F-6E18-C07F679D330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574352E-F857-E360-123E-4B431932BD2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358ED2C-71A4-18DE-6E06-F7BD2F92E0A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9DDAA79-685F-4A19-1A7F-482BECD4A6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7892" y="583982"/>
            <a:ext cx="581346" cy="514106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78E0946B-8D30-9BF5-250A-F317BAA003A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7012" y="1124682"/>
            <a:ext cx="1381080" cy="112044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7A97EAE-64D0-A587-67F8-AA781D330AE1}"/>
              </a:ext>
            </a:extLst>
          </p:cNvPr>
          <p:cNvSpPr txBox="1"/>
          <p:nvPr/>
        </p:nvSpPr>
        <p:spPr>
          <a:xfrm>
            <a:off x="1114845" y="652280"/>
            <a:ext cx="12258254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des mots de la phrase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la phrase.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+mn-ea"/>
              <a:cs typeface="+mn-cs"/>
            </a:endParaRP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EA41405E-2C82-C7AD-5C40-836B828DA2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45674" y="3873945"/>
            <a:ext cx="9871538" cy="2065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029693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0B501D-3823-EDAB-FD3F-CAACE2A075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C9B7577-7646-9B67-6B76-088F91F11AB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9979531-66A5-0F92-0F91-273CC9B65B85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054233C-D76D-AB01-2DAC-B186F4CF52B1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7B53951-3E0F-9985-E0DA-2D213EE282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4CBC88F3-8DB0-912D-A1FA-F068A25D1532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628D72E-71C8-3718-A1F6-95D554D10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E0EEFBD-9C9C-824F-08C9-39E6E8531868}"/>
              </a:ext>
            </a:extLst>
          </p:cNvPr>
          <p:cNvGrpSpPr/>
          <p:nvPr/>
        </p:nvGrpSpPr>
        <p:grpSpPr>
          <a:xfrm>
            <a:off x="533499" y="528083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6E8C376-6DF9-A2B9-F942-CA606803A1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ACC80613-0B89-03AB-0E6E-D5614FFAC4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6C46D7B-127A-5516-99A4-2988FE93C99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D383EAE5-0CC7-6606-1C54-5C1771B3A94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7F147E08-358B-BAEA-972B-6D326283860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CAAD83E-FD4E-58C6-CFC0-17AAFBDD73E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55D734E7-FCAD-4969-7494-028AA98DAF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74E73A1-4CCC-972A-DD25-0F021F26104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4E299BFF-B96B-8F56-0EA6-394EC841AB4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9AECDB3A-E0A7-12F7-AD78-06D9182424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7892" y="583982"/>
            <a:ext cx="581346" cy="514106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8B30721-36F5-B56C-0A9F-CFB0024652E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7012" y="1124682"/>
            <a:ext cx="1381080" cy="112044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2CFC5EC-2C56-9C47-2990-932BFF27CBA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9567" y="3072622"/>
            <a:ext cx="12062159" cy="2541238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410070FD-4C52-4C2D-0AE2-54D142287401}"/>
              </a:ext>
            </a:extLst>
          </p:cNvPr>
          <p:cNvCxnSpPr>
            <a:cxnSpLocks/>
          </p:cNvCxnSpPr>
          <p:nvPr/>
        </p:nvCxnSpPr>
        <p:spPr>
          <a:xfrm>
            <a:off x="689567" y="3685820"/>
            <a:ext cx="0" cy="131484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1F7B0D37-EDEC-A577-CF36-964E7F50F3F3}"/>
              </a:ext>
            </a:extLst>
          </p:cNvPr>
          <p:cNvCxnSpPr>
            <a:cxnSpLocks/>
          </p:cNvCxnSpPr>
          <p:nvPr/>
        </p:nvCxnSpPr>
        <p:spPr>
          <a:xfrm>
            <a:off x="2048306" y="4343240"/>
            <a:ext cx="0" cy="82716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F84C5B7C-FB8D-7708-A96E-35134E21F52A}"/>
              </a:ext>
            </a:extLst>
          </p:cNvPr>
          <p:cNvCxnSpPr>
            <a:cxnSpLocks/>
          </p:cNvCxnSpPr>
          <p:nvPr/>
        </p:nvCxnSpPr>
        <p:spPr>
          <a:xfrm>
            <a:off x="8336211" y="4254796"/>
            <a:ext cx="366941" cy="82716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8927D604-CD50-2429-6B79-09390D2FE2D4}"/>
              </a:ext>
            </a:extLst>
          </p:cNvPr>
          <p:cNvSpPr/>
          <p:nvPr/>
        </p:nvSpPr>
        <p:spPr>
          <a:xfrm>
            <a:off x="1008791" y="5162708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622EB10-06E9-60FB-C5B9-A20533142C33}"/>
              </a:ext>
            </a:extLst>
          </p:cNvPr>
          <p:cNvSpPr/>
          <p:nvPr/>
        </p:nvSpPr>
        <p:spPr>
          <a:xfrm>
            <a:off x="4200367" y="5224997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8DDD6C2-C4DB-9917-98A8-2FC7DBF40BC1}"/>
              </a:ext>
            </a:extLst>
          </p:cNvPr>
          <p:cNvSpPr/>
          <p:nvPr/>
        </p:nvSpPr>
        <p:spPr>
          <a:xfrm>
            <a:off x="6293444" y="5317839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1E92D86-C236-66F2-D093-A93659A45A44}"/>
              </a:ext>
            </a:extLst>
          </p:cNvPr>
          <p:cNvSpPr/>
          <p:nvPr/>
        </p:nvSpPr>
        <p:spPr>
          <a:xfrm>
            <a:off x="7149478" y="5295677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54AF17F-FF29-50BE-0097-50A87D35C672}"/>
              </a:ext>
            </a:extLst>
          </p:cNvPr>
          <p:cNvSpPr/>
          <p:nvPr/>
        </p:nvSpPr>
        <p:spPr>
          <a:xfrm>
            <a:off x="9465517" y="5389605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3218B5C-2526-8E26-9CDC-0F0C91ADABC2}"/>
              </a:ext>
            </a:extLst>
          </p:cNvPr>
          <p:cNvSpPr/>
          <p:nvPr/>
        </p:nvSpPr>
        <p:spPr>
          <a:xfrm>
            <a:off x="10361317" y="5371930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77F3898-2975-AFF2-1F18-8CEC8425DD19}"/>
              </a:ext>
            </a:extLst>
          </p:cNvPr>
          <p:cNvSpPr/>
          <p:nvPr/>
        </p:nvSpPr>
        <p:spPr>
          <a:xfrm>
            <a:off x="8295570" y="5338445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93B528C-6CE0-6AE7-9A95-DFD5EBCABD73}"/>
              </a:ext>
            </a:extLst>
          </p:cNvPr>
          <p:cNvSpPr/>
          <p:nvPr/>
        </p:nvSpPr>
        <p:spPr>
          <a:xfrm>
            <a:off x="2985033" y="5259781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7B668B1-20B1-EEB2-CECA-1CBA3028F8AF}"/>
              </a:ext>
            </a:extLst>
          </p:cNvPr>
          <p:cNvSpPr/>
          <p:nvPr/>
        </p:nvSpPr>
        <p:spPr>
          <a:xfrm>
            <a:off x="1488183" y="5326312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DE5589A-93EC-12CB-39C1-E6F2330F240A}"/>
              </a:ext>
            </a:extLst>
          </p:cNvPr>
          <p:cNvSpPr/>
          <p:nvPr/>
        </p:nvSpPr>
        <p:spPr>
          <a:xfrm>
            <a:off x="11059784" y="5382200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522C3AC-6771-74E4-65C8-BA3D7A65F5EE}"/>
              </a:ext>
            </a:extLst>
          </p:cNvPr>
          <p:cNvSpPr txBox="1"/>
          <p:nvPr/>
        </p:nvSpPr>
        <p:spPr>
          <a:xfrm>
            <a:off x="959493" y="679683"/>
            <a:ext cx="1243863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En script, on commence les lettres du haut vers le bas, on laisse un  tout petit espace entre les lettres et un plus grand entre les mots.</a:t>
            </a:r>
          </a:p>
        </p:txBody>
      </p:sp>
    </p:spTree>
    <p:extLst>
      <p:ext uri="{BB962C8B-B14F-4D97-AF65-F5344CB8AC3E}">
        <p14:creationId xmlns:p14="http://schemas.microsoft.com/office/powerpoint/2010/main" val="1167855925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ED395-131D-A86A-A3B8-D7743561C7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78C008E-82D0-E69D-B06F-CD4C1CDCF48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B2D3E00-6950-7C7B-D23A-3AC732D1E870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A1447C9-CBF9-3B5C-F041-DD5FE247FDBB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F735F2F-7859-97EF-6ED2-8C16EE815C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C81529C2-29D0-DDB5-32FF-D1548DA3115D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337A11B-B7CB-2181-C4A1-A8E07575BE6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74A0476-0F03-B608-D3B7-AE84716F03A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321623F-FD6E-CE39-0C42-10EE90C66BC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5B6F96-D185-8299-75E5-FE4D6C97C19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351E375C-9FDD-510D-0015-75DA4C5559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B12F646A-A3C0-644D-3B1C-CDDF9FE767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05E08154-EC98-8BE1-ED97-7080D72991D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C1FC9609-B4DC-A015-A5E0-0BD235984D0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424D1C1A-B722-7F5F-5158-F31A046579F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CD4403E5-36E1-6384-5E22-5A53B285CBE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A50C14DA-8670-F417-8543-8B267DCA4B9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BF3FFFA1-C9BA-21E9-CD16-EE3BB015AD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671CAF4-764D-7D0D-D70C-3AD5AC66B410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A770F91-A1AC-D24D-D4E7-2B7ABEAC22A0}"/>
              </a:ext>
            </a:extLst>
          </p:cNvPr>
          <p:cNvSpPr txBox="1"/>
          <p:nvPr/>
        </p:nvSpPr>
        <p:spPr>
          <a:xfrm>
            <a:off x="1500081" y="685716"/>
            <a:ext cx="118596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Recopi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ez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la phrase.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           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donne une rétroaction positive et corrective.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0632929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347BA-FA82-D131-9F3D-E62F58BE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EE9BD17-BCC3-6584-3697-87B1A7DF11A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56F681D-99DD-B943-CF81-57D47A2DE41A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68D93E1-EE2D-22E3-61F7-FE9F48C4B63F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64381D-FECA-AA6D-207D-5F3357C813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A495515-F38E-A5B7-7D42-1C03152A7AD1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3D6C40-D309-5425-AA17-03EC983612A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12EFE11-F8EA-CA6E-9EDC-E7CEC477E119}"/>
              </a:ext>
            </a:extLst>
          </p:cNvPr>
          <p:cNvGrpSpPr/>
          <p:nvPr/>
        </p:nvGrpSpPr>
        <p:grpSpPr>
          <a:xfrm>
            <a:off x="533499" y="528083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135464C-54F9-2CAD-FD4E-76340D4E6A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AC1E2EAF-72E8-7DEE-BB4B-C8E9080873F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4E063B85-0114-D1D2-4451-85D4E587681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BFC16E1C-9E24-62FB-24E7-4255BA34D77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E00C1A5-0348-FBA3-C5EA-7C4090D2375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461D5D5C-A832-7D88-98F8-EC9674C8526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914EB5E3-E882-D74A-A230-BF689596FD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7F73FEE-5E4E-A741-83FB-2E9B7E37E37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32D1A282-F6D1-1E83-EBAA-0745FCDCB9F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DF65A540-AB1C-6E33-C9EE-802ED94305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7892" y="583982"/>
            <a:ext cx="581346" cy="514106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370EEE07-B977-4A84-A9D4-AD72D33BA693}"/>
              </a:ext>
            </a:extLst>
          </p:cNvPr>
          <p:cNvSpPr txBox="1"/>
          <p:nvPr/>
        </p:nvSpPr>
        <p:spPr>
          <a:xfrm>
            <a:off x="959493" y="679683"/>
            <a:ext cx="12438631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Corrigez .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1D55CF56-B4BB-581D-CC8C-6F37E16DD55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7012" y="1124682"/>
            <a:ext cx="1381080" cy="1120448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5AB56C57-5043-498D-C6F7-14AB81390C5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00202" y="3687272"/>
            <a:ext cx="10600044" cy="221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206177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 mon cahier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DC25409-7D31-4529-9408-DBB0E726509B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BE89C0-FEC3-EE87-FABA-824E510D068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01,  page 18.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0FAA06D-5BDF-EBE5-FCC7-09976465EB1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D8CA2DD-BF15-2F0F-57A2-8F3657E9CD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8228" y="1797900"/>
            <a:ext cx="6296371" cy="79176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276600" y="2933700"/>
            <a:ext cx="7805397" cy="1371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440418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87EDE-4B81-6DAF-0D53-127815A4C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4D831E-DCC7-3E99-BD69-BF320F447ED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3CF3BE4-D8A4-42D6-3379-425A5A8ACB6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2E0C76C-1D01-10C8-4C39-EE79AE6329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72D4D2E-1073-A9B1-2184-576FB8F7B5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AB353DC-81A7-FE6F-B38C-D02A56ADF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9B743791-E2E1-ABB8-7B73-9A1C2C4C53C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8A63080-B0CF-E696-6A7D-F2A0619248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BEE9FC-9FF8-1616-5A0A-B5AE01FB39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796172E-2B9A-D214-7026-040E66940D7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D2070AF-B6A5-051B-B3A5-0A71D54EC2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87E984D-501B-9BC4-E43A-A361FF26AC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E8FF600-3D76-4DC4-F7C9-9A5E0EDF3A7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CFB3F9CB-CB5B-0EDD-D179-8F0616D3676C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. Lisez  à votre voisin à voix basse . Ensuite, échangez les rôles.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B59DD3A-E135-DEF5-A559-C138378FFA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2496015"/>
            <a:ext cx="12192000" cy="4323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982908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F2CD41-3235-E12F-683B-0D6679A4686F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 , page 18.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4ACAD3E-66BD-C0BF-DF4F-B868719C1B3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302CFBE-861D-0FC8-EC35-E6304A394F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8229" y="1797900"/>
            <a:ext cx="6296371" cy="79176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2939368" y="4305300"/>
            <a:ext cx="7805397" cy="133349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719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«fil»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276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F3B9D-CDF4-523F-02CE-B728F8AA9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371B91-C126-A56A-8BF3-4BC2AD8958D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821217-33BC-C044-47B9-5A291006DAA2}"/>
              </a:ext>
            </a:extLst>
          </p:cNvPr>
          <p:cNvGrpSpPr/>
          <p:nvPr/>
        </p:nvGrpSpPr>
        <p:grpSpPr>
          <a:xfrm>
            <a:off x="428121" y="63753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05633A-4B07-765B-4D0C-AEDE8345D81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E05A05D-E18C-75BC-B67A-D425017A0B0E}"/>
                </a:ext>
              </a:extLst>
            </p:cNvPr>
            <p:cNvSpPr/>
            <p:nvPr/>
          </p:nvSpPr>
          <p:spPr>
            <a:xfrm>
              <a:off x="333810" y="33173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355986-B7DE-E62C-AAFE-B8E92F3AE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607" y="90040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A89EF87-7E5F-305D-4DA7-709FF72F7CC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8689426-FDEB-3FDA-551C-385C5328033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EDC1851-E6CC-6C20-62FD-E966AF82631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349F63E-F452-4029-3A2E-A45B6FC22F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A8EBB43-82BF-A53B-6A39-647525C2BC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AE7CFFD-6F1B-1F6D-5DDD-38D02E7026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FB17E10-C124-92DC-C022-A701573EA8E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3EA4561A-8B09-860D-E22B-037F1E5BB7EA}"/>
              </a:ext>
            </a:extLst>
          </p:cNvPr>
          <p:cNvSpPr txBox="1"/>
          <p:nvPr/>
        </p:nvSpPr>
        <p:spPr>
          <a:xfrm>
            <a:off x="1172966" y="830131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2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CA7B0C3-F369-631F-5B02-C0DA05948B9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122" y="623245"/>
            <a:ext cx="1288906" cy="118006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5D75665-CC93-5D5F-295C-B75D095750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115" y="2723039"/>
            <a:ext cx="12255365" cy="379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012110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DE64E-890F-7F9B-364F-2733C31A1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4CCEE9-A58C-8856-9431-05A3576DBBA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6C9BDB8-5257-660F-34FD-6BC9E3A621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A279B7-4E24-508D-B915-F115F44F93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ADBE410-0B1A-0BD9-A97C-6152FA87ED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5D005DC-E082-7283-1B1C-AE2FCC89D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2AB80F-894E-5701-D91F-78CAB874B29C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 , page 18.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4A9963C-969C-CE22-4D89-1012E02CC0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15B5B1-2A2E-0A27-0A84-31655E050D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BC65897-9998-BCEE-FFEB-BDD3053439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27DD63D-A39F-B6CB-CA20-3414DF7AD37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E8B8F54-2C4B-F4A8-A073-A5FF36F5EF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07BCF6-F7D7-0E47-55ED-2DEBBBCF86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809EAF-7EB0-6890-5BF8-919B5D9BF7D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7E60E8C2-248E-235E-606A-FC4E0D72D64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EB76624-64CD-6A18-29A8-D15DD2DAC6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8229" y="1797900"/>
            <a:ext cx="6296371" cy="79176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3929B38-FE47-DA81-6478-2FD34084C0B7}"/>
              </a:ext>
            </a:extLst>
          </p:cNvPr>
          <p:cNvSpPr/>
          <p:nvPr/>
        </p:nvSpPr>
        <p:spPr>
          <a:xfrm>
            <a:off x="3161513" y="5756700"/>
            <a:ext cx="7805397" cy="838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3472037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EC9E-1E06-A090-11CB-84E23CF8C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2DF9EA-4286-917D-D37E-F5ABC222F5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49FD0-C68A-A821-0579-E91084D11B8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E6571E0-2290-43F6-1440-61864B1A70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A3E2D-0D97-35CD-CCE3-1E8E105B9B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46D5328-CF0F-EB79-EC98-F30393796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3B329A10-DDB1-9853-8BD0-1F227E6E26D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1774EE-2CEA-F858-8853-FB7BA79D588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EA03038-4338-F4EB-2D70-DC49FC61EC9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CC6F834-8472-66A1-ED3B-CC95E4A5C7E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211E88-A106-11BE-0B87-9E93B2E9BDF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4922CDC-FF22-5E19-CE43-CF290AA0B0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066498-8683-A960-B7C3-68A073413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9CCCFD57-A440-EE30-1C16-CEB9DBFE7F0A}"/>
              </a:ext>
            </a:extLst>
          </p:cNvPr>
          <p:cNvSpPr txBox="1"/>
          <p:nvPr/>
        </p:nvSpPr>
        <p:spPr>
          <a:xfrm>
            <a:off x="1462547" y="778726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3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29B5F3C-BCF4-4C52-B815-51A4A4C842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146" y="3837193"/>
            <a:ext cx="12517529" cy="1950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803899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l’activité 4 page 18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394995" y="4411542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C4855EA-E48D-0486-193B-8A88D56158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5947" y="1826891"/>
            <a:ext cx="6296371" cy="79176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4860302" y="6667500"/>
            <a:ext cx="7805397" cy="120609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8069801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483617" y="707658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4871" y="83978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09182F5D-87C2-AF83-F13F-321BFC6EB71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086692" y="707659"/>
            <a:ext cx="12748764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Nous allons faire le 1</a:t>
            </a:r>
            <a:r>
              <a:rPr lang="fr-FR" sz="2800" b="1" baseline="30000" dirty="0">
                <a:solidFill>
                  <a:srgbClr val="A6A6A6"/>
                </a:solidFill>
                <a:latin typeface="Dosis" panose="02010703020202060003" pitchFamily="2" charset="0"/>
              </a:rPr>
              <a:t>er</a:t>
            </a: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 exemple ensemble. Je vais écrire la syllabe </a:t>
            </a:r>
            <a:r>
              <a:rPr lang="fr-FR" sz="2800" b="1" dirty="0" err="1">
                <a:solidFill>
                  <a:srgbClr val="A6A6A6"/>
                </a:solidFill>
                <a:latin typeface="Dosis" panose="02010703020202060003" pitchFamily="2" charset="0"/>
              </a:rPr>
              <a:t>ju</a:t>
            </a: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 pour avoir 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le mot jupe .                          </a:t>
            </a:r>
            <a:r>
              <a:rPr lang="fr-FR" sz="2400" i="1" dirty="0">
                <a:solidFill>
                  <a:srgbClr val="A6A6A6"/>
                </a:solidFill>
                <a:latin typeface="Dosis" panose="02010703020202060003" pitchFamily="2" charset="0"/>
              </a:rPr>
              <a:t>Demander aux élèves de terminer l’activité à la maison.</a:t>
            </a:r>
            <a:endParaRPr lang="fr-FR" sz="280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9D6DA58-0EE1-67C3-B580-1AD7C2ACAA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638" y="3419932"/>
            <a:ext cx="12460410" cy="3073843"/>
          </a:xfrm>
          <a:prstGeom prst="rect">
            <a:avLst/>
          </a:prstGeom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BE5B4A38-DC06-926B-9E78-0D7535C4B890}"/>
              </a:ext>
            </a:extLst>
          </p:cNvPr>
          <p:cNvSpPr/>
          <p:nvPr/>
        </p:nvSpPr>
        <p:spPr>
          <a:xfrm>
            <a:off x="9372600" y="3614828"/>
            <a:ext cx="393471" cy="76354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4B40F905-93F5-20C3-C942-85CA505F9E5F}"/>
              </a:ext>
            </a:extLst>
          </p:cNvPr>
          <p:cNvSpPr/>
          <p:nvPr/>
        </p:nvSpPr>
        <p:spPr>
          <a:xfrm>
            <a:off x="2819400" y="5513741"/>
            <a:ext cx="456564" cy="76354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09143B2A-4393-5772-F61C-BACF46026ECE}"/>
              </a:ext>
            </a:extLst>
          </p:cNvPr>
          <p:cNvCxnSpPr>
            <a:cxnSpLocks/>
          </p:cNvCxnSpPr>
          <p:nvPr/>
        </p:nvCxnSpPr>
        <p:spPr>
          <a:xfrm flipV="1">
            <a:off x="1627552" y="6025802"/>
            <a:ext cx="1115338" cy="64754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>
            <a:extLst>
              <a:ext uri="{FF2B5EF4-FFF2-40B4-BE49-F238E27FC236}">
                <a16:creationId xmlns:a16="http://schemas.microsoft.com/office/drawing/2014/main" id="{7603914C-1044-73E8-8107-552BD6CE8503}"/>
              </a:ext>
            </a:extLst>
          </p:cNvPr>
          <p:cNvSpPr txBox="1"/>
          <p:nvPr/>
        </p:nvSpPr>
        <p:spPr>
          <a:xfrm>
            <a:off x="2809875" y="5602325"/>
            <a:ext cx="55216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b="1" dirty="0" err="1">
                <a:solidFill>
                  <a:srgbClr val="FF0000"/>
                </a:solidFill>
                <a:latin typeface="Dosis" panose="02010703020202060003" pitchFamily="2" charset="0"/>
              </a:rPr>
              <a:t>ju</a:t>
            </a:r>
            <a:r>
              <a:rPr lang="fr-FR" sz="3200" b="1" dirty="0">
                <a:solidFill>
                  <a:srgbClr val="FF0000"/>
                </a:solidFill>
                <a:latin typeface="Dosis" panose="02010703020202060003" pitchFamily="2" charset="0"/>
              </a:rPr>
              <a:t> </a:t>
            </a:r>
            <a:endParaRPr lang="fr-MA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234383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8285B-D048-3179-1DDC-BC928EF3B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8E760-A62F-549C-8EC2-9DC7852D3DD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782AB59-ADA3-CEC6-490E-AA9C9595CAC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206577-17EF-3FF8-7F1D-8CD1CAFC42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4B11CB0-BD13-BCE3-D443-E1D477FE9FC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1B6D416-4346-70C6-929F-28148EFF3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84A2C7-0D18-89FC-885E-4AF16CC1AE9E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Lisez les mots et la phrase et recopiez les dans votre cahier de maison . 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Travail individuel. Terminer la copie à la maison 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FA344F1-9264-094A-F9D6-5F50F3D994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3EBA08E-D799-E018-E4A2-5AC9402D4E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F7279A1-C370-AC92-6C38-C13BA47EBD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6320A90-6DE4-4E2E-999D-44036768A5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BD47D48-6CC8-8A88-61C8-B85E9EA80F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F8D1499-CFAE-E612-88EF-7E4D964BE2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7F87163-897F-351A-2EB6-CA852E6B379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6EA5EDB7-7559-25B3-E158-50D5C62E2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9056" y="840030"/>
            <a:ext cx="924217" cy="76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204523B-35AF-7CEC-3185-F0ED2D3468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070" y="2857500"/>
            <a:ext cx="12226130" cy="396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892210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Panier des lettres / syllabes</a:t>
              </a:r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du panier « panier des syllabes  »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600023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132100" y="703805"/>
            <a:ext cx="12021937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jeu et au signal l’élève qui a le panier à la main  prend une carte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et la lit et la montre aux autres . Après validation de la lecture tout le monde lit en écho , à haute voix;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206279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FR" sz="2400" dirty="0">
                <a:latin typeface="Dosis" pitchFamily="2" charset="0"/>
              </a:rPr>
              <a:t>Reconnaître la correspondance graphème / phonème</a:t>
            </a:r>
            <a:r>
              <a:rPr lang="fr-FR" sz="3200" b="1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Reconnaitre les lettres de l’alphabet, lire des syllabes  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des lettres, tableau syllabique,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12mn(deux fois/semaine au minimum)</a:t>
            </a:r>
          </a:p>
          <a:p>
            <a:pPr lvl="0" rtl="1">
              <a:lnSpc>
                <a:spcPct val="107000"/>
              </a:lnSpc>
              <a:defRPr/>
            </a:pPr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lettres/ syllabes  et les présente l’une après l’autre aux apprenants en prononçant le son de chaque lettre/syllabe et en la montrant sur le tableau syllabique accroché au mur;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choisit une seule carte, il lit la lettre/la syllabe et la présente à chaque membre du groupe qui la répète à son tour à haute voix; puis il la montre sur le tableau syllabique;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 mot commençant par cette lettre ou syllabe;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lettres/syllabes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1B347A7-EB72-4CAC-AD1F-4A46BB842AED}"/>
              </a:ext>
            </a:extLst>
          </p:cNvPr>
          <p:cNvSpPr/>
          <p:nvPr/>
        </p:nvSpPr>
        <p:spPr>
          <a:xfrm>
            <a:off x="0" y="88529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3C16432-3151-FFC5-C3A9-4DB7D5475E4D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 fil 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fil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624631" y="972443"/>
            <a:ext cx="120404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terminez les activités de la page 18.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4329727" y="2074044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A1F6FA9-E7CC-795B-BAC6-CF79FF0CE1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4931" y="3085976"/>
            <a:ext cx="4561218" cy="6263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26720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syllabes et les mots  présentés.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996111" y="514571"/>
            <a:ext cx="11799000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«f» «o» «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fo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–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«i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«li» - « 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fo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 « li » « 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foli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on entend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foli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 et on écrit folie avec e lettre muette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 «li»  «folie».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»- «li» - «folie» 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foli</a:t>
            </a:r>
            <a:r>
              <a:rPr lang="fr-MA" sz="199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07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«folie 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«folie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folie</a:t>
            </a:r>
          </a:p>
        </p:txBody>
      </p:sp>
    </p:spTree>
    <p:extLst>
      <p:ext uri="{BB962C8B-B14F-4D97-AF65-F5344CB8AC3E}">
        <p14:creationId xmlns:p14="http://schemas.microsoft.com/office/powerpoint/2010/main" val="3797203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8772D-0BAC-F4D8-F061-728835A67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8651D40-A2D6-3D51-00C4-467698B217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FFD3D5B-72E8-7082-6660-462183EA3688}"/>
              </a:ext>
            </a:extLst>
          </p:cNvPr>
          <p:cNvSpPr/>
          <p:nvPr/>
        </p:nvSpPr>
        <p:spPr>
          <a:xfrm>
            <a:off x="414767" y="485998"/>
            <a:ext cx="12866624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D5179B0-33F7-BE95-59F3-32741AED4AD3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4F274F0-16D0-0453-6031-1D3A92A70F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A0EBFC3-C06A-C3F2-E3D0-D665F76787C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DFEEBAE-9B1D-4243-0785-BA14A1C6106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9D7E68C3-89AA-DA0B-4DA8-E484CA5DBC4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4B1878E-8E9D-5CA9-29AA-9C835873C6A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E18D0BB-A3A2-1520-12EA-0910814C2B4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75A12F1-7E4E-C886-5A75-B5C547954D3A}"/>
              </a:ext>
            </a:extLst>
          </p:cNvPr>
          <p:cNvSpPr/>
          <p:nvPr/>
        </p:nvSpPr>
        <p:spPr>
          <a:xfrm>
            <a:off x="434610" y="485997"/>
            <a:ext cx="12866623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DD9B73D-317B-BC79-6418-5637AB33F261}"/>
              </a:ext>
            </a:extLst>
          </p:cNvPr>
          <p:cNvSpPr txBox="1"/>
          <p:nvPr/>
        </p:nvSpPr>
        <p:spPr>
          <a:xfrm>
            <a:off x="826758" y="606675"/>
            <a:ext cx="1258564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’est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c’est . On écrit c’est avec :« c » une apostrophe  et « e » « s » «t» 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c’est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3697EEE6-FD21-6E64-BCFC-A4143991C2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6085" y="671757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AFA4F9CC-BFDC-8A3A-CA08-5F85C0518877}"/>
              </a:ext>
            </a:extLst>
          </p:cNvPr>
          <p:cNvSpPr txBox="1"/>
          <p:nvPr/>
        </p:nvSpPr>
        <p:spPr>
          <a:xfrm>
            <a:off x="990600" y="2857500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c’est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1377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37543-1486-750E-CB1D-BE36A1A5C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F22D484-E443-924A-C367-118F7DD0EA0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5E3248C-3BAC-03E7-2E79-968F9CA80E26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AC661B4-24B5-998A-EB9E-073147F47F5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4CA5E22-0F47-6E92-1DA2-4794D87E1C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5E04A17-2BB2-4B73-471C-A4C97A047D1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9BA9D094-FD68-AF29-8834-59486090FEE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6560CF85-8B80-BB2E-607C-2938DE44B6E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C18161F-94B0-448B-6218-BC02BA71C1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C6FF5CC-9BF5-E8DF-C5C9-4CBDE4A08E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1F8F49F-C6EF-639E-EBAA-043933685A19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97FD47F-5424-2ABD-DD8C-4304283DDB3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 c’est 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6C394EA-3B4A-0AB3-0C8D-D39EC126211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D94EE425-655B-0CCA-9A42-6AA7D6342D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928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indent="-950120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131763A8-C8B5-093E-E458-C657B119718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103702" y="2600300"/>
            <a:ext cx="11874157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defRPr/>
            </a:pP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4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400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52" indent="-530252" algn="just">
              <a:defRPr/>
            </a:pPr>
            <a:endParaRPr lang="fr-FR" sz="2400" b="1" dirty="0">
              <a:solidFill>
                <a:srgbClr val="106585"/>
              </a:solidFill>
              <a:latin typeface="Carelia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en-US" sz="2400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389DE-FB6A-B2CE-8511-24D35E4C2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30C1A8-817C-5788-07C0-53EB2BD79B5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740BD-E488-0A77-C41B-6D30148BEFD4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D2B81CE-75F1-6BF3-E6B1-B2A238F0D739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6FA48BB-8A8F-BA55-1908-21E22ADB14A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C813312-EF09-6911-69F5-C64BE5B05A7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8C73B83-42AF-E9F2-6523-E677A943AB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D0F7896-4851-E936-F6F5-FAA17A44998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5B48367-E034-C645-FAB4-3A1D4A54D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64DE607-2547-9924-38F2-78957EBFC1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4F2D572-446C-D67A-B41D-0DB34D55240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8A696CD-508E-F0F9-7EE4-1BABDE5F0DEE}"/>
              </a:ext>
            </a:extLst>
          </p:cNvPr>
          <p:cNvSpPr txBox="1"/>
          <p:nvPr/>
        </p:nvSpPr>
        <p:spPr>
          <a:xfrm>
            <a:off x="1429209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 c’est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9DDCCA5-09D1-E870-12E6-37130AF9CA7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70B06416-FA7B-3913-BB20-BB93A0B023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DFA78E5C-97E3-E703-9B15-B960396AF4DE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c’est</a:t>
            </a:r>
          </a:p>
        </p:txBody>
      </p:sp>
    </p:spTree>
    <p:extLst>
      <p:ext uri="{BB962C8B-B14F-4D97-AF65-F5344CB8AC3E}">
        <p14:creationId xmlns:p14="http://schemas.microsoft.com/office/powerpoint/2010/main" val="16246834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jupe - vélo - moule - vache -  voler.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10100" y="1889799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BE4A621-D607-DC93-07B9-0E844EF9D2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3467" y="2375800"/>
            <a:ext cx="1836579" cy="127265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4464EB2-ADFD-B7CD-B1C0-52B1DD5737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37488" y="2417713"/>
            <a:ext cx="1958510" cy="118882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32408E8-CD66-AAA4-233B-5B9498CD46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06189" y="4195483"/>
            <a:ext cx="3004776" cy="214728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64AEFA0C-B005-68A9-2C45-5695D9490D1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90591" y="2092429"/>
            <a:ext cx="2377609" cy="228063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27B99A37-42A5-1DA7-748B-A461F071AEA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11514" y="4646405"/>
            <a:ext cx="2293871" cy="1479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moule . Comment vous dites moule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B704174-8FCA-F443-8219-F80CDAE393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1650" y="3162300"/>
            <a:ext cx="4992699" cy="3030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1462547" y="754364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moule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, le moule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moule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 ”. Encore une fois “un moule”.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moule”?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moule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B25629E-EC04-A10A-716A-54C3A0EA04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1650" y="4454768"/>
            <a:ext cx="4992699" cy="3030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370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62547" y="708466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L’oiseau vole ,voler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voler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23FC8F2-E610-68D2-0EBC-6046B60153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4542" y="3389291"/>
            <a:ext cx="3657600" cy="3508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770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voler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voler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”. Encore une fois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voler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voler 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voler</a:t>
            </a:r>
            <a:endParaRPr lang="fr-FR" sz="800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85BD25-E729-2651-7768-49309934FC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0202" y="4095253"/>
            <a:ext cx="3657600" cy="3508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jupe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jupe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D956F81-2DF6-3AFB-0735-B248D59F32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8229" y="3087805"/>
            <a:ext cx="4890167" cy="4111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4971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jupe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jupe, la jupe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 une jupe” ”. Encore une fois “une jupe”.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jupe”?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AF73959-1A56-A67E-F9DD-8162E0BE31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4545" y="3935887"/>
            <a:ext cx="4890167" cy="4111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4240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7C41E-2439-32EA-0A07-025E653F1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A7E2375-5ADF-4C66-86AD-6F7FBC2139F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A6DDE81-560B-1C43-46F7-CD2258DFCA6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1E9A4E-09AF-C9D2-795E-66EAB8C910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2A178D3-D145-33DB-EE59-4ADF3F72E52B}"/>
                </a:ext>
              </a:extLst>
            </p:cNvPr>
            <p:cNvSpPr/>
            <p:nvPr/>
          </p:nvSpPr>
          <p:spPr>
            <a:xfrm>
              <a:off x="329910" y="330437"/>
              <a:ext cx="8496000" cy="734728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9A63EC8-5BC7-1CC0-4E60-498EFEB80C4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4E7DA4-0975-2A66-5988-9E8F503E98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04B8E86-E568-50F0-6681-536B89EDD9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F599EF-892C-3AE8-16BD-F042586E4DF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05DEF4F-91E6-C7B6-5458-3FB00DA499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A1CCD38-A0A7-F4E9-0FF7-5552AD6D87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DFD48E-3A40-EFCC-0F26-61FECC53CF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F26EC6-1D06-FEB9-D25F-A79A1601A5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39D9A2E-BB8C-28CC-A34E-AD1E494BF7BC}"/>
              </a:ext>
            </a:extLst>
          </p:cNvPr>
          <p:cNvSpPr txBox="1"/>
          <p:nvPr/>
        </p:nvSpPr>
        <p:spPr>
          <a:xfrm>
            <a:off x="814115" y="2209165"/>
            <a:ext cx="10639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La jupe est jaune.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032A5D4-04C7-0314-D342-52622F0F9221}"/>
              </a:ext>
            </a:extLst>
          </p:cNvPr>
          <p:cNvSpPr txBox="1"/>
          <p:nvPr/>
        </p:nvSpPr>
        <p:spPr>
          <a:xfrm>
            <a:off x="1488576" y="632393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jupe est jaune ,répétons ensemble : La jupe est jaune.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répéter 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9F02953-FBDB-960B-BFF4-D0E6B4C9FA26}"/>
              </a:ext>
            </a:extLst>
          </p:cNvPr>
          <p:cNvSpPr txBox="1"/>
          <p:nvPr/>
        </p:nvSpPr>
        <p:spPr>
          <a:xfrm>
            <a:off x="4495800" y="109997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1042439-8AC5-EB71-2944-0EA7D6B9CDF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B5124AA-9E5C-CC1F-9F34-B93CF13CE5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3354811"/>
            <a:ext cx="6708395" cy="5919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376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6"/>
            <a:ext cx="12736369" cy="3640289"/>
            <a:chOff x="2853490" y="4076701"/>
            <a:chExt cx="12609208" cy="3280123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989747"/>
              <a:chOff x="1309128" y="1880836"/>
              <a:chExt cx="6724021" cy="1063436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10227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  -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jupe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–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vélo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–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moule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–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maman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–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voler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469810"/>
              <a:chOff x="1294062" y="1880836"/>
              <a:chExt cx="6739087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construites avec la lettre «v»   « j »,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 « 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m » 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6F7289-D2A1-073F-38F1-E812C3FF2FA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43BEA02-43B0-7FC1-C695-FAC3F2C1D3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2547" y="3771900"/>
            <a:ext cx="3657600" cy="350841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B8A40EB-BE5F-24E4-0486-9626EE91CC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9852" y="5143500"/>
            <a:ext cx="3563149" cy="213681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B2747A5-B607-C66D-20E4-8ADDBC652A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51453" y="4249730"/>
            <a:ext cx="3378747" cy="3176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038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630B9-5A39-7541-FF7B-FF90CA767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C8FB6E7-D005-B365-5ED5-EF89EBE7B7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BE5FBF3-CB92-0269-73A2-8B71AA414D4A}"/>
              </a:ext>
            </a:extLst>
          </p:cNvPr>
          <p:cNvGrpSpPr/>
          <p:nvPr/>
        </p:nvGrpSpPr>
        <p:grpSpPr>
          <a:xfrm>
            <a:off x="483618" y="60275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BED00F-3A04-717D-48B5-89E4C90185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F4AA43B-B0D5-64C1-23CF-863AE57AE57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3A5646-75D3-7A71-9691-482AA4CDBE0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4AF996-0EC3-D91C-E42D-AAB486A70D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DD98C8-00F6-8640-1D6D-4EF0471EACF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27327E8-276B-3F8B-B9B3-9453777021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11D53E0-E7F2-5379-4900-91170C46A6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23E46C4-74F6-C690-6074-FA765A2C8C2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48C5808-D581-E1FA-EA03-835C049879D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AACA4C6-E2E6-71A8-3263-2ED50BA46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0C9A081-F2E0-9057-E462-85E3EEDAF600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vélo . Comment vous dites vélo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FE3907B-A31A-A92B-1A60-54CDB789B5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0792" y="3384056"/>
            <a:ext cx="4924104" cy="351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5735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DCB87-7B79-6C14-62D9-5027581B6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253FCAA-ED1E-E00A-179F-85187E4EDF84}"/>
              </a:ext>
            </a:extLst>
          </p:cNvPr>
          <p:cNvSpPr/>
          <p:nvPr/>
        </p:nvSpPr>
        <p:spPr>
          <a:xfrm>
            <a:off x="0" y="3810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0470AB5-EC8C-60F8-C589-2D9DC4E06E8C}"/>
              </a:ext>
            </a:extLst>
          </p:cNvPr>
          <p:cNvGrpSpPr/>
          <p:nvPr/>
        </p:nvGrpSpPr>
        <p:grpSpPr>
          <a:xfrm>
            <a:off x="448556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D1C249F-FE1A-CAFA-D2A8-EEA13D52C4A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65C8268-0178-19EA-7A79-6BA92B37FAF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52CBADD-04ED-E606-2D0C-F8E9D5B0AF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B578AB-6F82-2FBC-6166-03115E54A5F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F30AC07-59CF-789E-D132-824031600C9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AEFC0E9-06BC-F19F-778E-5E07A4D1F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CD7EFA5-44E1-881E-3A4B-DD4DD40EA5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34FF47D-B9A2-5C6F-0D7D-B5CDCF95640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C7A9E75-E7C6-26B3-4CCF-F31A52EEDA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4126BF-C0FC-C58A-0AD8-A4ED92650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826464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9421D03-C1CF-6AA3-BDB5-478C0645F28E}"/>
              </a:ext>
            </a:extLst>
          </p:cNvPr>
          <p:cNvSpPr txBox="1"/>
          <p:nvPr/>
        </p:nvSpPr>
        <p:spPr>
          <a:xfrm>
            <a:off x="3687439" y="2355755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vélo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58EE17A-8781-4426-AB0F-248C3E127384}"/>
              </a:ext>
            </a:extLst>
          </p:cNvPr>
          <p:cNvSpPr txBox="1"/>
          <p:nvPr/>
        </p:nvSpPr>
        <p:spPr>
          <a:xfrm>
            <a:off x="914400" y="627860"/>
            <a:ext cx="1415352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vélo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, le vélo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 vélo ”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Encore une fois “un vélo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vélo”?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3C87DC-19B9-0DC6-F712-ED25F7425C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5948" y="4175983"/>
            <a:ext cx="4924104" cy="351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70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A8E62-8408-7979-6B30-5B222E9F8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857E4EB-592A-DB7B-075A-2F3E5F1C24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8A09CE4-B542-E616-85EA-6E8B31A95A9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190243-A27B-0CC9-9568-921705A6DB5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E5086C-3EBC-F99C-77B6-7D543D44F23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99FFC2E-54D6-D8FE-B947-FA2E10E625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2A7301-9452-42D9-09EE-93A3826A3F2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589E695-791D-2936-F497-CDE0984947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0CA630C-3202-887A-4291-A1040AB25F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44EF354-BB27-B1E8-776E-40F6A207C3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36DFFE3-B445-9D0C-8000-9CF6257C07D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9B6381-E92A-1607-6954-1EF40CF0A75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1890DA-E0CC-CBA3-69CD-C433E48BF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8459013-5497-94E6-A32C-D207FEB4A9F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vache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vache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2808F9F-112F-00E4-4E04-54BB7D50C6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1020" y="3771900"/>
            <a:ext cx="5204585" cy="335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5435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7FC3C-702A-9BCF-4E7F-7D3494F05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0C1393F-F770-9042-0FAF-701E0C17036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805FE5E-07A7-9291-9A99-7C55981782D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3DBDE-FC0B-F044-8002-00583D64E8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2B9DDF-A8D7-AB5E-1ED3-718846BB3A9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54BA6EE-17EE-42F2-226C-B58BB4B4A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93D955B-5AE4-2F38-3277-B08F2C2AED8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581A9B7-6028-D9E8-E036-92B2F7E6F58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3FD844-12B2-2349-BC5F-B6A248ED78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EFD4FC3-7CDB-8DFD-3035-6EC54647CA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215CC8-DD4D-7644-B695-3DA60BD13D7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A722CB7-41C5-A7FA-AA23-577C6102F10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CB573B8-3AB0-9F8F-3C0D-F987D6139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9254" y="680119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1752F59-A925-4F90-A434-CDFF504657CF}"/>
              </a:ext>
            </a:extLst>
          </p:cNvPr>
          <p:cNvSpPr txBox="1"/>
          <p:nvPr/>
        </p:nvSpPr>
        <p:spPr>
          <a:xfrm>
            <a:off x="2864139" y="2355755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</a:t>
            </a: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</a:t>
            </a:r>
            <a:r>
              <a:rPr lang="fr-FR" sz="9000" b="1" dirty="0" err="1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vach</a:t>
            </a: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3B6AAD7-F6AB-8037-1907-FF123685E080}"/>
              </a:ext>
            </a:extLst>
          </p:cNvPr>
          <p:cNvSpPr txBox="1"/>
          <p:nvPr/>
        </p:nvSpPr>
        <p:spPr>
          <a:xfrm>
            <a:off x="898579" y="646910"/>
            <a:ext cx="124206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ne 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vach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, la vache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vache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 ”. Encore une fois “une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vache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vache”?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7EFF065-EB92-AB13-ABAC-89ED48C6CC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1020" y="3938315"/>
            <a:ext cx="5204585" cy="335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9512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C5B264-BC86-2E24-BAE7-2D0ECF470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47F323F-A1E6-E2CD-39F8-107D4EDC38F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F84B149-8D94-55DE-962C-CD29A540F85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37C0951-1699-C976-5ABA-14AC9762A54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537B740-8593-E29C-55EF-1BD54AA2E5E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E897B8A-EDC8-5EA8-9142-F67FD7F5474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A8E95FC-C63C-6D8F-6EA8-693911EAAD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5E0F3B-7FEB-9626-02F6-7E4D27A2516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1D9CAC4-8471-EFCA-39CC-0CDC2E38544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9F7C6FF-5FE3-A9A7-708B-BC96193B57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6BBCDD1-0312-9731-17C1-B5613E48B2E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B90492-6240-0389-B8B4-B121197A59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9A82D2-9705-6231-10F0-62EC13905C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704" y="800448"/>
            <a:ext cx="581346" cy="51410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155AD6C-EAA2-F1D1-4031-0D3CDD955E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58" y="3644638"/>
            <a:ext cx="3658369" cy="390188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DBF7714-73F3-BBD7-C7FC-DC3E7646ED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2796" y="4493426"/>
            <a:ext cx="4150205" cy="258910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9511BCC-5268-504C-C2A4-268D2A96C9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27648" y="4219709"/>
            <a:ext cx="3850610" cy="275174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2DC416D3-9E58-553C-B23C-6EDB43566E19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285245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6392126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10361405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vélo – jupe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jaune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– vache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9225765-BB44-69A8-17B0-45FBC02C933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310" y="2608946"/>
            <a:ext cx="3658369" cy="390188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E4D1785-A504-F063-9092-54DDF81D47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6748" y="3457734"/>
            <a:ext cx="4150205" cy="258910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9D46047-BB50-2638-F3D2-0E52354EAF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91600" y="3184017"/>
            <a:ext cx="3850610" cy="2751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C834B-D0BD-825B-CE57-187D54C2F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C919655-2754-7DE7-00E2-978E05F9CEEE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231A345A-E291-E9D5-559F-4299E1B59914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494C490-A831-F961-E832-55E3E11C9E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19D3990E-F76B-E168-9753-E2336A28DB1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75A213E-7C13-DE45-652E-26B4B4611288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E379984-6B88-A57C-4AFE-BB9326D855D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1BD7D160-7C1B-45A8-99BF-8D6689475217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70403D-F6D2-DB30-B019-A4FCBD0A95A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C0B53D88-8FFE-1C15-DDBE-BAAF3565148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5641DA4-9FB3-2917-4B8B-1BAA5CA4F36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29B6789C-69E6-3D33-B10F-2F98F67A3F7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299BE759-D605-3F47-FD33-A9BD8DB9A5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4374" y="984303"/>
            <a:ext cx="583707" cy="516193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C71ABBD-AA97-170E-B56D-E7777EFCD690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2041C81D-CCD3-6C8E-958B-2671AD6D5680}"/>
              </a:ext>
            </a:extLst>
          </p:cNvPr>
          <p:cNvSpPr/>
          <p:nvPr/>
        </p:nvSpPr>
        <p:spPr>
          <a:xfrm>
            <a:off x="6392126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D9C9F945-6B39-23D0-1786-DBC8DD34875F}"/>
              </a:ext>
            </a:extLst>
          </p:cNvPr>
          <p:cNvSpPr/>
          <p:nvPr/>
        </p:nvSpPr>
        <p:spPr>
          <a:xfrm>
            <a:off x="10361405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CF95690-89BF-C90B-DACA-7778BB65E085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jupe – voler – moule 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22132B01-C350-B54C-94F7-A6D7A9CCBC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8081" y="2737084"/>
            <a:ext cx="3657600" cy="350841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7951FEE-A0EE-D5C9-2C3B-E6B7F3DFF3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5386" y="4108684"/>
            <a:ext cx="3563149" cy="213681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6D1CB8B-E4EC-7A8A-0C53-01C454E2EA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46987" y="3214914"/>
            <a:ext cx="3378747" cy="3176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543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E375DA6-1568-6592-EF18-FE49281D3BB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221870" y="5646680"/>
            <a:ext cx="1590563" cy="197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4B51445-DFBB-BB55-4E19-B5A96E6F0A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3000" y="1959569"/>
            <a:ext cx="3657600" cy="350841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0E1D2C3-7463-6A74-6EE5-7F669EBB358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80305" y="3331169"/>
            <a:ext cx="3563149" cy="213681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9845841-8F9E-ED00-1FAA-3B673BF7A8C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31906" y="2437399"/>
            <a:ext cx="3378747" cy="317636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DF5D0DB-605D-701D-FADC-77EE0AEB955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88" y="5384477"/>
            <a:ext cx="3658369" cy="390188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3E2E226C-F041-8CFC-BC33-10434D74177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93026" y="6233265"/>
            <a:ext cx="4150205" cy="258910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827BE81-6EC2-F8C2-81BA-8584AC9703F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07878" y="5959548"/>
            <a:ext cx="3850610" cy="2751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A9084FA-D626-1B4C-10A9-03C4FBD1DE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3000" y="1959569"/>
            <a:ext cx="3657600" cy="350841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A758CEE-AEB5-0C5D-48F5-E43135BB92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80305" y="3331169"/>
            <a:ext cx="3563149" cy="213681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3C6568BF-482D-35CE-B3EC-3D819C964F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31906" y="2437399"/>
            <a:ext cx="3378747" cy="317636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9EBB5DF-724C-4096-649D-7BE67FA0A62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88" y="5384477"/>
            <a:ext cx="3658369" cy="390188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A859308-32C6-7A64-6C43-F388511B9AB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93026" y="6233265"/>
            <a:ext cx="4150205" cy="258910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CFDFF15-2375-326D-3550-961D708124D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07878" y="5959548"/>
            <a:ext cx="3850610" cy="2751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880535" y="2223541"/>
            <a:ext cx="12225865" cy="6573568"/>
            <a:chOff x="1373134" y="3340063"/>
            <a:chExt cx="9400808" cy="5054599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AE15535-B2A3-4BD6-BD66-4881D381EC39}"/>
                </a:ext>
              </a:extLst>
            </p:cNvPr>
            <p:cNvSpPr/>
            <p:nvPr/>
          </p:nvSpPr>
          <p:spPr>
            <a:xfrm>
              <a:off x="1373134" y="334006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53C9544-4427-A0C8-D651-1F50E352ACA3}"/>
                </a:ext>
              </a:extLst>
            </p:cNvPr>
            <p:cNvSpPr txBox="1"/>
            <p:nvPr/>
          </p:nvSpPr>
          <p:spPr>
            <a:xfrm>
              <a:off x="2269225" y="3453741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754879" y="5630955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8908603" y="6386292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87748CF1-9922-CD98-B404-3711A482D6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0305" y="3331169"/>
            <a:ext cx="3563149" cy="213681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A37EEA1-95A9-5C6B-120B-C11F040D65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1906" y="2437399"/>
            <a:ext cx="3378747" cy="317636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F33E18A-DCBA-3EDC-5F96-53893BA6C8A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88" y="5384477"/>
            <a:ext cx="3658369" cy="390188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7D33A9A-99FB-F9FE-01EF-0FC0D5427C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93026" y="6233265"/>
            <a:ext cx="4150205" cy="2589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voler  et vélo.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1FCAD07-AE37-6E8D-2273-05A545F496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1959569"/>
            <a:ext cx="3657600" cy="350841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86AAC1D-8144-0BD0-255E-3D660B56DA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0305" y="3331169"/>
            <a:ext cx="3563149" cy="213681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6E1E15D-5223-9828-BEC5-162541F7FB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31906" y="2437399"/>
            <a:ext cx="3378747" cy="317636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8C849CC-A27A-FE1D-264C-904369E46C3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88" y="5384477"/>
            <a:ext cx="3658369" cy="390188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F3D2A6B-DB53-2AA6-2634-AAD8AF8C876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93026" y="6233265"/>
            <a:ext cx="4150205" cy="258910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9D8EA3D-7A62-82D4-39C6-CC71EE0025A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07878" y="5959548"/>
            <a:ext cx="3850610" cy="2751742"/>
          </a:xfrm>
          <a:prstGeom prst="rect">
            <a:avLst/>
          </a:prstGeom>
        </p:spPr>
      </p:pic>
      <p:sp>
        <p:nvSpPr>
          <p:cNvPr id="19" name="Ellipse 18">
            <a:extLst>
              <a:ext uri="{FF2B5EF4-FFF2-40B4-BE49-F238E27FC236}">
                <a16:creationId xmlns:a16="http://schemas.microsoft.com/office/drawing/2014/main" id="{6AE93783-1C4B-F114-D736-8518040E52AD}"/>
              </a:ext>
            </a:extLst>
          </p:cNvPr>
          <p:cNvSpPr/>
          <p:nvPr/>
        </p:nvSpPr>
        <p:spPr>
          <a:xfrm>
            <a:off x="9122165" y="5835500"/>
            <a:ext cx="3850610" cy="307023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 flipH="1">
            <a:off x="12149639" y="4661293"/>
            <a:ext cx="686814" cy="208240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Ellipse 20">
            <a:extLst>
              <a:ext uri="{FF2B5EF4-FFF2-40B4-BE49-F238E27FC236}">
                <a16:creationId xmlns:a16="http://schemas.microsoft.com/office/drawing/2014/main" id="{AB864796-CFD0-1DAC-2F17-D06277B05650}"/>
              </a:ext>
            </a:extLst>
          </p:cNvPr>
          <p:cNvSpPr/>
          <p:nvPr/>
        </p:nvSpPr>
        <p:spPr>
          <a:xfrm>
            <a:off x="818250" y="1885099"/>
            <a:ext cx="4015591" cy="380964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4389361" y="1885157"/>
            <a:ext cx="1523846" cy="126020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C13871-7637-8565-CC62-A0944FC5A57B}"/>
              </a:ext>
            </a:extLst>
          </p:cNvPr>
          <p:cNvSpPr txBox="1"/>
          <p:nvPr/>
        </p:nvSpPr>
        <p:spPr>
          <a:xfrm>
            <a:off x="869255" y="799042"/>
            <a:ext cx="1337253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i="1" dirty="0">
                <a:solidFill>
                  <a:schemeClr val="bg1">
                    <a:lumMod val="50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Faire l’activité collectivement on utilisant la liste du vocabulaire du PPT( celle présentée dans le livret est erronée)</a:t>
            </a:r>
          </a:p>
          <a:p>
            <a:pPr defTabSz="342900">
              <a:defRPr/>
            </a:pPr>
            <a:r>
              <a:rPr lang="fr-FR" sz="2000" i="1" dirty="0">
                <a:solidFill>
                  <a:schemeClr val="bg1">
                    <a:lumMod val="50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Demander aux élèves de chercher les mots convenables dans la liste projetée.(voir la slide suivant) .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6CA35B4C-BB99-5F16-8AB8-19FD94EFC1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164" y="2389137"/>
            <a:ext cx="6172200" cy="73921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CAE586C-6D1F-6DB8-C300-6EBF39CE03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9264" y="2395811"/>
            <a:ext cx="6344768" cy="7297457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2322E736-BF77-A43A-3185-DFDF9534FD4E}"/>
              </a:ext>
            </a:extLst>
          </p:cNvPr>
          <p:cNvSpPr/>
          <p:nvPr/>
        </p:nvSpPr>
        <p:spPr>
          <a:xfrm>
            <a:off x="10202599" y="4158032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2642401" y="4249446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0C3A597F-3F9E-BC60-5078-03073F9D3551}"/>
              </a:ext>
            </a:extLst>
          </p:cNvPr>
          <p:cNvSpPr/>
          <p:nvPr/>
        </p:nvSpPr>
        <p:spPr>
          <a:xfrm>
            <a:off x="2642401" y="7274394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FB45A84-46AF-F7DC-76E1-35E6275EDB1D}"/>
              </a:ext>
            </a:extLst>
          </p:cNvPr>
          <p:cNvSpPr/>
          <p:nvPr/>
        </p:nvSpPr>
        <p:spPr>
          <a:xfrm>
            <a:off x="1353719" y="4238769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C1C8C29F-4F9A-1E93-6387-A8E656181418}"/>
              </a:ext>
            </a:extLst>
          </p:cNvPr>
          <p:cNvGraphicFramePr>
            <a:graphicFrameLocks noGrp="1"/>
          </p:cNvGraphicFramePr>
          <p:nvPr/>
        </p:nvGraphicFramePr>
        <p:xfrm>
          <a:off x="7040585" y="3725338"/>
          <a:ext cx="6172200" cy="4467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3158">
                  <a:extLst>
                    <a:ext uri="{9D8B030D-6E8A-4147-A177-3AD203B41FA5}">
                      <a16:colId xmlns:a16="http://schemas.microsoft.com/office/drawing/2014/main" val="1881612268"/>
                    </a:ext>
                  </a:extLst>
                </a:gridCol>
                <a:gridCol w="704115">
                  <a:extLst>
                    <a:ext uri="{9D8B030D-6E8A-4147-A177-3AD203B41FA5}">
                      <a16:colId xmlns:a16="http://schemas.microsoft.com/office/drawing/2014/main" val="2949096028"/>
                    </a:ext>
                  </a:extLst>
                </a:gridCol>
                <a:gridCol w="534928">
                  <a:extLst>
                    <a:ext uri="{9D8B030D-6E8A-4147-A177-3AD203B41FA5}">
                      <a16:colId xmlns:a16="http://schemas.microsoft.com/office/drawing/2014/main" val="983808998"/>
                    </a:ext>
                  </a:extLst>
                </a:gridCol>
                <a:gridCol w="607703">
                  <a:extLst>
                    <a:ext uri="{9D8B030D-6E8A-4147-A177-3AD203B41FA5}">
                      <a16:colId xmlns:a16="http://schemas.microsoft.com/office/drawing/2014/main" val="1476371376"/>
                    </a:ext>
                  </a:extLst>
                </a:gridCol>
                <a:gridCol w="513158">
                  <a:extLst>
                    <a:ext uri="{9D8B030D-6E8A-4147-A177-3AD203B41FA5}">
                      <a16:colId xmlns:a16="http://schemas.microsoft.com/office/drawing/2014/main" val="1093842407"/>
                    </a:ext>
                  </a:extLst>
                </a:gridCol>
                <a:gridCol w="583445">
                  <a:extLst>
                    <a:ext uri="{9D8B030D-6E8A-4147-A177-3AD203B41FA5}">
                      <a16:colId xmlns:a16="http://schemas.microsoft.com/office/drawing/2014/main" val="771733642"/>
                    </a:ext>
                  </a:extLst>
                </a:gridCol>
                <a:gridCol w="650000">
                  <a:extLst>
                    <a:ext uri="{9D8B030D-6E8A-4147-A177-3AD203B41FA5}">
                      <a16:colId xmlns:a16="http://schemas.microsoft.com/office/drawing/2014/main" val="2385939256"/>
                    </a:ext>
                  </a:extLst>
                </a:gridCol>
                <a:gridCol w="680478">
                  <a:extLst>
                    <a:ext uri="{9D8B030D-6E8A-4147-A177-3AD203B41FA5}">
                      <a16:colId xmlns:a16="http://schemas.microsoft.com/office/drawing/2014/main" val="2524059433"/>
                    </a:ext>
                  </a:extLst>
                </a:gridCol>
                <a:gridCol w="682344">
                  <a:extLst>
                    <a:ext uri="{9D8B030D-6E8A-4147-A177-3AD203B41FA5}">
                      <a16:colId xmlns:a16="http://schemas.microsoft.com/office/drawing/2014/main" val="3463939819"/>
                    </a:ext>
                  </a:extLst>
                </a:gridCol>
                <a:gridCol w="702871">
                  <a:extLst>
                    <a:ext uri="{9D8B030D-6E8A-4147-A177-3AD203B41FA5}">
                      <a16:colId xmlns:a16="http://schemas.microsoft.com/office/drawing/2014/main" val="1232739301"/>
                    </a:ext>
                  </a:extLst>
                </a:gridCol>
              </a:tblGrid>
              <a:tr h="2201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chat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neuf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lézard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</a:rPr>
                        <a:t>parler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nid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farine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roue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caméra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taxi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jus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85604"/>
                  </a:ext>
                </a:extLst>
              </a:tr>
              <a:tr h="2265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sirop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bébé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riz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girafe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nager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école 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jupe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garage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lit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</a:rPr>
                        <a:t>dessiner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777426"/>
                  </a:ext>
                </a:extLst>
              </a:tr>
            </a:tbl>
          </a:graphicData>
        </a:graphic>
      </p:graphicFrame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0F2724D0-6811-EDF4-A7D6-7A9A6732E87E}"/>
              </a:ext>
            </a:extLst>
          </p:cNvPr>
          <p:cNvGraphicFramePr>
            <a:graphicFrameLocks noGrp="1"/>
          </p:cNvGraphicFramePr>
          <p:nvPr/>
        </p:nvGraphicFramePr>
        <p:xfrm>
          <a:off x="451039" y="3738298"/>
          <a:ext cx="6548067" cy="4530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4352">
                  <a:extLst>
                    <a:ext uri="{9D8B030D-6E8A-4147-A177-3AD203B41FA5}">
                      <a16:colId xmlns:a16="http://schemas.microsoft.com/office/drawing/2014/main" val="1427086332"/>
                    </a:ext>
                  </a:extLst>
                </a:gridCol>
                <a:gridCol w="602044">
                  <a:extLst>
                    <a:ext uri="{9D8B030D-6E8A-4147-A177-3AD203B41FA5}">
                      <a16:colId xmlns:a16="http://schemas.microsoft.com/office/drawing/2014/main" val="4142987818"/>
                    </a:ext>
                  </a:extLst>
                </a:gridCol>
                <a:gridCol w="727563">
                  <a:extLst>
                    <a:ext uri="{9D8B030D-6E8A-4147-A177-3AD203B41FA5}">
                      <a16:colId xmlns:a16="http://schemas.microsoft.com/office/drawing/2014/main" val="775331615"/>
                    </a:ext>
                  </a:extLst>
                </a:gridCol>
                <a:gridCol w="646722">
                  <a:extLst>
                    <a:ext uri="{9D8B030D-6E8A-4147-A177-3AD203B41FA5}">
                      <a16:colId xmlns:a16="http://schemas.microsoft.com/office/drawing/2014/main" val="1093769667"/>
                    </a:ext>
                  </a:extLst>
                </a:gridCol>
                <a:gridCol w="757388">
                  <a:extLst>
                    <a:ext uri="{9D8B030D-6E8A-4147-A177-3AD203B41FA5}">
                      <a16:colId xmlns:a16="http://schemas.microsoft.com/office/drawing/2014/main" val="4033954925"/>
                    </a:ext>
                  </a:extLst>
                </a:gridCol>
                <a:gridCol w="692223">
                  <a:extLst>
                    <a:ext uri="{9D8B030D-6E8A-4147-A177-3AD203B41FA5}">
                      <a16:colId xmlns:a16="http://schemas.microsoft.com/office/drawing/2014/main" val="246692697"/>
                    </a:ext>
                  </a:extLst>
                </a:gridCol>
                <a:gridCol w="612661">
                  <a:extLst>
                    <a:ext uri="{9D8B030D-6E8A-4147-A177-3AD203B41FA5}">
                      <a16:colId xmlns:a16="http://schemas.microsoft.com/office/drawing/2014/main" val="343982712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116369787"/>
                    </a:ext>
                  </a:extLst>
                </a:gridCol>
                <a:gridCol w="694400">
                  <a:extLst>
                    <a:ext uri="{9D8B030D-6E8A-4147-A177-3AD203B41FA5}">
                      <a16:colId xmlns:a16="http://schemas.microsoft.com/office/drawing/2014/main" val="1098491279"/>
                    </a:ext>
                  </a:extLst>
                </a:gridCol>
                <a:gridCol w="624914">
                  <a:extLst>
                    <a:ext uri="{9D8B030D-6E8A-4147-A177-3AD203B41FA5}">
                      <a16:colId xmlns:a16="http://schemas.microsoft.com/office/drawing/2014/main" val="3561879434"/>
                    </a:ext>
                  </a:extLst>
                </a:gridCol>
              </a:tblGrid>
              <a:tr h="226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cage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savon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guitare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livre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domino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chiffres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poule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tapis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kilo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soleil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9597309"/>
                  </a:ext>
                </a:extLst>
              </a:tr>
              <a:tr h="226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1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voler</a:t>
                      </a:r>
                      <a:endParaRPr lang="fr-MA" sz="105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moule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quatre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pétale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vache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lavabo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1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effacer</a:t>
                      </a:r>
                      <a:endParaRPr lang="fr-MA" sz="105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louche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 zèbre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ruche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9490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6CB61-7EB2-D9DC-1D4C-AA2C633E4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2021328-4C58-5055-909B-8313CD2366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3814841-B9C8-035B-169E-E35A46F4C2E6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3B995EB-C287-3A2E-81BD-8D7D15C746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4767E61-7D2B-948C-5DB7-1C8D385BC01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7BEC2571-5823-7E3E-BDBA-5C2B82B0C6B7}"/>
              </a:ext>
            </a:extLst>
          </p:cNvPr>
          <p:cNvSpPr txBox="1"/>
          <p:nvPr/>
        </p:nvSpPr>
        <p:spPr>
          <a:xfrm>
            <a:off x="1430418" y="598991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Cherchez dans les listes les mots convenables aux mots du vocabulaire qu’on a vus aujourd’hui.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97799E-A278-B21A-199F-564B12775C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261486E-6E88-A1B4-D8FA-377A5199B6B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AD05B97-AE38-746D-D255-BEBBD3E55B1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F31340D-3EF1-5B4C-B2AE-1EFA037452F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A67878F-C8CD-19F0-1A91-EE9B6100FF9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B610D93-43BC-A810-2631-55F3BE5D439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581CFC4-D8F3-8853-7E73-2268A7585A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9C83A4-28F9-0A63-8366-8B6DBC804A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0351" y="714091"/>
            <a:ext cx="581346" cy="514106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4FB7CB32-4AF3-565D-BA92-B2CD4FCA1921}"/>
              </a:ext>
            </a:extLst>
          </p:cNvPr>
          <p:cNvSpPr txBox="1"/>
          <p:nvPr/>
        </p:nvSpPr>
        <p:spPr>
          <a:xfrm>
            <a:off x="611968" y="1509856"/>
            <a:ext cx="11673614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 err="1">
                <a:solidFill>
                  <a:srgbClr val="215968"/>
                </a:solidFill>
                <a:latin typeface="Carelia"/>
              </a:rPr>
              <a:t>Annexe</a:t>
            </a:r>
            <a:r>
              <a:rPr lang="en-US" sz="3600" dirty="0">
                <a:solidFill>
                  <a:srgbClr val="215968"/>
                </a:solidFill>
                <a:latin typeface="Carelia"/>
              </a:rPr>
              <a:t> du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vocabulaire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9EA81083-7F02-7AAF-E1D9-06E7EA8F673B}"/>
              </a:ext>
            </a:extLst>
          </p:cNvPr>
          <p:cNvGraphicFramePr>
            <a:graphicFrameLocks noGrp="1"/>
          </p:cNvGraphicFramePr>
          <p:nvPr/>
        </p:nvGraphicFramePr>
        <p:xfrm>
          <a:off x="611968" y="6365138"/>
          <a:ext cx="12355556" cy="8961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7244">
                  <a:extLst>
                    <a:ext uri="{9D8B030D-6E8A-4147-A177-3AD203B41FA5}">
                      <a16:colId xmlns:a16="http://schemas.microsoft.com/office/drawing/2014/main" val="1881612268"/>
                    </a:ext>
                  </a:extLst>
                </a:gridCol>
                <a:gridCol w="1409503">
                  <a:extLst>
                    <a:ext uri="{9D8B030D-6E8A-4147-A177-3AD203B41FA5}">
                      <a16:colId xmlns:a16="http://schemas.microsoft.com/office/drawing/2014/main" val="2949096028"/>
                    </a:ext>
                  </a:extLst>
                </a:gridCol>
                <a:gridCol w="1070822">
                  <a:extLst>
                    <a:ext uri="{9D8B030D-6E8A-4147-A177-3AD203B41FA5}">
                      <a16:colId xmlns:a16="http://schemas.microsoft.com/office/drawing/2014/main" val="983808998"/>
                    </a:ext>
                  </a:extLst>
                </a:gridCol>
                <a:gridCol w="1216504">
                  <a:extLst>
                    <a:ext uri="{9D8B030D-6E8A-4147-A177-3AD203B41FA5}">
                      <a16:colId xmlns:a16="http://schemas.microsoft.com/office/drawing/2014/main" val="1476371376"/>
                    </a:ext>
                  </a:extLst>
                </a:gridCol>
                <a:gridCol w="1027244">
                  <a:extLst>
                    <a:ext uri="{9D8B030D-6E8A-4147-A177-3AD203B41FA5}">
                      <a16:colId xmlns:a16="http://schemas.microsoft.com/office/drawing/2014/main" val="1093842407"/>
                    </a:ext>
                  </a:extLst>
                </a:gridCol>
                <a:gridCol w="1167945">
                  <a:extLst>
                    <a:ext uri="{9D8B030D-6E8A-4147-A177-3AD203B41FA5}">
                      <a16:colId xmlns:a16="http://schemas.microsoft.com/office/drawing/2014/main" val="771733642"/>
                    </a:ext>
                  </a:extLst>
                </a:gridCol>
                <a:gridCol w="1301175">
                  <a:extLst>
                    <a:ext uri="{9D8B030D-6E8A-4147-A177-3AD203B41FA5}">
                      <a16:colId xmlns:a16="http://schemas.microsoft.com/office/drawing/2014/main" val="2385939256"/>
                    </a:ext>
                  </a:extLst>
                </a:gridCol>
                <a:gridCol w="1362186">
                  <a:extLst>
                    <a:ext uri="{9D8B030D-6E8A-4147-A177-3AD203B41FA5}">
                      <a16:colId xmlns:a16="http://schemas.microsoft.com/office/drawing/2014/main" val="2524059433"/>
                    </a:ext>
                  </a:extLst>
                </a:gridCol>
                <a:gridCol w="1365921">
                  <a:extLst>
                    <a:ext uri="{9D8B030D-6E8A-4147-A177-3AD203B41FA5}">
                      <a16:colId xmlns:a16="http://schemas.microsoft.com/office/drawing/2014/main" val="3463939819"/>
                    </a:ext>
                  </a:extLst>
                </a:gridCol>
                <a:gridCol w="1407012">
                  <a:extLst>
                    <a:ext uri="{9D8B030D-6E8A-4147-A177-3AD203B41FA5}">
                      <a16:colId xmlns:a16="http://schemas.microsoft.com/office/drawing/2014/main" val="1232739301"/>
                    </a:ext>
                  </a:extLst>
                </a:gridCol>
              </a:tblGrid>
              <a:tr h="2201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chat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neuf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lézard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parler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nid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farine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roue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caméra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taxi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jus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85604"/>
                  </a:ext>
                </a:extLst>
              </a:tr>
              <a:tr h="2265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sirop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bébé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riz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girafe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nager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école 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jupe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garage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lit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dessiner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777426"/>
                  </a:ext>
                </a:extLst>
              </a:tr>
            </a:tbl>
          </a:graphicData>
        </a:graphic>
      </p:graphicFrame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3A0E80F1-D8C8-9532-E322-88D6E26BDD58}"/>
              </a:ext>
            </a:extLst>
          </p:cNvPr>
          <p:cNvGraphicFramePr>
            <a:graphicFrameLocks noGrp="1"/>
          </p:cNvGraphicFramePr>
          <p:nvPr/>
        </p:nvGraphicFramePr>
        <p:xfrm>
          <a:off x="690351" y="3698211"/>
          <a:ext cx="12277173" cy="9060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5626">
                  <a:extLst>
                    <a:ext uri="{9D8B030D-6E8A-4147-A177-3AD203B41FA5}">
                      <a16:colId xmlns:a16="http://schemas.microsoft.com/office/drawing/2014/main" val="1427086332"/>
                    </a:ext>
                  </a:extLst>
                </a:gridCol>
                <a:gridCol w="1128790">
                  <a:extLst>
                    <a:ext uri="{9D8B030D-6E8A-4147-A177-3AD203B41FA5}">
                      <a16:colId xmlns:a16="http://schemas.microsoft.com/office/drawing/2014/main" val="4142987818"/>
                    </a:ext>
                  </a:extLst>
                </a:gridCol>
                <a:gridCol w="1364130">
                  <a:extLst>
                    <a:ext uri="{9D8B030D-6E8A-4147-A177-3AD203B41FA5}">
                      <a16:colId xmlns:a16="http://schemas.microsoft.com/office/drawing/2014/main" val="775331615"/>
                    </a:ext>
                  </a:extLst>
                </a:gridCol>
                <a:gridCol w="1212558">
                  <a:extLst>
                    <a:ext uri="{9D8B030D-6E8A-4147-A177-3AD203B41FA5}">
                      <a16:colId xmlns:a16="http://schemas.microsoft.com/office/drawing/2014/main" val="1093769667"/>
                    </a:ext>
                  </a:extLst>
                </a:gridCol>
                <a:gridCol w="1420050">
                  <a:extLst>
                    <a:ext uri="{9D8B030D-6E8A-4147-A177-3AD203B41FA5}">
                      <a16:colId xmlns:a16="http://schemas.microsoft.com/office/drawing/2014/main" val="4033954925"/>
                    </a:ext>
                  </a:extLst>
                </a:gridCol>
                <a:gridCol w="1297870">
                  <a:extLst>
                    <a:ext uri="{9D8B030D-6E8A-4147-A177-3AD203B41FA5}">
                      <a16:colId xmlns:a16="http://schemas.microsoft.com/office/drawing/2014/main" val="246692697"/>
                    </a:ext>
                  </a:extLst>
                </a:gridCol>
                <a:gridCol w="1148697">
                  <a:extLst>
                    <a:ext uri="{9D8B030D-6E8A-4147-A177-3AD203B41FA5}">
                      <a16:colId xmlns:a16="http://schemas.microsoft.com/office/drawing/2014/main" val="3439827121"/>
                    </a:ext>
                  </a:extLst>
                </a:gridCol>
                <a:gridCol w="1285828">
                  <a:extLst>
                    <a:ext uri="{9D8B030D-6E8A-4147-A177-3AD203B41FA5}">
                      <a16:colId xmlns:a16="http://schemas.microsoft.com/office/drawing/2014/main" val="3116369787"/>
                    </a:ext>
                  </a:extLst>
                </a:gridCol>
                <a:gridCol w="1301952">
                  <a:extLst>
                    <a:ext uri="{9D8B030D-6E8A-4147-A177-3AD203B41FA5}">
                      <a16:colId xmlns:a16="http://schemas.microsoft.com/office/drawing/2014/main" val="1098491279"/>
                    </a:ext>
                  </a:extLst>
                </a:gridCol>
                <a:gridCol w="1171672">
                  <a:extLst>
                    <a:ext uri="{9D8B030D-6E8A-4147-A177-3AD203B41FA5}">
                      <a16:colId xmlns:a16="http://schemas.microsoft.com/office/drawing/2014/main" val="3561879434"/>
                    </a:ext>
                  </a:extLst>
                </a:gridCol>
              </a:tblGrid>
              <a:tr h="226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cage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savon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guitare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livre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domino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chiffres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poule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tapis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kilo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soleil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9597309"/>
                  </a:ext>
                </a:extLst>
              </a:tr>
              <a:tr h="226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voler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moule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quatre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pétale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vache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lavabo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effacer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louche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 zèbre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ruche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949069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7AF8350-C3A5-17FF-45A1-30E0A3EE3426}"/>
              </a:ext>
            </a:extLst>
          </p:cNvPr>
          <p:cNvSpPr txBox="1"/>
          <p:nvPr/>
        </p:nvSpPr>
        <p:spPr>
          <a:xfrm>
            <a:off x="5181600" y="2895982"/>
            <a:ext cx="70151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215968"/>
                </a:solidFill>
                <a:latin typeface="Carelia"/>
              </a:rPr>
              <a:t>page 14 </a:t>
            </a:r>
            <a:endParaRPr lang="fr-MA" sz="360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26BA4C0-CA07-0FAC-9593-EECD2BCBC075}"/>
              </a:ext>
            </a:extLst>
          </p:cNvPr>
          <p:cNvSpPr txBox="1"/>
          <p:nvPr/>
        </p:nvSpPr>
        <p:spPr>
          <a:xfrm>
            <a:off x="5270420" y="5383978"/>
            <a:ext cx="70151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215968"/>
                </a:solidFill>
                <a:latin typeface="Carelia"/>
              </a:rPr>
              <a:t>page 15 </a:t>
            </a:r>
            <a:endParaRPr lang="fr-MA" sz="3600" dirty="0"/>
          </a:p>
        </p:txBody>
      </p:sp>
    </p:spTree>
    <p:extLst>
      <p:ext uri="{BB962C8B-B14F-4D97-AF65-F5344CB8AC3E}">
        <p14:creationId xmlns:p14="http://schemas.microsoft.com/office/powerpoint/2010/main" val="161434651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j-m-v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syllabes simples avec les lettres «j» « m »  « v », puis les utiliser  pour lire des mots ( pseudo-mots et mots).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4800601" y="3972491"/>
            <a:ext cx="82296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j</a:t>
            </a:r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m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v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endParaRPr lang="fr-MA" sz="60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614353" y="3498845"/>
            <a:ext cx="8339647" cy="4259297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00" y="3996303"/>
            <a:ext cx="5715001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62547" y="723586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j minuscule . Elle fait le son « j». Qui veut lire « j»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339388-6D22-3F9F-8F4B-FE3D8C1454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J majuscule . Elle fait le son « j ». Qui veut lire « j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48A772-9D45-84D6-09AA-9E7F7D48D882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FBDFA-BC83-F413-E75A-5B16A453D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B268C1-D3C4-8ED0-6CD0-A995C6EE6ED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EC95645-2EF0-8075-F7CF-BF1B4BE23A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7C01CEE-B4AD-13F8-AC4E-24A8AC0169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6431163-7C2F-B314-B6FF-66D53A9AC3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D0D1ABC-245A-EFD9-F62F-BE5EC6BAA7A0}"/>
              </a:ext>
            </a:extLst>
          </p:cNvPr>
          <p:cNvSpPr txBox="1"/>
          <p:nvPr/>
        </p:nvSpPr>
        <p:spPr>
          <a:xfrm>
            <a:off x="1462547" y="723586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m minuscule . Elle fait le son « m». Qui veut lire «m»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232B7D3-7470-BA09-EA2C-1EED017E91F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6E70AD-8D46-6A66-5136-86C0E7601EA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293B76A-3131-7483-27DD-2DAED5D7753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04BCAD-300F-DC8A-4C8E-7B54D625532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F0ECBBD-2FA9-218F-40AA-2C0CB081713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E51227F-FFB8-CD21-8751-4A1E2C3BF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9443163-7605-EAA1-E999-8177BDF55B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F08EE5D-9D29-EA07-D43F-7137DDBA38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91D7179-B2FB-326D-8182-0F4AACC6DB57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49417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7F5E3-C336-C5D4-D08E-111FD2DB9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70C424-399E-1482-D76F-2BA3743E785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BF60704-F157-B89F-2CC5-FE7962697E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4BAA240-F296-9AC1-80DA-EC1F1A55B53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8C5618E-1F22-97B5-1360-2D25D79BC1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8644A03-86C7-2167-2D41-61D97210066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1D6C81D-39DF-58BD-A2F0-6D48C840E0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DD25426-B6DC-9A5B-107A-140BD7AEAF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F100238-11EE-33AA-88E3-7D0C52D38CC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35EE204-DF20-A6AE-6875-EE80D9D33B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4B0DC09-92F6-B119-A9EA-5D33CB17DE9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52208E4-B932-8ED0-5A4D-2B350E45C8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DA6B06E-0F95-4AB5-8203-214E7990D3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76BDB14-B42C-C338-DD87-A79629345DE4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M majuscule . Elle fait le son « m ». Qui veut lire « m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545FA0B-A1B4-58E8-AAD0-CDAE3A74233B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14045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6C9D1-73B4-F093-BDF3-13C368783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8496E2-6315-2E9E-5A23-CD68B40B09D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DBA370D-265B-9B39-02F5-C7725960E57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A435860-A8C0-76B3-0EBF-8E43E9C0EF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E1A7C73-BD3C-2D30-A353-BC6A9AC9E3E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C33E940F-F3BE-B0E1-64D9-3E869CF82F8E}"/>
              </a:ext>
            </a:extLst>
          </p:cNvPr>
          <p:cNvSpPr txBox="1"/>
          <p:nvPr/>
        </p:nvSpPr>
        <p:spPr>
          <a:xfrm>
            <a:off x="1462547" y="723586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v minuscule . Elle fait le son «v». Qui veut lire «v»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17AD03-BD9E-00D7-D9E4-B83A0BBF6BE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824F946-5AA8-4E7A-4F11-D789ED7A6DD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3DBD563-D7DC-943A-65F9-24E6017C46A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6966BCC-8EC6-3CF8-D964-C3FF55E231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76249D7-D4F7-7152-73B1-72177ED53AD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419399E-EE06-E30A-6A46-E2BF239DCFA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DDA985-C932-F245-2C69-0CD3E48C5D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C883AE-E61F-B5BF-66D5-A6E14AF72A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E7AD9DF-78EC-4268-D0EC-69C9EC6CFB71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79415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ED8A90-A665-08A8-4084-80E302A6B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2488E8E-6E7A-6487-3A62-5B056CF92C6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81B4121-1AFE-94C4-8B2D-CC8EAB6890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1BBDEA8-B0FD-0DCA-F4F7-B2FE57F0BD5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02DC7A2-7239-BBAF-2D0A-13767F3405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713F3DF-29BB-9F0D-2DC2-01D34124189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84AD77A-4453-21F6-FCA4-C5A8C882243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8706653-5898-D3A1-4DF9-261CAEF743B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CC3A5EA-9CE4-5AAD-D782-B7A04ADDF0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242C10B-2C9F-4471-3BB3-3295E60C497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DF7494-7F32-A219-ABDE-C184BDCB1C3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D12B3AD-C32B-B98E-8DF3-B295F630A73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5DA56AF-62DC-2D57-400C-8994E7E7FC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F144813-E6E8-58F2-980C-69DC52321962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V majuscule . Elle fait le son «v». Qui veut lire «v»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2567C64-8BA4-2B55-8B98-5C8BFD09AEDD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66046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0E6710-7CF3-9F48-7840-1755D6E34EAB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B002D2-99EB-75D4-DDC1-C0774B6E712C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j» « a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848462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E536E-69D0-7D2C-9A60-F0B69FB510F8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j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107586-A0C0-09B9-B225-817144F99D63}"/>
              </a:ext>
            </a:extLst>
          </p:cNvPr>
          <p:cNvSpPr txBox="1"/>
          <p:nvPr/>
        </p:nvSpPr>
        <p:spPr>
          <a:xfrm>
            <a:off x="1196425" y="779639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ja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j  est à côté de la lettre  a 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ja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j »  « a » 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ja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«j» « a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ja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          Qui veut lire «j» « a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ja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61399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98188A-9518-6246-DC33-28E08EA4792C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2E5C7B-A5BC-D0F2-7166-CB178E96CA3B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F1F0497-6F2C-CFCA-3E0A-E8619BE9225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532B9D-18C4-9C6A-E51A-E88F53A2651D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m » « o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3200" dirty="0">
                <a:latin typeface="Dosis" pitchFamily="2" charset="0"/>
              </a:rPr>
              <a:t>- jupe – vélo – moule – maman – voler.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syllabes et mots simples avec j – v-m-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syllabes et mots simples avec j – v-m-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729663" y="6063386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0724622" y="6943978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ADD9-E03D-F180-D26F-DE6145F6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A6BC5-2581-B5BF-9F6F-270CB5C5D5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4B8D6D-9D7A-8AFC-B67B-DFEC122688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FDAB57-A6B7-BA81-752F-E450B40A3F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DCF136-B71F-171F-A814-1B25CC01C67A}"/>
                </a:ext>
              </a:extLst>
            </p:cNvPr>
            <p:cNvSpPr/>
            <p:nvPr/>
          </p:nvSpPr>
          <p:spPr>
            <a:xfrm>
              <a:off x="329910" y="330438"/>
              <a:ext cx="8496000" cy="885099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FA3EA4-D653-88B4-B38A-16602AC612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6C9F86-2CD2-96D0-7D48-70D37CD563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58D607-8D6C-05EC-7686-77D12DF41E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FF6FA7-C3AF-EF50-D59F-DFDF1BE78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B067121-6EED-863C-E429-742A6201FEF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A851CBF-605A-0EA2-53A5-5278762632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32FE-1D9C-36A7-0D4B-621D380A395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FB84FF-D757-19D8-A3A3-09E16C2C0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3770" y="676934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D2A1B1-13B6-BFA8-8630-9B35BB35B344}"/>
              </a:ext>
            </a:extLst>
          </p:cNvPr>
          <p:cNvSpPr txBox="1"/>
          <p:nvPr/>
        </p:nvSpPr>
        <p:spPr>
          <a:xfrm>
            <a:off x="3733800" y="3130725"/>
            <a:ext cx="594359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97C7878-599E-BB52-EDAD-18A54E3E35F4}"/>
              </a:ext>
            </a:extLst>
          </p:cNvPr>
          <p:cNvSpPr txBox="1"/>
          <p:nvPr/>
        </p:nvSpPr>
        <p:spPr>
          <a:xfrm>
            <a:off x="814115" y="843463"/>
            <a:ext cx="13168570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mo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m  est à côté de la lettre  o,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mo ». « m»  « o » « mo ». </a:t>
            </a:r>
            <a:endParaRPr lang="fr-MA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m» « o » « mo ». Qui veut lire « m» « o » « mo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75518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16205-9FE7-6D0A-9BE1-FAB899CF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13A8A-6C4B-A30B-FB57-A084A05394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F1AFAE-7D6A-EC23-265F-98AED78CC6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A771D-1316-0E3B-2675-C163620E65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A18E06-F8BC-4A41-F8AB-D40E659933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F7C95C-5D63-7F1C-129B-FC890C63732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6EFDD5-9D14-2987-91C1-F5828A6BD6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F7934C-55EB-8E4C-9EC9-4EDFAE0416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BB68D1-EDF7-9FEE-FD68-50F42FB19A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0ABD448-ED05-C5CB-3116-D7CFBA9635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FC57E-CB2A-C146-E8FA-9992918B0D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8D0DD1E-053C-F936-7142-5181125937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87F0C54-FC6C-0542-F4B7-99DD02E6B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ABDA40-16AB-51A3-6BAF-DFFBBB1500E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2A6F54-9A54-48A1-77A4-6B541F70350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06AF80-38D2-4529-40D3-120F61D27D1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0E49A5-14EE-A372-E982-1E6BB3306F06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«v» « i » qui 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794809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8F2D5-9421-C050-A299-5E08E9C9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A7128D-3749-A3BC-BD50-551DDB29630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FB2A-2C91-733F-90BC-28809556658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8938B0-BB36-C30E-A7C3-25D07BA561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633E1F2-EF30-DA6C-6C96-3AECC18CB9F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D2E326-1519-3E39-A201-8E33722464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BFE570E-6A18-FEE2-0C10-5AF21570CD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D009819-C489-EF30-9C8B-A96294EB96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B7B291-6754-680E-98D7-F66E4D4EEF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096FC79-E559-011A-8242-36D933BEC2E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749260-63D9-96B5-B1AE-D38BADA96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52E018-1EFC-4A55-2F08-6E27F13C59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65FF48-89B5-8A38-F1DB-B4BB863B4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0F194BC-EF91-4FD4-E031-2DCF5E260705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E8991-406E-1B62-CD7C-BD7800D3FFD2}"/>
              </a:ext>
            </a:extLst>
          </p:cNvPr>
          <p:cNvSpPr txBox="1"/>
          <p:nvPr/>
        </p:nvSpPr>
        <p:spPr>
          <a:xfrm>
            <a:off x="1196425" y="65509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vi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v  est à côté de la lettre  i .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vi ». «v»  « i » «vi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v » « i » « vi ». Qui veut lire «v» « i » « vi ».  </a:t>
            </a:r>
          </a:p>
        </p:txBody>
      </p:sp>
    </p:spTree>
    <p:extLst>
      <p:ext uri="{BB962C8B-B14F-4D97-AF65-F5344CB8AC3E}">
        <p14:creationId xmlns:p14="http://schemas.microsoft.com/office/powerpoint/2010/main" val="57798869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7626A-F924-3AB3-8B0E-05AECD8BF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C383-A9A0-AF41-3750-25CD3415C0B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F8CBD9-4496-5A49-EA3A-0615F10CB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AC679A-1AE1-2EE2-9AC1-C6C0912367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059FDE-8E3D-47FD-9F29-63A9D88EBF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E8D41D-AF45-807D-A588-45DD4A9833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2A562-4A1C-4F3B-B1CD-346020F522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F889590-176E-431D-EC5B-2C21432722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681916-D47D-DF48-30D2-3B5D64244C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BCB228-77B9-2CA6-3789-B573CD3DD8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88B375-9A3F-8CA5-B977-22F36CA740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B512A9-540E-D8ED-EC04-2C62A24BFE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9CE880-FF43-A769-F8F7-BD078B5DF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18729B-D227-E12E-9FD9-786794C2232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A69901-1CE2-63DA-A27F-6A2D54517F1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7A9320-AFBC-FA16-B047-0306F673206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82F0F7-B232-057C-D843-6BBCEDE8E91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v» « e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293547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91BA-DC8A-3E46-EF39-DD02414A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92D11D-4967-B4AC-DF75-64F30E50E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3830F95-3F4E-4D9F-863B-D8B3AD785D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3BA295-7558-F7B5-4368-2A5D31321A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1EF7A0-4434-800F-1996-095E1BC10D5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7DECD7-F6E9-5610-B3CC-13BFE97995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2D6FADE-1124-F270-1167-2B376F43E2F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9115BD-AE91-BCC1-6FBE-BF68CF891D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A11F43-38C0-BECD-A778-800472D58C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3365D4-AC66-3851-8771-38F68D4319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9EE891-9FDD-0F54-6EE0-98AFA06F2FE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82836-582A-D1D7-611D-1EFB86DA9A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433803-A75E-89C0-608A-FE7B5F7F9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4667" y="738209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955B0F-8847-C45E-AA6B-BBC276A165F9}"/>
              </a:ext>
            </a:extLst>
          </p:cNvPr>
          <p:cNvSpPr txBox="1"/>
          <p:nvPr/>
        </p:nvSpPr>
        <p:spPr>
          <a:xfrm>
            <a:off x="5229224" y="3130725"/>
            <a:ext cx="44481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v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82BB8A-AF7D-10A2-A331-92EFA7606828}"/>
              </a:ext>
            </a:extLst>
          </p:cNvPr>
          <p:cNvSpPr txBox="1"/>
          <p:nvPr/>
        </p:nvSpPr>
        <p:spPr>
          <a:xfrm>
            <a:off x="814115" y="650711"/>
            <a:ext cx="12950660" cy="1205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ve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v  est à côté de la lettre  e 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ve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v»  « e » 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ve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v» « e 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ve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 « v» « e 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ve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99263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DF5AD-2269-74AB-6FE8-244BFA56E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3F1E40-C89A-5627-8E9D-1DE4A85595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903658-692D-4721-3512-65FD8514E31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79105FD-0B99-901F-BBA1-D86DC040A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9235534-9E73-399B-035A-29014CD7F1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8C3976-7DAD-89F2-AE4E-DD7DFE09893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AA0D09-3EA5-CCE1-4E5E-317C4097EA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A34CAF-AD48-D9D3-5CE9-D024C1D341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D39E17-B375-5F24-65D7-6F4C03F875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655463C-597B-13A2-AF59-6EAF902214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F0D90D9-71C1-F8F4-DE6D-522E6FFEBF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055963-822B-2A8B-E148-F22C5B2470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5C2BBA0-AD80-B391-53AC-425D5501B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D1E4BC8-5AB6-6F52-10C8-016D2CA8365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2E12BB-7312-2DD0-6A96-92E83CF9478D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EE3D42-A8C8-34D4-3A13-C909BF76242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5F43221-4D17-81DE-7312-AE18270C456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j» « é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781361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FAB0-9B1E-98EF-490B-AF574EF0C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BAFF11-2361-9E65-83E9-C125DDB1C7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BBEFD04-B657-6687-E681-DF3BC53F727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E74EB9-3FE1-49A0-BCEC-1BAAF05B93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313204-33AC-B155-9A27-E87576F810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D6A91-4726-68FD-EA56-22C5229049C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312CAA-D1D1-35D1-7E32-DA0BB7EC87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19F53E-741B-41BA-6C63-EAC80F9DCE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3C58BE3-49C2-8F9B-6E30-DF429DCB5F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3EADBD-6EDC-F975-FE2E-AB153662C6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67FFC3-A058-C7DC-837E-7F0040887F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CE8AB2-2C83-DDA3-6475-5CFE6D19D4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EBA54-F718-C238-E0F4-DE517824D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ECE4E5-5142-DD6D-CFE4-5577409EC8A8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j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EB2B53E-C410-1CE6-015F-3AD21CC783A4}"/>
              </a:ext>
            </a:extLst>
          </p:cNvPr>
          <p:cNvSpPr txBox="1"/>
          <p:nvPr/>
        </p:nvSpPr>
        <p:spPr>
          <a:xfrm>
            <a:off x="1147301" y="664616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jé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j  est à côté de la lettre  é .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jé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j »  « é » 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jé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«j» « é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jé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 «j» « é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jé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</a:t>
            </a:r>
          </a:p>
        </p:txBody>
      </p:sp>
    </p:spTree>
    <p:extLst>
      <p:ext uri="{BB962C8B-B14F-4D97-AF65-F5344CB8AC3E}">
        <p14:creationId xmlns:p14="http://schemas.microsoft.com/office/powerpoint/2010/main" val="94863187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BD1A5-71C5-6608-EC65-EF69BA39F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3C0FCD-5CFE-0AAC-62A3-3414C521D6B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D899131-0E5C-484F-AE37-76FF2F4EB7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9346DF8-1717-6EE4-E2B9-20A5FAA675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2982DE-FB64-0C4F-4596-4CD1E8EB075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D26A7FE-53F4-5871-D622-C87C7308852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3A92E5-7041-74BF-FB8E-1D5B9E6D53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F406124-EB82-390C-AD66-2EDAA72B3A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D6A09FD-FE5F-0E2A-C922-DDFADB176C2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BB6DEB-00B8-911E-59CF-A01DDD6C921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1D7BF95-42A2-03B3-BF32-F589B9155D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82D8E13-E733-2D5F-0740-78DD702544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EF13AD9-D805-0A49-1C28-5C4897B17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99D053-80AC-25DF-AF20-C3700D41B40E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B26B207-4152-4D23-B677-A95D3E11582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EE7EDC9-F789-2D32-E248-5D8B9EB3DDF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09106E-6DCE-3A5E-80CD-6F6AA0C01B77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«m» « u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689651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F812A-4F5A-0C5F-C0C0-BB078AEE6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F1DBB8-F857-CEDA-5A5D-D96598F8627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C40540D-91CB-7549-A701-91FFC69987A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A0F7AAB-009E-0A77-A46E-CBB3E06EF6C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25C9B3-D5F0-4E3A-91B0-BA1F907D65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773292D-FB81-0C96-80F2-D4A5638E02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CE4E5DC-2DD4-A73F-26BB-9C32325180C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9F9EB24-8211-529E-B917-AF89E60B59E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88A661-73EC-604F-1A50-A673C218D8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10A607-0D1C-FC57-B12C-B805BC5443A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BD9C89-DD58-AB7E-1227-EF96D4AD63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F3AFB68-98A6-49D1-E0FC-0A4BB879C58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8BE5EF0-340E-687C-9627-E937FBEDE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6358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57C290B-7370-22F3-700F-A9CD635F4EC0}"/>
              </a:ext>
            </a:extLst>
          </p:cNvPr>
          <p:cNvSpPr txBox="1"/>
          <p:nvPr/>
        </p:nvSpPr>
        <p:spPr>
          <a:xfrm>
            <a:off x="3581400" y="3130725"/>
            <a:ext cx="4905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0F517F3-5B01-0CA2-0161-4B8B04EFA20E}"/>
              </a:ext>
            </a:extLst>
          </p:cNvPr>
          <p:cNvSpPr txBox="1"/>
          <p:nvPr/>
        </p:nvSpPr>
        <p:spPr>
          <a:xfrm>
            <a:off x="847452" y="646476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«mu»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m est à côté de la lettre u,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«mu». «m» «u» «mu».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m » « u » « mu ». Qui veut lire «m» « u » « mu ».  </a:t>
            </a:r>
          </a:p>
        </p:txBody>
      </p:sp>
    </p:spTree>
    <p:extLst>
      <p:ext uri="{BB962C8B-B14F-4D97-AF65-F5344CB8AC3E}">
        <p14:creationId xmlns:p14="http://schemas.microsoft.com/office/powerpoint/2010/main" val="414383857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0847CF-D131-89D7-10FE-D5AA9ADB6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775385-B5E8-D1D2-29D6-88A1C3027F8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E664565-3743-E89C-FDA4-D9F9B324E05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EE0BD93-00FE-20ED-2F64-5F0F89C5116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4C8DBD2-5C43-6E30-ED50-F54E528B47E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38B501-0CDD-61DF-99A6-F61B18214A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1C44539-E9FF-2268-CBC6-41B2B8C686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D1101DE-08DB-DD87-B0C1-84C5F7DB79E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B13A4A0-F9D3-D44E-3F1E-1F38A6061F3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6FDB1F-85C2-C43C-3727-1B1116F5CE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AEC21CF-A101-D52B-76B3-639C0E03141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DB15F9A-CA3A-BF12-201A-22C0F0962ED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0BB96F5-4BA7-012E-7AE7-F8D7B244BC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91B0CD1-CCD5-C794-7336-212AA601991F}"/>
              </a:ext>
            </a:extLst>
          </p:cNvPr>
          <p:cNvSpPr txBox="1"/>
          <p:nvPr/>
        </p:nvSpPr>
        <p:spPr>
          <a:xfrm>
            <a:off x="7941484" y="3191500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4FFB718-3150-CEB2-B619-367BF22C46A9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1123A9C-64A4-65DA-55F6-A4B5A0D9F7F8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0D3C6B9-A374-D45F-AD02-2540B4693D8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a » « j»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00532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593DA-0E1A-1BF5-C52C-57531FC25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D324E1D-B1CF-84AF-BF22-5AAD3170CD0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8577BC-F2FF-A209-CCCC-86D1B2ED2C1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6D67C4-0EE7-8E7D-AD1C-CF72FE84330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4DE794A-51DE-8425-3E51-0E306D751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18C381-B149-C774-F2A8-C5414E1903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93FEFC3-E0D5-32D0-BB23-6F52C86972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FD8FDDB-BBBC-A826-D4E2-1D01DD5FBAB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68B74E-3681-774F-D29C-13276BAD5A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EE37985-7E6F-4431-0BFF-63D07094917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920BFFF-EFAF-6C2E-6EE3-E9FA2C08938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38157D8-FCE4-0C4E-5FC5-B651074AED8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50D014-CD4D-E5D7-0873-8B850B4847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DC8947B-61FE-5F4B-DB1F-FBC0DF10C694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D19C163-ECB4-760E-1501-29F2841D701E}"/>
              </a:ext>
            </a:extLst>
          </p:cNvPr>
          <p:cNvSpPr txBox="1"/>
          <p:nvPr/>
        </p:nvSpPr>
        <p:spPr>
          <a:xfrm>
            <a:off x="1171081" y="612905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aj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a est à côté de la lettre  j .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aj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a»  «j» 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aj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a » «j»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aj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 « a » «j»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aj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</a:t>
            </a:r>
          </a:p>
        </p:txBody>
      </p:sp>
    </p:spTree>
    <p:extLst>
      <p:ext uri="{BB962C8B-B14F-4D97-AF65-F5344CB8AC3E}">
        <p14:creationId xmlns:p14="http://schemas.microsoft.com/office/powerpoint/2010/main" val="284196389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60024-C6C6-9114-60C8-BEBD6AB95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9199BE-A3FE-6D6A-F8C0-E6AEDA97B07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D81E025-7B8B-EA19-AF1A-DCB035176B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985AB0-35F1-6BE6-0EA3-CD00E1CB0AC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C7CB1-400A-03BF-E9E5-F6B9F827F1C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FBAE5-3902-005F-9591-1501D31D3F2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B07B8D4-CFC1-8CC7-6492-6FE4E70D414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1F7E2B9-0BC8-2A1D-A4EA-4399619C4F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F3D8441-C715-AC50-4448-764278ACFC3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8B32440-FC8B-3150-61A5-3CAA7B306B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B693280-3E0A-EB87-869A-7126E81C14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D23DA26-99C7-B218-03C6-AE3FD92D761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49C2316-B3E8-E6E2-88D1-1FD4F6E9D3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B4A8405-96A4-A4C2-467E-1E737EA364DA}"/>
              </a:ext>
            </a:extLst>
          </p:cNvPr>
          <p:cNvSpPr txBox="1"/>
          <p:nvPr/>
        </p:nvSpPr>
        <p:spPr>
          <a:xfrm>
            <a:off x="7941484" y="3191500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0CC835E-C746-F3FB-DD79-149105DF868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E460300-01E3-E9E6-5968-87B60D19910E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531A0B9-3CCA-1DC8-B80C-7AE0D67AD60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o » « </a:t>
            </a:r>
            <a:r>
              <a:rPr lang="fr-MA" sz="2800" b="1" dirty="0" err="1">
                <a:solidFill>
                  <a:prstClr val="white">
                    <a:lumMod val="65000"/>
                  </a:prstClr>
                </a:solidFill>
                <a:latin typeface="Calibri"/>
              </a:rPr>
              <a:t>ov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4068939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CFD276-E675-07B0-4EAE-7E8853A63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A2236B8-3851-41D0-3265-A74AA72C1D5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E138229-78CF-ACF9-F6F0-01758DC3EF7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562000F-8944-23FD-FB20-AFFE75A0671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087D6D-9526-773E-BB78-C8EC94A44E3F}"/>
                </a:ext>
              </a:extLst>
            </p:cNvPr>
            <p:cNvSpPr/>
            <p:nvPr/>
          </p:nvSpPr>
          <p:spPr>
            <a:xfrm>
              <a:off x="329910" y="330437"/>
              <a:ext cx="8496000" cy="881950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29EB7D-3224-C7E7-F860-AA051DB07D1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B18ED39-3B9A-A3E2-FF88-B155EBD3502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6EEA709-9CF9-34FB-48FE-392B93EB5BA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F4D7EE0-A0F3-B166-3BDA-00148BE7933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05784BE-031E-1877-7D1A-8ED9ECA052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2CB8CC4-4E39-C93D-0CFA-D65B58B2EB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CA50FE-48A6-593D-3312-0EE5875DC2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1A3D764-92AF-2BDF-5867-3782C2811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5D62943-0992-06D7-C07D-E03D3B12F35C}"/>
              </a:ext>
            </a:extLst>
          </p:cNvPr>
          <p:cNvSpPr txBox="1"/>
          <p:nvPr/>
        </p:nvSpPr>
        <p:spPr>
          <a:xfrm>
            <a:off x="4724400" y="3130725"/>
            <a:ext cx="3762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416D69B-DDE6-5273-0E65-89BF53BF7FC4}"/>
              </a:ext>
            </a:extLst>
          </p:cNvPr>
          <p:cNvSpPr txBox="1"/>
          <p:nvPr/>
        </p:nvSpPr>
        <p:spPr>
          <a:xfrm>
            <a:off x="1196425" y="662815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ov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o  est à côté de la lettre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v,ça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ov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« o»  «v» 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ov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o » «v»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ov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 « o » «v»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ov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». </a:t>
            </a:r>
          </a:p>
        </p:txBody>
      </p:sp>
    </p:spTree>
    <p:extLst>
      <p:ext uri="{BB962C8B-B14F-4D97-AF65-F5344CB8AC3E}">
        <p14:creationId xmlns:p14="http://schemas.microsoft.com/office/powerpoint/2010/main" val="406330487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329D-68F0-AD59-136B-EE33EBDD7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6DD67-A4B4-3550-179F-B93978138DC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ADE3EB-BD33-AEBA-D98F-A4DF6AA9AD20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B8B1E6-490B-EC98-55E0-21E2294AAF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35872C-BCB5-0901-2FEB-A23E8B6F7B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1EEDB5-2217-4312-E8F1-193F2E6F6B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28A86-399E-AA35-204C-3A2008176D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D45D0A-8E11-1E78-7E13-182C15810C9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A0E433A-7624-F7A2-E5F9-7C0FC3878D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CDBDE1-F7E1-10E3-1367-E67C6105D4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1B57726-D0BE-6B71-70AC-F335A7A9E0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81CFD54-ADBC-BF2C-2510-E6447DCED8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D84B4E1-9497-26BF-EA03-75C26D004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8844FC5-73F1-937B-EBBC-C683EAF85EAB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369D66-E884-F9D0-1B0E-7A7C6B202DD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998A6F-60C1-D754-E353-35128123D983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DE4184F-3763-CEB5-24BC-E640FAB602D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«v» « ou » qui veut lire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891673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1AA41-791B-A9A7-1CBF-95111F3C2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F86190-8677-30A1-0302-547DB9C875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737E69-6976-6C07-5CA7-39E62031320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D64EA1-C49E-A524-7425-A7AF3901084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85003D-6410-4155-26E0-24604325A5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6ABBF4-BFA3-600C-2D91-307F6A1459B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2928D3A-DC19-FEA6-4C15-1BF8225296C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F346FF-5ADC-943D-FFE5-04755CB7ED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CDA56D-3030-B2C3-927B-F087180B17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5E039-DDB3-1BC3-EE61-BAB468C1AB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DC6E782-5A9E-726A-5B05-3F68238F63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DB27555-042C-8D5A-DF04-E6EC6BF425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D1B66B5-FC02-273C-7DB7-CE6BB68CA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347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77C2E77-7CDA-B94B-8137-372DA3263960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v</a:t>
            </a:r>
            <a:r>
              <a:rPr lang="fr-FR" sz="25800" b="1" kern="0" spc="480" dirty="0" err="1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54BC4B-14C1-797A-89AB-FF310EB7EDEB}"/>
              </a:ext>
            </a:extLst>
          </p:cNvPr>
          <p:cNvSpPr txBox="1"/>
          <p:nvPr/>
        </p:nvSpPr>
        <p:spPr>
          <a:xfrm>
            <a:off x="798678" y="621536"/>
            <a:ext cx="1323476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vou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v est à côté du graphème ou , ça fait le son 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vou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».«v» «ou » «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vou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«v» «ou»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vou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 «v» « ou»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vou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</a:t>
            </a:r>
          </a:p>
        </p:txBody>
      </p:sp>
    </p:spTree>
    <p:extLst>
      <p:ext uri="{BB962C8B-B14F-4D97-AF65-F5344CB8AC3E}">
        <p14:creationId xmlns:p14="http://schemas.microsoft.com/office/powerpoint/2010/main" val="63255257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DEBB1-EF31-A8CD-2FC0-ACD846612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30B3CCA-F0EF-16F1-0EE0-04B0790F068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17AE372-FA54-1201-7597-D59E526FCB34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3406B31-EA44-FF65-A5AA-D0E79C13D31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D4D8E9E-69E9-2B7D-2F65-9B8F941F90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D356E20-07F4-492E-F1BD-B2B243E7E3B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6C1AA77-9C9B-F537-BFC2-034ED96C9ED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EB9A74-EF9B-02FA-D007-791A455BDE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11E4896-4378-129D-421C-BE9DA48E1C1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FC42704-D8E3-D935-4C4C-4A8036E7D0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3C5B929-2E7C-113C-ADDF-F8B6EFF99DC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A75E9BE-A952-BBDF-7B91-AB00BF4862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A9A750E-1D05-E1FE-F83D-C829CA13C3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07979E5-A934-49ED-4803-30801DA30F0F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F5AB6CA-094A-B0CE-67DD-B5CC3C2D91C2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FBBA977-A523-CD24-09CF-8E16209C517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3E61A32-B7DF-4684-BCF3-D982AE7A24FB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«j» « ou » qui lire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5214866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C0B8A-733F-B4E3-8E1B-CE3B6A71E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3D4D83-E014-6F32-CFCB-6E530E6E794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63DD494-57DC-A906-5010-3E347A550B9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AD43E5-8637-C8F9-22C4-C9A5FD92F88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D444AED-C9C1-BC32-8C57-3315F9A5C57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A19AA9F-2982-FE4E-385E-CB8E6C13EE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F6451FF-371D-551B-7F85-9463140AF93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F021FF6-3011-0D2B-6ECF-B8F2FC2FE84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33B2676-DA57-E2F6-F7BB-8E4FE9747C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618918-DD06-0DDF-90FA-7E2650EEB61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BBB0A46-C4E6-A117-D170-CA059663AD6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CAE1FD1-C231-F11D-55EC-C285B5ECE84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A0DF635-99B6-A1B9-DB56-7E9F91AE09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347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64DA472-503F-C763-C02D-10CEB3DC1063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j</a:t>
            </a:r>
            <a:r>
              <a:rPr lang="fr-FR" sz="25800" b="1" kern="0" spc="480" dirty="0" err="1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B80DABA-3B97-E815-2914-9A7555622B4D}"/>
              </a:ext>
            </a:extLst>
          </p:cNvPr>
          <p:cNvSpPr txBox="1"/>
          <p:nvPr/>
        </p:nvSpPr>
        <p:spPr>
          <a:xfrm>
            <a:off x="798678" y="621536"/>
            <a:ext cx="1323476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j est à côté du graphème ou , ça fait le son 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».«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j»«ou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 «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«j» «ou»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 «j» « ou»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</a:t>
            </a:r>
          </a:p>
        </p:txBody>
      </p:sp>
    </p:spTree>
    <p:extLst>
      <p:ext uri="{BB962C8B-B14F-4D97-AF65-F5344CB8AC3E}">
        <p14:creationId xmlns:p14="http://schemas.microsoft.com/office/powerpoint/2010/main" val="225307985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425B3C-B146-DF5D-E408-56351CD76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286EE2-15A5-BD4B-A2C8-7339661E031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340EB9-EE47-4CB9-0760-A607B52DCADC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EFB8F0-2FCD-31F6-555E-C4263451789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A39C17-860C-AC8B-8E74-78FBF2B65FC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5DE2BA4-3CCD-A224-5B77-947BB287BAB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58AC9DC-F5A8-1141-77DA-83184254EB9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9DC2D79-B93E-2129-1907-2866E0B39BA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FEE1D76-9513-6414-BC5B-D7C196934E3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C4F804-A84C-16AA-3D28-A1344BDD3A5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F16894-4EA0-595E-A912-37C76CEA883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804D119-BAF8-3DA9-C100-FE1343ED1A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592B6A-E0E4-AA15-50E6-1BA4B966E9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8D6E115-0A4B-1322-3578-62864CE8370F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9847AB-71E5-CD5D-B3B2-19DB0E9F4A97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EE021F1-6316-035C-D510-D98BE333E15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78138B1-CB80-DB2A-6691-5E1B939A119F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«m» « ou » qui veut lire 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7927152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C39EA-83AD-BF7D-80DC-072A9DFF9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DB1FA6A-B8E7-F79A-DFF4-87D98EEB18C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A79D38C-A965-6D11-3797-9A867D346CA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B55432-3828-5716-DA97-46358FFE65A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CB56552-C00D-8B5A-A015-E9C140A62A1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3020A21-CC04-3EB1-55FA-0350AC29FBF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C776D39-CCA2-D239-C54D-E441B0A53BB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FEC1F60-87D4-E4C3-B85E-2711AB72BFA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793766C-73F9-35DD-C87F-0C1BF61874E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2CD54A-7012-00D1-4161-7BAB58712B1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2F1E950-21B0-7068-CAB3-2A3555A9DB0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B13C6D5-4350-B625-71BB-657029DCB89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1D27E54-D965-77A0-53FC-2F537BAE2B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347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F2B2442-D3C5-000D-AA75-D004847F299B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72D07D5-A30B-D585-70CB-1962D9B2E99E}"/>
              </a:ext>
            </a:extLst>
          </p:cNvPr>
          <p:cNvSpPr txBox="1"/>
          <p:nvPr/>
        </p:nvSpPr>
        <p:spPr>
          <a:xfrm>
            <a:off x="798678" y="621536"/>
            <a:ext cx="1323476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mou»</a:t>
            </a: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m est à côté du graphème ou,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«mou ».«m» «ou » «mou ». </a:t>
            </a:r>
            <a:endParaRPr lang="fr-MA" sz="26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«m» «ou» «mou». Qui veut lire «m» « ou» « mou».  </a:t>
            </a:r>
          </a:p>
        </p:txBody>
      </p:sp>
    </p:spTree>
    <p:extLst>
      <p:ext uri="{BB962C8B-B14F-4D97-AF65-F5344CB8AC3E}">
        <p14:creationId xmlns:p14="http://schemas.microsoft.com/office/powerpoint/2010/main" val="230574092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481383A9-7986-4AAF-127E-D9347E22152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28DC94E-E353-5E99-83A2-D3A6716CFA2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ADDF4E83-96E7-9A84-3489-3727C41EAB2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82200" y="3145085"/>
            <a:ext cx="2300848" cy="268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vous montrer comment lire les syllabes. Écoutez attentivement.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lit l’arbre des syllabes en  pointant les lettres.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6DED0F1-D22E-8A18-E29E-4760AC748D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4629" y="2552700"/>
            <a:ext cx="11227572" cy="430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B0D3F-5421-7E19-49E5-8CE1DA3F9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E45ADB-7E32-BA90-A326-33C6DB8707C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95523D-ADD7-DE52-4111-96DAA7A7BC4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FC0E931-C530-958E-C070-C2BBDBA16A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C143A5-2E45-5191-745E-9DA57FACB0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EEEC55-9708-53DE-F08E-72B6E54E0F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F2DF63-E897-BE9C-5D34-D261F06B64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87E95D-07B7-5515-3954-29902F9F74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43DFDBE-B1A7-866F-2A16-2A11F64158B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1FA5BCF-BCBE-CACD-38BE-6928CD65B7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14FB25A-5036-38F3-6FA2-45D54FFDE8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08CA6EF-86FC-F06D-0F06-DBDD7C0A38C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01AB90-3BD5-BCFD-69B5-077A7C47F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0002F9-13B0-4307-1883-8068A56A1FEA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15DA9-2E53-89EE-30B9-6CFB23B044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5969" y="830131"/>
            <a:ext cx="1212143" cy="6858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E309768-3172-B448-19E7-F937B3088C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4629" y="2552700"/>
            <a:ext cx="11227572" cy="430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0298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13F3F-24DA-DE65-953F-6EEFCD517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650D03-3BDE-417D-FF3C-42ADE54E379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ED911D-0968-994D-7516-FFEEF1C585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63BC91F-8927-476C-B361-DD68EDAD97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9C9A7F3-71BF-1BAB-CA7F-CCEEC524C80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82333B3-3385-A63B-E35C-2E4AF7FF934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4EC889-C3FE-59AD-F3B6-33CB16AAAF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45744F-49B6-2DE6-D3EA-3BB314972A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0DEC4-7840-5123-7DE6-8A2330C5B43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88DC0C5-E16C-6449-D159-780D7EBE39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F350F62-9A45-8D9E-AB2A-82D39B1676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AD4A82-4D1D-1F6D-462C-1782A1C807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7458D5-3392-68A0-629B-7BDA10F6F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190F49A-D993-E1A4-6840-015132D60552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les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7DCEEEA6-D091-B0FC-C00C-9FA76D2AEF35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C0B47265-C8D0-0056-8A34-40F20D73190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3D39190-46A2-FC8E-AABD-94D2E19462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4629" y="2552700"/>
            <a:ext cx="11227572" cy="430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7765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01CCAE3-8AF2-A51C-DC28-36B427C25E3C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B4EEE8D2-4E2D-13BF-63D0-F9F5B8641D7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2600F-28A7-5F95-0400-FD6B0ED96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B7136A-3724-B7BD-BEE9-593B96A4E7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5DAC57-E8E4-E456-2830-2025FC36CC3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AF93D0-726D-BE20-55D0-EB3A9D4AD06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4FFDA2-ABE8-B2A0-5E4C-B04AC7C6BCD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AD7A2D-5B5B-BE68-70D1-6C9919E74B3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6115878-0E93-F627-91A2-3B436D98E1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61A0A4-76B5-C963-2AEC-17330ABE54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D540688-0AFA-EF2F-C773-54299E78175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B5C7FB0-2E3B-4EE5-8AC7-F934BAA566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F2DB49B-CC19-0ED7-188F-44CCBC7BA7C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D565808-416A-DF71-CDA1-6722812206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32542E-7E7E-BD1B-72C4-328396690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40637DB-EFAB-2A8D-2985-0707DC7D4D83}"/>
              </a:ext>
            </a:extLst>
          </p:cNvPr>
          <p:cNvSpPr txBox="1"/>
          <p:nvPr/>
        </p:nvSpPr>
        <p:spPr>
          <a:xfrm>
            <a:off x="1409471" y="879359"/>
            <a:ext cx="1109962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lire des mots ensemble. On lit les lettres de gauche à droite.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C07CC2-8C7B-23F2-B9AE-0EF84C4D94D6}"/>
              </a:ext>
            </a:extLst>
          </p:cNvPr>
          <p:cNvSpPr txBox="1"/>
          <p:nvPr/>
        </p:nvSpPr>
        <p:spPr>
          <a:xfrm>
            <a:off x="5106706" y="3619500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java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8026F04-5351-F390-39AE-EA51A15FF585}"/>
              </a:ext>
            </a:extLst>
          </p:cNvPr>
          <p:cNvCxnSpPr>
            <a:cxnSpLocks/>
          </p:cNvCxnSpPr>
          <p:nvPr/>
        </p:nvCxnSpPr>
        <p:spPr>
          <a:xfrm>
            <a:off x="5257800" y="6286500"/>
            <a:ext cx="26670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D26960D0-A0AF-7E34-4C36-EE690A1C68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4400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BFA96-5170-6A0C-5235-4AAEFC12A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CCC7E-4DA9-0AB1-8FE6-683DEB1CC29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D261C4-B34C-89BF-1D3F-E185F01D393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B86EA4-C2A2-26FC-C536-BEEBA14012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A6B5FF-6228-0F98-3038-35EC54E4EA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35756C-DE66-F8AE-E30B-616DEBC0CE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127452C-D80E-8931-A585-E11543C02C9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D98BB4-1ED0-2B53-C63E-C84F7E4AC1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B73D324-AADA-B03B-6AE5-373B9BBC4E9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DC090BA-E0FC-0059-DABE-77B220E5F7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6F57E6-DEA8-DA6B-4F64-8700C9D928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C822EC-66E2-568C-0267-AD701A6B8A2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9CB242-8CE4-66D2-A8C1-885054283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2120" y="576262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42576C-9AAB-A334-5695-76F888E5FC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8854" y="316429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C0F144C-28F3-462F-D15C-33BDA170CA48}"/>
              </a:ext>
            </a:extLst>
          </p:cNvPr>
          <p:cNvSpPr txBox="1"/>
          <p:nvPr/>
        </p:nvSpPr>
        <p:spPr>
          <a:xfrm>
            <a:off x="4779793" y="3782689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ja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va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9F23CCA-DFDA-BA53-88AF-2FE653AEEEC2}"/>
              </a:ext>
            </a:extLst>
          </p:cNvPr>
          <p:cNvSpPr txBox="1"/>
          <p:nvPr/>
        </p:nvSpPr>
        <p:spPr>
          <a:xfrm>
            <a:off x="747397" y="705979"/>
            <a:ext cx="1252365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 :  « j »  « a »  «  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«  v »  «  a »  «  va ».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 «va » . « java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Lisons ensemble « j »  « a »  «  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«  v »  «  a »  «  va ».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 «va » . « java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95715246-AFFB-5892-1FC9-B0FCB59BB27B}"/>
              </a:ext>
            </a:extLst>
          </p:cNvPr>
          <p:cNvSpPr/>
          <p:nvPr/>
        </p:nvSpPr>
        <p:spPr>
          <a:xfrm rot="16200000">
            <a:off x="5498248" y="5364733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B0FB6AB2-0E31-4A06-84DF-8DBB73D24230}"/>
              </a:ext>
            </a:extLst>
          </p:cNvPr>
          <p:cNvSpPr/>
          <p:nvPr/>
        </p:nvSpPr>
        <p:spPr>
          <a:xfrm rot="16200000">
            <a:off x="7498497" y="5364733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86155654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93AC-515A-5A8C-A6FE-3546960A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1245FE-0846-6585-A381-033A3D1DD73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3E4944-19D5-718D-9085-BFB1D33E474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5ECFF17-D0C1-6E8D-FC2D-DF5884F2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EE6CE6-9B39-3025-4837-B0F7AEF31B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F66B1F-F784-3648-272F-722D00CDAC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5F8C526-6164-E911-6045-342448408E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1B8969C-FEDC-03C8-251E-2EFED9D7F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47B8F67-3E35-2519-0D4C-62CE3CBAB0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D192072-BCEE-ECD1-DFBA-FD9C2F7036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3AEAA72-3A52-700E-F423-6456E5710D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0ABE84-DD45-55EA-F466-16988F935C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C34FF1C-43AC-27A7-0A50-AFD38404B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5C2B57-3696-EBD0-57CC-3508F76CE4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D1AA12-2E5E-7418-C37E-08FF0731C31C}"/>
              </a:ext>
            </a:extLst>
          </p:cNvPr>
          <p:cNvSpPr txBox="1"/>
          <p:nvPr/>
        </p:nvSpPr>
        <p:spPr>
          <a:xfrm>
            <a:off x="3893089" y="4000500"/>
            <a:ext cx="6705599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vé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mu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CE498172-3523-5E58-7974-3F3C4C71082B}"/>
              </a:ext>
            </a:extLst>
          </p:cNvPr>
          <p:cNvSpPr/>
          <p:nvPr/>
        </p:nvSpPr>
        <p:spPr>
          <a:xfrm rot="16200000">
            <a:off x="5174218" y="5204250"/>
            <a:ext cx="342903" cy="246174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F6F7626-6613-5320-1A59-BB15F58AFCDF}"/>
              </a:ext>
            </a:extLst>
          </p:cNvPr>
          <p:cNvSpPr/>
          <p:nvPr/>
        </p:nvSpPr>
        <p:spPr>
          <a:xfrm rot="16200000">
            <a:off x="8372786" y="4855376"/>
            <a:ext cx="342905" cy="318072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12539B-9716-7B3D-E4B0-2777419011FC}"/>
              </a:ext>
            </a:extLst>
          </p:cNvPr>
          <p:cNvSpPr txBox="1"/>
          <p:nvPr/>
        </p:nvSpPr>
        <p:spPr>
          <a:xfrm>
            <a:off x="1043284" y="570857"/>
            <a:ext cx="1217733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v »  « é »  «  vé ».   «  m »  «  u »  «  mu ». « vé »  «mu » .«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vému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«v»  «é» «vé ».«m » «u» «mu».« vé »  «mu » .«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vému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96899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7EEE0-0CF7-FEE1-7440-F3970EA96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90D2F2-2017-6D71-1CD0-6EE39F7FAF5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526AB86-E3B7-7838-88DD-5EF769266C5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F68E88E-5A51-D887-C9B8-86622867F52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2722378-8565-E464-C3EE-635F311736C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ED605A0-C46F-D33A-B44D-8A5A2D24D1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70339-950A-E11F-C37C-A3BBF08AD7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1AA415C-7506-0066-4B3F-DF342E19AF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347042C-681D-5ACD-15D1-FE6C816A437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180006A-89EA-F896-9E60-2F95B066CA6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E46ADF-5B74-A937-005C-8187CB829F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BF19EAC-C556-A3BC-9FC0-64A1184F29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17422F2-BD01-BD2A-C0DA-549400CCB5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FEC9A93-C99C-AE68-A4DA-8E42C3F490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2FFD414-200A-FEF6-0C77-70001E71C43F}"/>
              </a:ext>
            </a:extLst>
          </p:cNvPr>
          <p:cNvSpPr txBox="1"/>
          <p:nvPr/>
        </p:nvSpPr>
        <p:spPr>
          <a:xfrm>
            <a:off x="3847080" y="3786677"/>
            <a:ext cx="5220229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la</a:t>
            </a:r>
            <a:r>
              <a:rPr lang="fr-FR" sz="405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vé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14378B9A-6480-966D-500F-EE572011A282}"/>
              </a:ext>
            </a:extLst>
          </p:cNvPr>
          <p:cNvSpPr/>
          <p:nvPr/>
        </p:nvSpPr>
        <p:spPr>
          <a:xfrm rot="16200000">
            <a:off x="5197642" y="5553598"/>
            <a:ext cx="342900" cy="182481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6E8A8ECE-013E-EFC7-43AC-D3C9CE0BA303}"/>
              </a:ext>
            </a:extLst>
          </p:cNvPr>
          <p:cNvSpPr/>
          <p:nvPr/>
        </p:nvSpPr>
        <p:spPr>
          <a:xfrm rot="16200000">
            <a:off x="7351877" y="5553598"/>
            <a:ext cx="342899" cy="182481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40B94A9-55FA-7639-B871-F6678DE9C1F2}"/>
              </a:ext>
            </a:extLst>
          </p:cNvPr>
          <p:cNvSpPr txBox="1"/>
          <p:nvPr/>
        </p:nvSpPr>
        <p:spPr>
          <a:xfrm>
            <a:off x="1065966" y="772327"/>
            <a:ext cx="1217733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l» «a» «la». «v» «é» «vé». «la» «vé» .«lavé».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ensemble « l» «a» «la». «v» «é» «vé». «la» «vé» .«lavé».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13124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9F0EC-9881-D862-1D67-CDB1ECADD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F883F4D-7993-67C4-E6C1-8FFB94E5111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7978928-E3DA-B035-1341-E46E329700A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D11F2CE-BC80-3197-F955-E6F99B5DA0A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357E13-CA2D-899F-064D-8F1B3EF30E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FEB225F-E321-72AD-055D-7C7DBAB5A34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D735C83-6610-DA4B-09A8-5AC5ABFB6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E19646F-E726-59F2-2745-8B024C20100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AD1E2D2-BF8A-BA02-5B62-281658CA29D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08473D1-C13E-8330-FA71-9E80FA1586D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D200013-A220-B062-5A2A-411229B8F75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48B6962-81C7-405B-58BB-81DA079DB0A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BF38770-D1B9-9965-B278-E8644BDE4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C3FF3DE-4385-D666-EA0F-15341F2D4FB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FA3E041-AA5C-8F54-1F66-41E1E8521CFF}"/>
              </a:ext>
            </a:extLst>
          </p:cNvPr>
          <p:cNvSpPr txBox="1"/>
          <p:nvPr/>
        </p:nvSpPr>
        <p:spPr>
          <a:xfrm>
            <a:off x="4691733" y="3800127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jo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li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A5BB50E3-CA75-6A5B-2EE6-DD63676E8AA8}"/>
              </a:ext>
            </a:extLst>
          </p:cNvPr>
          <p:cNvSpPr/>
          <p:nvPr/>
        </p:nvSpPr>
        <p:spPr>
          <a:xfrm rot="16200000">
            <a:off x="5465581" y="5621560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43F0859-4AEE-6697-DAB5-557E3463D14C}"/>
              </a:ext>
            </a:extLst>
          </p:cNvPr>
          <p:cNvSpPr/>
          <p:nvPr/>
        </p:nvSpPr>
        <p:spPr>
          <a:xfrm rot="16200000">
            <a:off x="7465830" y="5621560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BE5E6D7-5CF8-12C7-C240-0095C9A7DAB3}"/>
              </a:ext>
            </a:extLst>
          </p:cNvPr>
          <p:cNvSpPr txBox="1"/>
          <p:nvPr/>
        </p:nvSpPr>
        <p:spPr>
          <a:xfrm>
            <a:off x="1148619" y="758877"/>
            <a:ext cx="1217733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«j» «o»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«l» «i» «li».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«li» . «joli».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ensemble « j» «o»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«l» «i» «li».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 «li» .  «joli».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19567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2BCA6-9F60-A062-37F5-775E6DFC7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28803A-D3CE-22B8-4BDA-31C16695F14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4650656-1D59-825B-19A9-6311D96D01E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ED18D5E-C57A-ACC6-DF9C-835684DE37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A09A38-D722-4E12-FDB9-DA85C43FFEE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1B3A50-E569-0E93-AD29-572F490EF24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FA401F-B0A1-FD5E-84EA-B84D71F78C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36325E5-44A3-7675-27F1-486D27CDF3F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4190628-EE15-D173-242B-C8312049927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53CB95-5DB6-C795-FD8A-0EF33BF4A1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23D6779-93B8-DAA0-1E47-F176A6C078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EF3ED49-1CCB-F82C-1240-1540DA814A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F701EE-B77D-C440-9FC4-9D2C35509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7619" y="594150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7E5E6D3-9346-B59F-4663-8DA87D168ED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CC26350-F9A0-C3DC-9EEB-266551DD8F2B}"/>
              </a:ext>
            </a:extLst>
          </p:cNvPr>
          <p:cNvSpPr txBox="1"/>
          <p:nvPr/>
        </p:nvSpPr>
        <p:spPr>
          <a:xfrm>
            <a:off x="4847698" y="2530332"/>
            <a:ext cx="54864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3900" b="1" kern="0" spc="623" dirty="0">
                <a:solidFill>
                  <a:srgbClr val="106585"/>
                </a:solidFill>
                <a:latin typeface="Dosis" pitchFamily="2" charset="0"/>
              </a:rPr>
              <a:t>ju</a:t>
            </a:r>
            <a:r>
              <a:rPr lang="fr-FR" sz="23900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</a:t>
            </a:r>
            <a:endParaRPr lang="fr-FR" sz="397300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DF5C57D1-3492-7353-10AA-48E946FF7B72}"/>
              </a:ext>
            </a:extLst>
          </p:cNvPr>
          <p:cNvSpPr/>
          <p:nvPr/>
        </p:nvSpPr>
        <p:spPr>
          <a:xfrm rot="16200000">
            <a:off x="6376433" y="4087323"/>
            <a:ext cx="505934" cy="426720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D0B27C-1981-32D0-BAD5-B5AFF8408326}"/>
              </a:ext>
            </a:extLst>
          </p:cNvPr>
          <p:cNvSpPr txBox="1"/>
          <p:nvPr/>
        </p:nvSpPr>
        <p:spPr>
          <a:xfrm>
            <a:off x="948592" y="764017"/>
            <a:ext cx="1181881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«j» , «u»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ju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On entend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ju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et on écrit «  jus ». Lisons ensemble « jus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?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0296938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64553-8CFE-373C-F321-F1892F7C4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5D09D91-D70E-14C2-4055-8EB00069CE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3E9370B-7C10-868B-9FF5-928707EA3AC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C8AE926-4BF2-B5AF-6D4B-D8307F0765C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3C6FEF1-D9F5-89CE-2B73-2D695015936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DEE515-E51B-AF5B-475F-EE8EFEC471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65C2BE9-5398-91B8-A49F-A83C0EF3ACE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DF9E05B-1560-F80A-BA4F-82BF58770DE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2140CC-2253-1B05-3CB4-BA05AD5AE2E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1B3F18-812E-C00D-6BCB-AE26AAB6106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8BDE5BC-1156-BD2C-050B-BFEACAF7B6C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2383324-0321-D7ED-6F8A-BABC5F9C3F1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3EA3AF3-5B63-D0BE-E7E1-CEAE7058D0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3890D89-F781-D968-BEE0-9D617EBCE01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40EE7C8-D7B2-FF2B-6AFE-A682ECB973A0}"/>
              </a:ext>
            </a:extLst>
          </p:cNvPr>
          <p:cNvSpPr txBox="1"/>
          <p:nvPr/>
        </p:nvSpPr>
        <p:spPr>
          <a:xfrm>
            <a:off x="4800600" y="3238500"/>
            <a:ext cx="4648201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1500" b="1" kern="0" spc="623" dirty="0">
                <a:solidFill>
                  <a:srgbClr val="106585"/>
                </a:solidFill>
                <a:latin typeface="Dosis" pitchFamily="2" charset="0"/>
              </a:rPr>
              <a:t>vi</a:t>
            </a:r>
            <a:r>
              <a:rPr lang="fr-FR" sz="21500" b="1" kern="0" spc="623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  <a:endParaRPr lang="fr-FR" sz="21500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Parenthèse ouvrante 3">
            <a:extLst>
              <a:ext uri="{FF2B5EF4-FFF2-40B4-BE49-F238E27FC236}">
                <a16:creationId xmlns:a16="http://schemas.microsoft.com/office/drawing/2014/main" id="{FC7672FE-3E41-F7E8-F543-E7C0E500D0C6}"/>
              </a:ext>
            </a:extLst>
          </p:cNvPr>
          <p:cNvSpPr/>
          <p:nvPr/>
        </p:nvSpPr>
        <p:spPr>
          <a:xfrm rot="16200000">
            <a:off x="6376433" y="4087323"/>
            <a:ext cx="505934" cy="426720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05C4707-03D9-948F-D576-31285F61A729}"/>
              </a:ext>
            </a:extLst>
          </p:cNvPr>
          <p:cNvSpPr txBox="1"/>
          <p:nvPr/>
        </p:nvSpPr>
        <p:spPr>
          <a:xfrm>
            <a:off x="1059527" y="763338"/>
            <a:ext cx="1181881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«v» , «i» «vi». On entend « vi» et on écrit «vie». Lisons ensemble «vie».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lire?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74954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gagnant sera celui qui aura plus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 lectures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correctes.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932D48-B6EF-54AA-24D3-44B0A66131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10B2ED0-7823-6554-9C34-06C8AA71A7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400" y="3131145"/>
            <a:ext cx="11811000" cy="3612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079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-18288" y="7239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Un – une – des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84D6DD-ACD4-9EAA-38BA-45A31F084F2C}"/>
              </a:ext>
            </a:extLst>
          </p:cNvPr>
          <p:cNvSpPr txBox="1"/>
          <p:nvPr/>
        </p:nvSpPr>
        <p:spPr>
          <a:xfrm>
            <a:off x="4686300" y="4218872"/>
            <a:ext cx="8229600" cy="116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des  – un – une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3928364" y="3112175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un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un”.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”un”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"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88006-1D16-E3FF-A04F-695497EE1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AB7C8D-D09C-B297-9E77-355CE8D1DF0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97F23C-56DC-1705-CFFD-2223D68891D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4E7F627-3D1C-07C3-4F62-70BB5A2FB82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D0EEDBA-376F-6157-9FE9-2DB44522E56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1ADCE73-70A0-D442-D866-CADEC7672B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A3E1A86-AE2B-6030-1AA4-1AD646AC4F8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DC02E7E-3EFE-45A6-1E16-AC00318186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013C2B3-11DE-4017-4F1F-61A59927B78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211C6F-3810-9BAA-0A87-46A41DA28C9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156DB77-974B-31F4-EFCE-480AFAB8B76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E6E53C4-98D1-C5C8-C85E-7189E40654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942DEB5-10BB-3B5A-A3DE-58EF3F4369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683FAB7-F724-0D92-E16A-F40EE03B5DEF}"/>
              </a:ext>
            </a:extLst>
          </p:cNvPr>
          <p:cNvSpPr txBox="1"/>
          <p:nvPr/>
        </p:nvSpPr>
        <p:spPr>
          <a:xfrm>
            <a:off x="1676400" y="4462680"/>
            <a:ext cx="6504709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0350" b="1" kern="0" spc="480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un</a:t>
            </a:r>
            <a:r>
              <a:rPr lang="fr-FR" sz="10350" b="1" kern="0" spc="480" dirty="0">
                <a:solidFill>
                  <a:srgbClr val="FFC000"/>
                </a:solidFill>
                <a:latin typeface="Dosis" pitchFamily="2" charset="0"/>
              </a:rPr>
              <a:t> </a:t>
            </a:r>
            <a:r>
              <a:rPr lang="fr-FR" sz="10350" b="1" kern="0" spc="480" dirty="0">
                <a:solidFill>
                  <a:srgbClr val="106585"/>
                </a:solidFill>
                <a:latin typeface="Dosis" pitchFamily="2" charset="0"/>
              </a:rPr>
              <a:t> vélo</a:t>
            </a:r>
            <a:endParaRPr lang="fr-FR" sz="10350" kern="0" spc="48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38DBB75-E3CD-E07F-5FD2-4FB458C1A3B2}"/>
              </a:ext>
            </a:extLst>
          </p:cNvPr>
          <p:cNvSpPr txBox="1"/>
          <p:nvPr/>
        </p:nvSpPr>
        <p:spPr>
          <a:xfrm>
            <a:off x="1550907" y="762751"/>
            <a:ext cx="91440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vélo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lire?</a:t>
            </a:r>
          </a:p>
          <a:p>
            <a:pPr defTabSz="685834">
              <a:defRPr/>
            </a:pP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MA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6DC4DB-15A0-BD8C-0996-720BE21CBD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45814" y="495299"/>
            <a:ext cx="1063368" cy="70926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10DBFEC-E65B-702F-6847-B21343C2FA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0" y="3929347"/>
            <a:ext cx="4782243" cy="3417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91183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9854-CEA1-225E-FBD1-07AEC6570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AA543C-BA3E-1025-5A4C-4CEA939428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8012989-8BDE-41B0-4CBA-933AFA47E7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C7AAD67-459C-E759-6F70-B42CE3EA0D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45B2F88-B097-D4F8-7509-CE99A16629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1667D70-2914-8FBE-0F11-2B678392D7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A2E1118-B8E5-E09F-6D0E-504AD3C7C44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7E989BF-03AD-0F43-DE77-B593753DDC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12DDFF-DED1-ECCD-B53A-6FB46E7DBF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D62D1F9-664A-8DE0-7264-48CD2D46CDF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DE2669-795A-03DC-0951-CC7A4557F0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852DB3C-2C6D-8791-CBEC-1C6A2469EC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73AF0A-0561-90F2-F60D-28A25C0A8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D5AECCB-FA71-2238-2F8C-CBC6EAE908D3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EFA61A-A10B-B8CF-1602-35E21451DB9D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un 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DFBD2A-6525-89A4-FCCC-0561DE8475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7E195E8-3CB7-959D-1399-EE752A81BAC3}"/>
              </a:ext>
            </a:extLst>
          </p:cNvPr>
          <p:cNvSpPr txBox="1"/>
          <p:nvPr/>
        </p:nvSpPr>
        <p:spPr>
          <a:xfrm>
            <a:off x="4795774" y="2933700"/>
            <a:ext cx="6504709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1500" b="1" kern="0" spc="480" dirty="0">
                <a:solidFill>
                  <a:srgbClr val="106585"/>
                </a:solidFill>
                <a:latin typeface="Dosis" pitchFamily="2" charset="0"/>
              </a:rPr>
              <a:t>un</a:t>
            </a:r>
            <a:endParaRPr lang="fr-FR" sz="215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0315592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3C73-E4F2-234E-C4A0-EBB11DA6E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70AEBB-0414-A947-D034-A48235BD41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CFD349-BBE5-C8E5-4FA3-B0D91DB2AD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1EBCBE-7744-9876-2BDF-3C68F03FDC6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53F0676-A3F1-1AC6-38DE-8565C7C8D1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71912D-E921-5A90-2CF7-FADC02466E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C821FD-7F74-3063-4419-4C7D2D8986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33D4183-996C-E73C-6228-366D8001257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62527DF-033B-FB53-433B-96AC638AE7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F1D3943-EB68-CF7A-1BD7-5A898FE637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CA677B2-BABC-E3C5-3328-C9A3DEE6050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21A3BE0-FCDF-25DD-1077-93649325B8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0F977A-04CD-2350-6D05-0C61453A3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80FD0C-B627-F056-A347-C5600BC95775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23B6F9-83D3-4C11-4A07-F99451B0F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3355E3-A103-B272-C8A4-6713B4735D16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“un”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48143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20723</TotalTime>
  <Words>7084</Words>
  <Application>Microsoft Office PowerPoint</Application>
  <PresentationFormat>Personnalisé</PresentationFormat>
  <Paragraphs>1302</Paragraphs>
  <Slides>143</Slides>
  <Notes>26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143</vt:i4>
      </vt:variant>
    </vt:vector>
  </HeadingPairs>
  <TitlesOfParts>
    <vt:vector size="156" baseType="lpstr">
      <vt:lpstr>Amasis MT Pro</vt:lpstr>
      <vt:lpstr>Symbol</vt:lpstr>
      <vt:lpstr>Microsoft Uighur</vt:lpstr>
      <vt:lpstr>Aharoni</vt:lpstr>
      <vt:lpstr>Dosis</vt:lpstr>
      <vt:lpstr>Aptos</vt:lpstr>
      <vt:lpstr>Carelia</vt:lpstr>
      <vt:lpstr>Wingdings</vt:lpstr>
      <vt:lpstr>Calibri</vt:lpstr>
      <vt:lpstr>Arial</vt:lpstr>
      <vt:lpstr>A Massir Ballpoint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171</cp:revision>
  <dcterms:created xsi:type="dcterms:W3CDTF">2006-08-16T00:00:00Z</dcterms:created>
  <dcterms:modified xsi:type="dcterms:W3CDTF">2025-09-16T08:03:13Z</dcterms:modified>
  <dc:identifier>DAFtlvZnwz4</dc:identifier>
</cp:coreProperties>
</file>