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3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1" r:id="rId15"/>
    <p:sldId id="2147482769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7" r:id="rId23"/>
    <p:sldId id="2147482728" r:id="rId24"/>
    <p:sldId id="2147482531" r:id="rId25"/>
    <p:sldId id="2147482722" r:id="rId26"/>
    <p:sldId id="2147482723" r:id="rId27"/>
    <p:sldId id="2147482662" r:id="rId28"/>
    <p:sldId id="2147482730" r:id="rId29"/>
    <p:sldId id="2134808468" r:id="rId30"/>
    <p:sldId id="2147482770" r:id="rId31"/>
    <p:sldId id="2147482771" r:id="rId32"/>
    <p:sldId id="2147482772" r:id="rId33"/>
    <p:sldId id="2147482773" r:id="rId34"/>
    <p:sldId id="2147482518" r:id="rId35"/>
    <p:sldId id="2147482751" r:id="rId36"/>
    <p:sldId id="2147482667" r:id="rId37"/>
    <p:sldId id="2147482538" r:id="rId38"/>
    <p:sldId id="2147482737" r:id="rId39"/>
    <p:sldId id="2147482733" r:id="rId40"/>
    <p:sldId id="2147482735" r:id="rId41"/>
    <p:sldId id="2134804803" r:id="rId42"/>
  </p:sldIdLst>
  <p:sldSz cx="13716000" cy="10287000"/>
  <p:notesSz cx="6858000" cy="9144000"/>
  <p:embeddedFontLst>
    <p:embeddedFont>
      <p:font typeface="Arimo Italics" panose="020B0604020202020204" charset="0"/>
      <p:regular r:id="rId44"/>
      <p:italic r:id="rId45"/>
    </p:embeddedFont>
    <p:embeddedFont>
      <p:font typeface="Carelia" panose="020B0604020202020204" charset="0"/>
      <p:regular r:id="rId46"/>
    </p:embeddedFont>
    <p:embeddedFont>
      <p:font typeface="Dosis" pitchFamily="2" charset="0"/>
      <p:regular r:id="rId47"/>
      <p:bold r:id="rId48"/>
    </p:embeddedFont>
    <p:embeddedFont>
      <p:font typeface="Microsoft Uighur" panose="02000000000000000000" pitchFamily="2" charset="-78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1"/>
            <p14:sldId id="2147482769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662"/>
            <p14:sldId id="2147482730"/>
            <p14:sldId id="2134808468"/>
            <p14:sldId id="2147482770"/>
            <p14:sldId id="2147482771"/>
            <p14:sldId id="2147482772"/>
            <p14:sldId id="2147482773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35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56" d="100"/>
          <a:sy n="56" d="100"/>
        </p:scale>
        <p:origin x="1042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39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11" Type="http://schemas.openxmlformats.org/officeDocument/2006/relationships/image" Target="../media/image39.png"/><Relationship Id="rId5" Type="http://schemas.openxmlformats.org/officeDocument/2006/relationships/image" Target="../media/image26.svg"/><Relationship Id="rId10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tags" Target="../tags/tag34.xml"/><Relationship Id="rId16" Type="http://schemas.microsoft.com/office/2007/relationships/hdphoto" Target="../media/hdphoto3.wdp"/><Relationship Id="rId1" Type="http://schemas.openxmlformats.org/officeDocument/2006/relationships/tags" Target="../tags/tag33.xml"/><Relationship Id="rId6" Type="http://schemas.openxmlformats.org/officeDocument/2006/relationships/image" Target="../media/image26.svg"/><Relationship Id="rId11" Type="http://schemas.openxmlformats.org/officeDocument/2006/relationships/image" Target="../media/image48.png"/><Relationship Id="rId5" Type="http://schemas.openxmlformats.org/officeDocument/2006/relationships/image" Target="../media/image25.png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Relationship Id="rId1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12" Type="http://schemas.openxmlformats.org/officeDocument/2006/relationships/image" Target="../media/image56.png"/><Relationship Id="rId2" Type="http://schemas.openxmlformats.org/officeDocument/2006/relationships/tags" Target="../tags/tag36.xml"/><Relationship Id="rId16" Type="http://schemas.openxmlformats.org/officeDocument/2006/relationships/image" Target="../media/image59.png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microsoft.com/office/2007/relationships/hdphoto" Target="../media/hdphoto4.wdp"/><Relationship Id="rId5" Type="http://schemas.openxmlformats.org/officeDocument/2006/relationships/image" Target="../media/image26.svg"/><Relationship Id="rId15" Type="http://schemas.microsoft.com/office/2007/relationships/hdphoto" Target="../media/hdphoto5.wdp"/><Relationship Id="rId10" Type="http://schemas.openxmlformats.org/officeDocument/2006/relationships/image" Target="../media/image55.png"/><Relationship Id="rId4" Type="http://schemas.openxmlformats.org/officeDocument/2006/relationships/image" Target="../media/image25.png"/><Relationship Id="rId9" Type="http://schemas.openxmlformats.org/officeDocument/2006/relationships/image" Target="../media/image54.png"/><Relationship Id="rId1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64.png"/><Relationship Id="rId5" Type="http://schemas.openxmlformats.org/officeDocument/2006/relationships/image" Target="../media/image26.svg"/><Relationship Id="rId10" Type="http://schemas.openxmlformats.org/officeDocument/2006/relationships/image" Target="../media/image63.png"/><Relationship Id="rId4" Type="http://schemas.openxmlformats.org/officeDocument/2006/relationships/image" Target="../media/image25.png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11" Type="http://schemas.openxmlformats.org/officeDocument/2006/relationships/image" Target="../media/image70.png"/><Relationship Id="rId5" Type="http://schemas.openxmlformats.org/officeDocument/2006/relationships/image" Target="../media/image26.svg"/><Relationship Id="rId10" Type="http://schemas.openxmlformats.org/officeDocument/2006/relationships/image" Target="../media/image69.png"/><Relationship Id="rId4" Type="http://schemas.openxmlformats.org/officeDocument/2006/relationships/image" Target="../media/image25.png"/><Relationship Id="rId9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74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7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74.png"/><Relationship Id="rId4" Type="http://schemas.openxmlformats.org/officeDocument/2006/relationships/image" Target="../media/image26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76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76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4945736" y="5035743"/>
            <a:ext cx="6768777" cy="3759552"/>
            <a:chOff x="4513387" y="4777723"/>
            <a:chExt cx="6768777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513387" y="4777723"/>
              <a:ext cx="5583763" cy="3759552"/>
              <a:chOff x="3008651" y="3703910"/>
              <a:chExt cx="3722676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4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3235353" y="5092239"/>
                <a:ext cx="3153032" cy="554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rebrassage 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" name="Image 1" descr="Une image contenant texte, dessin humoristique, jouet&#10;&#10;Le contenu généré par l’IA peut être incorrect.">
            <a:extLst>
              <a:ext uri="{FF2B5EF4-FFF2-40B4-BE49-F238E27FC236}">
                <a16:creationId xmlns:a16="http://schemas.microsoft.com/office/drawing/2014/main" id="{9BACC4A3-0EF1-AF74-59AD-15CC89E160A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DDEC7"/>
              </a:clrFrom>
              <a:clrTo>
                <a:srgbClr val="FDDE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78" y="7176642"/>
            <a:ext cx="2647086" cy="29952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bro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«li»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«brocoli».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«brocoli»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brocoli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«brocoli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brocoli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537374" y="876300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 prune » ,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 prune ».    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prune » ?                        </a:t>
            </a:r>
            <a:endParaRPr lang="fr-FR" sz="4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prune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A1659-F534-0531-F327-B99F6FBEA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2318F5-17D1-20B4-28EE-386F39DD9E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F4DBF3-BB19-96D1-215B-59A57EB55E8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9BFCB8-F4CB-52E6-F2E8-98EFCF97F76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EC5E6A-334C-A8C9-68CA-82DA5DD3641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22F9E3-AC3D-56E0-1BB2-BFCA6D4A87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945B0D-C6CB-A595-8B1C-A8F2F0818DC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584BD0A-460E-E93D-0640-037D770C64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E4D72E5-B334-A883-4F64-42E1D69BC7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413A15C-A3E4-8CDB-438E-0B1918F60A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6BBB39C-32E9-8C64-BB93-01B8E70E27C4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FF17A0-80CB-B3E5-6638-709B29D4F724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3557341-1737-EE09-F389-CDE9D7BFBF9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D5551A3-C94F-860F-8A17-FB5465DAD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«prune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prune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62547" y="90197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«table»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Lisons ensemble  « table ».     Qui veut lire  « table » ?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table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«table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prstClr val="white"/>
                </a:solidFill>
                <a:latin typeface="Dosis" pitchFamily="2" charset="0"/>
              </a:rPr>
              <a:t>table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cinq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64049D-EDB2-D744-5594-B0444C9950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253" y="2372106"/>
            <a:ext cx="3268360" cy="34248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BA5D6EA-1A83-559E-7798-6ECC09F3EF1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2713" y="2746338"/>
            <a:ext cx="2393419" cy="22665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42D6F7-16E0-D33D-5281-4E6FB48A5D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132" y="2616617"/>
            <a:ext cx="3934299" cy="25259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A2848C3-39A9-2632-3A68-1076EACA8C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1848" y="1955811"/>
            <a:ext cx="2958540" cy="37714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9CDF63C-C8D3-3434-76A2-57A1FF14A0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814" y="6388180"/>
            <a:ext cx="2747897" cy="22296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8540A15-AF47-DC93-9534-03582A5BA2E3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75000"/>
          </a:blip>
          <a:stretch>
            <a:fillRect/>
          </a:stretch>
        </p:blipFill>
        <p:spPr>
          <a:xfrm>
            <a:off x="7105111" y="6578499"/>
            <a:ext cx="2545404" cy="250189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1FC9A4A-14DC-0AD1-A828-75E194B393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54613" y="5328752"/>
            <a:ext cx="2873179" cy="378560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2247EF5-09EB-7A06-79B8-AAC03E2D53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081" y="6791713"/>
            <a:ext cx="3464073" cy="197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B583B5-54CC-20C3-4D0B-B20F78E26B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145" y="2381618"/>
            <a:ext cx="2894037" cy="28556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AF42C65-5F22-0A9E-35A2-34F4950371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6112" y="2381618"/>
            <a:ext cx="2184791" cy="270308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78B73B6-F5FA-AC38-FFE4-5E77EDDA48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207" y="2312776"/>
            <a:ext cx="2481712" cy="254198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AAEF14E-6B8F-504E-1995-83153CEC03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03424" y="2218064"/>
            <a:ext cx="3516964" cy="335099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26C9409-1017-732A-4B15-E7484FD8AA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107" y="5881106"/>
            <a:ext cx="2776399" cy="308285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3A3E73D-7C57-DA0B-16D4-6F9C0340D5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27672" y="5989459"/>
            <a:ext cx="2959290" cy="3269608"/>
          </a:xfrm>
          <a:prstGeom prst="rect">
            <a:avLst/>
          </a:prstGeom>
        </p:spPr>
      </p:pic>
      <p:pic>
        <p:nvPicPr>
          <p:cNvPr id="20" name="Image 19" descr="Une image contenant pinnipède, Mammifère marin, mammifère, mammifère aquatiques&#10;&#10;Le contenu généré par l’IA peut être incorrect.">
            <a:extLst>
              <a:ext uri="{FF2B5EF4-FFF2-40B4-BE49-F238E27FC236}">
                <a16:creationId xmlns:a16="http://schemas.microsoft.com/office/drawing/2014/main" id="{CD77748D-FDE5-EE7A-CD3F-987906BE49C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231" y="5277626"/>
            <a:ext cx="3366210" cy="4479979"/>
          </a:xfrm>
          <a:prstGeom prst="rect">
            <a:avLst/>
          </a:prstGeom>
        </p:spPr>
      </p:pic>
      <p:pic>
        <p:nvPicPr>
          <p:cNvPr id="21" name="Image 20" descr="Une image contenant croquis, chien, art, dessin&#10;&#10;Le contenu généré par l’IA peut être incorrect.">
            <a:extLst>
              <a:ext uri="{FF2B5EF4-FFF2-40B4-BE49-F238E27FC236}">
                <a16:creationId xmlns:a16="http://schemas.microsoft.com/office/drawing/2014/main" id="{C075263D-57CE-58E6-BF45-7EBE20CE19B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28516" y1="31836" x2="31738" y2="52930"/>
                        <a14:foregroundMark x1="31738" y1="52930" x2="36816" y2="69434"/>
                        <a14:foregroundMark x1="36816" y1="69434" x2="31836" y2="61719"/>
                        <a14:foregroundMark x1="31836" y1="61719" x2="28613" y2="35742"/>
                        <a14:foregroundMark x1="28613" y1="35742" x2="36035" y2="32031"/>
                        <a14:foregroundMark x1="36035" y1="32031" x2="55176" y2="30664"/>
                        <a14:foregroundMark x1="55176" y1="30664" x2="67383" y2="30664"/>
                        <a14:foregroundMark x1="67383" y1="30664" x2="72852" y2="53613"/>
                        <a14:foregroundMark x1="72852" y1="53613" x2="73730" y2="64844"/>
                        <a14:foregroundMark x1="73730" y1="64844" x2="70020" y2="71484"/>
                        <a14:foregroundMark x1="70020" y1="71484" x2="36816" y2="74219"/>
                        <a14:foregroundMark x1="36816" y1="74219" x2="33203" y2="69434"/>
                        <a14:foregroundMark x1="33203" y1="69434" x2="34668" y2="75000"/>
                        <a14:foregroundMark x1="34668" y1="75000" x2="39355" y2="74609"/>
                        <a14:foregroundMark x1="35938" y1="42285" x2="42285" y2="37305"/>
                        <a14:foregroundMark x1="42285" y1="37305" x2="57617" y2="35938"/>
                        <a14:foregroundMark x1="57617" y1="35938" x2="67578" y2="52246"/>
                        <a14:foregroundMark x1="67578" y1="52246" x2="55176" y2="74609"/>
                        <a14:foregroundMark x1="55176" y1="74609" x2="37598" y2="65820"/>
                        <a14:foregroundMark x1="37598" y1="65820" x2="32813" y2="46875"/>
                        <a14:foregroundMark x1="32813" y1="46875" x2="34668" y2="35742"/>
                        <a14:foregroundMark x1="34668" y1="35742" x2="43262" y2="31445"/>
                        <a14:foregroundMark x1="43262" y1="31445" x2="54688" y2="29980"/>
                        <a14:foregroundMark x1="54688" y1="29980" x2="63770" y2="30957"/>
                        <a14:foregroundMark x1="63770" y1="30957" x2="69043" y2="37695"/>
                        <a14:foregroundMark x1="69043" y1="37695" x2="70117" y2="45898"/>
                        <a14:foregroundMark x1="70117" y1="45898" x2="67480" y2="63184"/>
                        <a14:foregroundMark x1="67480" y1="63184" x2="57422" y2="74805"/>
                        <a14:foregroundMark x1="57422" y1="74805" x2="46680" y2="72559"/>
                        <a14:foregroundMark x1="46680" y1="72559" x2="37891" y2="66016"/>
                        <a14:foregroundMark x1="37891" y1="66016" x2="30469" y2="49121"/>
                        <a14:foregroundMark x1="30469" y1="49121" x2="29199" y2="37695"/>
                        <a14:foregroundMark x1="29199" y1="37695" x2="36035" y2="29980"/>
                        <a14:foregroundMark x1="36035" y1="29980" x2="37402" y2="29980"/>
                        <a14:foregroundMark x1="41992" y1="52246" x2="49023" y2="38477"/>
                        <a14:foregroundMark x1="49023" y1="38477" x2="55273" y2="40527"/>
                        <a14:foregroundMark x1="55273" y1="40527" x2="63184" y2="47363"/>
                        <a14:foregroundMark x1="63184" y1="47363" x2="67188" y2="53613"/>
                        <a14:foregroundMark x1="67188" y1="53613" x2="63086" y2="63086"/>
                        <a14:foregroundMark x1="63086" y1="63086" x2="52734" y2="65430"/>
                        <a14:foregroundMark x1="52734" y1="65430" x2="38281" y2="59277"/>
                        <a14:foregroundMark x1="38281" y1="59277" x2="41406" y2="50000"/>
                        <a14:foregroundMark x1="41406" y1="50000" x2="43750" y2="47070"/>
                        <a14:foregroundMark x1="45215" y1="55176" x2="43652" y2="49219"/>
                        <a14:foregroundMark x1="43652" y1="49219" x2="46680" y2="44531"/>
                        <a14:foregroundMark x1="46680" y1="44531" x2="55957" y2="44141"/>
                        <a14:foregroundMark x1="55957" y1="44141" x2="65039" y2="50195"/>
                        <a14:foregroundMark x1="65039" y1="50195" x2="67480" y2="56934"/>
                        <a14:foregroundMark x1="67480" y1="56934" x2="61816" y2="63965"/>
                        <a14:foregroundMark x1="61816" y1="63965" x2="51465" y2="65723"/>
                        <a14:foregroundMark x1="51465" y1="65723" x2="42090" y2="63867"/>
                        <a14:foregroundMark x1="42090" y1="63867" x2="39160" y2="58984"/>
                        <a14:foregroundMark x1="39160" y1="58984" x2="38965" y2="52344"/>
                        <a14:foregroundMark x1="38965" y1="52344" x2="44434" y2="46387"/>
                        <a14:foregroundMark x1="47266" y1="44629" x2="51855" y2="42578"/>
                        <a14:foregroundMark x1="51855" y1="42578" x2="57617" y2="43945"/>
                        <a14:foregroundMark x1="57617" y1="43945" x2="61230" y2="50684"/>
                        <a14:foregroundMark x1="61230" y1="50684" x2="62793" y2="57715"/>
                        <a14:foregroundMark x1="62793" y1="57715" x2="61523" y2="62988"/>
                        <a14:foregroundMark x1="61523" y1="62988" x2="52148" y2="65137"/>
                        <a14:foregroundMark x1="52148" y1="65137" x2="45313" y2="62988"/>
                        <a14:foregroundMark x1="45313" y1="62988" x2="44043" y2="56641"/>
                        <a14:foregroundMark x1="44043" y1="56641" x2="49414" y2="43262"/>
                        <a14:foregroundMark x1="46484" y1="47852" x2="52637" y2="47656"/>
                        <a14:foregroundMark x1="52637" y1="47656" x2="61328" y2="48828"/>
                        <a14:foregroundMark x1="61328" y1="48828" x2="63086" y2="60547"/>
                        <a14:foregroundMark x1="63086" y1="60547" x2="55176" y2="71680"/>
                        <a14:foregroundMark x1="55176" y1="71680" x2="45117" y2="67676"/>
                        <a14:foregroundMark x1="45117" y1="67676" x2="43750" y2="52246"/>
                        <a14:foregroundMark x1="43750" y1="52246" x2="45605" y2="46582"/>
                        <a14:foregroundMark x1="45605" y1="46582" x2="46484" y2="46191"/>
                        <a14:foregroundMark x1="46484" y1="46191" x2="57520" y2="47461"/>
                        <a14:foregroundMark x1="57520" y1="47461" x2="60840" y2="51660"/>
                        <a14:foregroundMark x1="60840" y1="51660" x2="58984" y2="58301"/>
                        <a14:foregroundMark x1="58984" y1="58301" x2="50977" y2="63379"/>
                        <a14:foregroundMark x1="50977" y1="63379" x2="43359" y2="61133"/>
                        <a14:foregroundMark x1="43359" y1="61133" x2="41895" y2="52930"/>
                        <a14:foregroundMark x1="41895" y1="52930" x2="45996" y2="48340"/>
                        <a14:foregroundMark x1="45996" y1="48340" x2="49609" y2="46191"/>
                        <a14:foregroundMark x1="47070" y1="49414" x2="55762" y2="47656"/>
                        <a14:foregroundMark x1="55762" y1="47656" x2="59570" y2="52148"/>
                        <a14:foregroundMark x1="59570" y1="52148" x2="58105" y2="57617"/>
                        <a14:foregroundMark x1="58105" y1="57617" x2="53027" y2="62207"/>
                        <a14:foregroundMark x1="53027" y1="62207" x2="46191" y2="62500"/>
                        <a14:foregroundMark x1="46191" y1="62500" x2="43848" y2="57422"/>
                        <a14:foregroundMark x1="43848" y1="57422" x2="45703" y2="51660"/>
                        <a14:foregroundMark x1="45703" y1="51660" x2="47852" y2="48535"/>
                        <a14:foregroundMark x1="44141" y1="60449" x2="53223" y2="60840"/>
                        <a14:foregroundMark x1="53223" y1="60840" x2="49609" y2="56152"/>
                        <a14:foregroundMark x1="49609" y1="56152" x2="44336" y2="56934"/>
                        <a14:foregroundMark x1="44336" y1="56934" x2="45020" y2="60547"/>
                        <a14:foregroundMark x1="28613" y1="84180" x2="28613" y2="8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869" y="5367241"/>
            <a:ext cx="4300748" cy="430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E34CB8-B8F9-32F1-07C5-DC35C7124E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8251" y="2245668"/>
            <a:ext cx="3001376" cy="29059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5BD51A9-43AB-C702-2D35-784EAE15F9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7002497">
            <a:off x="3470720" y="2911549"/>
            <a:ext cx="2999934" cy="15741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5FCA38-BD85-558E-80A4-C332B082F6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087" y="2615680"/>
            <a:ext cx="2272460" cy="2318836"/>
          </a:xfrm>
          <a:prstGeom prst="rect">
            <a:avLst/>
          </a:prstGeom>
        </p:spPr>
      </p:pic>
      <p:pic>
        <p:nvPicPr>
          <p:cNvPr id="8" name="Image 7" descr="Une image contenant Accessoire de mode, accessoire, fait à la main&#10;&#10;Le contenu généré par l’IA peut être incorrect.">
            <a:extLst>
              <a:ext uri="{FF2B5EF4-FFF2-40B4-BE49-F238E27FC236}">
                <a16:creationId xmlns:a16="http://schemas.microsoft.com/office/drawing/2014/main" id="{303425F9-331D-1B1B-0118-512A746508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788" y="1834766"/>
            <a:ext cx="4322225" cy="41468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C6BABCA-EC73-B1F7-0117-5DB575AD99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8471" y="7042225"/>
            <a:ext cx="2577424" cy="18294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6AB934-4161-D1AF-E340-31BB720F27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9520" y="5797557"/>
            <a:ext cx="2728453" cy="307413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847629D-89DD-4915-45FC-5849C009B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2464" y="6778572"/>
            <a:ext cx="2055390" cy="198733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A6970AA-8DDB-272B-A35A-1C67CA4E7B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87336" y="6098000"/>
            <a:ext cx="2974413" cy="247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2748F5-09E3-FD6C-4A73-3729D0E3F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743" y="5496045"/>
            <a:ext cx="3900760" cy="37569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7DAA2A6-AC9F-00E8-59AF-F227D9C25C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8048" y="6050695"/>
            <a:ext cx="3674244" cy="287627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5E535C-FBBF-99F1-BA33-C0E3E6AFDA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1929" y="6050694"/>
            <a:ext cx="3808459" cy="28762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CD60B4-97D6-5873-15D4-42594554FB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5707" y="2175246"/>
            <a:ext cx="3288504" cy="32319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AC0E3F0-20AF-2E87-5BB9-723048110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4831" y="2156197"/>
            <a:ext cx="3720272" cy="30055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C259A1-B4C5-901F-E040-6D2EDA4826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535888">
            <a:off x="9840291" y="2937463"/>
            <a:ext cx="3141012" cy="186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758535-EECE-BC28-5E2E-240A4047EE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104" y="2677589"/>
            <a:ext cx="4359221" cy="21274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40E845C-8A3A-4753-BA45-687300D9D3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8264" y="2442349"/>
            <a:ext cx="3239259" cy="28084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17961B-0F0A-0BA9-F437-A16F7094C1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1563" y="3202083"/>
            <a:ext cx="3239258" cy="16967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4F35C8D-1AAF-C656-5CB9-08032127F4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5585" y="5312816"/>
            <a:ext cx="3515778" cy="345216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6FFB1CE-A0FE-7D2C-5A15-25233B39FB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7069" y="5675169"/>
            <a:ext cx="3515778" cy="343852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86896B0-5F48-24E8-FAC1-836B1277A9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5426" y="5823896"/>
            <a:ext cx="2901595" cy="343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avec graphèmes complexes  sur les  diapositives. Il faut que chaque élève participe au moins une fois.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219200" y="2798812"/>
            <a:ext cx="11678070" cy="451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-chap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eau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  -j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au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ne 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-b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oi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re– noy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au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-gât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eau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-s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au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te-v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oi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r-r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oy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al</a:t>
            </a:r>
            <a:endParaRPr lang="fr-FR" sz="88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522883" cy="3557514"/>
            <a:chOff x="3284529" y="4577550"/>
            <a:chExt cx="958883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296286" y="4878225"/>
              <a:ext cx="6227090" cy="345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3200" b="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75542" y="5524889"/>
              <a:ext cx="8597824" cy="309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0" b="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des mots et des phrases  avec des graphèmes complexes</a:t>
              </a: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9573-3FAD-4ABC-A5E1-9E827E6B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6A8B36-6EA7-0E34-1035-316E47E75E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18B5960-6617-3755-705A-878FFA2C2ECC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B991C4D-4C1F-56CE-B995-45E1497CFED2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5B4828-0C94-F393-AA92-475679C8B03A}"/>
              </a:ext>
            </a:extLst>
          </p:cNvPr>
          <p:cNvSpPr txBox="1"/>
          <p:nvPr/>
        </p:nvSpPr>
        <p:spPr>
          <a:xfrm>
            <a:off x="1219200" y="2798812"/>
            <a:ext cx="11678070" cy="451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-h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re   -j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au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ne 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-b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oi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re– noy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au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-gât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eau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-s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au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te-v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oi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r-r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oy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al</a:t>
            </a:r>
            <a:endParaRPr lang="fr-FR" sz="88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23ED80-9CE5-8D41-A0AA-FCD08FD78F17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D263368-9788-9816-113C-DB7E75947F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98DDAE1-A99F-B609-55EF-28FF624EEA3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B22C4CD-EC56-6C2E-1EF0-E2F83B1846D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94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0D977-E80B-405F-D16E-D04C2C4C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804DF4-7673-386B-F3A8-D44E1F1779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267E55-506C-3E58-1B8B-2E1CE898131A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231335A-469C-DC46-31B3-D2CA31CE2500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90EBDA-17BA-1570-0424-ABF64B3E7202}"/>
              </a:ext>
            </a:extLst>
          </p:cNvPr>
          <p:cNvSpPr txBox="1"/>
          <p:nvPr/>
        </p:nvSpPr>
        <p:spPr>
          <a:xfrm>
            <a:off x="1219200" y="2798812"/>
            <a:ext cx="11678070" cy="451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-sort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ez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  -bonn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-pl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ier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– nag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er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-ass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ez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-poul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-dern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ier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-all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er</a:t>
            </a:r>
            <a:endParaRPr lang="fr-FR" sz="88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96FB6E-2513-48B3-016F-C4984DAC1B20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BD8539E-5A54-4D72-7A19-53E153D234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913EFCB-CE80-9FAD-223A-D33EF9FD91D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12214C5-C49C-F5A9-88F2-DCA83832714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457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C5B51-FCD9-B510-7626-FFBE40589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3C7316-1871-5388-93C3-7BCE056606E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7F51457-FDCB-9E38-E65F-1B9A2A1F8494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039CFDB-1053-388B-74EE-8E10C474FF60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6822C8-6DAC-7D0A-A0DC-321258E58869}"/>
              </a:ext>
            </a:extLst>
          </p:cNvPr>
          <p:cNvSpPr txBox="1"/>
          <p:nvPr/>
        </p:nvSpPr>
        <p:spPr>
          <a:xfrm>
            <a:off x="1219200" y="2798812"/>
            <a:ext cx="11678070" cy="2980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-t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ê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te   -for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êt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ai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mer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– can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ette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-n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ei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ge-r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ei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ne</a:t>
            </a:r>
            <a:endParaRPr lang="fr-FR" sz="88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BEEB16E-6E42-E757-1865-F7FB9822F19C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01B8BE5-658B-A456-FEE6-73E277DACB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332BE76-D0AE-618D-81D9-E433BDBEF42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29798C42-CF97-284C-421C-F9F55CE6EE8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75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C0E47-21FE-EF8F-A4E8-9253D5B98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C5B9B4-74B3-6EA0-2505-CFE511FFE1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CA3DFC2-2B7A-0F79-50CD-25D7538B3A07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FD43777-0CF7-E463-658C-B5B130C28028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26D6E3-D5CA-85E8-D0B3-8D0F7FF16E05}"/>
              </a:ext>
            </a:extLst>
          </p:cNvPr>
          <p:cNvSpPr txBox="1"/>
          <p:nvPr/>
        </p:nvSpPr>
        <p:spPr>
          <a:xfrm>
            <a:off x="561607" y="2798812"/>
            <a:ext cx="12335663" cy="2980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-p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on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t-m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on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ter-cam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ion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-av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ion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–p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om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pe-t</a:t>
            </a:r>
            <a:r>
              <a:rPr lang="fr-FR" sz="8800" b="1" kern="0" spc="480" dirty="0">
                <a:solidFill>
                  <a:srgbClr val="FF0000"/>
                </a:solidFill>
                <a:latin typeface="Dosis" pitchFamily="2" charset="0"/>
              </a:rPr>
              <a:t>om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ber</a:t>
            </a:r>
            <a:endParaRPr lang="fr-FR" sz="88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53D5D97-AA05-B704-327D-CCA9423B3EFF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AEF7280-5CC8-C689-6127-F996F00FF5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24C42C3-16BE-51D7-C9FB-039EACE1638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A54C59C4-FEF5-4B4D-338E-E10E2C9543E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74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5478504" y="2089462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6947230" y="3402319"/>
            <a:ext cx="551675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0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48 seront proposées aux élèves à réaliser en binôme ou individuellement. </a:t>
            </a:r>
          </a:p>
          <a:p>
            <a:pPr algn="ctr"/>
            <a:r>
              <a:rPr lang="fr-FR" sz="40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373189-3B0A-8E4B-500B-8AF4EAA37B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261" y="1935862"/>
            <a:ext cx="5516758" cy="63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48.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BDBAAA4-900F-03F1-5666-C1680F9A25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1" y="1362378"/>
            <a:ext cx="7323220" cy="83821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3202263" y="2461560"/>
            <a:ext cx="8456337" cy="34439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86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1B5E5F5-04E3-B2ED-023F-214883B5F5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274" y="1679410"/>
            <a:ext cx="12649106" cy="589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3, page 48.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AA0CBD6-0799-430F-E350-BBD5DFFB86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8083" y="1419938"/>
            <a:ext cx="7323220" cy="83821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2907049" y="6057900"/>
            <a:ext cx="8141951" cy="37441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mettre en ordre les mots pour avoir des phrases :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4375123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37B5553-8267-5AE8-AAFF-642A3E3B02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105" y="1960433"/>
            <a:ext cx="12583272" cy="568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8EA109-760A-5FC2-92F9-C650AE3D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18200" y="6240226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C219-62A6-DF40-C1B0-55061E0B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9517A-5AAC-B661-AA43-183A73A5D2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E28EEF-3388-C1FC-06A1-40CCD6A4F173}"/>
              </a:ext>
            </a:extLst>
          </p:cNvPr>
          <p:cNvSpPr/>
          <p:nvPr/>
        </p:nvSpPr>
        <p:spPr>
          <a:xfrm>
            <a:off x="285752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7E8E3E2-5EC2-4D3B-961B-B99A0553DE6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E4D5AE-E39E-023C-5F3F-9FC3619105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0D9FF1-FE52-865D-791F-320DA343928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E26226-DBF3-86F2-6618-B2D244D1F21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4B9585-EDB3-B27A-2C2E-1C93188F1F0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0415392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7AC84CA-33E9-BD28-7EA0-0A4A4298FB7A}"/>
              </a:ext>
            </a:extLst>
          </p:cNvPr>
          <p:cNvSpPr txBox="1"/>
          <p:nvPr/>
        </p:nvSpPr>
        <p:spPr>
          <a:xfrm>
            <a:off x="1752600" y="553120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mi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D8B957-80E5-6594-A2F5-3E1B999DC302}"/>
              </a:ext>
            </a:extLst>
          </p:cNvPr>
          <p:cNvSpPr txBox="1"/>
          <p:nvPr/>
        </p:nvSpPr>
        <p:spPr>
          <a:xfrm>
            <a:off x="9210289" y="552172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C00000"/>
                </a:solidFill>
              </a:rPr>
              <a:t>rou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7556D5-8919-6939-07D9-4EBE7B8C03E2}"/>
              </a:ext>
            </a:extLst>
          </p:cNvPr>
          <p:cNvSpPr txBox="1"/>
          <p:nvPr/>
        </p:nvSpPr>
        <p:spPr>
          <a:xfrm>
            <a:off x="11753465" y="5469652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 err="1">
                <a:solidFill>
                  <a:srgbClr val="C00000"/>
                </a:solidFill>
              </a:rPr>
              <a:t>che</a:t>
            </a:r>
            <a:endParaRPr lang="fr-MA" sz="36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2C422D-0A18-835D-12AB-A718EF8DCE6E}"/>
              </a:ext>
            </a:extLst>
          </p:cNvPr>
          <p:cNvSpPr txBox="1"/>
          <p:nvPr/>
        </p:nvSpPr>
        <p:spPr>
          <a:xfrm>
            <a:off x="7467213" y="5521719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C00000"/>
                </a:solidFill>
              </a:rPr>
              <a:t>ju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8AC82A1-2945-8114-854B-42135559E1BF}"/>
              </a:ext>
            </a:extLst>
          </p:cNvPr>
          <p:cNvSpPr txBox="1"/>
          <p:nvPr/>
        </p:nvSpPr>
        <p:spPr>
          <a:xfrm>
            <a:off x="3762017" y="5500429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C00000"/>
                </a:solidFill>
              </a:rPr>
              <a:t>ro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E597698-C6C5-E7E6-55A6-0AFAB76463C4}"/>
              </a:ext>
            </a:extLst>
          </p:cNvPr>
          <p:cNvSpPr txBox="1"/>
          <p:nvPr/>
        </p:nvSpPr>
        <p:spPr>
          <a:xfrm>
            <a:off x="5651980" y="5521718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C00000"/>
                </a:solidFill>
              </a:rPr>
              <a:t>ri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326CEB-C45F-DBDF-F97E-4BE4BCFBCF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105" y="1960433"/>
            <a:ext cx="12583272" cy="568612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E25A80A-AA9D-D748-8B16-C0ECD17BE02E}"/>
              </a:ext>
            </a:extLst>
          </p:cNvPr>
          <p:cNvSpPr txBox="1"/>
          <p:nvPr/>
        </p:nvSpPr>
        <p:spPr>
          <a:xfrm>
            <a:off x="1059128" y="3335587"/>
            <a:ext cx="5392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Les pompiers sont sur le camion.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0D280B8-AC86-824A-99B5-C07E3143F35A}"/>
              </a:ext>
            </a:extLst>
          </p:cNvPr>
          <p:cNvSpPr txBox="1"/>
          <p:nvPr/>
        </p:nvSpPr>
        <p:spPr>
          <a:xfrm>
            <a:off x="7730414" y="6881658"/>
            <a:ext cx="5392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Le garçon met un chapeau noir.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B899B38-55BD-CDB3-4ADE-875C723587BB}"/>
              </a:ext>
            </a:extLst>
          </p:cNvPr>
          <p:cNvSpPr txBox="1"/>
          <p:nvPr/>
        </p:nvSpPr>
        <p:spPr>
          <a:xfrm>
            <a:off x="7685425" y="5674923"/>
            <a:ext cx="5392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Il neige sur la montagne.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FA37AA7-0DA8-5531-3584-CA93E367F723}"/>
              </a:ext>
            </a:extLst>
          </p:cNvPr>
          <p:cNvSpPr txBox="1"/>
          <p:nvPr/>
        </p:nvSpPr>
        <p:spPr>
          <a:xfrm>
            <a:off x="7671570" y="4486084"/>
            <a:ext cx="5392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Le fermier nourrit les poulets 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02CAFE3-7DCA-ED85-FA4D-902C980C7E24}"/>
              </a:ext>
            </a:extLst>
          </p:cNvPr>
          <p:cNvSpPr txBox="1"/>
          <p:nvPr/>
        </p:nvSpPr>
        <p:spPr>
          <a:xfrm>
            <a:off x="7685425" y="3335587"/>
            <a:ext cx="5392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Le fermier met un bonnet.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94D0A26-7C22-EE69-D0CD-5F74EB773C30}"/>
              </a:ext>
            </a:extLst>
          </p:cNvPr>
          <p:cNvSpPr txBox="1"/>
          <p:nvPr/>
        </p:nvSpPr>
        <p:spPr>
          <a:xfrm>
            <a:off x="1066055" y="5668312"/>
            <a:ext cx="5392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Ma sœur a dessiné un cœur 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086B15A-2B22-6417-740D-3894C1346742}"/>
              </a:ext>
            </a:extLst>
          </p:cNvPr>
          <p:cNvSpPr txBox="1"/>
          <p:nvPr/>
        </p:nvSpPr>
        <p:spPr>
          <a:xfrm>
            <a:off x="934908" y="6830449"/>
            <a:ext cx="6158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La fillette jette la canette à la poubelle.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F18ADCA-9301-4758-8F3B-7891F72C4103}"/>
              </a:ext>
            </a:extLst>
          </p:cNvPr>
          <p:cNvSpPr txBox="1"/>
          <p:nvPr/>
        </p:nvSpPr>
        <p:spPr>
          <a:xfrm>
            <a:off x="931648" y="4508454"/>
            <a:ext cx="5392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J’ai pris une jolie photo.</a:t>
            </a:r>
          </a:p>
        </p:txBody>
      </p:sp>
    </p:spTree>
    <p:extLst>
      <p:ext uri="{BB962C8B-B14F-4D97-AF65-F5344CB8AC3E}">
        <p14:creationId xmlns:p14="http://schemas.microsoft.com/office/powerpoint/2010/main" val="10755629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45887" y="3327259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Rituel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Pratique autonome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E8A605-0F35-0036-991E-BDF3EA34E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585" y="4157168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avancés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brocoli- prune -table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4" y="4638859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25263</TotalTime>
  <Words>1556</Words>
  <Application>Microsoft Office PowerPoint</Application>
  <PresentationFormat>Personnalisé</PresentationFormat>
  <Paragraphs>347</Paragraphs>
  <Slides>41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9" baseType="lpstr">
      <vt:lpstr>Arimo Italics</vt:lpstr>
      <vt:lpstr>Calibri</vt:lpstr>
      <vt:lpstr>Arial</vt:lpstr>
      <vt:lpstr>Dosis</vt:lpstr>
      <vt:lpstr>Carelia</vt:lpstr>
      <vt:lpstr>A Massir Ballpoint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769</cp:revision>
  <dcterms:created xsi:type="dcterms:W3CDTF">2006-08-16T00:00:00Z</dcterms:created>
  <dcterms:modified xsi:type="dcterms:W3CDTF">2025-09-30T16:55:38Z</dcterms:modified>
  <dc:identifier>DAFtlvZnwz4</dc:identifier>
</cp:coreProperties>
</file>