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22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34809012" r:id="rId25"/>
    <p:sldId id="2147482462" r:id="rId26"/>
    <p:sldId id="2147482726" r:id="rId27"/>
    <p:sldId id="2147482727" r:id="rId28"/>
    <p:sldId id="2147482778" r:id="rId29"/>
    <p:sldId id="2147482463" r:id="rId30"/>
    <p:sldId id="2147482464" r:id="rId31"/>
    <p:sldId id="2147482468" r:id="rId32"/>
    <p:sldId id="2147482770" r:id="rId33"/>
    <p:sldId id="2147482771" r:id="rId34"/>
    <p:sldId id="2147482465" r:id="rId35"/>
    <p:sldId id="2147482466" r:id="rId36"/>
    <p:sldId id="2147482779" r:id="rId37"/>
    <p:sldId id="2147482467" r:id="rId38"/>
    <p:sldId id="609" r:id="rId39"/>
    <p:sldId id="610" r:id="rId40"/>
    <p:sldId id="2147482483" r:id="rId41"/>
    <p:sldId id="2147482772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478" r:id="rId50"/>
    <p:sldId id="620" r:id="rId51"/>
    <p:sldId id="2147482494" r:id="rId52"/>
    <p:sldId id="2147482490" r:id="rId53"/>
    <p:sldId id="2147482495" r:id="rId54"/>
    <p:sldId id="2147482604" r:id="rId55"/>
    <p:sldId id="2147482605" r:id="rId56"/>
    <p:sldId id="2147482491" r:id="rId57"/>
    <p:sldId id="2147482599" r:id="rId58"/>
    <p:sldId id="2147482602" r:id="rId59"/>
    <p:sldId id="2147482603" r:id="rId60"/>
    <p:sldId id="2147482606" r:id="rId61"/>
    <p:sldId id="2147482607" r:id="rId62"/>
    <p:sldId id="2147482608" r:id="rId63"/>
    <p:sldId id="2147482609" r:id="rId64"/>
    <p:sldId id="2147482610" r:id="rId65"/>
    <p:sldId id="2147482611" r:id="rId66"/>
    <p:sldId id="2147482614" r:id="rId67"/>
    <p:sldId id="2147482719" r:id="rId68"/>
    <p:sldId id="2147482720" r:id="rId69"/>
    <p:sldId id="2147482622" r:id="rId70"/>
    <p:sldId id="2147482623" r:id="rId71"/>
    <p:sldId id="2147482624" r:id="rId72"/>
    <p:sldId id="2147482625" r:id="rId73"/>
    <p:sldId id="2147482626" r:id="rId74"/>
    <p:sldId id="2147482630" r:id="rId75"/>
    <p:sldId id="2147482631" r:id="rId76"/>
    <p:sldId id="2147482632" r:id="rId77"/>
    <p:sldId id="2147482633" r:id="rId78"/>
    <p:sldId id="2147482639" r:id="rId79"/>
    <p:sldId id="2147482643" r:id="rId80"/>
    <p:sldId id="2147482644" r:id="rId81"/>
    <p:sldId id="2147482645" r:id="rId82"/>
    <p:sldId id="2147482646" r:id="rId83"/>
    <p:sldId id="2147482647" r:id="rId84"/>
    <p:sldId id="2147482648" r:id="rId85"/>
    <p:sldId id="2147482649" r:id="rId86"/>
    <p:sldId id="2147482650" r:id="rId87"/>
    <p:sldId id="2147482651" r:id="rId88"/>
    <p:sldId id="2147482701" r:id="rId89"/>
    <p:sldId id="2147482652" r:id="rId90"/>
    <p:sldId id="2147482742" r:id="rId91"/>
    <p:sldId id="2147482743" r:id="rId92"/>
    <p:sldId id="2147482671" r:id="rId93"/>
    <p:sldId id="2147482497" r:id="rId94"/>
    <p:sldId id="2147482733" r:id="rId95"/>
    <p:sldId id="2147482734" r:id="rId96"/>
    <p:sldId id="2147482735" r:id="rId97"/>
    <p:sldId id="2147482760" r:id="rId98"/>
    <p:sldId id="2147482773" r:id="rId99"/>
    <p:sldId id="2147482681" r:id="rId100"/>
    <p:sldId id="2147482774" r:id="rId101"/>
    <p:sldId id="2147482692" r:id="rId102"/>
    <p:sldId id="2147482747" r:id="rId103"/>
    <p:sldId id="2147482748" r:id="rId104"/>
    <p:sldId id="2147482749" r:id="rId105"/>
    <p:sldId id="2147482750" r:id="rId106"/>
    <p:sldId id="2147482751" r:id="rId107"/>
    <p:sldId id="2147482752" r:id="rId108"/>
    <p:sldId id="2147482753" r:id="rId109"/>
    <p:sldId id="2147482754" r:id="rId110"/>
    <p:sldId id="2147482755" r:id="rId111"/>
    <p:sldId id="2147482756" r:id="rId112"/>
    <p:sldId id="2147482757" r:id="rId113"/>
    <p:sldId id="2147482758" r:id="rId114"/>
    <p:sldId id="2147482709" r:id="rId115"/>
    <p:sldId id="2147482759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Aharoni" panose="02010803020104030203" pitchFamily="2" charset="-79"/>
      <p:bold r:id="rId121"/>
    </p:embeddedFont>
    <p:embeddedFont>
      <p:font typeface="Carelia" panose="020B0604020202020204" charset="0"/>
      <p:regular r:id="rId122"/>
    </p:embeddedFont>
    <p:embeddedFont>
      <p:font typeface="Dosis" pitchFamily="2" charset="0"/>
      <p:regular r:id="rId123"/>
      <p:bold r:id="rId124"/>
    </p:embeddedFont>
    <p:embeddedFont>
      <p:font typeface="Microsoft Uighur" panose="02000000000000000000" pitchFamily="2" charset="-78"/>
      <p:regular r:id="rId125"/>
      <p:bold r:id="rId1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4.fntdata"/><Relationship Id="rId12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13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70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2.pn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78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5.jp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2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Nada – nid - numéro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24.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EC7AC62-64E8-447D-044F-6A34010C6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78658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D588B50-8FE4-F7F4-8CDF-56984C34D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862" y="2628900"/>
            <a:ext cx="10567964" cy="444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5243094-E067-E20E-ED86-F52F8713C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78658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E4985F9-ED1A-3D85-10F5-7DFDE49645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0186" y="4007238"/>
            <a:ext cx="10265315" cy="137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A69873-1488-1C97-624F-E9E502D60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324600" cy="78658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2103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7B81660-3889-7654-E023-49197D7D5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758" y="3695700"/>
            <a:ext cx="9880618" cy="187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24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A5E9DA2-C3A7-2EEF-6C11-DA430E953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785666"/>
            <a:ext cx="6324600" cy="786585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243614" y="6913593"/>
            <a:ext cx="7805397" cy="15877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239D581-ABC7-59E0-90A2-9091E8AD6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2970430"/>
            <a:ext cx="11199986" cy="299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D58B5FF-0B0F-89C3-D140-3E70EF1FF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2228" y="3480038"/>
            <a:ext cx="10959813" cy="251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24.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81ED727-2AF7-DAA7-AC69-BAE092F72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785666"/>
            <a:ext cx="6324600" cy="786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d » « a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«nada 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«nada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Nada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nada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«nada»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nada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«n»- « i» - «ni»  , on lit «ni» et on écrit « nid » on ne prononce pas le d.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«nid».         Qui veut lire «nid»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«nid»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«nid»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nid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«n»- « u» - «nu» « m » « é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« r » « o » « ro » « nu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« ro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ensemble: « nu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« ro » « numéro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numéro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«numéro»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«numéro»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numéro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laver – villa-vache – vélo- voler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0A109C-5264-594B-E8A2-90BAF05947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5461" y="1987584"/>
            <a:ext cx="2039482" cy="181220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825E7B6-8661-0A70-5952-A6DB13639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4285" y="2175673"/>
            <a:ext cx="2298818" cy="13136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D35CB4-7D9A-933A-5D2B-D3768ABC90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7648" y="2149802"/>
            <a:ext cx="2724314" cy="165109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0D2C7E3-270C-BFDD-E969-F78336E57E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2313" y="4046115"/>
            <a:ext cx="2789162" cy="242337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EEB453E-D75B-99AE-9B28-966C85B556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6011" y="3886400"/>
            <a:ext cx="2720576" cy="236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villa , villa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villa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3E37372-DCC0-BEC4-5393-724C8917C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088" y="2644722"/>
            <a:ext cx="5860449" cy="334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villa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villa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villa”.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villa”?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66AD44-F5AC-7AD6-7EE3-5C2691052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1842" y="4636837"/>
            <a:ext cx="5860449" cy="334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se lave les mains , laver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731FD6-1D4C-6294-E1A4-38300A09B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754" y="2806990"/>
            <a:ext cx="4066247" cy="361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Laver 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laver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laver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laver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3CEA59-D26E-E642-2070-50245DC74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8777" y="3963883"/>
            <a:ext cx="4066247" cy="361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se lave au  lavabo. Répétons ensemble la phrase . Qui veut répéter?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se lave </a:t>
            </a:r>
            <a:r>
              <a:rPr lang="fr-FR" sz="6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au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lavabo.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croquis, dessin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70E57C-A9F5-05B0-96C6-ECA7E85CB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13" y="3907197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13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vache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2435FE-7FBC-F38E-B4C7-3B39B5D72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64" y="2840474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vache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vache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AF25A0-4792-0D21-E778-92BDC0F12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4114915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- laver – villa-vache – vélo- voler 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la lettre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v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9726E8F-7E0A-DCE1-053B-82B0156C4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730" y="4453193"/>
            <a:ext cx="3268980" cy="198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5F96B2-F720-0623-311B-C6FDDFF818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8907" y="3948112"/>
            <a:ext cx="2808812" cy="24958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1A6B769-4D7C-5AAF-FD5E-75293C034F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6191" y="3914775"/>
            <a:ext cx="4031812" cy="230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41924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vélo, le vélo 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D01429-2C0E-7D24-0A6A-AD9E960A2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4014" y="3413707"/>
            <a:ext cx="3981787" cy="3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2514600" y="251730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vélo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5EF569-9CE1-95EC-CFD7-D6B7150B3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950" y="4045412"/>
            <a:ext cx="3981787" cy="3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L’oiseau vole, voler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voler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CAEAF76-41E1-80B2-0A2B-DCDAA39C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499902"/>
            <a:ext cx="3862787" cy="336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 . Répétons ensemble “voler”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”voler”?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voler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3B2389-48A9-EE75-562A-DB8AB3E58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450" y="3916722"/>
            <a:ext cx="3862787" cy="336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BC7518A-F989-C7C2-E214-7863508280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4518" y="2933700"/>
            <a:ext cx="3862787" cy="336339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AAA06F-2B5B-B549-F9F3-E75099A431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8696" y="3162300"/>
            <a:ext cx="3981787" cy="345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CFFD8A-E602-2A94-7B4A-A470C8998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B47563-A513-28CF-5C1D-678F8468F4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8BAD6D-1116-CA91-6CBA-6BD8FAA919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FCC4F1-0DA5-E894-2F78-EF3735DDEC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403D4B-EC86-05B0-1360-B8B31144C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villa –laver -vache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31FA06-E323-24B7-16A6-1B414E993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133E12-8357-55A7-3043-2A568D30C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0780A7B-7126-A8FD-BA94-F31C9EFDEE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3753360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8622566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voler - vélo.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748A13-484D-8E5C-FD6D-7BC55E6E5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2729" y="2434475"/>
            <a:ext cx="3268980" cy="28463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6D9AA80-111B-77C5-C741-7EDD57DEEA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677862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4F6A61C-BC12-AE2B-2EDF-7B335124B7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F5534A-0379-FD2B-767C-0D8E5513BE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366D421-08CF-7A76-3035-4185D5B6F5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D1F59B0-A616-A1AD-9C5E-4E21F181B9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0D1EEF0-05EF-24B6-850F-49D9409654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A070D06-39AE-BBE1-DB44-DF5B46976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C20C9A-0598-5D5F-F6B3-EBBFF38FB5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5A249E7-409B-546B-D75A-4857A564C1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FC96BE-2AC7-2B2E-36A7-F83164616A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7A6F6A-97D4-4C9E-6C28-69E10332B2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4E188706-1C22-A60F-F6FB-7BAEF5444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BCBC99-25CC-5683-55CC-2D32F1482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07D16A9-8FC9-9D39-2247-4E5E43F12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villa - voler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B8C861-A209-05DA-C5AB-DADCD36374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348976"/>
            <a:ext cx="3268980" cy="1981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CFA856-1BA6-4857-D8FA-546E076A2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378" y="2843895"/>
            <a:ext cx="2808812" cy="24958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8011EB1-CF38-A77E-F4E2-563206B2C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9662" y="2810558"/>
            <a:ext cx="4031812" cy="230389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261C81A-AAA4-E598-042F-2F24BDAD46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9481" y="5727382"/>
            <a:ext cx="3268980" cy="28463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DDE99BB-853F-0BB0-15AE-0F682A4D60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952" y="5970769"/>
            <a:ext cx="3369687" cy="2927760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530861" y="2472380"/>
            <a:ext cx="4549414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472072" y="5549499"/>
            <a:ext cx="5520057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6261025" y="521745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V-v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v»,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v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5" y="4187550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minuscule . Elle fait le son «v 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majuscule . Elle fait le son «V». Qui veut lire «V»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a » qui veut 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va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  « a » « va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 « a » « va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vo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o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vo », «v»  « o » «vo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 o » «vo 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 est à côté de la lettre  i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vi » « v »  « i » « vi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 » « i » « vi ». Qui veut lire «v» « i » «vi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laver – villa-vache – vélo- voler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v-V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v-V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e , ça fait le son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v»  « e » 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 e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ve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886200" y="3130725"/>
            <a:ext cx="4600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vé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v»  « é » «vé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 é » « vé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 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4269260" y="3130725"/>
            <a:ext cx="42175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  est à côté de la lettre  u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vu » « v » « u » «u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 u » «nu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«v»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v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v»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v est à côté du graphème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«v»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«v»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E36EFFA-30C7-5BC0-3BFE-8D943FCD68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865B86-7453-45C6-ED35-84B7DF622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EB3AC3-BC16-C9A3-A30F-803B40607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1D4C5B-864A-856D-CEAE-F57C0A1409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2531115"/>
            <a:ext cx="7323097" cy="472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3505201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3102095" y="3387191"/>
            <a:ext cx="858979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«v»  «é»  «vé»-  «l»  «o»  «lo»- «vé» «lo » « vélo»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«vé» «lo»  «vélo».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152080" y="5081579"/>
            <a:ext cx="510400" cy="200584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6321130" y="5421829"/>
            <a:ext cx="510401" cy="13253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717799" y="3584338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oval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665813" y="5601782"/>
            <a:ext cx="677385" cy="116980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491534" y="4263311"/>
            <a:ext cx="677386" cy="38467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«o»  « val»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oval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oval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 »ovale » avec e lettre muette».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vale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«ovale 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vol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629915" y="3923785"/>
            <a:ext cx="381000" cy="419203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«vol» . Lisons ensemble «vol ».                  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EC22B29-AD6C-F4F3-0CAE-6E64CD161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6425" y="4137337"/>
            <a:ext cx="11061580" cy="143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C’est - avec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C’est-avec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3943919" y="2891469"/>
            <a:ext cx="10323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C’est 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l’école.</a:t>
            </a:r>
            <a:endParaRPr lang="fr-FR" sz="72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 répéter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35CB8B2-40E6-D407-ACD5-D29D00FF3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920" y="4381500"/>
            <a:ext cx="6774710" cy="32233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389DF1-A382-D0F7-2C5E-203BE43FD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8949033" y="6522947"/>
            <a:ext cx="2266433" cy="31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avec”.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avec»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FFEAFD-B672-8407-E8D0-74CC52E63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9A49F2-7B50-60D6-52D9-1C3F1DC69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895" y="4003947"/>
            <a:ext cx="1088010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v "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v 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Vélo- Il va à l’école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2006143" y="6008281"/>
            <a:ext cx="6158564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1945674" y="4585881"/>
            <a:ext cx="56094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2006143" y="5295900"/>
            <a:ext cx="63109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1943291" y="4156680"/>
            <a:ext cx="6373815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vélo</a:t>
            </a:r>
          </a:p>
        </p:txBody>
      </p:sp>
      <p:pic>
        <p:nvPicPr>
          <p:cNvPr id="30" name="Picture 4" descr="Peau moyennement claire main qui écrit image clipart ...">
            <a:extLst>
              <a:ext uri="{FF2B5EF4-FFF2-40B4-BE49-F238E27FC236}">
                <a16:creationId xmlns:a16="http://schemas.microsoft.com/office/drawing/2014/main" id="{F882240D-7A49-55DF-DBFA-089F0C1C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741" y="4010457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3E3BF-9575-8AE4-C864-058B81325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F12044-2414-2D84-410C-2FC015621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A856895-58C1-28AD-B487-236438FECD7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59DF874-B55C-9E55-20DD-BD70C863E59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F7F9892-CF8D-4C1E-A75D-26216094C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F7C04F9-4EA8-EADB-C8C2-9F390172B7A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9E1239-F6C3-76C6-DCD0-7BCCAC504F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864382D-8E9D-1201-8FCF-593589D47C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AABDB1-50DD-7C5D-0A4C-FF821F2A47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65043B4-DA77-0A43-B157-0142D2FB204E}"/>
                </a:ext>
              </a:extLst>
            </p:cNvPr>
            <p:cNvSpPr/>
            <p:nvPr/>
          </p:nvSpPr>
          <p:spPr>
            <a:xfrm>
              <a:off x="329910" y="330438"/>
              <a:ext cx="8496000" cy="101158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8307F94-5D6F-1915-EF32-60847773B1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6884FB6-74D7-782D-061B-3F23533B72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4DF55C1-6292-387F-9166-1A960DFFF04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E22233-35DB-D733-7EF7-E9A5C1420B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E632323-E6A9-B2E0-FF37-58B97AF5389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2E0F2B8-84B5-FC40-46E1-3F4552731E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D609221-119F-1BAE-320C-8DAEB03265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E9D2C65-4FE8-4B37-502A-FA4D7E9A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785" y="67002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CC40C3F-2C83-7BA1-0DD8-576EF68E1A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319" y="3305635"/>
            <a:ext cx="4296118" cy="275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075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«le loup »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Il va à l’école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E929-0A3D-BF72-FE06-616C7FD7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0B4324-4D6E-E18E-B593-9DCD6515D8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642845-D347-15CE-FFA0-68769EAD998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5A3EBA-59BE-D149-3771-70D979CEB96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6828D5-641C-932F-AED3-BD4A3947D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BA504A3-BFE2-15C3-099A-FF514B06362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DE98D4-A26F-9240-F42F-EC0D64C3E6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BF534F1-518C-7AD0-581A-6E83CE8B277E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D89773-EECE-2112-0480-4ABB6668C1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7F98480-9C0A-28D4-7E59-B30EC76929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33A6695-6C18-C3BF-43E9-7973D24C35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057106C-DB38-C897-C5DF-CA32A8FB57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877239-EFBD-DDED-392C-ED49C3B7F27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D328C2C-4C60-243B-E6F7-DED029D806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8E9A695-AF0B-3D86-8269-0916AE78B4E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E484D19-750A-9C78-2EDA-CF276EE591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FADE07D-1F3A-0D22-15D8-FEC3DCC1EE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00B9B6A-3240-DE6A-F250-253E0A334E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CF07899-BA74-14B8-CF1F-30C3EC06C50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01081AF5-AD23-70C3-257E-20261FA8D0F9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7F71442-91B5-9F64-027B-7763A5D1AC8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509C51-9F34-C858-6833-8D5AF56B048F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7FC6CB2-3579-B377-7FC9-738F0A86C2B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E4A9FF8-98CD-5A8D-299A-75A74F2C4348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Il va à l’école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951877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9072C-EF91-904E-64E3-A4DFA225C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B1794C-63A0-4373-5563-3146371344C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D02709-1BC2-1DDA-074A-A1EB1DE4891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9831EE-D39B-9B7D-DB29-639D041D5E0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70C793-CBB9-2016-FAE1-680C928FC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8FD4157-1306-1789-DC65-CDCD760CB57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4F6B1F-D59D-F0EF-5C07-6F4384A0CD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46430E3-6615-9568-FA05-E594A806C9EF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FFDBCBA-E70B-0948-0A5B-D51E33640C5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4CA2B3-087A-5C69-0CAD-7927742090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F659D23-CE44-B025-A9C4-4624CB40E3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0A35460-3D1B-F5BF-BD4C-588D02792B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A92A676-B28F-DE97-A783-2DA8314B11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3CC04FE-E3B5-BE9B-739C-457612059C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160B353-7B93-1419-BB3F-CD95D4095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27818A1-5F84-C5C2-6AC3-93421E76EC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4D3F889-FFD4-27DD-FA70-E18B8BD91F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9419E46-3FB1-F49E-12EC-640C83081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3B9FFB8-6212-133A-A315-CF8449918963}"/>
              </a:ext>
            </a:extLst>
          </p:cNvPr>
          <p:cNvCxnSpPr>
            <a:cxnSpLocks/>
          </p:cNvCxnSpPr>
          <p:nvPr/>
        </p:nvCxnSpPr>
        <p:spPr>
          <a:xfrm>
            <a:off x="4269260" y="3974313"/>
            <a:ext cx="0" cy="5562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D670469-C996-6364-51E9-AF745CED6CC1}"/>
              </a:ext>
            </a:extLst>
          </p:cNvPr>
          <p:cNvCxnSpPr>
            <a:cxnSpLocks/>
          </p:cNvCxnSpPr>
          <p:nvPr/>
        </p:nvCxnSpPr>
        <p:spPr>
          <a:xfrm>
            <a:off x="1153001" y="3758550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2A5B540-6CBE-932C-D379-EC2D70C01F95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ECA9D20-D7A5-D9AB-7796-6B11F6D1FC7C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1F56C4F5-500D-83EF-829E-7C672712D2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2E78D27-6A69-8DCD-7C97-BFCCCF49B1BF}"/>
              </a:ext>
            </a:extLst>
          </p:cNvPr>
          <p:cNvSpPr txBox="1"/>
          <p:nvPr/>
        </p:nvSpPr>
        <p:spPr>
          <a:xfrm>
            <a:off x="808641" y="3456027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srgbClr val="106585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Il va à l’école</a:t>
            </a:r>
            <a:r>
              <a:rPr kumimoji="0" lang="fr-MA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463925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21523</TotalTime>
  <Words>5299</Words>
  <Application>Microsoft Office PowerPoint</Application>
  <PresentationFormat>Personnalisé</PresentationFormat>
  <Paragraphs>971</Paragraphs>
  <Slides>117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9" baseType="lpstr">
      <vt:lpstr>Calibri</vt:lpstr>
      <vt:lpstr>Arial</vt:lpstr>
      <vt:lpstr>Symbol</vt:lpstr>
      <vt:lpstr>Microsoft Uighur</vt:lpstr>
      <vt:lpstr>Dosis</vt:lpstr>
      <vt:lpstr>Carelia</vt:lpstr>
      <vt:lpstr>Aharoni</vt:lpstr>
      <vt:lpstr>A Massir Ballpoint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182</cp:revision>
  <dcterms:created xsi:type="dcterms:W3CDTF">2006-08-16T00:00:00Z</dcterms:created>
  <dcterms:modified xsi:type="dcterms:W3CDTF">2025-09-21T00:07:14Z</dcterms:modified>
  <dc:identifier>DAFtlvZnwz4</dc:identifier>
</cp:coreProperties>
</file>