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3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18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19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20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21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22.xml" ContentType="application/vnd.openxmlformats-officedocument.presentationml.notesSlide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41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2147482705" r:id="rId20"/>
    <p:sldId id="2147482706" r:id="rId21"/>
    <p:sldId id="2147482707" r:id="rId22"/>
    <p:sldId id="599" r:id="rId23"/>
    <p:sldId id="601" r:id="rId24"/>
    <p:sldId id="2147482465" r:id="rId25"/>
    <p:sldId id="2147482466" r:id="rId26"/>
    <p:sldId id="2134809012" r:id="rId27"/>
    <p:sldId id="2147482462" r:id="rId28"/>
    <p:sldId id="2147482463" r:id="rId29"/>
    <p:sldId id="2147482464" r:id="rId30"/>
    <p:sldId id="2147482469" r:id="rId31"/>
    <p:sldId id="2147482711" r:id="rId32"/>
    <p:sldId id="2147482468" r:id="rId33"/>
    <p:sldId id="2147482710" r:id="rId34"/>
    <p:sldId id="2147482713" r:id="rId35"/>
    <p:sldId id="2147482715" r:id="rId36"/>
    <p:sldId id="2147482717" r:id="rId37"/>
    <p:sldId id="609" r:id="rId38"/>
    <p:sldId id="610" r:id="rId39"/>
    <p:sldId id="2147482483" r:id="rId40"/>
    <p:sldId id="2147482718" r:id="rId41"/>
    <p:sldId id="612" r:id="rId42"/>
    <p:sldId id="2147482484" r:id="rId43"/>
    <p:sldId id="2147482485" r:id="rId44"/>
    <p:sldId id="615" r:id="rId45"/>
    <p:sldId id="2147482486" r:id="rId46"/>
    <p:sldId id="2147482481" r:id="rId47"/>
    <p:sldId id="2147482479" r:id="rId48"/>
    <p:sldId id="2147482478" r:id="rId49"/>
    <p:sldId id="620" r:id="rId50"/>
    <p:sldId id="2147482494" r:id="rId51"/>
    <p:sldId id="2147482490" r:id="rId52"/>
    <p:sldId id="2147482495" r:id="rId53"/>
    <p:sldId id="2147482604" r:id="rId54"/>
    <p:sldId id="2147482605" r:id="rId55"/>
    <p:sldId id="2147482491" r:id="rId56"/>
    <p:sldId id="2147482599" r:id="rId57"/>
    <p:sldId id="2147482602" r:id="rId58"/>
    <p:sldId id="2147482603" r:id="rId59"/>
    <p:sldId id="2147482606" r:id="rId60"/>
    <p:sldId id="2147482607" r:id="rId61"/>
    <p:sldId id="2147482608" r:id="rId62"/>
    <p:sldId id="2147482609" r:id="rId63"/>
    <p:sldId id="2147482610" r:id="rId64"/>
    <p:sldId id="2147482611" r:id="rId65"/>
    <p:sldId id="2147482612" r:id="rId66"/>
    <p:sldId id="2147482613" r:id="rId67"/>
    <p:sldId id="2147482614" r:id="rId68"/>
    <p:sldId id="2147482615" r:id="rId69"/>
    <p:sldId id="2147482616" r:id="rId70"/>
    <p:sldId id="2147482617" r:id="rId71"/>
    <p:sldId id="2147482618" r:id="rId72"/>
    <p:sldId id="2147482619" r:id="rId73"/>
    <p:sldId id="2147482620" r:id="rId74"/>
    <p:sldId id="2147482621" r:id="rId75"/>
    <p:sldId id="2147482719" r:id="rId76"/>
    <p:sldId id="2147482720" r:id="rId77"/>
    <p:sldId id="2147482622" r:id="rId78"/>
    <p:sldId id="2147482623" r:id="rId79"/>
    <p:sldId id="2147482624" r:id="rId80"/>
    <p:sldId id="2147482625" r:id="rId81"/>
    <p:sldId id="2147482626" r:id="rId82"/>
    <p:sldId id="2147482630" r:id="rId83"/>
    <p:sldId id="2147482631" r:id="rId84"/>
    <p:sldId id="2147482632" r:id="rId85"/>
    <p:sldId id="2147482633" r:id="rId86"/>
    <p:sldId id="2147482634" r:id="rId87"/>
    <p:sldId id="2147482637" r:id="rId88"/>
    <p:sldId id="2147482643" r:id="rId89"/>
    <p:sldId id="2147482644" r:id="rId90"/>
    <p:sldId id="2147482645" r:id="rId91"/>
    <p:sldId id="2147482646" r:id="rId92"/>
    <p:sldId id="2147482647" r:id="rId93"/>
    <p:sldId id="2147482648" r:id="rId94"/>
    <p:sldId id="2147482649" r:id="rId95"/>
    <p:sldId id="2147482650" r:id="rId96"/>
    <p:sldId id="2147482651" r:id="rId97"/>
    <p:sldId id="2147482701" r:id="rId98"/>
    <p:sldId id="2147482652" r:id="rId99"/>
    <p:sldId id="2147482721" r:id="rId100"/>
    <p:sldId id="2147482722" r:id="rId101"/>
    <p:sldId id="2147482723" r:id="rId102"/>
    <p:sldId id="2147482724" r:id="rId103"/>
    <p:sldId id="2147482725" r:id="rId104"/>
    <p:sldId id="2147482726" r:id="rId105"/>
    <p:sldId id="2147482727" r:id="rId106"/>
    <p:sldId id="2147482728" r:id="rId107"/>
    <p:sldId id="2147482729" r:id="rId108"/>
    <p:sldId id="2147482730" r:id="rId109"/>
    <p:sldId id="2147482731" r:id="rId110"/>
    <p:sldId id="2147482732" r:id="rId111"/>
    <p:sldId id="2147482671" r:id="rId112"/>
    <p:sldId id="2147482497" r:id="rId113"/>
    <p:sldId id="2147482679" r:id="rId114"/>
    <p:sldId id="2147482680" r:id="rId115"/>
    <p:sldId id="2147482681" r:id="rId116"/>
    <p:sldId id="2147482682" r:id="rId117"/>
    <p:sldId id="2147482683" r:id="rId118"/>
    <p:sldId id="2147482684" r:id="rId119"/>
    <p:sldId id="2147482685" r:id="rId120"/>
    <p:sldId id="2147482686" r:id="rId121"/>
    <p:sldId id="2147482692" r:id="rId122"/>
    <p:sldId id="2147482693" r:id="rId123"/>
    <p:sldId id="2147482694" r:id="rId124"/>
    <p:sldId id="2147482698" r:id="rId125"/>
    <p:sldId id="2147482695" r:id="rId126"/>
    <p:sldId id="2147482699" r:id="rId127"/>
    <p:sldId id="2147482696" r:id="rId128"/>
    <p:sldId id="2147482697" r:id="rId129"/>
    <p:sldId id="2147482566" r:id="rId130"/>
    <p:sldId id="2147482712" r:id="rId131"/>
    <p:sldId id="2147482577" r:id="rId132"/>
    <p:sldId id="2147482580" r:id="rId133"/>
    <p:sldId id="2147482709" r:id="rId134"/>
    <p:sldId id="2147482581" r:id="rId135"/>
    <p:sldId id="2147482582" r:id="rId136"/>
    <p:sldId id="2147482583" r:id="rId137"/>
    <p:sldId id="2147482584" r:id="rId138"/>
    <p:sldId id="700" r:id="rId139"/>
    <p:sldId id="701" r:id="rId140"/>
  </p:sldIdLst>
  <p:sldSz cx="13716000" cy="10287000"/>
  <p:notesSz cx="6858000" cy="9144000"/>
  <p:embeddedFontLst>
    <p:embeddedFont>
      <p:font typeface="Carelia" panose="020B0604020202020204" charset="0"/>
      <p:regular r:id="rId142"/>
    </p:embeddedFont>
    <p:embeddedFont>
      <p:font typeface="Dosis" pitchFamily="2" charset="0"/>
      <p:regular r:id="rId143"/>
      <p:bold r:id="rId144"/>
    </p:embeddedFont>
    <p:embeddedFont>
      <p:font typeface="Microsoft Uighur" panose="02000000000000000000" pitchFamily="2" charset="-78"/>
      <p:regular r:id="rId145"/>
      <p:bold r:id="rId1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106585"/>
    <a:srgbClr val="829D4A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73" autoAdjust="0"/>
    <p:restoredTop sz="95097" autoAdjust="0"/>
  </p:normalViewPr>
  <p:slideViewPr>
    <p:cSldViewPr>
      <p:cViewPr varScale="1">
        <p:scale>
          <a:sx n="51" d="100"/>
          <a:sy n="51" d="100"/>
        </p:scale>
        <p:origin x="1344" y="67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38" Type="http://schemas.openxmlformats.org/officeDocument/2006/relationships/slide" Target="slides/slide136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144" Type="http://schemas.openxmlformats.org/officeDocument/2006/relationships/font" Target="fonts/font3.fntdata"/><Relationship Id="rId149" Type="http://schemas.openxmlformats.org/officeDocument/2006/relationships/theme" Target="theme/theme1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slide" Target="slides/slide132.xml"/><Relationship Id="rId139" Type="http://schemas.openxmlformats.org/officeDocument/2006/relationships/slide" Target="slides/slide13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50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137" Type="http://schemas.openxmlformats.org/officeDocument/2006/relationships/slide" Target="slides/slide13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40" Type="http://schemas.openxmlformats.org/officeDocument/2006/relationships/slide" Target="slides/slide138.xml"/><Relationship Id="rId145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43" Type="http://schemas.openxmlformats.org/officeDocument/2006/relationships/font" Target="fonts/font2.fntdata"/><Relationship Id="rId148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notesMaster" Target="notesMasters/notesMaster1.xml"/><Relationship Id="rId146" Type="http://schemas.openxmlformats.org/officeDocument/2006/relationships/font" Target="fonts/font5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13/09/2025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4E975-C2C4-8F6F-7228-A28589D85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70EEF1-801F-A66C-81C9-891331D355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F3715F8-2D53-3465-43A8-541FBB55CF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5446FCC-BB78-CE78-8E04-BDC7858844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08646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40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57.png"/><Relationship Id="rId4" Type="http://schemas.openxmlformats.org/officeDocument/2006/relationships/image" Target="../media/image35.sv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22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57.png"/><Relationship Id="rId4" Type="http://schemas.openxmlformats.org/officeDocument/2006/relationships/image" Target="../media/image35.sv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1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6" Type="http://schemas.openxmlformats.org/officeDocument/2006/relationships/image" Target="../media/image34.png"/><Relationship Id="rId5" Type="http://schemas.openxmlformats.org/officeDocument/2006/relationships/image" Target="../media/image63.png"/><Relationship Id="rId4" Type="http://schemas.openxmlformats.org/officeDocument/2006/relationships/image" Target="../media/image62.svg"/><Relationship Id="rId9" Type="http://schemas.openxmlformats.org/officeDocument/2006/relationships/image" Target="../media/image65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7" Type="http://schemas.openxmlformats.org/officeDocument/2006/relationships/image" Target="../media/image3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61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6" Type="http://schemas.openxmlformats.org/officeDocument/2006/relationships/image" Target="../media/image34.png"/><Relationship Id="rId5" Type="http://schemas.openxmlformats.org/officeDocument/2006/relationships/image" Target="../media/image63.png"/><Relationship Id="rId4" Type="http://schemas.openxmlformats.org/officeDocument/2006/relationships/image" Target="../media/image62.svg"/><Relationship Id="rId9" Type="http://schemas.openxmlformats.org/officeDocument/2006/relationships/image" Target="../media/image67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7" Type="http://schemas.openxmlformats.org/officeDocument/2006/relationships/image" Target="../media/image3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svg"/><Relationship Id="rId7" Type="http://schemas.openxmlformats.org/officeDocument/2006/relationships/image" Target="../media/image3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6" Type="http://schemas.openxmlformats.org/officeDocument/2006/relationships/image" Target="../media/image70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68.png"/><Relationship Id="rId4" Type="http://schemas.openxmlformats.org/officeDocument/2006/relationships/image" Target="../media/image35.sv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5" Type="http://schemas.openxmlformats.org/officeDocument/2006/relationships/image" Target="../media/image72.png"/><Relationship Id="rId4" Type="http://schemas.openxmlformats.org/officeDocument/2006/relationships/image" Target="../media/image35.sv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5" Type="http://schemas.openxmlformats.org/officeDocument/2006/relationships/image" Target="../media/image68.png"/><Relationship Id="rId4" Type="http://schemas.openxmlformats.org/officeDocument/2006/relationships/image" Target="../media/image3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6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78.png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8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10" Type="http://schemas.openxmlformats.org/officeDocument/2006/relationships/image" Target="../media/image45.png"/><Relationship Id="rId4" Type="http://schemas.openxmlformats.org/officeDocument/2006/relationships/image" Target="../media/image35.svg"/><Relationship Id="rId9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5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2.png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3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44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44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5.png"/><Relationship Id="rId4" Type="http://schemas.openxmlformats.org/officeDocument/2006/relationships/image" Target="../media/image35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4.pn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35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24.png"/><Relationship Id="rId11" Type="http://schemas.openxmlformats.org/officeDocument/2006/relationships/image" Target="../media/image43.png"/><Relationship Id="rId5" Type="http://schemas.openxmlformats.org/officeDocument/2006/relationships/image" Target="../media/image35.svg"/><Relationship Id="rId10" Type="http://schemas.openxmlformats.org/officeDocument/2006/relationships/image" Target="../media/image44.png"/><Relationship Id="rId4" Type="http://schemas.openxmlformats.org/officeDocument/2006/relationships/image" Target="../media/image34.png"/><Relationship Id="rId9" Type="http://schemas.openxmlformats.org/officeDocument/2006/relationships/image" Target="../media/image4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5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1.png"/><Relationship Id="rId4" Type="http://schemas.openxmlformats.org/officeDocument/2006/relationships/image" Target="../media/image42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5.svg"/><Relationship Id="rId7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2.png"/><Relationship Id="rId4" Type="http://schemas.openxmlformats.org/officeDocument/2006/relationships/image" Target="../media/image4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4.png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54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54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7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38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6" Type="http://schemas.openxmlformats.org/officeDocument/2006/relationships/image" Target="../media/image55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6" Type="http://schemas.openxmlformats.org/officeDocument/2006/relationships/image" Target="../media/image56.jpg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2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57.png"/><Relationship Id="rId4" Type="http://schemas.openxmlformats.org/officeDocument/2006/relationships/image" Target="../media/image35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181996"/>
            <a:chOff x="1735047" y="3428004"/>
            <a:chExt cx="13445780" cy="4181996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341006"/>
              <a:chOff x="6114983" y="4777723"/>
              <a:chExt cx="5167181" cy="2341006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6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2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  sac – souris – c’est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lettres de l’alphabet.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886200" y="3264645"/>
            <a:ext cx="8686800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03C74-BFD7-0BAF-B2B5-9B5B736E6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4FABE64-8463-97AB-F35A-138FA240CA1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2EEC3EC-CB76-3EA6-69D8-5B900D608E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22C510-8E6F-0C9A-394B-792F763FD49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1958CEF-6D2B-BD8A-864C-AFE6E665DBF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FD9B472-3F82-1BF4-B2BD-CAD203FD5D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F22479C-3B87-7625-C587-31D054E11B4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884A1D6-2BD3-E34C-1BDF-3076BC3C093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FD97AC-9395-065C-FFE3-A4862CB684F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764E32C-03FC-0A85-A6F1-B342C42BF4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3E2FB73-BD31-0729-8196-0BBC9200652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2D7CDB3-38D5-3424-532D-13253D56A62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9A2DBA2-9F74-3A4C-6C0A-A7C85AB9A4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391FD9C-4BFA-863F-AA7D-6C4D1B24D88A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417584-15DB-5A45-ABBB-6893D5EBF40A}"/>
              </a:ext>
            </a:extLst>
          </p:cNvPr>
          <p:cNvSpPr txBox="1"/>
          <p:nvPr/>
        </p:nvSpPr>
        <p:spPr>
          <a:xfrm>
            <a:off x="3347208" y="4137909"/>
            <a:ext cx="703441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2400" b="1" kern="0" spc="480" dirty="0">
                <a:solidFill>
                  <a:srgbClr val="106585"/>
                </a:solidFill>
                <a:latin typeface="Dosis" pitchFamily="2" charset="0"/>
              </a:rPr>
              <a:t>elle </a:t>
            </a:r>
            <a:endParaRPr lang="fr-FR" sz="124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195016D-CF3F-BA3A-AB88-36431654C52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01D44C-938C-7784-6C9F-55ABA60CF1B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87114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E70F1-86F4-8872-EB3C-BED15DB79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4F12C1-A298-6583-A179-423D9CAE34B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E7974FE-6E7D-ECE0-D3D8-39E79D4336B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531784A-018D-619C-9316-05027528BF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511EFB-A64F-0FDF-BD79-ED8C03A45C6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11C7D3-4DEA-5E34-C931-7D74C8A2CC4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B8F1E66-309F-845B-F040-21FA595C3E5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B3E1CF-7201-FEE3-B283-249C826A222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20F14F3-B1B6-4702-4F63-47668A903D4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A1BC256-A3BF-5935-4884-FF491BCDCEC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142D16-A690-5176-5AB5-EEB87EA1555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75D2062-9486-4326-208D-0889AB28ED5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8F22B4-3042-A735-A6B7-89408EFBC8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101C689-5568-4AF3-536A-75465EC41CFE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B6ADFC3-8507-D128-7004-1F895A7D59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3DF6B82-16D1-4404-C548-514CC67E85F7}"/>
              </a:ext>
            </a:extLst>
          </p:cNvPr>
          <p:cNvSpPr txBox="1"/>
          <p:nvPr/>
        </p:nvSpPr>
        <p:spPr>
          <a:xfrm>
            <a:off x="1517631" y="729445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51727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61E29-48D7-A07E-75BB-AFBCEE4FD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371EEC6-D880-FD4F-5642-E193D250A3D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5C7377A-D380-ECF0-39F0-15BD93859313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2B8A348-24DD-C127-8533-E6C7D7E05731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D74CC20-9E78-6A0A-576B-1F0C74A27B7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2F570A7-4251-650F-C0A3-DC5EB3E1BA30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D6B8A81-A886-E596-E91A-C67DD0978A7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70D7D0-5233-1C65-C6E6-FAEB9F6E3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DD3B490-AE0C-2C60-ED55-810BB60A078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4C50878-5641-2B19-95EA-AF10D2124CD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47DEA8-01A0-7790-E711-653C0906AF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52FA56C7-091D-3714-D8F3-186B7F167E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DF11895-2E7E-5F8F-4293-412BFC0456D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AC26F005-FA89-17A3-9ADE-F56B86CCDA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28071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9A0F-54D7-A7F8-082B-4C50AD96F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54262D7-D50D-F90E-151A-31E31615E5C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DD8339A-0FC1-EB58-0D22-BD0B714861E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E0E7AEA-D6D7-DD32-27F9-80DF19A4E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997B89C-2CC3-3116-2D9F-7240DF6EBB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905C412-91D4-516B-8132-75B4F86D597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06BCBD8-D248-6A23-D6B9-73D94E34AB2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17DB20-0E9F-B07B-3889-945F21515D7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2261C36-B82E-EAB8-084B-A8CA5AA18DC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D71E37B-06F5-AD5F-51DC-664EFC50246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70F2F3C-A723-1F2D-3F76-484AF80BD6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035311E-2AF3-440D-CEFA-1711C1AD07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4A74E7C-4C5B-5171-F0F6-768CF9A550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746B959-0A38-0813-F9C1-5F329BE66B49}"/>
              </a:ext>
            </a:extLst>
          </p:cNvPr>
          <p:cNvSpPr txBox="1"/>
          <p:nvPr/>
        </p:nvSpPr>
        <p:spPr>
          <a:xfrm>
            <a:off x="1512868" y="977502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 elle 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9B31F06-D039-DA1E-42F3-8E4F6D3A357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8800" y="2082855"/>
            <a:ext cx="8428045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DBB1FCF-DDA5-E1F0-9DBF-69D21E036857}"/>
              </a:ext>
            </a:extLst>
          </p:cNvPr>
          <p:cNvSpPr txBox="1"/>
          <p:nvPr/>
        </p:nvSpPr>
        <p:spPr>
          <a:xfrm>
            <a:off x="2768230" y="3437717"/>
            <a:ext cx="678293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2400" b="1" kern="0" spc="480" dirty="0">
                <a:solidFill>
                  <a:schemeClr val="bg1"/>
                </a:solidFill>
                <a:latin typeface="Dosis" pitchFamily="2" charset="0"/>
              </a:rPr>
              <a:t>elle </a:t>
            </a:r>
            <a:endParaRPr lang="fr-FR" sz="124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71575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4FEDE-55D8-8B02-6C31-BFA3031EB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CFBBD2-2E70-DBC3-40AC-A99F03736D7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33F3919-4F25-2F8B-CBBC-8C8727B01E1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5BED0BA-82F9-C435-7FF6-EAE3BEDB813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B044868-28BC-DA9C-B212-565E08D4ADE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F40BCA0-6310-C2AD-C81F-D8FE8E72E82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588F6F9-E07C-D66E-1C45-5B77D0A4564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F20C-129C-E503-A85A-B9D4A192CF5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2874643-13E1-7077-6FB5-C6B59D1134B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75AC385-7AD8-90DF-C848-4C84C5F213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0A2A67B-6EDF-DFA0-CA7B-BD9C83B99E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88F0D2C-C065-B73B-55FF-F6F11767C3C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D0FD286-0553-E1EC-193E-3AA0EA98DD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2E32953-8410-7BF1-776D-DD01CF79369E}"/>
              </a:ext>
            </a:extLst>
          </p:cNvPr>
          <p:cNvSpPr txBox="1"/>
          <p:nvPr/>
        </p:nvSpPr>
        <p:spPr>
          <a:xfrm>
            <a:off x="3137701" y="3848100"/>
            <a:ext cx="7806436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avec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BA1BFD1-3D91-F51E-0B3A-C45150B17413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avec 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“avec”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avec “?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35641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4E1E8-7707-506D-2BC6-15D0CDB23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3CF29F-C998-17EB-FB40-A7E6920ADD7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54829A-EF0F-BFF9-958E-508D5B936293}"/>
              </a:ext>
            </a:extLst>
          </p:cNvPr>
          <p:cNvGrpSpPr/>
          <p:nvPr/>
        </p:nvGrpSpPr>
        <p:grpSpPr>
          <a:xfrm>
            <a:off x="585402" y="59960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1B485-ABE8-6D22-7DEA-D879BEC2C33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6322D99-DB77-193A-7D4A-CB47EB9413E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4D282EE-966E-90BF-A0C3-BA2643ABDE4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666FA43-6481-4ACB-42A8-0225321140B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6DA339-23AE-51F6-38AF-02830AFD5E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97B5A27-7BCC-5C1E-911C-0DBF007B506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EBB0EC-6EA5-5414-5470-883B89373C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52174CB-AA60-8A3C-2C19-BB2C320670F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4B09AE9-1903-0CFE-CB4C-D93F44BD845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AB8C9F0-B2E0-779C-A829-08A673915E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179" y="664720"/>
            <a:ext cx="581346" cy="43152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67A4EDB-D403-67BB-987A-5371DC986301}"/>
              </a:ext>
            </a:extLst>
          </p:cNvPr>
          <p:cNvSpPr txBox="1"/>
          <p:nvPr/>
        </p:nvSpPr>
        <p:spPr>
          <a:xfrm>
            <a:off x="1600201" y="2694109"/>
            <a:ext cx="117089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660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Elle  </a:t>
            </a:r>
            <a:r>
              <a:rPr lang="fr-FR" sz="6600" b="1" kern="0" spc="480" dirty="0">
                <a:solidFill>
                  <a:srgbClr val="215968"/>
                </a:solidFill>
                <a:latin typeface="Dosis" pitchFamily="2" charset="0"/>
              </a:rPr>
              <a:t>marche </a:t>
            </a:r>
            <a:r>
              <a:rPr lang="fr-FR" sz="660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avec</a:t>
            </a:r>
            <a:r>
              <a:rPr lang="fr-FR" sz="6600" b="1" kern="0" spc="480" dirty="0">
                <a:solidFill>
                  <a:srgbClr val="215968"/>
                </a:solidFill>
                <a:latin typeface="Dosis" pitchFamily="2" charset="0"/>
              </a:rPr>
              <a:t> sa maman</a:t>
            </a:r>
            <a:r>
              <a:rPr lang="fr-FR" sz="6600" b="1" kern="0" spc="480" dirty="0">
                <a:solidFill>
                  <a:schemeClr val="tx2"/>
                </a:solidFill>
                <a:latin typeface="Dosis" pitchFamily="2" charset="0"/>
              </a:rPr>
              <a:t>.</a:t>
            </a:r>
            <a:endParaRPr lang="fr-FR" sz="6600" kern="0" spc="480" dirty="0">
              <a:solidFill>
                <a:schemeClr val="tx2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09FBBB9-D283-25F1-1219-BCF0CE4A25AA}"/>
              </a:ext>
            </a:extLst>
          </p:cNvPr>
          <p:cNvSpPr txBox="1"/>
          <p:nvPr/>
        </p:nvSpPr>
        <p:spPr>
          <a:xfrm>
            <a:off x="1098661" y="600996"/>
            <a:ext cx="117582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fille 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marche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maman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on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marche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maman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la phrase ?</a:t>
            </a:r>
          </a:p>
          <a:p>
            <a:pPr defTabSz="685834">
              <a:defRPr/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MA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2ABA74B-0172-AD71-AB43-31FC7A34143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45814" y="495299"/>
            <a:ext cx="1063368" cy="709260"/>
          </a:xfrm>
          <a:prstGeom prst="rect">
            <a:avLst/>
          </a:prstGeom>
        </p:spPr>
      </p:pic>
      <p:pic>
        <p:nvPicPr>
          <p:cNvPr id="7" name="Image 6" descr="Une image contenant habits, dessin humoristique, Dessin animé, Animation&#10;&#10;Le contenu généré par l’IA peut être incorrect.">
            <a:extLst>
              <a:ext uri="{FF2B5EF4-FFF2-40B4-BE49-F238E27FC236}">
                <a16:creationId xmlns:a16="http://schemas.microsoft.com/office/drawing/2014/main" id="{5FF257AB-DAED-BF8F-ACFA-565A615967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4205211"/>
            <a:ext cx="4929087" cy="524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0283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9A599-CEC7-BEE4-C957-26142FC0D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B3ED044-4FD0-5211-378B-B103FC6796C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E36027E-E4E5-6167-5A35-279F34C6DA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16F9C9-4EE7-D095-B595-3AFB23ECDCC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9B99AF1-016B-5F47-DE4B-6ECB512518C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F5F701-3153-0834-3209-31A97C1FF0B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5A4C6F-F2DC-C66E-D17A-882EA6D6B83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15145B2-8E83-9F99-4A63-4D2FA40B2FB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C92F3F8-7E38-90F0-18D1-B49890737ED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A75D179-4CCC-4A94-5724-9A040B1321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96DD58D-0B87-F9E1-662D-AB141489F3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695E9AC-DFDC-F244-4CE3-C114C8F377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01B60CC-3A28-8F00-D020-B428A6DE27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A0ECD7E-63B2-4474-B140-126447F4A3C0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D6AE239-1F3E-9999-A393-D8ADAC52D784}"/>
              </a:ext>
            </a:extLst>
          </p:cNvPr>
          <p:cNvSpPr txBox="1"/>
          <p:nvPr/>
        </p:nvSpPr>
        <p:spPr>
          <a:xfrm>
            <a:off x="3347208" y="4137909"/>
            <a:ext cx="703441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2400" b="1" kern="0" spc="480" dirty="0">
                <a:solidFill>
                  <a:srgbClr val="106585"/>
                </a:solidFill>
                <a:latin typeface="Dosis" pitchFamily="2" charset="0"/>
              </a:rPr>
              <a:t>avec </a:t>
            </a:r>
            <a:endParaRPr lang="fr-FR" sz="124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E48DB87-5344-59F2-9C86-969B54A5534A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avec”.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80A7695-C99B-2777-117A-44C37B75594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3423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07442-51C4-8045-605E-C67C722D2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041176-AEFC-698E-CE21-A8C6AD8F35A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3C99B95-966D-39C3-8631-2D409D12A9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3D6D7C-E16D-4957-466C-3E5D5FB2A5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5FFCE9E-38BE-2714-4EA2-7C1480060D7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8FB85EA-CDAF-E85B-5E79-33C391F3E5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03544AF-2A3B-EA2F-6853-C66EAC2179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BFEBAB-183C-306E-61FC-09B3F878F09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9106688-4986-3718-FFBD-DF499BD2277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5DEF0F3-2799-9D01-AE63-024C4E058B3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1651E5-0E20-A04A-29AE-649F55D873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5388A6D-4BAE-BD85-B1AC-DE4D614B2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945FD77-81D4-BCD6-E18A-6AF5BF0A9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DA30257-80FC-A9A4-EA8B-5C230BF6F319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0AB6227-F275-E272-C69A-8FDCE8075A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0502D00-F90F-49D6-FD0D-AF5028E8F650}"/>
              </a:ext>
            </a:extLst>
          </p:cNvPr>
          <p:cNvSpPr txBox="1"/>
          <p:nvPr/>
        </p:nvSpPr>
        <p:spPr>
          <a:xfrm>
            <a:off x="1517631" y="729445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“avec”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53401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F9B1F-7E0D-B622-A93F-9ACDDFF89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564F0C-D1B4-05A4-2CE2-5FB5F57D1E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F955B63-1477-6318-74F1-69577EA6E470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1782A98-12ED-BD8C-9627-3F374D857095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F875D4F-B537-3827-6851-1424DC67398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7775512-C7EA-EA2A-1FEA-DE84F2EC006E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“avec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6873594-ECA6-ADA7-6855-1EAFABE8E8C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7A46B4C-1258-6BCE-8B07-BD58C0BA655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ACF4D3F-B312-304F-AFFF-BFFE7788E81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6C0E0F4-1711-FFF6-2C4C-F19C48BA2B4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FD6DAF3-38F1-F6C5-14C9-426B14803C5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E43305CF-57C5-4FD4-7777-955909BF30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11F7FC69-595A-286D-4CA1-7AF71657DA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81CE3D27-0A6A-E30C-4791-1B2D9FC63C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77055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0D5BC-A8F5-305A-6A8C-97676AD66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CC4D9C-9D0B-A3F8-60E0-BC3C8CAF44D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0E0DA81-85CD-DD8E-C675-D827A9A466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CD20969-7BB4-009C-E26F-EB671FE5536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31FC92E-28C0-A643-E82D-56A4C3008B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BAD33EA-7B63-24E0-4392-5315637073C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F7BEF90-68C1-95BF-F268-7EE05EC76A7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9AB97CA-FDCE-21E3-A877-9CED385C88D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8524B01-4E8C-E408-75A4-E11FB0B6F5E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D577D09-5C85-FB4F-C0AD-8C7056FEFD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86DE2CC-990F-7AEB-D6C3-4044C2D9EF6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4300D10-26B9-AF2F-A66D-6F31EF22DF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9188BB6-A87C-39F5-3281-C2239C8A29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98B5F96-2764-E483-0512-7FFB98FB1245}"/>
              </a:ext>
            </a:extLst>
          </p:cNvPr>
          <p:cNvSpPr txBox="1"/>
          <p:nvPr/>
        </p:nvSpPr>
        <p:spPr>
          <a:xfrm>
            <a:off x="1512868" y="977502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  avec « 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01E5658-8419-6CE3-2B5A-63B4D8C8FC7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8800" y="2082855"/>
            <a:ext cx="8428045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C267CC7-37D3-FA97-B161-C03F779F7A72}"/>
              </a:ext>
            </a:extLst>
          </p:cNvPr>
          <p:cNvSpPr txBox="1"/>
          <p:nvPr/>
        </p:nvSpPr>
        <p:spPr>
          <a:xfrm>
            <a:off x="2743200" y="3695700"/>
            <a:ext cx="678293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2400" b="1" kern="0" spc="480" dirty="0">
                <a:solidFill>
                  <a:schemeClr val="bg1"/>
                </a:solidFill>
                <a:latin typeface="Dosis" pitchFamily="2" charset="0"/>
              </a:rPr>
              <a:t>avec </a:t>
            </a:r>
            <a:endParaRPr lang="fr-FR" sz="124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265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-197185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syllabes avec  « m »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« m » dans des des mots et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6FFE94-CBB8-5AC5-03F8-BAD5BBDA920F}"/>
              </a:ext>
            </a:extLst>
          </p:cNvPr>
          <p:cNvSpPr txBox="1"/>
          <p:nvPr/>
        </p:nvSpPr>
        <p:spPr>
          <a:xfrm>
            <a:off x="5245773" y="4275332"/>
            <a:ext cx="8438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moule  –c’est un joli lama .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95A58-2826-ABA8-4C5C-54F61A223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8714667-444E-F9F0-8FAA-5CA15A809DD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772D446-91D2-7ACB-30A4-10F050E89FCF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54DCD97-B364-45CE-61B1-8C69A0E53D2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4756081-58FC-DED4-2EE9-BBE92E3EF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A1935A7-FFEF-C073-78A9-C0158B31E87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C2D5CF-6843-241E-DB63-4FA5ECB2FB6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1FA6847-CADC-ACC8-38FC-422E1FB97D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0DCE155-F77A-FE65-7D74-010B00EF3BB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8B2ACE17-2498-FA05-2330-A24FD925F11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36E02DC-3960-5A43-BBBD-43B779244D9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9F0DAC1-D5E9-1CF2-569F-8C483F0F03F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52C9F0D-5E21-0A85-F642-EB51FC4215C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72440EB-2A9E-412C-4B8E-B2EEABDC34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A567608D-E91B-AEC4-E48B-7D1CA64E738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9853996-C599-CC9B-41FB-2C2A72EA58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B079315-3275-4630-C9FD-317668C247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C6AE5B8-5137-2CB0-0756-7CDEE9564D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FEA0957-59C2-70EF-DE59-EB22EBF9AA7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9D370CE0-A065-A8EB-C241-9D9A130AB5AC}"/>
              </a:ext>
            </a:extLst>
          </p:cNvPr>
          <p:cNvSpPr txBox="1"/>
          <p:nvPr/>
        </p:nvSpPr>
        <p:spPr>
          <a:xfrm>
            <a:off x="1587331" y="863264"/>
            <a:ext cx="11364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 mot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moule »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.Regardez comment je fais.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pour écrire les modèles</a:t>
            </a:r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3D9929A3-ACA3-B2E8-141A-2CA00B5B9101}"/>
              </a:ext>
            </a:extLst>
          </p:cNvPr>
          <p:cNvCxnSpPr>
            <a:cxnSpLocks/>
          </p:cNvCxnSpPr>
          <p:nvPr/>
        </p:nvCxnSpPr>
        <p:spPr>
          <a:xfrm>
            <a:off x="2895600" y="6008281"/>
            <a:ext cx="5269107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3468FDB6-E826-8632-7004-8C884F83F4B4}"/>
              </a:ext>
            </a:extLst>
          </p:cNvPr>
          <p:cNvCxnSpPr>
            <a:cxnSpLocks/>
          </p:cNvCxnSpPr>
          <p:nvPr/>
        </p:nvCxnSpPr>
        <p:spPr>
          <a:xfrm>
            <a:off x="2895600" y="4585881"/>
            <a:ext cx="4659507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17B8B27D-73C1-9B1B-9406-AADF0887B025}"/>
              </a:ext>
            </a:extLst>
          </p:cNvPr>
          <p:cNvCxnSpPr>
            <a:cxnSpLocks/>
          </p:cNvCxnSpPr>
          <p:nvPr/>
        </p:nvCxnSpPr>
        <p:spPr>
          <a:xfrm>
            <a:off x="2895600" y="5295900"/>
            <a:ext cx="5421507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B7E57932-3B7F-574B-9DE8-9AB389EE3F56}"/>
              </a:ext>
            </a:extLst>
          </p:cNvPr>
          <p:cNvSpPr txBox="1"/>
          <p:nvPr/>
        </p:nvSpPr>
        <p:spPr>
          <a:xfrm>
            <a:off x="2976036" y="4145521"/>
            <a:ext cx="5546453" cy="2300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4351" b="1" kern="0" spc="415" dirty="0">
                <a:solidFill>
                  <a:srgbClr val="106585"/>
                </a:solidFill>
                <a:latin typeface="Dosis" pitchFamily="2" charset="0"/>
              </a:rPr>
              <a:t>moul</a:t>
            </a:r>
            <a:r>
              <a:rPr lang="fr-FR" sz="14351" b="1" kern="0" spc="415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</p:txBody>
      </p:sp>
      <p:pic>
        <p:nvPicPr>
          <p:cNvPr id="35" name="Picture 4" descr="Peau moyennement claire main qui écrit image clipart ...">
            <a:extLst>
              <a:ext uri="{FF2B5EF4-FFF2-40B4-BE49-F238E27FC236}">
                <a16:creationId xmlns:a16="http://schemas.microsoft.com/office/drawing/2014/main" id="{07641E4A-8F01-68D3-A8D2-6917D6289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0314" y="4066299"/>
            <a:ext cx="21717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51787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1490" y="884224"/>
            <a:ext cx="581346" cy="514106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B9B21263-EAB6-04DA-B021-CCE2D7D4CE3B}"/>
              </a:ext>
            </a:extLst>
          </p:cNvPr>
          <p:cNvSpPr txBox="1"/>
          <p:nvPr/>
        </p:nvSpPr>
        <p:spPr>
          <a:xfrm>
            <a:off x="993038" y="739244"/>
            <a:ext cx="1239505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moule  . J’entends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moul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et j’écris  moule avec e lettre muette  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   « moule » .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1E51E0D7-276F-4133-00CC-686F779DAC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7545" y="3543300"/>
            <a:ext cx="9020909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67226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481597" y="894918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1ABEE-F7D0-2E37-7EAD-BA43231BE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A3C384C-7211-08D8-2436-959CAC14A64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717EBD0-8508-C8D3-2DA0-F132836A45D7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BA6BE91-5C8D-C679-0982-F992A6ECEE47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378B859-4089-8DFD-9847-28B75FA41A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34CE5EE-B5AE-AD45-0E55-5C1279B4F729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8622611-9520-AA63-285C-8BC8599E129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E3B0E31-4107-B143-2724-CD7E79AFF7F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181A8BA-0C0A-2882-55ED-DA17EF185DA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04E7B4F5-A524-6BFD-1FAE-DFA56D24A8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281B0B8E-0D19-5383-4086-9DCCDB82CB4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6383CC0B-2112-9695-BFFE-2EFE4A04ECE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5820A8D-DC76-144D-F373-2A9DB305EC5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A42A273-7C1F-22F1-EB18-E04D4B391DF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2AFC5BD-BDCC-0D05-ADAD-ADC4263F9A3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108CE9-B8A1-3805-A5FE-3BC16AFE449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B142596-76CD-A4E1-BAEB-0980F251A97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E8CFD02-F364-5CA7-985B-884DCD676D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6652" y="874687"/>
            <a:ext cx="581346" cy="51410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909C88E-DA9C-BE8A-7F4F-1C0A8A9BB9CD}"/>
              </a:ext>
            </a:extLst>
          </p:cNvPr>
          <p:cNvSpPr txBox="1"/>
          <p:nvPr/>
        </p:nvSpPr>
        <p:spPr>
          <a:xfrm>
            <a:off x="1105086" y="798414"/>
            <a:ext cx="1264094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Ecrivez  moule  sur vos ardoises. Laissez un petit espace entre les deux lettres.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          L’enseignant donne une rétroaction positive et corrective. </a:t>
            </a:r>
            <a:endParaRPr kumimoji="0" lang="fr-MA" sz="24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2EF6D99-D746-34F1-D757-A5E134AFBF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3308" y="3738541"/>
            <a:ext cx="7539072" cy="267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84711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0590E-C1FE-0C06-FFF8-4BD3246B5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213B4D4-0F24-5B61-8D65-CF745F4282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A93D668-5206-5738-3BCC-E86769451C2C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B36EB4-5635-8B5A-24FD-8FCEBE5BD95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63481A4-A343-9EB2-4D0B-E02C3F0A57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FC6664A-DC77-76C4-5328-2BC521063C1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9F1056-062E-27DA-9D54-29E81657B5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FFD957C-35A7-5335-8D35-F3FA58461F2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356ED15-B91F-27E3-F641-92B6332101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4C797084-687E-7492-B940-1714C6F6934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BAA1A84-40A6-DEA0-6BC7-BC1262C9CC2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EFC95323-FD06-AA5F-DC8C-4913800880B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4268F6D-6DCA-6960-12CE-3EBFBF1BE11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C8F1985-4ED3-4ABA-5743-F215B84D37B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6B02D50-C936-BF37-E289-6A5E31F0AB1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6C3575F-80B0-9222-C017-9CB02D53F3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496368F-E3C4-ADD0-2181-1E194E42DB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D8A46B-7D29-0B51-8F63-A781AF5CE3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455267" y="851911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.  Regardez comment je fais.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pour écrire les modèles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42C81ED-28EA-BC4D-C6E7-9C667CBC7BAA}"/>
              </a:ext>
            </a:extLst>
          </p:cNvPr>
          <p:cNvCxnSpPr>
            <a:cxnSpLocks/>
          </p:cNvCxnSpPr>
          <p:nvPr/>
        </p:nvCxnSpPr>
        <p:spPr>
          <a:xfrm>
            <a:off x="689567" y="6137208"/>
            <a:ext cx="1247175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10CBB145-D4B6-6C19-7C7B-C8C4DAE2C6D0}"/>
              </a:ext>
            </a:extLst>
          </p:cNvPr>
          <p:cNvCxnSpPr>
            <a:cxnSpLocks/>
          </p:cNvCxnSpPr>
          <p:nvPr/>
        </p:nvCxnSpPr>
        <p:spPr>
          <a:xfrm>
            <a:off x="689567" y="4714808"/>
            <a:ext cx="12441042" cy="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79E23EA9-265D-1C08-2668-17461F346D49}"/>
              </a:ext>
            </a:extLst>
          </p:cNvPr>
          <p:cNvCxnSpPr>
            <a:cxnSpLocks/>
          </p:cNvCxnSpPr>
          <p:nvPr/>
        </p:nvCxnSpPr>
        <p:spPr>
          <a:xfrm>
            <a:off x="689567" y="5430642"/>
            <a:ext cx="12340633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A71AD0D8-56AD-DF8E-B94F-A2328CDC6292}"/>
              </a:ext>
            </a:extLst>
          </p:cNvPr>
          <p:cNvSpPr txBox="1"/>
          <p:nvPr/>
        </p:nvSpPr>
        <p:spPr>
          <a:xfrm>
            <a:off x="494963" y="4636915"/>
            <a:ext cx="135982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2000" b="1" kern="0" spc="415" dirty="0">
                <a:solidFill>
                  <a:srgbClr val="106585"/>
                </a:solidFill>
                <a:latin typeface="Dosis" pitchFamily="2" charset="0"/>
              </a:rPr>
              <a:t>C’est un joli lama.</a:t>
            </a:r>
          </a:p>
        </p:txBody>
      </p:sp>
    </p:spTree>
    <p:extLst>
      <p:ext uri="{BB962C8B-B14F-4D97-AF65-F5344CB8AC3E}">
        <p14:creationId xmlns:p14="http://schemas.microsoft.com/office/powerpoint/2010/main" val="3960129760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347BA-FA82-D131-9F3D-E62F58BE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EE9BD17-BCC3-6584-3697-87B1A7DF11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56F681D-99DD-B943-CF81-57D47A2DE41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68D93E1-EE2D-22E3-61F7-FE9F48C4B63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64381D-FECA-AA6D-207D-5F3357C813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A495515-F38E-A5B7-7D42-1C03152A7AD1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3D6C40-D309-5425-AA17-03EC983612A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12EFE11-F8EA-CA6E-9EDC-E7CEC477E1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135464C-54F9-2CAD-FD4E-76340D4E6A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C1E2EAF-72E8-7DEE-BB4B-C8E9080873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E063B85-0114-D1D2-4451-85D4E58768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FC16E1C-9E24-62FB-24E7-4255BA34D77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E00C1A5-0348-FBA3-C5EA-7C4090D2375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61D5D5C-A832-7D88-98F8-EC9674C8526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14EB5E3-E882-D74A-A230-BF689596F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7F73FEE-5E4E-A741-83FB-2E9B7E37E37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2D1A282-F6D1-1E83-EBAA-0745FCDCB9F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F65A540-AB1C-6E33-C9EE-802ED94305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8803" y="859266"/>
            <a:ext cx="581346" cy="514106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370EEE07-B977-4A84-A9D4-AD72D33BA693}"/>
              </a:ext>
            </a:extLst>
          </p:cNvPr>
          <p:cNvSpPr txBox="1"/>
          <p:nvPr/>
        </p:nvSpPr>
        <p:spPr>
          <a:xfrm>
            <a:off x="1309385" y="750288"/>
            <a:ext cx="1181881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Suivez avec moi et regardez comment je respecte les interlignes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Faire remarquer aux élèves l’espace qu’il faut laisser entre les mots.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1D55CF56-B4BB-581D-CC8C-6F37E16DD55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3955" y="472715"/>
            <a:ext cx="1381080" cy="112044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71B76C5F-D096-74FB-6DB4-B0CF63725B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6524" y="4206427"/>
            <a:ext cx="12615338" cy="195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765054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FB274-673D-50B1-1CBD-1C27D9A8B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1BC189-671E-8D00-126A-A0E23F00C81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250635-3486-F1DA-E35E-7AA8DD7662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D8626E-7227-6B4E-4649-99DA6FBC7383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E7E82B-F1FB-D360-65E9-948D14F26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3DE290B-C488-6681-F692-FBEE01D8D98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F39BA6-E112-DFEB-E074-C86499CD75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4B3E0B0-8596-90EA-FCCC-A6478EAAE8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7C6E6E2-659A-367E-C52D-7E2A78C4EEB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EFEBFD6-DF9B-10F6-8EC9-5C171F840E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F7A7657-2E7F-5C7A-D4D3-D1DC36660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97DCDB-AE46-3C86-0B22-E77C2272186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FE26066-0F9E-36D9-1161-89C93AC4DFD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6992A4C-82AC-9DEF-0456-57EE660CA2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FA56708-55F7-F1DC-0422-1E4EE2A3AC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CF83E2A-1243-DC98-C7AF-E5F538A97E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61ECE19-CD73-180B-5EE2-66B13866773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5AB24B1-35E8-0BAB-CE8D-9630F7A1F0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443497" y="977502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97424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44DD2-5F30-2D63-364B-8E0BEC69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21DE311-B71D-9F35-2459-E18D730AF53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B4D5922-F54C-25F9-AB22-3BDC17C156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2CA5854-443E-1CF8-161E-FCB691328885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220A461-CAD7-3612-D5C5-627960473C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42A4EE2-6897-ECCE-D960-4C45A3B34A76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9E6E0E-35B3-D9B3-865A-3EDBB26839C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545E46F2-E94C-C325-FADA-1B5A686F9C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4C97C91-2BD7-3F60-D1A5-B31C75FC16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3488777-B5E3-FF68-53C2-4D8D49B9D8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015C6AAA-AB1D-5598-20E0-8BCFA1B3365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5273BEA-4538-7797-5FAC-CCA5D9F34D5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ED4D8CB-393E-87BC-CDAD-B32305B1D6A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B5A933B-F7CB-421F-3631-92F3C4D33AC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D7F98835-C800-8C07-A615-204F5D15798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54DAC404-412D-E1B2-1CEF-D25D1992E6F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154C9AAF-E9B4-1BDD-9870-EDDB8C2055E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E6B8855-2E92-A72F-23B3-2633567CFD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EF018E3-CAEA-89E7-F6F9-1553350080B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86018A3B-F490-55EC-0E78-4A923BCA5ED4}"/>
              </a:ext>
            </a:extLst>
          </p:cNvPr>
          <p:cNvSpPr txBox="1"/>
          <p:nvPr/>
        </p:nvSpPr>
        <p:spPr>
          <a:xfrm>
            <a:off x="1393015" y="706875"/>
            <a:ext cx="1090818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Ecrivez 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 sur vos ardoises.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kumimoji="0" lang="fr-MA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donne une rétroaction positive et corrective</a:t>
            </a:r>
            <a:r>
              <a:rPr kumimoji="0" lang="fr-MA" sz="28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. </a:t>
            </a:r>
            <a:endParaRPr kumimoji="0" lang="fr-MA" sz="32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E869411-2C81-3E49-0522-5F0667EE9A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6524" y="4206427"/>
            <a:ext cx="12615338" cy="195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27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«s»- « a  » - «  sa »,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« a » « sac », 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« sac»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 sac» ?                        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trois élèves pour lire.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2330917" y="4154206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sac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21.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26294F8-CC19-4B86-5B08-263EA8F0CE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1632" y="1842790"/>
            <a:ext cx="6324600" cy="787271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2933700"/>
            <a:ext cx="7805397" cy="2209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126A52A-60F1-94B5-6E82-5B01664095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784" y="2897834"/>
            <a:ext cx="12110016" cy="5065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98290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21.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2C2FD76-0D60-55C8-7A84-A1F6C21F88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1632" y="1842790"/>
            <a:ext cx="6324600" cy="787271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5181600"/>
            <a:ext cx="7805397" cy="11800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24079E4-C7C6-1A72-0B72-02115D6488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606" y="3543300"/>
            <a:ext cx="12379073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12110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83617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21.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0AB209C-D65A-A721-BD07-A5EBE08EE8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1632" y="1842790"/>
            <a:ext cx="6324600" cy="787271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069601" y="62103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472037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885EEC4-65D7-E1E9-F45A-5F9BE8A830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714" y="3543300"/>
            <a:ext cx="12536486" cy="245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03899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21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43CB827-898A-41FA-90D9-61E103C431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3713" y="1669815"/>
            <a:ext cx="6324600" cy="787271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5181600" y="6830364"/>
            <a:ext cx="7805397" cy="139645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83617" y="56515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mi pour avoir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le mot domino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02ED36B-368A-5326-7CE4-CFD56F0B2A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1120" y="2939317"/>
            <a:ext cx="9487722" cy="2514818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BE5B4A38-DC06-926B-9E78-0D7535C4B890}"/>
              </a:ext>
            </a:extLst>
          </p:cNvPr>
          <p:cNvSpPr/>
          <p:nvPr/>
        </p:nvSpPr>
        <p:spPr>
          <a:xfrm>
            <a:off x="8579818" y="3063015"/>
            <a:ext cx="469672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C41DF8B-5761-FCFB-7B8C-028175D88913}"/>
              </a:ext>
            </a:extLst>
          </p:cNvPr>
          <p:cNvSpPr txBox="1"/>
          <p:nvPr/>
        </p:nvSpPr>
        <p:spPr>
          <a:xfrm>
            <a:off x="3186727" y="4652038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chemeClr val="accent2"/>
                </a:solidFill>
              </a:rPr>
              <a:t>mi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2E979B67-D8E7-D7BB-07C7-91BA49AA55EF}"/>
              </a:ext>
            </a:extLst>
          </p:cNvPr>
          <p:cNvCxnSpPr>
            <a:cxnSpLocks/>
          </p:cNvCxnSpPr>
          <p:nvPr/>
        </p:nvCxnSpPr>
        <p:spPr>
          <a:xfrm flipH="1">
            <a:off x="8994796" y="2062776"/>
            <a:ext cx="1294370" cy="100023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llipse 14">
            <a:extLst>
              <a:ext uri="{FF2B5EF4-FFF2-40B4-BE49-F238E27FC236}">
                <a16:creationId xmlns:a16="http://schemas.microsoft.com/office/drawing/2014/main" id="{4B40F905-93F5-20C3-C942-85CA505F9E5F}"/>
              </a:ext>
            </a:extLst>
          </p:cNvPr>
          <p:cNvSpPr/>
          <p:nvPr/>
        </p:nvSpPr>
        <p:spPr>
          <a:xfrm>
            <a:off x="3200468" y="4531875"/>
            <a:ext cx="456564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09143B2A-4393-5772-F61C-BACF46026ECE}"/>
              </a:ext>
            </a:extLst>
          </p:cNvPr>
          <p:cNvCxnSpPr>
            <a:cxnSpLocks/>
          </p:cNvCxnSpPr>
          <p:nvPr/>
        </p:nvCxnSpPr>
        <p:spPr>
          <a:xfrm flipV="1">
            <a:off x="2253276" y="5270650"/>
            <a:ext cx="1115338" cy="6475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6234383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8672E-0E4D-0E94-A099-46745FF24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78B74C2-6830-41CD-4D6F-96EA6E4919B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662DA3A-A89F-B3E3-1A98-0C4C2D6664C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C11F11-C00E-F7E7-32C3-1F6CFC7DD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7AFE653-B968-AEE9-4CBD-2FEEC33737D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D8BF4DC-8B56-AD71-42F3-BBF53076FB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15D92B2-591C-0FFA-5E89-C9BD6D24DD8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01CFA57-838E-E028-ADD7-E7F0DA4A08A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6474F39-91F1-90DA-7167-9E8F48628BA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F700BEA-284C-F717-36F1-43FC13090A5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871037B-5585-155E-81F1-9C67296101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E68352F-7D5A-7F1A-1FEF-6ABEBA6CAD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3E344FE-1C99-125C-F27D-B359E58E74A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3EE860-C7CD-4AC3-3FC1-4A5A7666458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5 page 21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F6C7060B-EC39-8AA5-4CA7-6B875EE07C34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DDC1A26-11BA-59AC-D636-6401ECFE28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3713" y="1669815"/>
            <a:ext cx="6324600" cy="787271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DD88B7E-F1D0-E0A8-C3D4-64CD1358A2C8}"/>
              </a:ext>
            </a:extLst>
          </p:cNvPr>
          <p:cNvSpPr/>
          <p:nvPr/>
        </p:nvSpPr>
        <p:spPr>
          <a:xfrm>
            <a:off x="5443796" y="8231040"/>
            <a:ext cx="7805397" cy="96612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4818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sac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F8FFDCE-30A4-4B2C-6FD2-B5E0FC6F48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3238500"/>
            <a:ext cx="12147286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92210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04113" y="529970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132100" y="647697"/>
            <a:ext cx="120404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aujourd’hui,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 terminez les activités de la page 21.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5559087" y="244000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6405D07-9FD8-CA51-F5B5-0B3A76A80F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185" y="3311476"/>
            <a:ext cx="3603582" cy="571822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AF46CA5-C78B-00E5-4217-F829592832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2673" y="3290237"/>
            <a:ext cx="4139316" cy="594682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306E04E-233E-7E36-3BB0-E63FDA4055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4389" y="3311476"/>
            <a:ext cx="4794118" cy="620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lettres 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sac »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sac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09" y="481234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45267" y="481233"/>
            <a:ext cx="12617743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«s» « ou » «s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 «r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«i» «ri» « souri » on entend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souri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et on écrit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souris avec la lettre s muette                         lisons ensemble « souris».  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«  souris »  ?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trois élèves pour lire.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0797" y="789394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souris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souris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souris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souris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5A50A-DC02-3707-3F1E-F54B27419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81BC150-DEB5-4F75-15C5-F23D2074F190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B20CF97-D07E-AAC7-A609-BC58AB9A999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08D3C5E-2AD2-ACC2-0989-59E7CCD85DF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8AA8A9D-5135-40BB-D87B-AB08C09DE78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267D69E-5074-7126-0777-DCF6BCA2EA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172210F-DE20-41D7-1BF9-CC1AF9BB160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4299E014-7359-55A6-3854-38644EB5ABA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6ADCBAD-C93D-D1BC-3441-EB4B0549CE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2A7BEEE-EDCB-F69E-26E2-EF643CC9768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200AD5E-2D14-3129-73ED-E2A325403B2E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1F6A230-36E5-AB2D-BF74-8EAC978415A9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,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«  c’est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 c’est » ?                        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trois élèves pour lire.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1207894F-51A2-19F6-4B5F-AAB1FA973A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9093F37-0415-1A9B-DF21-4BA9CDA49F39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C’est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8680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70AF2-7E6D-9AAE-A35B-1A88F87DE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F82CEB-084D-6208-4C24-A277FD67BD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7E16C26-658A-BB04-0A9F-0CC0A7C2A66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A08766-975E-01F0-B2CD-979CC6F4B974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79A2CF3-8CEB-55F2-2D97-937EDA30B17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0702030-674C-F6F5-CB99-F566F0C8179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0BC31B3-74B1-CD87-4DF5-0A6850BB383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CD1194AE-3A0E-6116-65F2-794F0B57002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31C1711E-29BB-8960-B1DE-C1FAE1798D6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07357EF-9D85-9209-DE01-5B26F4AAC97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2500788-FBCF-3C6C-AD51-DBC79CE23611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2AD3D3F-E964-2630-6C86-9BD4159DF583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« c’est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980E59E-FC6B-617C-DBD4-8492FF9299F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00F5C204-653C-21F5-A652-B90137A821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83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44741" y="2601201"/>
            <a:ext cx="12246738" cy="84282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pour la préparation de la carte mentale de la leçon et anticiper les enchaînements.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2. Couvrir le contenu de la leçon avec la vérification de la compréhension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avant de passer à l’étape suivante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3.Être fidèle au scénario pédagogique et garder une posture dynamique: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en-US" sz="28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 vivantes , et  au besoin , illustrer par des exemples;</a:t>
            </a: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38" indent="-795338" algn="just">
              <a:lnSpc>
                <a:spcPts val="3026"/>
              </a:lnSpc>
              <a:defRPr/>
            </a:pP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C338A-8030-3C64-D025-D07F34CF0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7B8CAD-1AE7-A0CD-979C-032ED0B34F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A8EBB25-1549-1E02-8286-10319BA5225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385D784-6F25-C09C-C47D-A4BCB842B8B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817BFDC-99FC-96AF-7DE0-1D74AB5D77E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1627112-1AEE-3026-21EB-814DBA281E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9180F97-594E-6561-99A7-4C8585C7927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4E1F78C-57F0-D293-BAC7-86B855A2CA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9B2DDAB-6921-BDFD-E0A4-E1168E93BA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61EEF39-5B18-B4CD-2CB4-36E3A81D9B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B61942-9BC9-0625-41EB-6210A45F558C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E1138AA-9DF1-ABE1-7A8A-CA1356D752E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C’est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819A56-535B-721B-1DB3-1E33C82498E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3E2980FC-ED8C-4FA4-45CE-3D4E47654D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3AB7F6AC-C963-C77A-1192-C5690F318E31}"/>
              </a:ext>
            </a:extLst>
          </p:cNvPr>
          <p:cNvSpPr txBox="1"/>
          <p:nvPr/>
        </p:nvSpPr>
        <p:spPr>
          <a:xfrm>
            <a:off x="3574049" y="4420224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C’est</a:t>
            </a:r>
          </a:p>
        </p:txBody>
      </p:sp>
    </p:spTree>
    <p:extLst>
      <p:ext uri="{BB962C8B-B14F-4D97-AF65-F5344CB8AC3E}">
        <p14:creationId xmlns:p14="http://schemas.microsoft.com/office/powerpoint/2010/main" val="27446355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Domino – moule – maman – marcher –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mur.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19050" y="8616462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62055" y="842148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83617" y="52224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269260" y="2017208"/>
            <a:ext cx="8536113" cy="5793292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2E304DC-D534-836D-32C4-F28576FCA6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6713" y="2620812"/>
            <a:ext cx="2597037" cy="141656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D834022-DF94-EE11-3597-9319A50056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2442" y="2553544"/>
            <a:ext cx="2185131" cy="150651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7DDF805-9769-4F73-0259-C38598BFE1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08109" y="2620812"/>
            <a:ext cx="2833134" cy="1416567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DD94CA5F-A7D2-1C69-3ED5-E2BB9215F9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5488" y="4779255"/>
            <a:ext cx="2271849" cy="2407327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6438FD49-1207-D152-E76D-3492F668A4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62538" y="4582303"/>
            <a:ext cx="1545250" cy="2935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164385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domino.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domino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0A88039-DC6F-F9F7-9042-7FB657B53E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3461" y="3543300"/>
            <a:ext cx="4624924" cy="252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0922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9551" y="862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903914" y="671758"/>
            <a:ext cx="1250728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domino , domino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 domino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Encore une fois “ un domino”.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domino”?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domino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A8B7892-D1C5-C02E-C0F7-4A224D173C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0851" y="3942615"/>
            <a:ext cx="4624924" cy="252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moule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Comment vous dites moule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AFB1450-7D99-0E4E-1E67-FF3E4AC252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488" y="3238500"/>
            <a:ext cx="4198700" cy="289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365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moule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066800" y="726466"/>
            <a:ext cx="1214964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moule , moule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moule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Encore une fois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moule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moule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405A307-290C-8DEE-FC84-DA7C37C6F6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3494" y="4340599"/>
            <a:ext cx="4198700" cy="289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73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maman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maman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00323A2-7D7F-9F3B-8D61-4DF74F8411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8211" y="2769664"/>
            <a:ext cx="2499577" cy="474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0044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056512" y="646910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maman, maman.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Répétons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ensemble “ la maman ”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Encore 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fois “la maman”.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la maman” 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3238959" y="2538784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maman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590B96D-1C14-ABD9-1AF9-9F83C3D046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2278" y="3785617"/>
            <a:ext cx="2499577" cy="474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C41E-2439-32EA-0A07-025E653F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7E2375-5ADF-4C66-86AD-6F7FBC2139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6DDE81-560B-1C43-46F7-CD2258DFCA6A}"/>
              </a:ext>
            </a:extLst>
          </p:cNvPr>
          <p:cNvGrpSpPr/>
          <p:nvPr/>
        </p:nvGrpSpPr>
        <p:grpSpPr>
          <a:xfrm>
            <a:off x="507892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1E9A4E-09AF-C9D2-795E-66EAB8C910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A178D3-D145-33DB-EE59-4ADF3F72E5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A63EC8-5BC7-1CC0-4E60-498EFEB80C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4E7DA4-0975-2A66-5988-9E8F503E98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4B8E86-E568-50F0-6681-536B89EDD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F599EF-892C-3AE8-16BD-F042586E4D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5DEF4F-91E6-C7B6-5458-3FB00DA499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A1CCD38-A0A7-F4E9-0FF7-5552AD6D87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DFD48E-3A40-EFCC-0F26-61FECC53CF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26EC6-1D06-FEB9-D25F-A79A1601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6745" y="49564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39D9A2E-BB8C-28CC-A34E-AD1E494BF7BC}"/>
              </a:ext>
            </a:extLst>
          </p:cNvPr>
          <p:cNvSpPr txBox="1"/>
          <p:nvPr/>
        </p:nvSpPr>
        <p:spPr>
          <a:xfrm>
            <a:off x="1538103" y="2403154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C’est la maman de Mourad.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32A5D4-04C7-0314-D342-52622F0F9221}"/>
              </a:ext>
            </a:extLst>
          </p:cNvPr>
          <p:cNvSpPr txBox="1"/>
          <p:nvPr/>
        </p:nvSpPr>
        <p:spPr>
          <a:xfrm>
            <a:off x="836846" y="831540"/>
            <a:ext cx="92977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maman de Mourad. qui veut répéter la phrase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F02953-FBDB-960B-BFF4-D0E6B4C9FA26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042439-8AC5-EB71-2944-0EA7D6B9CD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3257" y="580846"/>
            <a:ext cx="1382596" cy="116064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6EF5C19-7F5B-5650-A5EF-4BC3F6F076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5294" y="3619500"/>
            <a:ext cx="2499577" cy="474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447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9" cy="3640288"/>
            <a:chOff x="2853490" y="4076702"/>
            <a:chExt cx="12609208" cy="328012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domino – moule – maman – marcher –</a:t>
                </a: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la lettre « m»,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CD900-C46A-E22A-B802-B719DF0BF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C5098C-166C-1F5B-F8FB-15197C6DE2D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697E83A-91BA-5754-93E8-135B7E98823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CF9FAD2-C96D-ABDB-7DCA-D197E358FF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0472F3C-CCF7-AEC9-5B29-9AD42D86034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736C990-2FFC-5F35-CD46-97A1B703FA4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4884683-7D5F-C2AC-C698-4A976F2B031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10FD3BC-3904-E9E3-6E37-44CF058FABB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9276FEA-F7A4-56CC-7867-B5E4DAEFDD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83FE38A-720E-A5D3-EECB-2CAB407535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6134911-BEF8-9D0C-8E01-F968A13630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1023781-0092-5080-E8E1-0D106784B67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99DA7C5-A2F0-EA9F-59E7-3847B3CAE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C2C8745-E319-9CC1-9812-68CC88E05E61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D2E3102-5CEB-7C17-C873-DF25FA67D0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6646" y="2917844"/>
            <a:ext cx="2499577" cy="47476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D7349F6-C54D-0F16-27EA-74507FC0E6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7720" y="4770759"/>
            <a:ext cx="4198700" cy="289475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4902D7D-48D9-3B7D-CB42-A52D52EBCE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2796" y="5172183"/>
            <a:ext cx="4624924" cy="252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3608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mur . Comment vous dites mur dans votre langue?</a:t>
            </a:r>
          </a:p>
          <a:p>
            <a:pPr lvl="0" defTabSz="4572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53B8CD4-0974-4D63-9089-B90328DC25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7090" y="3463056"/>
            <a:ext cx="6721776" cy="336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BFEE8-8D72-C4F5-F7E7-BF64B7FF1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87FE39A-4D3F-D820-C41B-532F66E8D80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0ACCE04-389C-129F-7AD3-20FA3BA45EB8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E07CFC-BF0A-BE8F-4639-21D7DFF0F09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917ECB8-5173-CC1E-BE02-5458EB20B026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62EF0C-36D1-5FDE-C3FF-E9E29F1BE2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D17024C-C469-F09D-E12B-206CC01E82A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B9FFF21-EC89-0E8D-1FAB-C3E28759A73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109664-470E-6862-D82C-90FBAEDDAD6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94600E9-CC23-E9D7-4138-4B8EE07359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A2E3721-7768-93B1-08D9-FCB78A992C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1C23B1-47FA-7826-630C-EEC9E550ADA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303B3E6-B2D3-800F-0979-955B17743E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3445C43-099B-3B46-882C-1D9F964ECC15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mur, mur. Répétons ensemble “ le mur ” ”. Encore une fois “le mur”.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le mur ”?       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2D8BA41-B6AB-4674-4EDE-09B5266FBB22}"/>
              </a:ext>
            </a:extLst>
          </p:cNvPr>
          <p:cNvSpPr txBox="1"/>
          <p:nvPr/>
        </p:nvSpPr>
        <p:spPr>
          <a:xfrm>
            <a:off x="2743200" y="2036132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mur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0A889FA-1727-D452-2E8E-9A66444CA7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7090" y="3463056"/>
            <a:ext cx="6721776" cy="336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2178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4FA41-1F03-0E59-6912-088D6F079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CB55156-AF94-6AB8-0007-D77B50EA149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AD372B1-B9E1-22CC-65AF-89C97422EFC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BF26EA7-D2D6-5526-7E22-9DCA99ECB68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75426D-91B4-EA04-12F9-CA13D5C261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4E3CF7E-7EC6-F991-8EFB-71A9DAEBD098}"/>
              </a:ext>
            </a:extLst>
          </p:cNvPr>
          <p:cNvSpPr txBox="1"/>
          <p:nvPr/>
        </p:nvSpPr>
        <p:spPr>
          <a:xfrm>
            <a:off x="1049031" y="688834"/>
            <a:ext cx="1240258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marche , marche . Comment vous dites marcher dans votre langue?</a:t>
            </a:r>
          </a:p>
          <a:p>
            <a:pPr lvl="0" defTabSz="4572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4A7AAC5-6D75-FDB2-1469-53FE2D0FE32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EBC79B5-DE02-316E-D058-2875B2FF40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29D1CF6-234F-41B3-26DF-8A7EC51787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A64119A-2732-115B-1C1F-E9430A4528D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A4DFCF5-6EDB-DED6-A853-9A11A7487D9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C2CF5F7-12DD-49CA-A9A0-AB1272C78A1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D818439-AE7B-D480-B0A3-55CA18DE13B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867F80E-E9DB-D062-A37B-5464C78B4E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8648" y="80044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FADBCE6-424D-6534-68F2-5FAE7EE67DD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15024" y="1513034"/>
            <a:ext cx="1339568" cy="112452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0BB6691-8C10-94AB-5E24-3534F2AB19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6114" y="2563155"/>
            <a:ext cx="4556867" cy="4828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760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49059-A064-C2FB-83B7-C7E751F20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299485D-745D-85E5-6DFA-3418E10E807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9ED777-B25A-AA40-EE84-899E30531FA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96FDDA9-803D-AA0E-2965-05BD098E1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BCB928D-2AA2-3EAE-5617-1F7C54740C4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B1E7DAAA-C1F2-734D-8561-C033ECD7ABD1}"/>
              </a:ext>
            </a:extLst>
          </p:cNvPr>
          <p:cNvSpPr txBox="1"/>
          <p:nvPr/>
        </p:nvSpPr>
        <p:spPr>
          <a:xfrm>
            <a:off x="1488576" y="678434"/>
            <a:ext cx="1158752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Marcher . Répétons ensemble “ marcher ” ”. Encore une fois “marcher”.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répéter ” marcher ”?      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L’enseignant (e) désigne trois élèves pour répéter. 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659DE7-6B69-D1CB-AB0D-858C1AB617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F3DB331-F4C7-C841-B20B-8AA21ACFF8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603D396-016D-2986-EC60-5CE518E727D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103328C-1F76-2F93-871C-B3799989E3E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7FF8C2E-D798-998D-675E-E340607F58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148C458-DE04-1576-FF96-0CCBC93E38D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D0376EC-34B4-17CC-479E-A9DC0081E0B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96743BD-AB8F-E9B9-C776-F712F18DF0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CF1AA30-5963-3C2E-9121-DAD51FBA8ED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2886" y="631961"/>
            <a:ext cx="1339568" cy="112452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62E61FF-C45C-FAC5-76E7-9894A208B188}"/>
              </a:ext>
            </a:extLst>
          </p:cNvPr>
          <p:cNvSpPr txBox="1"/>
          <p:nvPr/>
        </p:nvSpPr>
        <p:spPr>
          <a:xfrm>
            <a:off x="3085146" y="2320621"/>
            <a:ext cx="70153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FR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marcher</a:t>
            </a:r>
            <a:endParaRPr lang="fr-FR" sz="72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CAF3E0-A4E8-57D8-99DA-896BE0B50B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4879" y="3520950"/>
            <a:ext cx="4556867" cy="4828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973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BADBB-60A5-13F3-A79E-DA4421205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74542EA-9A31-D97B-B7A8-8D40096867E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F9F7EFA-5EA1-1918-6B9A-FB88575A6A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3E214B0-B88B-F6B0-0BE9-9615E397745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C571A4C-5409-1A36-CE5E-3BB7EF9E55B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0B2CE6B-D70F-2243-E505-0EC93BE8593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A37E371-570B-C21A-2392-BC50C5DCDC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DE17AEA-58B2-14E0-8D9B-71B47BB5C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9AEF1F-E8A8-05C3-CE24-A5A1D4B8DC0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EEB22E2-8669-B840-1602-058C6B3458B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8C6980C-A869-64FF-624C-67081996228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91CD3A-BF37-0347-B700-2151E0B91A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21AECBC-4A3A-5584-C1F8-A50A87C218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CC865DB-EABE-826F-DE5B-6F9961231AFB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AFBA45F-669A-6B7F-07E9-DA0B6FF962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3110" y="3770432"/>
            <a:ext cx="3529011" cy="373945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120E359-0372-18D0-6738-0990B91937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0557" y="4418939"/>
            <a:ext cx="4884888" cy="244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5785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650621" y="7429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394122" y="721424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439400" y="721424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maman – domino - moule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4EE904D-0172-F2B9-18AD-CBC43E9129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7053" y="2166831"/>
            <a:ext cx="2499577" cy="474767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29B6D7E-0177-49E8-2E52-7439A53C73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8127" y="4019746"/>
            <a:ext cx="4198700" cy="289475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479249D-0696-D853-FECC-9E886D84B0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3203" y="4421170"/>
            <a:ext cx="4624924" cy="252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05411-B878-A1E0-407C-403171C38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A2A6816-437E-7876-ABED-653C84CDE4BC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467337A-B9C9-7A70-448B-5FF299C3CB90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55A2E568-D661-ED6B-7B08-252F5D077EC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B3252FE8-0A4B-30F1-CFA5-89260F4716C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364DA1D-B3CF-891B-7C6E-55C76230AFBC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FCBD9A7-94BF-039C-33E6-A3F7A972F45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D94B5C82-7038-8536-A211-FF7A932E2E0E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0DDC60F1-0E21-1C0C-178C-17499464C19A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35FC68C8-E5C2-B1B0-63F5-43A2A174A63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38A3D39E-A388-0082-CAE5-83C9DBA64A0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AEAE7D06-748C-1B75-8AB4-DEDA09260EB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4F317308-1709-BE74-BD5F-572029EF0D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C136163-2334-264C-DA73-F0D69058842B}"/>
              </a:ext>
            </a:extLst>
          </p:cNvPr>
          <p:cNvSpPr/>
          <p:nvPr/>
        </p:nvSpPr>
        <p:spPr>
          <a:xfrm>
            <a:off x="2650621" y="7429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5DC34212-6A61-F079-26A6-A8E9A194D159}"/>
              </a:ext>
            </a:extLst>
          </p:cNvPr>
          <p:cNvSpPr/>
          <p:nvPr/>
        </p:nvSpPr>
        <p:spPr>
          <a:xfrm>
            <a:off x="7216820" y="7429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5C78451-72F6-D77E-518E-E416757DA98C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mur – marcher - moule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38BD592-8FFF-EF20-014A-15068F780D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0875" y="3371282"/>
            <a:ext cx="3529011" cy="373945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E2F5C34-4C8F-B487-F2B5-0B7893A186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2332" y="4108040"/>
            <a:ext cx="4884888" cy="244244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E188B94-BE6B-5E4C-0A9F-A638961178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9666" y="3991211"/>
            <a:ext cx="3529011" cy="2894756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01783D7D-E985-C60F-9B7D-6BD13077291D}"/>
              </a:ext>
            </a:extLst>
          </p:cNvPr>
          <p:cNvSpPr/>
          <p:nvPr/>
        </p:nvSpPr>
        <p:spPr>
          <a:xfrm>
            <a:off x="11139113" y="7429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145635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542EB0F-BD87-B1B2-25C5-11F5A2973D9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54280" y="5725867"/>
            <a:ext cx="1325743" cy="184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DFFEB18-B246-777F-1308-9D00E618A1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17810" y="1873738"/>
            <a:ext cx="2019731" cy="38362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3659D28-BB63-AD50-35C3-19C73435B8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5066" y="3370946"/>
            <a:ext cx="3392672" cy="233904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04890A1-23EF-19E7-10CC-4E2BD0E145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13640" y="2836610"/>
            <a:ext cx="3737073" cy="203840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42ADFBD-2B08-844E-4EBD-9112D52E8CB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40026" y="5709993"/>
            <a:ext cx="3529011" cy="373945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FC9CB5A-2EE2-3E8E-7423-519E76B9726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67473" y="6358500"/>
            <a:ext cx="4884888" cy="244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F49312D-0DD0-105D-79BA-21E52FB2A7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17810" y="1873738"/>
            <a:ext cx="2019731" cy="383625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157D270-5A41-1368-5444-40859064E9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5066" y="3370946"/>
            <a:ext cx="3392672" cy="233904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98FFCD-10EB-DC27-1672-590E8B6714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13640" y="2836610"/>
            <a:ext cx="3737073" cy="203840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4836D76-8CBD-4257-E905-3200D58C42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40026" y="5709993"/>
            <a:ext cx="3529011" cy="373945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98E60C8-34BD-43BB-2CCF-FE95F0334B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67473" y="6358500"/>
            <a:ext cx="4884888" cy="244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83618" y="63942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7648416" y="2478429"/>
            <a:ext cx="5396129" cy="2932867"/>
            <a:chOff x="2859791" y="4076966"/>
            <a:chExt cx="4149234" cy="2255163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5637426" y="4323759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sp>
        <p:nvSpPr>
          <p:cNvPr id="35" name="ZoneTexte 34">
            <a:extLst>
              <a:ext uri="{FF2B5EF4-FFF2-40B4-BE49-F238E27FC236}">
                <a16:creationId xmlns:a16="http://schemas.microsoft.com/office/drawing/2014/main" id="{153C9544-4427-A0C8-D651-1F50E352ACA3}"/>
              </a:ext>
            </a:extLst>
          </p:cNvPr>
          <p:cNvSpPr txBox="1"/>
          <p:nvPr/>
        </p:nvSpPr>
        <p:spPr>
          <a:xfrm>
            <a:off x="8916430" y="6254885"/>
            <a:ext cx="1783781" cy="261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MA" sz="12451" b="1" dirty="0">
                <a:solidFill>
                  <a:prstClr val="black"/>
                </a:solidFill>
                <a:latin typeface="Dosis"/>
              </a:rPr>
              <a:t>?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A3FF8A-0D6E-A485-F2DD-B28DB6DDAB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5066" y="3370946"/>
            <a:ext cx="3392672" cy="233904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3C3BE0B-4F6A-7DC1-8CC8-910E2C0AF0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3640" y="2836610"/>
            <a:ext cx="3737073" cy="203840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B71E529-EDDB-978F-988C-05599B5578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0026" y="5709993"/>
            <a:ext cx="3529011" cy="373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574447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:maman - mur.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02E71A8-2600-6F67-45B2-261ACBF439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17810" y="1873738"/>
            <a:ext cx="2019731" cy="383625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7D9B81B-0841-13E7-7B8A-B4AB248F59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5066" y="3370946"/>
            <a:ext cx="3392672" cy="233904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E208DAF-5087-A6E7-E719-D769C5BCE9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3640" y="2836610"/>
            <a:ext cx="3737073" cy="203840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3087AA2-2CB2-C9AE-F2F4-D099A1CD38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40026" y="5709993"/>
            <a:ext cx="3529011" cy="373945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55F5051-7078-BA6F-9014-7230C2D303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67473" y="6358500"/>
            <a:ext cx="4884888" cy="2442444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4D0F43FC-1D1D-6F50-0464-9B55B47F845F}"/>
              </a:ext>
            </a:extLst>
          </p:cNvPr>
          <p:cNvSpPr/>
          <p:nvPr/>
        </p:nvSpPr>
        <p:spPr>
          <a:xfrm>
            <a:off x="6653314" y="5353396"/>
            <a:ext cx="6008342" cy="454035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11550426" y="4909025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llipse 8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10055245" y="1847887"/>
            <a:ext cx="3285654" cy="358143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>
            <a:off x="9400805" y="1626889"/>
            <a:ext cx="1217005" cy="129968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allez trouver 3 mots. Les pages 14 et 15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29B0C27-098D-D4C2-DA2A-AA9861556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F8765E5-6378-FECF-58BC-36D3DF8F31D1}"/>
              </a:ext>
            </a:extLst>
          </p:cNvPr>
          <p:cNvSpPr txBox="1"/>
          <p:nvPr/>
        </p:nvSpPr>
        <p:spPr>
          <a:xfrm>
            <a:off x="4388332" y="1509856"/>
            <a:ext cx="4760065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E181CF8-3006-4223-450F-2F119DC93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7802" y="1194225"/>
            <a:ext cx="1335982" cy="89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72EBC7A-AE4A-513B-2FB1-2E4CA388FD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3600" y="2393515"/>
            <a:ext cx="4958944" cy="697804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DC975B7-942F-BEB4-FAC9-0AC94CDB06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8744" y="2379229"/>
            <a:ext cx="5258534" cy="6992326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5777764" y="5207612"/>
            <a:ext cx="990600" cy="106824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DA2C330-9A65-F7A4-2214-84A8666445BC}"/>
              </a:ext>
            </a:extLst>
          </p:cNvPr>
          <p:cNvSpPr/>
          <p:nvPr/>
        </p:nvSpPr>
        <p:spPr>
          <a:xfrm>
            <a:off x="7510732" y="7708896"/>
            <a:ext cx="990600" cy="106824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D8C0F698-6098-2931-B0BE-BD8FD49FC570}"/>
              </a:ext>
            </a:extLst>
          </p:cNvPr>
          <p:cNvSpPr/>
          <p:nvPr/>
        </p:nvSpPr>
        <p:spPr>
          <a:xfrm>
            <a:off x="3622472" y="5341268"/>
            <a:ext cx="990600" cy="106824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m - M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la lettre « m 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415852" y="4391442"/>
            <a:ext cx="8610601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m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fr-MA" sz="72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419601" y="3498846"/>
            <a:ext cx="8534400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" y="3972491"/>
            <a:ext cx="4648201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m minuscule . Elle fait le son « m ». Qui veut lire « m » .  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M majuscule . Elle fait le son « m ». Qui veut lire « m » .  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m» « a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4" y="3130725"/>
            <a:ext cx="5133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ma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m est à côté de la lettre  a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ma ». « m»  « a » « ma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m» « a » « ma ». Qui veut lire « m» « a » « ma 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m » « o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4216356" y="3150274"/>
            <a:ext cx="47529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1196425" y="756100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mo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m  est à côté de la lettre  o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mo ». « m»  « o » « mo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m» « o » « mo ». Qui veut lire « m» « o » « o 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m » « i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4269260" y="3130725"/>
            <a:ext cx="421751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233026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mi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m est à côté de la lettre  i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mi ». « m»  « i » « mi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m» « i » « mi ». Qui veut lire « m » « i » « mi 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«m» « e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742" y="540997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4269260" y="3130725"/>
            <a:ext cx="502713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733475" y="806764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me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m est à côté de la lettre  e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me ». « m»  « e » « me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m» « e » « me ». Qui veut lire « m» « e » « me 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MA" sz="3200" dirty="0"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fr-MA" sz="3200" dirty="0">
                <a:effectLst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omino – moule – maman – marcher –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 et mot simple avec M-m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 et mot simple avec M-m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m» « é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3714" y="571500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4329728" y="3130725"/>
            <a:ext cx="48904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m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612940" y="888977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mé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m  est à côté de la lettre  é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mé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m »  « é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mé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 » « é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mé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 m » « é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mé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m » « u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8724" y="55402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3657600" y="3130725"/>
            <a:ext cx="58673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612940" y="819255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mu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m est à côté de la lettre  u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mu ». « m »  « u » « mu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m» « u » « mu ». Qui veut lire « m » « u » « mu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847CF-D131-89D7-10FE-D5AA9ADB6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775385-B5E8-D1D2-29D6-88A1C3027F8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E664565-3743-E89C-FDA4-D9F9B324E05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EE0BD93-00FE-20ED-2F64-5F0F89C5116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4C8DBD2-5C43-6E30-ED50-F54E528B47E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38B501-0CDD-61DF-99A6-F61B18214A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1C44539-E9FF-2268-CBC6-41B2B8C686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D1101DE-08DB-DD87-B0C1-84C5F7DB79E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B13A4A0-F9D3-D44E-3F1E-1F38A6061F3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6FDB1F-85C2-C43C-3727-1B1116F5CE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AEC21CF-A101-D52B-76B3-639C0E0314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DB15F9A-CA3A-BF12-201A-22C0F0962ED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0BB96F5-4BA7-012E-7AE7-F8D7B244B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91B0CD1-CCD5-C794-7336-212AA601991F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4FFB718-3150-CEB2-B619-367BF22C46A9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1123A9C-64A4-65DA-55F6-A4B5A0D9F7F8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0D3C6B9-A374-D45F-AD02-2540B4693D8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a » « m»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053297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593DA-0E1A-1BF5-C52C-57531FC25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324E1D-B1CF-84AF-BF22-5AAD3170CD0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577BC-F2FF-A209-CCCC-86D1B2ED2C1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6D67C4-0EE7-8E7D-AD1C-CF72FE84330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4DE794A-51DE-8425-3E51-0E306D751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18C381-B149-C774-F2A8-C5414E1903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93FEFC3-E0D5-32D0-BB23-6F52C86972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FD8FDDB-BBBC-A826-D4E2-1D01DD5FBAB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68B74E-3681-774F-D29C-13276BAD5A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EE37985-7E6F-4431-0BFF-63D07094917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20BFFF-EFAF-6C2E-6EE3-E9FA2C08938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38157D8-FCE4-0C4E-5FC5-B651074AED8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50D014-CD4D-E5D7-0873-8B850B484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3714" y="571500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DC8947B-61FE-5F4B-DB1F-FBC0DF10C694}"/>
              </a:ext>
            </a:extLst>
          </p:cNvPr>
          <p:cNvSpPr txBox="1"/>
          <p:nvPr/>
        </p:nvSpPr>
        <p:spPr>
          <a:xfrm>
            <a:off x="3733800" y="3130725"/>
            <a:ext cx="4752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D19C163-ECB4-760E-1501-29F2841D701E}"/>
              </a:ext>
            </a:extLst>
          </p:cNvPr>
          <p:cNvSpPr txBox="1"/>
          <p:nvPr/>
        </p:nvSpPr>
        <p:spPr>
          <a:xfrm>
            <a:off x="839099" y="828553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am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a est à côté de la lettre m.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am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« a»  « m»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am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a » «m»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am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 a » « m»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am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96389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60024-C6C6-9114-60C8-BEBD6AB9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9199BE-A3FE-6D6A-F8C0-E6AEDA97B07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81E025-7B8B-EA19-AF1A-DCB035176B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985AB0-35F1-6BE6-0EA3-CD00E1CB0AC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C7CB1-400A-03BF-E9E5-F6B9F827F1C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FBAE5-3902-005F-9591-1501D31D3F2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B07B8D4-CFC1-8CC7-6492-6FE4E70D41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F7E2B9-0BC8-2A1D-A4EA-4399619C4F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3D8441-C715-AC50-4448-764278ACFC3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8B32440-FC8B-3150-61A5-3CAA7B306B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693280-3E0A-EB87-869A-7126E81C14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23DA26-99C7-B218-03C6-AE3FD92D761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49C2316-B3E8-E6E2-88D1-1FD4F6E9D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B4A8405-96A4-A4C2-467E-1E737EA364DA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CC835E-C746-F3FB-DD79-149105DF868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E460300-01E3-E9E6-5968-87B60D19910E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531A0B9-3CCA-1DC8-B80C-7AE0D67AD60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o » « m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068939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FD276-E675-07B0-4EAE-7E8853A63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2236B8-3851-41D0-3265-A74AA72C1D5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138229-78CF-ACF9-F6F0-01758DC3EF7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562000F-8944-23FD-FB20-AFFE75A067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087D6D-9526-773E-BB78-C8EC94A44E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29EB7D-3224-C7E7-F860-AA051DB07D1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B18ED39-3B9A-A3E2-FF88-B155EBD3502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6EEA709-9CF9-34FB-48FE-392B93EB5BA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F4D7EE0-A0F3-B166-3BDA-00148BE7933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05784BE-031E-1877-7D1A-8ED9ECA052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2CB8CC4-4E39-C93D-0CFA-D65B58B2EB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CA50FE-48A6-593D-3312-0EE5875DC2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1A3D764-92AF-2BDF-5867-3782C2811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5D62943-0992-06D7-C07D-E03D3B12F35C}"/>
              </a:ext>
            </a:extLst>
          </p:cNvPr>
          <p:cNvSpPr txBox="1"/>
          <p:nvPr/>
        </p:nvSpPr>
        <p:spPr>
          <a:xfrm>
            <a:off x="4329728" y="3130725"/>
            <a:ext cx="52714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16D69B-DDE6-5273-0E65-89BF53BF7FC4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om»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o  est à côté de la lettre  m.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om». « o»  « m» « om».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o » « m» « om ». Qui veut lire « o » « m» « om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30487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3ECB6-2F1A-B4CD-8C8E-949FACC31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7BB552-3492-4B54-CB8A-F535036F2C8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AAE8F09-8241-78F8-037D-3891976D78E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CA5ED62-F7BC-240A-B6EB-AFF27926783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0A4E783-4163-52DE-36B7-8A97D552C9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D8D4469-7BCC-B7C9-94D3-62A13FD923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4CCD05-A714-D662-6101-A11D359624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A366DEF-02FD-1423-9D95-F6BEA8EFF2F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07A02-AF91-5657-0B7F-0423111246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643D689-458C-CFCD-DD1D-C41AC1F9FFC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D7B5E20-FBD0-97D4-8460-49C011735E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46F1FE2-DF54-54E3-F25F-F50B653013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D79A02-1F0D-AD34-5594-8C05A6A9D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0E8AEFC-3FBF-3465-490C-018B5DF971FE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C56DC84-3582-2EC3-EA8B-60A17A7C5ACF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D00B3BA-AD53-75EF-343A-AA8BCABAE485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E653C95-863F-52BC-5AE9-C97C7D02244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i » « m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599273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37F3D-C2B9-A6E4-BAFC-83C66415A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B8AB95-82AF-954A-F5A6-40656489F47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CFA8879-2479-6E83-C1E5-4306A9B47E0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DB520AA-A855-FA9A-53E3-416BE479760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181B003-0B40-392A-9DB2-9363572F0F9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BC081EB-5D87-3D8F-E628-606854A2421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227DC11-84B3-B9A4-7FE3-5580EDBD17B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899D5F8-67D7-AD37-F697-477B4188029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BD4FBA8-7B3A-5EDE-46BD-EA918B774A1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C388327-22D1-A2E7-0BA3-8764079E22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0911D1C-4BE2-195C-CA49-34B9C81579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C44AE21-162F-22B1-002D-658430B561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9EC5F2B-204A-7B53-B226-2DBEA93CF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10C1F35-3A3A-5155-7955-E755109352B0}"/>
              </a:ext>
            </a:extLst>
          </p:cNvPr>
          <p:cNvSpPr txBox="1"/>
          <p:nvPr/>
        </p:nvSpPr>
        <p:spPr>
          <a:xfrm>
            <a:off x="4329727" y="3130725"/>
            <a:ext cx="415704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42EB382-3087-9CFD-6E93-B34755619BF1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im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i  est à côté de la lettre  m.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im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i »  « m»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im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i » « m»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im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 i » « m»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im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285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2872227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2816351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976E6-962C-C386-E93D-AEBAA3CC8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DBEC1A-4528-7D48-FD65-7951D51B556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003A119-4716-F771-BF34-DEE26F5579E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88FBB61-5A2A-006A-FB78-9DB12EE4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E232294-3945-73E9-F6B0-17E5422F1A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8AF2A54-9575-EF32-7437-F5649F73AA1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C764206-6472-832B-D50F-C0B9041B05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F7EF59E-8177-E0A9-86D0-DDD8CC99EBB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6DF2646-F383-F118-6C06-218B986E8E0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0A76ED-7C45-73D0-58B1-8456F5EDEBA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86A8AEF-AF46-E9F8-C3DF-ABA9B42B5A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FD2FF34-5FA1-CC4E-98C2-0E8D174B5A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56C22F-AA0C-4073-73AC-C6C64344B5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ADF89C8-F06A-FF1E-DA32-AB3845112E0A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5165DF6-7992-A583-C09F-03D8193E5FDD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EA02965-0A95-C5F5-1449-14EC2C810615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2C8A595-861E-1CC1-A75E-8E15FE03F981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e » « n»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497525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43767-9ADD-C4ED-2F68-04A14320C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15CDBB-B2B1-DB90-F797-7535080AD0B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4907817-CEB5-0F2A-C8F4-469E36D5F8B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A8BFB78-C2D0-BD8B-4FCD-FA3D9F6C56F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BD41309-2D96-9833-FDEB-B684DC10C4B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B62800-3F1D-0B36-4584-9B37C20C5D0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03017A-A10B-6AFB-9844-BD36DD3242C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52BD05C-D2D4-1845-A06A-52720D93D1C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3CB908F-F709-3A07-A041-9CA50CF9463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8F67103-B1D5-375F-DFA1-AFE31B27460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820167A-0DA6-DED6-A578-D2050BD05C7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7EC53B-4129-F78D-B41B-19ADB6AAA57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D101D98-A143-4B59-7317-9F4D34D357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3714" y="55402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F891246-DC4C-281A-9721-5286B483D4C1}"/>
              </a:ext>
            </a:extLst>
          </p:cNvPr>
          <p:cNvSpPr txBox="1"/>
          <p:nvPr/>
        </p:nvSpPr>
        <p:spPr>
          <a:xfrm>
            <a:off x="5229224" y="3130725"/>
            <a:ext cx="42957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F7963F9-6D6F-738B-E5EC-E4F17B7FC859}"/>
              </a:ext>
            </a:extLst>
          </p:cNvPr>
          <p:cNvSpPr txBox="1"/>
          <p:nvPr/>
        </p:nvSpPr>
        <p:spPr>
          <a:xfrm>
            <a:off x="839099" y="815423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en»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e  est à côté de la lettre  n 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en ». « e »  « n » « en».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e » « n» « en ». Qui veut lire « e » « n » « en».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76451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8B086-F5BB-B096-5462-C604D8D4C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5BF2C56-EB21-5131-6247-010E96A0F1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756907E-0989-53AF-69BB-B070DB8F87F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1AEE13-3072-3859-CA4E-F0E02717F0D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BB81E2-7BB4-6A32-8541-9219879FFDF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DC77346-79CD-7245-CC6F-87F76E3AAC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A245E6B-2811-ED9C-5F1F-609BE609572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27B67B-8BCF-ED2E-3041-20C4A1D9061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2FE9531-1765-7D22-174C-50DEDA0798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0655678-70E6-2919-D9A4-CB09544EC67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46ACE0B-3A81-D0AD-794A-3430D0F1AEE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901C330-0766-5B47-DCAD-14F8E74DF14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570E0F1-4B27-07C4-FAC8-51A290394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BD63665-65C0-C48F-C973-0FFD571354F1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AB78F8D-D7FF-DD8C-0886-D0E41FAB5DED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B665F9C-68F7-DB35-D877-8B649E8F7048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FD0A887-A09B-D61B-B9E6-4F5025145FFE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u » « m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989753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7E199-D124-8772-F3CB-339BB97C5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09AA54-30B1-AF9F-A066-D6F5CCEDA22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4081388-653E-538D-0149-60C37A1FA5D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7BEDF5-0251-424D-18E7-875EB6D7BEA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9EEF6F-8F28-CAB1-EF69-0FBCB78DC8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AF3181-A154-5548-78F0-69FF5B09FD7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6FB82E2-E19F-D410-5070-C13F3EB39F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77B7116-EB2E-1288-FF99-2291C9E5533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FC2E3A1-A906-9F43-DB5C-F15EA19136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39BAF79-5101-8C46-4355-3BBFC3C845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6760C25-2B8E-C446-C8D0-9EE9F44993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2778D4-3A7F-006F-E897-91FD76F69D3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986966-FAA4-5AA1-9B3F-A208AE439D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02144E9-6278-8BD6-0875-D06DF3FC6378}"/>
              </a:ext>
            </a:extLst>
          </p:cNvPr>
          <p:cNvSpPr txBox="1"/>
          <p:nvPr/>
        </p:nvSpPr>
        <p:spPr>
          <a:xfrm>
            <a:off x="3886200" y="3130725"/>
            <a:ext cx="53339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DEB101D-640B-C47D-543F-5955F4D57CFD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um»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u  est à côté de la lettre  m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um ». « u »  « m » « um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u » «m» « um». Qui veut lire « u» « m» « um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95588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m » « ou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1082782" y="649783"/>
            <a:ext cx="12950660" cy="1205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mou»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m  est à côté du graphème ou 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mou ». «m »  «ou » « mou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«m» «ou» « mou». Qui veut lire « m» « ou» « mou».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l’arbre des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E348FEE-554F-722E-CA42-18CFF901B6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2800" y="2064934"/>
            <a:ext cx="6671391" cy="6386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472C0E6-EE22-8DF2-6CBF-8174EBAF1F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2800" y="2064934"/>
            <a:ext cx="6671391" cy="6386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26D811A-B88B-087A-C9A7-F061A39207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2800" y="2064934"/>
            <a:ext cx="6671391" cy="6386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A6BAC33-C34F-027E-F2B7-940AEEE036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19733" y="3141483"/>
            <a:ext cx="2014810" cy="2698996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1FB36-3402-E354-DF3E-A182D47FA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3FEED3-E743-72A3-E73F-FCA55ADBB1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BE3C1C6-8D8E-14CC-601B-B3440A6476C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AD51F98-1D9B-754A-1E08-A2E6FABF261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6292E89-3D56-B188-0866-E5F76BDFC4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577F557-E6F0-47A7-6E59-CD4302D87CB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A5AC05-D12D-F73C-8F21-083B5D35896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BA793DF-25AE-DCA2-BA05-7F5ECE35443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A1E7A42-4C99-6737-9309-0BE9F06968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6324991-BBE7-B552-F00B-2B30657E2D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EFF6FF3-3F48-2165-6B6C-2B3B4D2027E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B1B690F-6712-40DE-CD87-23C9C18A197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9BBBDA5-22DE-AEFD-1DF6-9A1ADD262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429B527-EC58-54B0-BD82-381B5E2CB6FC}"/>
              </a:ext>
            </a:extLst>
          </p:cNvPr>
          <p:cNvSpPr txBox="1"/>
          <p:nvPr/>
        </p:nvSpPr>
        <p:spPr>
          <a:xfrm>
            <a:off x="1196425" y="774327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une liste de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658D64BC-F43A-D922-24C4-148342532170}"/>
              </a:ext>
            </a:extLst>
          </p:cNvPr>
          <p:cNvSpPr txBox="1"/>
          <p:nvPr/>
        </p:nvSpPr>
        <p:spPr>
          <a:xfrm>
            <a:off x="1122473" y="1225066"/>
            <a:ext cx="7232904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2" name="Image 61">
            <a:extLst>
              <a:ext uri="{FF2B5EF4-FFF2-40B4-BE49-F238E27FC236}">
                <a16:creationId xmlns:a16="http://schemas.microsoft.com/office/drawing/2014/main" id="{640E9BAE-6896-515A-66A1-B88997525E1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63400" y="485275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85CABD7-D620-B6E6-5C98-2FC01D75F8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9800" y="2184300"/>
            <a:ext cx="9220200" cy="596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26187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16228" y="735272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mari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38862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C0F144C-28F3-462F-D15C-33BDA170CA48}"/>
              </a:ext>
            </a:extLst>
          </p:cNvPr>
          <p:cNvSpPr txBox="1"/>
          <p:nvPr/>
        </p:nvSpPr>
        <p:spPr>
          <a:xfrm>
            <a:off x="3962400" y="3782689"/>
            <a:ext cx="6303793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ma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1160479" y="741439"/>
            <a:ext cx="121773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 m»  « a »  «  ma ».   «  r »  «  i »  «  ri ». « ma »  «  ri » .        « mari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 m» « a »  « ma». «r» «i» «ri ».  « ma » «ri» .  « mari ».  Qui veut lire?    </a:t>
            </a:r>
            <a:endParaRPr lang="fr-FR" sz="24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5177156" y="4809524"/>
            <a:ext cx="694689" cy="312419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7966476" y="5379745"/>
            <a:ext cx="609191" cy="189825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4114799" y="3857877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ma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5021560" y="5618948"/>
            <a:ext cx="342903" cy="165357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7607271" y="5004259"/>
            <a:ext cx="342901" cy="288295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56802" y="741439"/>
            <a:ext cx="121773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l »  « a »  « la». « m»  «a»  «ma ». « la»  «  ma » . « lama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« l»  « a »  «la».   «m»  «  a »  «ma».   « la »  « ma » .   « lama ».     Qui veut lire?    </a:t>
            </a:r>
            <a:endParaRPr lang="fr-FR" sz="24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7EEE0-0CF7-FEE1-7440-F3970EA96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90D2F2-2017-6D71-1CD0-6EE39F7FAF5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26AB86-E3B7-7838-88DD-5EF769266C50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68E88E-5A51-D887-C9B8-86622867F52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2722378-8565-E464-C3EE-635F311736C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ED605A0-C46F-D33A-B44D-8A5A2D24D1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70339-950A-E11F-C37C-A3BBF08AD7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1AA415C-7506-0066-4B3F-DF342E19AF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47042C-681D-5ACD-15D1-FE6C816A437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180006A-89EA-F896-9E60-2F95B066CA6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E46ADF-5B74-A937-005C-8187CB829F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BF19EAC-C556-A3BC-9FC0-64A1184F29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7422F2-BD01-BD2A-C0DA-549400CCB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FEC9A93-C99C-AE68-A4DA-8E42C3F49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7870" y="313514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2FFD414-200A-FEF6-0C77-70001E71C43F}"/>
              </a:ext>
            </a:extLst>
          </p:cNvPr>
          <p:cNvSpPr txBox="1"/>
          <p:nvPr/>
        </p:nvSpPr>
        <p:spPr>
          <a:xfrm>
            <a:off x="1945674" y="3145569"/>
            <a:ext cx="8312504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mor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14378B9A-6480-966D-500F-EE572011A282}"/>
              </a:ext>
            </a:extLst>
          </p:cNvPr>
          <p:cNvSpPr/>
          <p:nvPr/>
        </p:nvSpPr>
        <p:spPr>
          <a:xfrm rot="16200000">
            <a:off x="5933828" y="3228727"/>
            <a:ext cx="335847" cy="486529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40B94A9-55FA-7639-B871-F6678DE9C1F2}"/>
              </a:ext>
            </a:extLst>
          </p:cNvPr>
          <p:cNvSpPr txBox="1"/>
          <p:nvPr/>
        </p:nvSpPr>
        <p:spPr>
          <a:xfrm>
            <a:off x="1065966" y="772327"/>
            <a:ext cx="121773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m»  « o »  «  mo ».   « mort» . On entend « mort » et on écrit mort avec à la fin t lettre muette.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 « mort » .   Qui veut lire?    </a:t>
            </a:r>
            <a:endParaRPr lang="fr-FR" sz="24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13124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9F0EC-9881-D862-1D67-CDB1ECADD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F883F4D-7993-67C4-E6C1-8FFB94E5111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7978928-E3DA-B035-1341-E46E329700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D11F2CE-BC80-3197-F955-E6F99B5DA0A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357E13-CA2D-899F-064D-8F1B3EF30E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FEB225F-E321-72AD-055D-7C7DBAB5A3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D735C83-6610-DA4B-09A8-5AC5ABFB6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E19646F-E726-59F2-2745-8B024C20100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AD1E2D2-BF8A-BA02-5B62-281658CA29D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08473D1-C13E-8330-FA71-9E80FA1586D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D200013-A220-B062-5A2A-411229B8F75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B6962-81C7-405B-58BB-81DA079DB0A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BF38770-D1B9-9965-B278-E8644BDE4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C3FF3DE-4385-D666-EA0F-15341F2D4FB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FA3E041-AA5C-8F54-1F66-41E1E8521CFF}"/>
              </a:ext>
            </a:extLst>
          </p:cNvPr>
          <p:cNvSpPr txBox="1"/>
          <p:nvPr/>
        </p:nvSpPr>
        <p:spPr>
          <a:xfrm>
            <a:off x="4269260" y="3432257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Ma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A5BB50E3-CA75-6A5B-2EE6-DD63676E8AA8}"/>
              </a:ext>
            </a:extLst>
          </p:cNvPr>
          <p:cNvSpPr/>
          <p:nvPr/>
        </p:nvSpPr>
        <p:spPr>
          <a:xfrm rot="16200000">
            <a:off x="5519380" y="4839741"/>
            <a:ext cx="341587" cy="254114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43F0859-4AEE-6697-DAB5-557E3463D14C}"/>
              </a:ext>
            </a:extLst>
          </p:cNvPr>
          <p:cNvSpPr/>
          <p:nvPr/>
        </p:nvSpPr>
        <p:spPr>
          <a:xfrm rot="16200000">
            <a:off x="7875027" y="5393131"/>
            <a:ext cx="341586" cy="143436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BE5E6D7-5CF8-12C7-C240-0095C9A7DAB3}"/>
              </a:ext>
            </a:extLst>
          </p:cNvPr>
          <p:cNvSpPr txBox="1"/>
          <p:nvPr/>
        </p:nvSpPr>
        <p:spPr>
          <a:xfrm>
            <a:off x="1148619" y="758877"/>
            <a:ext cx="12177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m»  « a »  «  ma ».   «l»  «i»  «li».  « mali » . 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« m»  « a »  «  ma ».   «l»  «i»  «li».  « mali » .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19567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réponses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4B2C742-5800-21DC-2953-9CDFBABD9087}"/>
              </a:ext>
            </a:extLst>
          </p:cNvPr>
          <p:cNvSpPr txBox="1"/>
          <p:nvPr/>
        </p:nvSpPr>
        <p:spPr>
          <a:xfrm>
            <a:off x="1082061" y="3968484"/>
            <a:ext cx="1194642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600" b="1" i="0" u="none" strike="noStrike" baseline="0" dirty="0">
                <a:solidFill>
                  <a:srgbClr val="106585"/>
                </a:solidFill>
                <a:latin typeface="Dosis-SemiBold"/>
              </a:rPr>
              <a:t>Mémé   mamie   Mona     mou </a:t>
            </a:r>
          </a:p>
          <a:p>
            <a:r>
              <a:rPr lang="fr-FR" sz="6600" b="1" i="0" u="none" strike="noStrike" baseline="0" dirty="0">
                <a:solidFill>
                  <a:srgbClr val="106585"/>
                </a:solidFill>
                <a:latin typeface="Dosis-SemiBold"/>
              </a:rPr>
              <a:t>mari      mur</a:t>
            </a:r>
            <a:r>
              <a:rPr lang="fr-FR" sz="6600" b="1" dirty="0">
                <a:solidFill>
                  <a:srgbClr val="106585"/>
                </a:solidFill>
                <a:latin typeface="Dosis-SemiBold"/>
              </a:rPr>
              <a:t>        </a:t>
            </a:r>
            <a:r>
              <a:rPr lang="fr-FR" sz="6600" b="1" i="0" u="none" strike="noStrike" baseline="0" dirty="0">
                <a:solidFill>
                  <a:srgbClr val="106585"/>
                </a:solidFill>
                <a:latin typeface="Dosis-SemiBold"/>
              </a:rPr>
              <a:t>mot         mal</a:t>
            </a:r>
          </a:p>
          <a:p>
            <a:r>
              <a:rPr lang="fr-FR" sz="6600" b="1" i="0" u="none" strike="noStrike" baseline="0" dirty="0">
                <a:solidFill>
                  <a:srgbClr val="106585"/>
                </a:solidFill>
                <a:latin typeface="Dosis-SemiBold"/>
              </a:rPr>
              <a:t>mort      Mali        moule     lama</a:t>
            </a:r>
            <a:endParaRPr lang="fr-MA" sz="6600" b="1" dirty="0">
              <a:solidFill>
                <a:srgbClr val="1065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97185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Il - elle - avec -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Il - elle - avec - 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137701" y="3848100"/>
            <a:ext cx="7806436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il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il”.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”il”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“?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88006-1D16-E3FF-A04F-695497EE1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AB7C8D-D09C-B297-9E77-355CE8D1DF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97F23C-56DC-1705-CFFD-2223D68891D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E7F627-3D1C-07C3-4F62-70BB5A2FB8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D0EEDBA-376F-6157-9FE9-2DB44522E5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1ADCE73-70A0-D442-D866-CADEC7672B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A3E1A86-AE2B-6030-1AA4-1AD646AC4F8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DC02E7E-3EFE-45A6-1E16-AC00318186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013C2B3-11DE-4017-4F1F-61A59927B78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211C6F-3810-9BAA-0A87-46A41DA28C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156DB77-974B-31F4-EFCE-480AFAB8B7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E6E53C4-98D1-C5C8-C85E-7189E40654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942DEB5-10BB-3B5A-A3DE-58EF3F436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83FAB7-F724-0D92-E16A-F40EE03B5DEF}"/>
              </a:ext>
            </a:extLst>
          </p:cNvPr>
          <p:cNvSpPr txBox="1"/>
          <p:nvPr/>
        </p:nvSpPr>
        <p:spPr>
          <a:xfrm>
            <a:off x="4441767" y="2891275"/>
            <a:ext cx="48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720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Il </a:t>
            </a:r>
            <a:r>
              <a:rPr lang="fr-FR" sz="7200" b="1" kern="0" spc="480" dirty="0">
                <a:solidFill>
                  <a:srgbClr val="215968"/>
                </a:solidFill>
                <a:latin typeface="Dosis" pitchFamily="2" charset="0"/>
              </a:rPr>
              <a:t>marche</a:t>
            </a:r>
            <a:r>
              <a:rPr lang="fr-FR" sz="7200" b="1" kern="0" spc="480" dirty="0">
                <a:solidFill>
                  <a:schemeClr val="tx2"/>
                </a:solidFill>
                <a:latin typeface="Dosis" pitchFamily="2" charset="0"/>
              </a:rPr>
              <a:t>.</a:t>
            </a:r>
            <a:endParaRPr lang="fr-FR" sz="7200" kern="0" spc="480" dirty="0">
              <a:solidFill>
                <a:schemeClr val="tx2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38DBB75-E3CD-E07F-5FD2-4FB458C1A3B2}"/>
              </a:ext>
            </a:extLst>
          </p:cNvPr>
          <p:cNvSpPr txBox="1"/>
          <p:nvPr/>
        </p:nvSpPr>
        <p:spPr>
          <a:xfrm>
            <a:off x="1550906" y="762751"/>
            <a:ext cx="11022093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garçon 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marche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on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: il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marche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la phrase ?</a:t>
            </a:r>
          </a:p>
          <a:p>
            <a:pPr defTabSz="685834">
              <a:defRPr/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MA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6DC4DB-15A0-BD8C-0996-720BE21CBD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45814" y="495299"/>
            <a:ext cx="1063368" cy="70926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40C49F3-37C4-E994-1C6F-8EDFE7B7AA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8338" y="4907350"/>
            <a:ext cx="3529011" cy="373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1183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08972FC-C9D0-054E-0A98-9350606022B9}"/>
              </a:ext>
            </a:extLst>
          </p:cNvPr>
          <p:cNvSpPr txBox="1"/>
          <p:nvPr/>
        </p:nvSpPr>
        <p:spPr>
          <a:xfrm>
            <a:off x="3347208" y="4137909"/>
            <a:ext cx="703441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2400" b="1" kern="0" spc="480" dirty="0">
                <a:solidFill>
                  <a:srgbClr val="106585"/>
                </a:solidFill>
                <a:latin typeface="Dosis" pitchFamily="2" charset="0"/>
              </a:rPr>
              <a:t>il </a:t>
            </a:r>
            <a:endParaRPr lang="fr-FR" sz="124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il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17631" y="729445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“il”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“il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512868" y="977502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«  il 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8800" y="2082855"/>
            <a:ext cx="8428045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2768230" y="3437717"/>
            <a:ext cx="678293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2400" b="1" kern="0" spc="480" dirty="0">
                <a:solidFill>
                  <a:schemeClr val="bg1"/>
                </a:solidFill>
                <a:latin typeface="Dosis" pitchFamily="2" charset="0"/>
              </a:rPr>
              <a:t>il </a:t>
            </a:r>
            <a:endParaRPr lang="fr-FR" sz="124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8671E-853D-9C6D-FEE9-299E888A5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574F864-0815-1BFB-42DC-04DF6CBA6E1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A74760-1BF0-04C7-EE6D-365F13D7117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BCF310F-8E46-B236-C0DD-9584FC063B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1A7B388-EF3B-01FD-A169-EAB07BA765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C7D6060-B33E-7A8C-165D-95D18F868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08C294F-3DF1-00FE-2168-58133BFA65B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45C47FA-7B53-68C3-D186-D72CF56E21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C918107-8D67-1857-103D-6FF3630480E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5F6EF61-53CD-CD14-2276-F375253A1FD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94FBA1-D296-0BC9-4920-13C8FCE5598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D458F9-08A4-72D0-9B16-6AC876571A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6821516-8043-AF28-DC04-8E1D50F722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6DD0B82-E37D-E790-0141-B9267F635CD3}"/>
              </a:ext>
            </a:extLst>
          </p:cNvPr>
          <p:cNvSpPr txBox="1"/>
          <p:nvPr/>
        </p:nvSpPr>
        <p:spPr>
          <a:xfrm>
            <a:off x="3137701" y="3848100"/>
            <a:ext cx="7806436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elle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2D50976-A2A4-3C7B-B08C-6DECA4FA8559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77754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5AF28-BB64-1590-CF4C-58BDE2278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8CD422D-B7A0-F03C-DB06-4BCC2B56E74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C135312-2739-6CF4-E6B8-FBC7E19D86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6011372-EA31-E73A-7BF0-310FF91896C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0A60D7B-E94F-3194-F36A-C27D74DCFDE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A8F66CE-33AE-0536-44A9-12FB216C32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5738AA4-F330-04E8-1FC9-079112893FA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D2CA143-1F6B-1141-6C5B-D3509BD930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1CB07F1-153B-7E6C-09C2-B50029EB8E4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4CB3775-0879-AB39-3BB9-303E38EDD0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CF089BB-F8C3-0FE6-7AB0-E024F909D5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20A951B-A390-ACEF-7205-7978D8F4DF6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E50F809-E586-B2C7-DF4B-C3855CC909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B579C39-65A9-8E27-D477-8BA7BA4B202B}"/>
              </a:ext>
            </a:extLst>
          </p:cNvPr>
          <p:cNvSpPr txBox="1"/>
          <p:nvPr/>
        </p:nvSpPr>
        <p:spPr>
          <a:xfrm>
            <a:off x="4441766" y="2891275"/>
            <a:ext cx="59976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720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Elle  </a:t>
            </a:r>
            <a:r>
              <a:rPr lang="fr-FR" sz="7200" b="1" kern="0" spc="480" dirty="0">
                <a:solidFill>
                  <a:srgbClr val="215968"/>
                </a:solidFill>
                <a:latin typeface="Dosis" pitchFamily="2" charset="0"/>
              </a:rPr>
              <a:t>marche</a:t>
            </a:r>
            <a:r>
              <a:rPr lang="fr-FR" sz="7200" b="1" kern="0" spc="480" dirty="0">
                <a:solidFill>
                  <a:schemeClr val="tx2"/>
                </a:solidFill>
                <a:latin typeface="Dosis" pitchFamily="2" charset="0"/>
              </a:rPr>
              <a:t>.</a:t>
            </a:r>
            <a:endParaRPr lang="fr-FR" sz="7200" kern="0" spc="480" dirty="0">
              <a:solidFill>
                <a:schemeClr val="tx2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34B76A9-BDD1-00F9-C302-72BB69FD6D51}"/>
              </a:ext>
            </a:extLst>
          </p:cNvPr>
          <p:cNvSpPr txBox="1"/>
          <p:nvPr/>
        </p:nvSpPr>
        <p:spPr>
          <a:xfrm>
            <a:off x="1550906" y="762751"/>
            <a:ext cx="1044933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fille 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marche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on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marche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la phrase ?</a:t>
            </a:r>
          </a:p>
          <a:p>
            <a:pPr defTabSz="685834">
              <a:defRPr/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MA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6E7BE21-193C-DEE1-66E5-6DD80EC2267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45814" y="495299"/>
            <a:ext cx="1063368" cy="709260"/>
          </a:xfrm>
          <a:prstGeom prst="rect">
            <a:avLst/>
          </a:prstGeom>
        </p:spPr>
      </p:pic>
      <p:pic>
        <p:nvPicPr>
          <p:cNvPr id="8" name="Image 7" descr="Une image contenant Dessin animé, dessin humoristique, Animation, dessin&#10;&#10;Le contenu généré par l’IA peut être incorrect.">
            <a:extLst>
              <a:ext uri="{FF2B5EF4-FFF2-40B4-BE49-F238E27FC236}">
                <a16:creationId xmlns:a16="http://schemas.microsoft.com/office/drawing/2014/main" id="{57E6D458-0888-9BE1-D1E6-A2F67F7BD5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544" y="4377412"/>
            <a:ext cx="4038600" cy="429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2563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21004</TotalTime>
  <Words>6777</Words>
  <Application>Microsoft Office PowerPoint</Application>
  <PresentationFormat>Personnalisé</PresentationFormat>
  <Paragraphs>1179</Paragraphs>
  <Slides>138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138</vt:i4>
      </vt:variant>
    </vt:vector>
  </HeadingPairs>
  <TitlesOfParts>
    <vt:vector size="150" baseType="lpstr">
      <vt:lpstr>Symbol</vt:lpstr>
      <vt:lpstr>Microsoft Uighur</vt:lpstr>
      <vt:lpstr>Dosis-SemiBold</vt:lpstr>
      <vt:lpstr>Dosis</vt:lpstr>
      <vt:lpstr>Aptos</vt:lpstr>
      <vt:lpstr>Carelia</vt:lpstr>
      <vt:lpstr>Wingdings</vt:lpstr>
      <vt:lpstr>Calibri</vt:lpstr>
      <vt:lpstr>Arial</vt:lpstr>
      <vt:lpstr>A Massir Ballpoint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166</cp:revision>
  <dcterms:created xsi:type="dcterms:W3CDTF">2006-08-16T00:00:00Z</dcterms:created>
  <dcterms:modified xsi:type="dcterms:W3CDTF">2025-09-12T23:18:21Z</dcterms:modified>
  <dc:identifier>DAFtlvZnwz4</dc:identifier>
</cp:coreProperties>
</file>