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8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9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0.xml" ContentType="application/vnd.openxmlformats-officedocument.presentationml.notesSlide+xml"/>
  <Override PartName="/ppt/tags/tag46.xml" ContentType="application/vnd.openxmlformats-officedocument.presentationml.tags+xml"/>
  <Override PartName="/ppt/notesSlides/notesSlide21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2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2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5" r:id="rId20"/>
    <p:sldId id="2147482706" r:id="rId21"/>
    <p:sldId id="2147482707" r:id="rId22"/>
    <p:sldId id="599" r:id="rId23"/>
    <p:sldId id="601" r:id="rId24"/>
    <p:sldId id="2147482465" r:id="rId25"/>
    <p:sldId id="2147482466" r:id="rId26"/>
    <p:sldId id="2134809012" r:id="rId27"/>
    <p:sldId id="2147482462" r:id="rId28"/>
    <p:sldId id="2147482463" r:id="rId29"/>
    <p:sldId id="2147482464" r:id="rId30"/>
    <p:sldId id="2147482469" r:id="rId31"/>
    <p:sldId id="2147482711" r:id="rId32"/>
    <p:sldId id="2147482468" r:id="rId33"/>
    <p:sldId id="2147482710" r:id="rId34"/>
    <p:sldId id="2147482713" r:id="rId35"/>
    <p:sldId id="2147482715" r:id="rId36"/>
    <p:sldId id="2147482716" r:id="rId37"/>
    <p:sldId id="2147482714" r:id="rId38"/>
    <p:sldId id="2147482717" r:id="rId39"/>
    <p:sldId id="609" r:id="rId40"/>
    <p:sldId id="610" r:id="rId41"/>
    <p:sldId id="2147482483" r:id="rId42"/>
    <p:sldId id="2147482718" r:id="rId43"/>
    <p:sldId id="612" r:id="rId44"/>
    <p:sldId id="2147482484" r:id="rId45"/>
    <p:sldId id="2147482485" r:id="rId46"/>
    <p:sldId id="615" r:id="rId47"/>
    <p:sldId id="2147482486" r:id="rId48"/>
    <p:sldId id="2147482481" r:id="rId49"/>
    <p:sldId id="2147482479" r:id="rId50"/>
    <p:sldId id="2147482478" r:id="rId51"/>
    <p:sldId id="620" r:id="rId52"/>
    <p:sldId id="2147482494" r:id="rId53"/>
    <p:sldId id="2147482490" r:id="rId54"/>
    <p:sldId id="2147482495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610" r:id="rId66"/>
    <p:sldId id="2147482611" r:id="rId67"/>
    <p:sldId id="2147482612" r:id="rId68"/>
    <p:sldId id="2147482613" r:id="rId69"/>
    <p:sldId id="2147482614" r:id="rId70"/>
    <p:sldId id="2147482615" r:id="rId71"/>
    <p:sldId id="2147482616" r:id="rId72"/>
    <p:sldId id="2147482617" r:id="rId73"/>
    <p:sldId id="2147482618" r:id="rId74"/>
    <p:sldId id="2147482619" r:id="rId75"/>
    <p:sldId id="2147482620" r:id="rId76"/>
    <p:sldId id="2147482621" r:id="rId77"/>
    <p:sldId id="2147482719" r:id="rId78"/>
    <p:sldId id="2147482720" r:id="rId79"/>
    <p:sldId id="2147482622" r:id="rId80"/>
    <p:sldId id="2147482623" r:id="rId81"/>
    <p:sldId id="2147482624" r:id="rId82"/>
    <p:sldId id="2147482625" r:id="rId83"/>
    <p:sldId id="2147482626" r:id="rId84"/>
    <p:sldId id="2147482630" r:id="rId85"/>
    <p:sldId id="2147482631" r:id="rId86"/>
    <p:sldId id="2147482632" r:id="rId87"/>
    <p:sldId id="2147482633" r:id="rId88"/>
    <p:sldId id="2147482634" r:id="rId89"/>
    <p:sldId id="2147482637" r:id="rId90"/>
    <p:sldId id="2147482639" r:id="rId91"/>
    <p:sldId id="2147482643" r:id="rId92"/>
    <p:sldId id="2147482644" r:id="rId93"/>
    <p:sldId id="2147482645" r:id="rId94"/>
    <p:sldId id="2147482646" r:id="rId95"/>
    <p:sldId id="2147482647" r:id="rId96"/>
    <p:sldId id="2147482648" r:id="rId97"/>
    <p:sldId id="2147482649" r:id="rId98"/>
    <p:sldId id="2147482650" r:id="rId99"/>
    <p:sldId id="2147482651" r:id="rId100"/>
    <p:sldId id="2147482701" r:id="rId101"/>
    <p:sldId id="2147482652" r:id="rId102"/>
    <p:sldId id="2147482671" r:id="rId103"/>
    <p:sldId id="2147482497" r:id="rId104"/>
    <p:sldId id="2147482679" r:id="rId105"/>
    <p:sldId id="2147482680" r:id="rId106"/>
    <p:sldId id="2147482681" r:id="rId107"/>
    <p:sldId id="2147482682" r:id="rId108"/>
    <p:sldId id="2147482683" r:id="rId109"/>
    <p:sldId id="2147482684" r:id="rId110"/>
    <p:sldId id="2147482685" r:id="rId111"/>
    <p:sldId id="2147482686" r:id="rId112"/>
    <p:sldId id="2147482692" r:id="rId113"/>
    <p:sldId id="2147482693" r:id="rId114"/>
    <p:sldId id="2147482694" r:id="rId115"/>
    <p:sldId id="2147482698" r:id="rId116"/>
    <p:sldId id="2147482695" r:id="rId117"/>
    <p:sldId id="2147482699" r:id="rId118"/>
    <p:sldId id="2147482696" r:id="rId119"/>
    <p:sldId id="2147482697" r:id="rId120"/>
    <p:sldId id="2147482566" r:id="rId121"/>
    <p:sldId id="2147482712" r:id="rId122"/>
    <p:sldId id="2147482577" r:id="rId123"/>
    <p:sldId id="2147482580" r:id="rId124"/>
    <p:sldId id="2147482709" r:id="rId125"/>
    <p:sldId id="2147482581" r:id="rId126"/>
    <p:sldId id="2147482582" r:id="rId127"/>
    <p:sldId id="2147482583" r:id="rId128"/>
    <p:sldId id="2147482584" r:id="rId129"/>
    <p:sldId id="700" r:id="rId130"/>
    <p:sldId id="701" r:id="rId131"/>
  </p:sldIdLst>
  <p:sldSz cx="13716000" cy="10287000"/>
  <p:notesSz cx="6858000" cy="9144000"/>
  <p:embeddedFontLst>
    <p:embeddedFont>
      <p:font typeface="Carelia" panose="020B0604020202020204" charset="0"/>
      <p:regular r:id="rId133"/>
    </p:embeddedFont>
    <p:embeddedFont>
      <p:font typeface="Dosis" pitchFamily="2" charset="0"/>
      <p:regular r:id="rId134"/>
      <p:bold r:id="rId135"/>
    </p:embeddedFont>
    <p:embeddedFont>
      <p:font typeface="Microsoft Uighur" panose="02000000000000000000" pitchFamily="2" charset="-78"/>
      <p:regular r:id="rId136"/>
      <p:bold r:id="rId1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3" autoAdjust="0"/>
    <p:restoredTop sz="95097" autoAdjust="0"/>
  </p:normalViewPr>
  <p:slideViewPr>
    <p:cSldViewPr>
      <p:cViewPr varScale="1">
        <p:scale>
          <a:sx n="51" d="100"/>
          <a:sy n="51" d="100"/>
        </p:scale>
        <p:origin x="1344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1.fntdata"/><Relationship Id="rId138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2.fntdata"/><Relationship Id="rId13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notesMaster" Target="notesMasters/notesMaster1.xml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4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4E975-C2C4-8F6F-7228-A28589D8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70EEF1-801F-A66C-81C9-891331D35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3715F8-2D53-3465-43A8-541FBB55C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446FCC-BB78-CE78-8E04-BDC785884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864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9" Type="http://schemas.openxmlformats.org/officeDocument/2006/relationships/image" Target="../media/image6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9" Type="http://schemas.openxmlformats.org/officeDocument/2006/relationships/image" Target="../media/image67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78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7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4.png"/><Relationship Id="rId11" Type="http://schemas.openxmlformats.org/officeDocument/2006/relationships/image" Target="../media/image45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6.png"/><Relationship Id="rId10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46.png"/><Relationship Id="rId9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58.jp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5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jus  – joue – c’est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886200" y="3264645"/>
            <a:ext cx="86868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est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082855"/>
            <a:ext cx="8428045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2768230" y="3437717"/>
            <a:ext cx="67829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chemeClr val="bg1"/>
                </a:solidFill>
                <a:latin typeface="Dosis" pitchFamily="2" charset="0"/>
              </a:rPr>
              <a:t>est </a:t>
            </a:r>
            <a:endParaRPr lang="fr-FR" sz="124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97185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s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s » dans des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442679" y="4140004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sol–sous - la rue est sale.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587331" y="863264"/>
            <a:ext cx="11364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 mot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sous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2895600" y="6008281"/>
            <a:ext cx="526910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2895600" y="4585881"/>
            <a:ext cx="465950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2895600" y="5295900"/>
            <a:ext cx="542150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2976036" y="4145521"/>
            <a:ext cx="5546453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sous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314" y="406629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490" y="884224"/>
            <a:ext cx="581346" cy="51410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102836" y="690847"/>
            <a:ext cx="120584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sous  . J’entends « sou »  et j’écris  sous  avec s lettre muette  . Lisons ensemble sous 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43DAD5B-1CEC-7398-66E1-84FBE2D242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4978" y="3771900"/>
            <a:ext cx="7362421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81597" y="894918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ABEE-F7D0-2E37-7EAD-BA43231B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3C384C-7211-08D8-2436-959CAC14A6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17EBD0-8508-C8D3-2DA0-F132836A45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A6BE91-5C8D-C679-0982-F992A6ECEE4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8B859-4089-8DFD-9847-28B75FA4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CE5EE-B5AE-AD45-0E55-5C1279B4F729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622611-9520-AA63-285C-8BC8599E129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3B0E31-4107-B143-2724-CD7E79AFF7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81A8BA-0C0A-2882-55ED-DA17EF185D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4E7B4F5-A524-6BFD-1FAE-DFA56D24A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1B0B8E-0D19-5383-4086-9DCCDB82CB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383CC0B-2112-9695-BFFE-2EFE4A04EC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5820A8D-DC76-144D-F373-2A9DB305E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A42A273-7C1F-22F1-EB18-E04D4B391D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2AFC5BD-BDCC-0D05-ADAD-ADC4263F9A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108CE9-B8A1-3805-A5FE-3BC16AFE44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B142596-76CD-A4E1-BAEB-0980F251A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E8CFD02-F364-5CA7-985B-884DCD676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652" y="87468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105086" y="798414"/>
            <a:ext cx="1264094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Ecrivez 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sous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 sur vos ardoises. Laissez un petit espace entre les deux lettres.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         L’enseignant donne une rétroaction positive et corrective. 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619A80A-6156-B32F-FAEF-E75A103FC6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9800" y="3852847"/>
            <a:ext cx="8578459" cy="244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71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55267" y="851911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  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689567" y="6137208"/>
            <a:ext cx="1247175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689567" y="4714808"/>
            <a:ext cx="12441042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689567" y="5430642"/>
            <a:ext cx="123406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494963" y="4636915"/>
            <a:ext cx="135982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2000" b="1" kern="0" spc="415" dirty="0">
                <a:solidFill>
                  <a:srgbClr val="106585"/>
                </a:solidFill>
                <a:latin typeface="Dosis" pitchFamily="2" charset="0"/>
              </a:rPr>
              <a:t>La rue est sale.</a:t>
            </a:r>
          </a:p>
        </p:txBody>
      </p: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803" y="859266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309385" y="75028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Suivez avec moi et regardez comment je respecte les interlignes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Faire remarquer aux élèves l’espace qu’il faut laisser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55" y="472715"/>
            <a:ext cx="1381080" cy="11204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384800E-6FBE-9FD7-8135-5B65B972EA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023" y="4076701"/>
            <a:ext cx="11791349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4DD2-5F30-2D63-364B-8E0BEC69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1DE311-B71D-9F35-2459-E18D730AF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D5922-F54C-25F9-AB22-3BDC17C156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CA5854-443E-1CF8-161E-FCB6913288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20A461-CAD7-3612-D5C5-627960473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2A4EE2-6897-ECCE-D960-4C45A3B34A7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9E6E0E-35B3-D9B3-865A-3EDBB26839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5E46F2-E94C-C325-FADA-1B5A686F9C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97C91-2BD7-3F60-D1A5-B31C75FC1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488777-B5E3-FF68-53C2-4D8D49B9D8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15C6AAA-AB1D-5598-20E0-8BCFA1B336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273BEA-4538-7797-5FAC-CCA5D9F34D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ED4D8CB-393E-87BC-CDAD-B32305B1D6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B5A933B-F7CB-421F-3631-92F3C4D33AC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7F98835-C800-8C07-A615-204F5D1579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4DAC404-412D-E1B2-1CEF-D25D1992E6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C9AAF-E9B4-1BDD-9870-EDDB8C2055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6B8855-2E92-A72F-23B3-2633567CF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393015" y="706875"/>
            <a:ext cx="10908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 sur vos ardoises.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donne une rétroaction positive et corrective</a:t>
            </a:r>
            <a:r>
              <a:rPr kumimoji="0" lang="fr-MA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B4D96C-BFE8-4F95-09F2-6CDBFDD10F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023" y="4076701"/>
            <a:ext cx="11791349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43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20.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2EEC7F5-293D-DFD8-59FC-E75BC0DA5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488" y="1816950"/>
            <a:ext cx="6307111" cy="80074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9B130F8-3948-8A60-EE40-2D30E3095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830" y="2845871"/>
            <a:ext cx="10600339" cy="459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0039E1C-19CD-238B-E13D-A5049DE77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80074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181600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50A7D9C-D743-0960-156E-154B5B269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181" y="3314700"/>
            <a:ext cx="12094819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87EEB0-F425-B192-6CBF-6E968AAFF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39909"/>
            <a:ext cx="6324600" cy="80074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69601" y="6210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F69D983-9970-AF13-9C18-05AEE9E70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58" y="3162300"/>
            <a:ext cx="1226544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227631D-570D-9C5C-FD94-A39F24CC9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5629" y="1807703"/>
            <a:ext cx="5181600" cy="80074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0" y="7082846"/>
            <a:ext cx="7805397" cy="13964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3622" y="55696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sa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sac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B919C8F-E90F-24AE-63AC-E9ED99618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106725"/>
            <a:ext cx="12495878" cy="3185277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400861" y="5420967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C41DF8B-5761-FCFB-7B8C-028175D88913}"/>
              </a:ext>
            </a:extLst>
          </p:cNvPr>
          <p:cNvSpPr txBox="1"/>
          <p:nvPr/>
        </p:nvSpPr>
        <p:spPr>
          <a:xfrm>
            <a:off x="2400861" y="5453427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chemeClr val="accent2"/>
                </a:solidFill>
              </a:rPr>
              <a:t>sa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8471744" y="3130521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244146" y="6039189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979B67-D8E7-D7BB-07C7-91BA49AA55EF}"/>
              </a:ext>
            </a:extLst>
          </p:cNvPr>
          <p:cNvCxnSpPr>
            <a:cxnSpLocks/>
          </p:cNvCxnSpPr>
          <p:nvPr/>
        </p:nvCxnSpPr>
        <p:spPr>
          <a:xfrm flipH="1">
            <a:off x="8857720" y="2288890"/>
            <a:ext cx="1294370" cy="10002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«j»- « u  » -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», « fi » on entend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et on écrit jus ,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 jus»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jus 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672E-0E4D-0E94-A099-46745FF24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8B74C2-6830-41CD-4D6F-96EA6E4919B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662DA3A-A89F-B3E3-1A98-0C4C2D6664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C11F11-C00E-F7E7-32C3-1F6CFC7DD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AFE653-B968-AEE9-4CBD-2FEEC33737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D8BF4DC-8B56-AD71-42F3-BBF53076F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15D92B2-591C-0FFA-5E89-C9BD6D24DD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01CFA57-838E-E028-ADD7-E7F0DA4A08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6474F39-91F1-90DA-7167-9E8F48628BA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F700BEA-284C-F717-36F1-43FC13090A5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71037B-5585-155E-81F1-9C67296101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E68352F-7D5A-7F1A-1FEF-6ABEBA6CAD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E344FE-1C99-125C-F27D-B359E58E74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3EE860-C7CD-4AC3-3FC1-4A5A7666458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5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6C7060B-EC39-8AA5-4CA7-6B875EE07C34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2292DFE-E207-1A9D-BEEA-E4DB011C1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3588" y="1869754"/>
            <a:ext cx="5181600" cy="781305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DD88B7E-F1D0-E0A8-C3D4-64CD1358A2C8}"/>
              </a:ext>
            </a:extLst>
          </p:cNvPr>
          <p:cNvSpPr/>
          <p:nvPr/>
        </p:nvSpPr>
        <p:spPr>
          <a:xfrm>
            <a:off x="5402711" y="8577057"/>
            <a:ext cx="7805397" cy="9661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81895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D826EF1-31D2-C676-5D66-D2F921C2E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864" y="3472047"/>
            <a:ext cx="11475257" cy="236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04113" y="529970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20.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405D07-9FD8-CA51-F5B5-0B3A76A80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85" y="3311476"/>
            <a:ext cx="3603582" cy="5718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46CA5-C78B-00E5-4217-F82959283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673" y="3290237"/>
            <a:ext cx="4139316" cy="59468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34C3F4-214E-2997-CE5E-B3EFAAC410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6367" y="3290237"/>
            <a:ext cx="4339033" cy="589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jus »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jus »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jus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09" y="481234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29925" y="615377"/>
            <a:ext cx="1261774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«j»- « ou » -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 on entend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et on écrit «joue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 « joue».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  joue »  ?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97" y="789394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joue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«joue»  sur 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joue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joue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A50A-DC02-3707-3F1E-F54B27419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1BC150-DEB5-4F75-15C5-F23D2074F1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20CF97-D07E-AAC7-A609-BC58AB9A999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08D3C5E-2AD2-ACC2-0989-59E7CCD85D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8AA8A9D-5135-40BB-D87B-AB08C09DE7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267D69E-5074-7126-0777-DCF6BCA2E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172210F-DE20-41D7-1BF9-CC1AF9BB160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299E014-7359-55A6-3854-38644EB5AB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ADCBAD-C93D-D1BC-3441-EB4B0549CE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2A7BEEE-EDCB-F69E-26E2-EF643CC976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00AD5E-2D14-3129-73ED-E2A325403B2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F6A230-36E5-AB2D-BF74-8EAC978415A9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 » ,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 c’est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c’est 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1207894F-51A2-19F6-4B5F-AAB1FA973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093F37-0415-1A9B-DF21-4BA9CDA49F39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68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70AF2-7E6D-9AAE-A35B-1A88F87D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F82CEB-084D-6208-4C24-A277FD67BD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E16C26-658A-BB04-0A9F-0CC0A7C2A66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A08766-975E-01F0-B2CD-979CC6F4B97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79A2CF3-8CEB-55F2-2D97-937EDA30B1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0702030-674C-F6F5-CB99-F566F0C817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0BC31B3-74B1-CD87-4DF5-0A6850BB38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D1194AE-3A0E-6116-65F2-794F0B5700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1C1711E-29BB-8960-B1DE-C1FAE1798D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7357EF-9D85-9209-DE01-5B26F4AAC97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500788-FBCF-3C6C-AD51-DBC79CE2361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AD3D3F-E964-2630-6C86-9BD4159DF58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 c’est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980E59E-FC6B-617C-DBD4-8492FF9299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0F5C204-653C-21F5-A652-B90137A82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338A-8030-3C64-D025-D07F34CF0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7B8CAD-1AE7-A0CD-979C-032ED0B34F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8EBB25-1549-1E02-8286-10319BA5225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385D784-6F25-C09C-C47D-A4BCB842B8B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17BFDC-99FC-96AF-7DE0-1D74AB5D7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627112-1AEE-3026-21EB-814DBA281E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9180F97-594E-6561-99A7-4C8585C7927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4E1F78C-57F0-D293-BAC7-86B855A2CA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9B2DDAB-6921-BDFD-E0A4-E1168E93BA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61EEF39-5B18-B4CD-2CB4-36E3A81D9B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61942-9BC9-0625-41EB-6210A45F558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1138AA-9DF1-ABE1-7A8A-CA1356D752E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C’est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819A56-535B-721B-1DB3-1E33C82498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E2980FC-ED8C-4FA4-45CE-3D4E47654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AB7F6AC-C963-C77A-1192-C5690F318E31}"/>
              </a:ext>
            </a:extLst>
          </p:cNvPr>
          <p:cNvSpPr txBox="1"/>
          <p:nvPr/>
        </p:nvSpPr>
        <p:spPr>
          <a:xfrm>
            <a:off x="3574049" y="4420224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</a:t>
            </a:r>
          </a:p>
        </p:txBody>
      </p:sp>
    </p:spTree>
    <p:extLst>
      <p:ext uri="{BB962C8B-B14F-4D97-AF65-F5344CB8AC3E}">
        <p14:creationId xmlns:p14="http://schemas.microsoft.com/office/powerpoint/2010/main" val="2744635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Sac – soleil –sable –souris-  savon – sortir.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19050" y="8616462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6205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83617" y="52224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269260" y="2017208"/>
            <a:ext cx="8536113" cy="579329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338C4D-6BD7-68EB-9F06-D595C82F3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8765" y="2210427"/>
            <a:ext cx="2133785" cy="236240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231CF1A-C683-1363-99E8-6E12F0AF7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9967" y="2252377"/>
            <a:ext cx="2636748" cy="213378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9330F9-EC35-3CB3-E7C7-48A99CBB8D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3832" y="4794471"/>
            <a:ext cx="2600818" cy="255882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19C713F-B164-E3FF-AC52-58C9ACA6A4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5214" y="4522974"/>
            <a:ext cx="2778914" cy="28303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DDC863C-2D8D-55D5-8E2B-337139A399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7880" y="2355613"/>
            <a:ext cx="1958510" cy="182895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EBC2E2B-8973-7BE7-A242-87E396F221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13741" y="4572832"/>
            <a:ext cx="2461473" cy="27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sac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D925D1-B643-9902-ABC2-605B93355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779" y="2581544"/>
            <a:ext cx="4025743" cy="44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92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sac , 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sac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sac”?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sac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E75577-4761-3FD6-C443-5EF383742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807419"/>
            <a:ext cx="4025743" cy="44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souris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B239B9-476F-0111-1171-D87E23BD0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701" y="2948225"/>
            <a:ext cx="4462598" cy="43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souris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066800" y="726466"/>
            <a:ext cx="1214964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 , souris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E5C48D7-D450-7AB5-E262-681602276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768" y="4218430"/>
            <a:ext cx="4462598" cy="43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savon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6904F0-E17D-2A0A-008D-DF06FA848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247" y="3601798"/>
            <a:ext cx="4265014" cy="46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savon, savon.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ensemble “ le savon ”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fois “le savon”.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savon”?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238959" y="253878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savon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FB70B0-C06B-14AC-81D1-9EA83B66E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902505"/>
            <a:ext cx="4265014" cy="46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507892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745" y="49564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1538103" y="240315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se lave avec du savon.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836846" y="831540"/>
            <a:ext cx="92977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se lave avec du savon, qui veut répéter la phrase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3257" y="580846"/>
            <a:ext cx="1382596" cy="1160647"/>
          </a:xfrm>
          <a:prstGeom prst="rect">
            <a:avLst/>
          </a:prstGeom>
        </p:spPr>
      </p:pic>
      <p:pic>
        <p:nvPicPr>
          <p:cNvPr id="7" name="Image 6" descr="Une image contenant croquis, dessin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F53C2629-849A-CC50-C7DC-EC5BF5CE98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446" y="3924299"/>
            <a:ext cx="6248400" cy="552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sac – soleil –sable – savon – sortir 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 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D900-C46A-E22A-B802-B719DF0B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C5098C-166C-1F5B-F8FB-15197C6DE2D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697E83A-91BA-5754-93E8-135B7E9882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F9FAD2-C96D-ABDB-7DCA-D197E358FF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472F3C-CCF7-AEC9-5B29-9AD42D8603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36C990-2FFC-5F35-CD46-97A1B703FA4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884683-7D5F-C2AC-C698-4A976F2B03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10FD3BC-3904-E9E3-6E37-44CF058FA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276FEA-F7A4-56CC-7867-B5E4DAEFDD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3FE38A-720E-A5D3-EECB-2CAB407535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134911-BEF8-9D0C-8E01-F968A13630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023781-0092-5080-E8E1-0D106784B67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9DA7C5-A2F0-EA9F-59E7-3847B3CAE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2C8745-E319-9CC1-9812-68CC88E05E61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5EC1D62-211D-4BD4-C586-191E005BC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69" y="3902505"/>
            <a:ext cx="3839871" cy="468755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8933E69-1970-978B-E51B-A8AADDB4F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8041" y="3806696"/>
            <a:ext cx="4462598" cy="43905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FDE826-3985-52AE-816D-C99013BA38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406" y="3706911"/>
            <a:ext cx="4025743" cy="44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0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soleil . Comment vous dites soleil dans votre langue?</a:t>
            </a:r>
          </a:p>
          <a:p>
            <a:pPr lvl="0" defTabSz="4572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32722B3-DA5C-0477-1F45-0AC6C75A0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1081" y="2415742"/>
            <a:ext cx="6171897" cy="499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FEE8-8D72-C4F5-F7E7-BF64B7FF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7FE39A-4D3F-D820-C41B-532F66E8D80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0ACCE04-389C-129F-7AD3-20FA3BA45EB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E07CFC-BF0A-BE8F-4639-21D7DFF0F09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17ECB8-5173-CC1E-BE02-5458EB20B02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62EF0C-36D1-5FDE-C3FF-E9E29F1BE2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D17024C-C469-F09D-E12B-206CC01E82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9FFF21-EC89-0E8D-1FAB-C3E28759A7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09664-470E-6862-D82C-90FBAEDDA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4600E9-CC23-E9D7-4138-4B8EE07359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2E3721-7768-93B1-08D9-FCB78A992C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1C23B1-47FA-7826-630C-EEC9E550AD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03B3E6-B2D3-800F-0979-955B1774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445C43-099B-3B46-882C-1D9F964ECC15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soleil, soleil. Répétons ensemble “ le soleil ” ”. Encore une fois “le soleil”.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D8BA41-B6AB-4674-4EDE-09B5266FBB22}"/>
              </a:ext>
            </a:extLst>
          </p:cNvPr>
          <p:cNvSpPr txBox="1"/>
          <p:nvPr/>
        </p:nvSpPr>
        <p:spPr>
          <a:xfrm>
            <a:off x="2743200" y="2036132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soleil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B7AB48-8F03-D70F-B434-4A7219BB9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364" y="3480184"/>
            <a:ext cx="6171897" cy="499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17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4FA41-1F03-0E59-6912-088D6F079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CB55156-AF94-6AB8-0007-D77B50EA1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D372B1-B9E1-22CC-65AF-89C97422E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BF26EA7-D2D6-5526-7E22-9DCA99ECB6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75426D-91B4-EA04-12F9-CA13D5C261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4E3CF7E-7EC6-F991-8EFB-71A9DAEBD098}"/>
              </a:ext>
            </a:extLst>
          </p:cNvPr>
          <p:cNvSpPr txBox="1"/>
          <p:nvPr/>
        </p:nvSpPr>
        <p:spPr>
          <a:xfrm>
            <a:off x="1488576" y="678434"/>
            <a:ext cx="117195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sort , sortir . Comment vous dites sortir dans votre langue?</a:t>
            </a:r>
          </a:p>
          <a:p>
            <a:pPr lvl="0" defTabSz="4572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4A7AAC5-6D75-FDB2-1469-53FE2D0FE32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EBC79B5-DE02-316E-D058-2875B2FF40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29D1CF6-234F-41B3-26DF-8A7EC51787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A64119A-2732-115B-1C1F-E9430A4528D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4DFCF5-6EDB-DED6-A853-9A11A7487D9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2CF5F7-12DD-49CA-A9A0-AB1272C78A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D818439-AE7B-D480-B0A3-55CA18DE13B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67F80E-E9DB-D062-A37B-5464C78B4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ADBCE6-424D-6534-68F2-5FAE7EE67D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15024" y="1513034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D87A27-6227-9303-486E-1570CD59E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4000" y="3156758"/>
            <a:ext cx="4254941" cy="397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6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49059-A064-C2FB-83B7-C7E751F20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99485D-745D-85E5-6DFA-3418E10E807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9ED777-B25A-AA40-EE84-899E30531F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6FDDA9-803D-AA0E-2965-05BD098E1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CB928D-2AA2-3EAE-5617-1F7C54740C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B1E7DAAA-C1F2-734D-8561-C033ECD7ABD1}"/>
              </a:ext>
            </a:extLst>
          </p:cNvPr>
          <p:cNvSpPr txBox="1"/>
          <p:nvPr/>
        </p:nvSpPr>
        <p:spPr>
          <a:xfrm>
            <a:off x="1488576" y="678434"/>
            <a:ext cx="106151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Sortir  . Comment vous dites sortir dans votre langue?</a:t>
            </a:r>
          </a:p>
          <a:p>
            <a:pPr lvl="0" defTabSz="4572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659DE7-6B69-D1CB-AB0D-858C1AB617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3DB331-F4C7-C841-B20B-8AA21ACFF8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603D396-016D-2986-EC60-5CE518E727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103328C-1F76-2F93-871C-B3799989E3E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F8C2E-D798-998D-675E-E340607F58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48C458-DE04-1576-FF96-0CCBC93E38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D0376EC-34B4-17CC-479E-A9DC0081E0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96743BD-AB8F-E9B9-C776-F712F18DF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F1AA30-5963-3C2E-9121-DAD51FBA8E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826C512-D677-9FBD-040E-41E926879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0529" y="3619500"/>
            <a:ext cx="4254941" cy="397348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62E61FF-C45C-FAC5-76E7-9894A208B188}"/>
              </a:ext>
            </a:extLst>
          </p:cNvPr>
          <p:cNvSpPr txBox="1"/>
          <p:nvPr/>
        </p:nvSpPr>
        <p:spPr>
          <a:xfrm>
            <a:off x="3085146" y="2320621"/>
            <a:ext cx="70153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FR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sortir</a:t>
            </a:r>
            <a:endParaRPr lang="fr-FR" sz="72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97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216AB-1FFC-F955-BCE2-D54417804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CC1D04C-3365-01E9-1439-BB47A0746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655C9C-4B7A-DAFF-7728-49E91785D304}"/>
              </a:ext>
            </a:extLst>
          </p:cNvPr>
          <p:cNvGrpSpPr/>
          <p:nvPr/>
        </p:nvGrpSpPr>
        <p:grpSpPr>
          <a:xfrm>
            <a:off x="474829" y="739550"/>
            <a:ext cx="12766342" cy="912835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B12C4D9-9007-5648-ABE0-304A5F16B0F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DE0B9F3-1424-03E7-4F08-EFC34F6A109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FAF809-59DE-11F8-FF87-2867F741D8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C58D712-171E-3AA4-CC4C-BADF4F4CAB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689AD-C727-B671-2AF6-CAA5EE7746A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E4A20B-400F-8E6B-ECEB-F5A7F872AE6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2178B13-DECC-0B55-8298-866FD84A59E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3C11BC-02B5-EFF9-6EB4-DF0C116AE4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28F1B79-F052-8858-8E48-940B0F312B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3EE306-BA26-00B0-AD5E-49920C7AE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96005B-BB9E-158A-7403-C5B2F9E28528}"/>
              </a:ext>
            </a:extLst>
          </p:cNvPr>
          <p:cNvSpPr txBox="1"/>
          <p:nvPr/>
        </p:nvSpPr>
        <p:spPr>
          <a:xfrm>
            <a:off x="1066801" y="739550"/>
            <a:ext cx="123444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sable  , sable . Comment vous dites sable dans votre langue?</a:t>
            </a:r>
          </a:p>
          <a:p>
            <a:pPr lvl="0" defTabSz="4572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8B62C-6900-CB14-FCF6-2FD5D8F68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549324"/>
            <a:ext cx="5253616" cy="351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323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1F682-D57C-FE3B-ABC2-6128A4F2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BB9128-490F-ADD9-9128-E67AFF218F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F137D22-B0B4-D166-E1B8-93D04C90319B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6D66C91-C6BA-664A-315C-13C0127F3F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389A19D-5182-1987-B2DF-89D4C9F18AFE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282D82-5F14-7AC2-04FA-6B3B5600B11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EB8F451-187B-3A60-8C48-785D859935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C19EDD-4291-61B8-2818-67BB0BA0DB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00E8A9-BAA3-6670-F935-C1412C7F94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A21973-CF99-49C8-D11D-8CF1F09C9B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DC5E9D-C83A-6A37-9020-E7F1BEE719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C03F06-8D23-ED7C-960E-3D354C24E5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ECA8F3-2BCE-FD85-718F-EC978B0EC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1FD3EF1-40BA-1EA9-4B60-6D0AAE3340D9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sable, sable. Répétons ensemble “ le sable ” ”. Encore une fois “le sable”.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sable”?     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268E27-EAB7-3B5B-0B25-60DE69A01694}"/>
              </a:ext>
            </a:extLst>
          </p:cNvPr>
          <p:cNvSpPr txBox="1"/>
          <p:nvPr/>
        </p:nvSpPr>
        <p:spPr>
          <a:xfrm>
            <a:off x="2743200" y="2036132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sable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D1C94-2696-53E2-B27A-4CFF80DAB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3549324"/>
            <a:ext cx="6154343" cy="395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51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ADBB-60A5-13F3-A79E-DA4421205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4542EA-9A31-D97B-B7A8-8D40096867E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F9F7EFA-5EA1-1918-6B9A-FB88575A6A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E214B0-B88B-F6B0-0BE9-9615E39774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C571A4C-5409-1A36-CE5E-3BB7EF9E55B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B2CE6B-D70F-2243-E505-0EC93BE85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A37E371-570B-C21A-2392-BC50C5DCDC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E17AEA-58B2-14E0-8D9B-71B47BB5C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9AEF1F-E8A8-05C3-CE24-A5A1D4B8DC0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EEB22E2-8669-B840-1602-058C6B3458B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C6980C-A869-64FF-624C-67081996228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91CD3A-BF37-0347-B700-2151E0B91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21AECBC-4A3A-5584-C1F8-A50A87C21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C865DB-EABE-826F-DE5B-6F9961231AFB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BDC837-09F6-72F3-2A90-AC068FE3D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4740" y="3203412"/>
            <a:ext cx="4522854" cy="39563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2B7292-D400-6B07-AF4D-E790988FD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0" y="3156758"/>
            <a:ext cx="3851885" cy="39734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521A31-F2BC-5839-06CB-F6DB168AC5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394" y="2779763"/>
            <a:ext cx="4195063" cy="499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78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650621" y="7429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4122" y="721424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439400" y="721424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 – savon - 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DDDC68-F62C-71C6-03BC-82191D034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295" y="1980356"/>
            <a:ext cx="3839871" cy="46875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CFC52F4-0058-EDA2-020A-11064CDF95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6467" y="1884547"/>
            <a:ext cx="4462598" cy="43905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363DA9-F2EC-A597-924F-A475C17B87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832" y="1784762"/>
            <a:ext cx="4025743" cy="44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05411-B878-A1E0-407C-403171C3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2A6816-437E-7876-ABED-653C84CDE4BC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467337A-B9C9-7A70-448B-5FF299C3CB90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55A2E568-D661-ED6B-7B08-252F5D077E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B3252FE8-0A4B-30F1-CFA5-89260F471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364DA1D-B3CF-891B-7C6E-55C76230AFBC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FCBD9A7-94BF-039C-33E6-A3F7A972F4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94B5C82-7038-8536-A211-FF7A932E2E0E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0DDC60F1-0E21-1C0C-178C-17499464C19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35FC68C8-E5C2-B1B0-63F5-43A2A174A63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8A3D39E-A388-0082-CAE5-83C9DBA64A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AEAE7D06-748C-1B75-8AB4-DEDA09260E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4F317308-1709-BE74-BD5F-572029EF0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136163-2334-264C-DA73-F0D69058842B}"/>
              </a:ext>
            </a:extLst>
          </p:cNvPr>
          <p:cNvSpPr/>
          <p:nvPr/>
        </p:nvSpPr>
        <p:spPr>
          <a:xfrm>
            <a:off x="2650621" y="7429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DC34212-6A61-F079-26A6-A8E9A194D159}"/>
              </a:ext>
            </a:extLst>
          </p:cNvPr>
          <p:cNvSpPr/>
          <p:nvPr/>
        </p:nvSpPr>
        <p:spPr>
          <a:xfrm>
            <a:off x="6394122" y="721424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0120943-F78B-7AFA-3C10-BE90BD84D1BF}"/>
              </a:ext>
            </a:extLst>
          </p:cNvPr>
          <p:cNvSpPr/>
          <p:nvPr/>
        </p:nvSpPr>
        <p:spPr>
          <a:xfrm>
            <a:off x="10439400" y="721424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5C78451-72F6-D77E-518E-E416757DA98C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sable – soleil - sorti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CFAAC08-6A6F-E4E8-F3BE-1B0FB644D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8677" y="2516994"/>
            <a:ext cx="4211123" cy="36836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C5AC70-F3A1-99E8-4562-0A90956056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1692" y="2470340"/>
            <a:ext cx="3586400" cy="36996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05BEA1-00A2-52B8-ACCE-212ED4637E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739" y="2093345"/>
            <a:ext cx="3905925" cy="465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352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A59990-748D-11DD-7691-F8936016D3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3534" y="1980356"/>
            <a:ext cx="3529632" cy="43088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DDD37F-CA4E-E81D-4470-222A60BC69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7017" y="1884547"/>
            <a:ext cx="4102047" cy="40358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A5A4E4-425E-5C7F-6AFE-D8E7B19425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088" y="1784763"/>
            <a:ext cx="3700487" cy="409696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1E97A57-C517-9660-F216-B205379DC7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0486" y="6119676"/>
            <a:ext cx="3468225" cy="30338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4A0C550-D20E-211D-7B71-E7DE798006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63291" y="6075832"/>
            <a:ext cx="2953711" cy="30469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5866EA-1509-AC86-1193-FFC06A4038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45707" y="5866559"/>
            <a:ext cx="3216868" cy="38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002ADB6-8BD4-D427-70C7-0CD3F8BB5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3534" y="1980356"/>
            <a:ext cx="3529632" cy="43088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883CB78-BF98-2041-1AB1-63121E8665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7017" y="1884547"/>
            <a:ext cx="4102047" cy="40358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7E7C5E-F31E-08AF-3282-3D8E22624A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088" y="1784763"/>
            <a:ext cx="3700487" cy="40969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31CC58E-8A73-B6E1-F464-CB226AC5E3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0486" y="6119676"/>
            <a:ext cx="3468225" cy="30338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3681736-B63A-60AE-D0FA-2598D77342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3291" y="6075832"/>
            <a:ext cx="2953711" cy="304695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F89AD9-12C5-9F36-9207-D33A9EACB3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5707" y="5866559"/>
            <a:ext cx="3216868" cy="38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0"/>
            <a:ext cx="12225865" cy="6325918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278123" y="3545467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10356068" y="6100348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CE4BE06-64E1-8236-23A6-689F02DF3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7017" y="1884547"/>
            <a:ext cx="4102047" cy="403582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5BBF19F-C0DE-7B0F-96E7-D8E175FFA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88" y="1784763"/>
            <a:ext cx="3700487" cy="409696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193204-87FE-829C-A4D8-4BB6525BAA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3291" y="6075832"/>
            <a:ext cx="2953711" cy="30469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497D1F-10B5-905A-0896-BDBF14E622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5866559"/>
            <a:ext cx="3216868" cy="38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:savon - sable.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6FE852D-08B8-5E5B-28F6-EE0ACECF1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534" y="1980356"/>
            <a:ext cx="3529632" cy="43088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C8748D-8DBC-D8B5-622C-21F6EE524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7017" y="1884547"/>
            <a:ext cx="4102047" cy="403582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DBE1EB-638C-8098-FF23-DC15E7285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088" y="1784763"/>
            <a:ext cx="3700487" cy="409696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545F787-1479-AD32-EB4F-87CD6A152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0486" y="6119676"/>
            <a:ext cx="3468225" cy="30338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A280C76-E834-465A-19A4-A8834F8337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3291" y="6075832"/>
            <a:ext cx="2953711" cy="30469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A6430CB-913D-FE7D-4778-99CA081041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5707" y="5866559"/>
            <a:ext cx="3216868" cy="3829971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4D0F43FC-1D1D-6F50-0464-9B55B47F845F}"/>
              </a:ext>
            </a:extLst>
          </p:cNvPr>
          <p:cNvSpPr/>
          <p:nvPr/>
        </p:nvSpPr>
        <p:spPr>
          <a:xfrm>
            <a:off x="5125523" y="1627800"/>
            <a:ext cx="3285653" cy="454035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377981" y="5600190"/>
            <a:ext cx="3285654" cy="35814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493108" y="4990110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427980" y="1741742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Les pages 14 et 15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2EBC7A-AE4A-513B-2FB1-2E4CA388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2393515"/>
            <a:ext cx="4958944" cy="697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C975B7-942F-BEB4-FAC9-0AC94CDB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44" y="2379229"/>
            <a:ext cx="5258534" cy="699232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5833200" y="6515100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DA2C330-9A65-F7A4-2214-84A8666445BC}"/>
              </a:ext>
            </a:extLst>
          </p:cNvPr>
          <p:cNvSpPr/>
          <p:nvPr/>
        </p:nvSpPr>
        <p:spPr>
          <a:xfrm>
            <a:off x="9886323" y="7793223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8C0F698-6098-2931-B0BE-BD8FD49FC570}"/>
              </a:ext>
            </a:extLst>
          </p:cNvPr>
          <p:cNvSpPr/>
          <p:nvPr/>
        </p:nvSpPr>
        <p:spPr>
          <a:xfrm>
            <a:off x="4632028" y="6515100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s - S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s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s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972491"/>
            <a:ext cx="46482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 s ». Qui veut lire « s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majuscule . Elle fait le son « s ». Qui veut lire « s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a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a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». « j»  « a » « sa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a » « sa ». Qui veut lire « s» « a » « sa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5229224" y="3130725"/>
            <a:ext cx="4371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de la lettre  o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s»  « o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s»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 » « i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». « s»  « i » « si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i » « si ». Qui veut lire « s » « i » « si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Sac – soleil –sable – savon – sortir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S-s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S - s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e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067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e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se ». « s»  « e » « se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e » « se ». Qui veut lire « s» « e » « se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é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4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s »  « é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s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 » « 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5229224" y="3130725"/>
            <a:ext cx="429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su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u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su ». « s »  « u » « su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u » « su ». Qui veut lire « s » « u » « su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s»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209213" y="825368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as»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s.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as». « a»  « s» « as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«s» « as». Qui veut lire « a » « s» « as».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s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5229224" y="3130725"/>
            <a:ext cx="4371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os»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s.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os». « o»  « s » « os».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s» « os ». Qui veut lire « o » « s» « os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2872227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2816351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3ECB6-2F1A-B4CD-8C8E-949FACC3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BB552-3492-4B54-CB8A-F535036F2C8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AE8F09-8241-78F8-037D-3891976D7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A5ED62-F7BC-240A-B6EB-AFF27926783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A4E783-4163-52DE-36B7-8A97D552C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8D4469-7BCC-B7C9-94D3-62A13FD923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4CCD05-A714-D662-6101-A11D359624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A366DEF-02FD-1423-9D95-F6BEA8EFF2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07A02-AF91-5657-0B7F-0423111246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3D689-458C-CFCD-DD1D-C41AC1F9FFC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7B5E20-FBD0-97D4-8460-49C011735E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6F1FE2-DF54-54E3-F25F-F50B653013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D79A02-1F0D-AD34-5594-8C05A6A9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E8AEFC-3FBF-3465-490C-018B5DF971FE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6DC84-3582-2EC3-EA8B-60A17A7C5ACF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00B3BA-AD53-75EF-343A-AA8BCABAE48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653C95-863F-52BC-5AE9-C97C7D02244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i » « s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7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37F3D-C2B9-A6E4-BAFC-83C66415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B8AB95-82AF-954A-F5A6-40656489F4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FA8879-2479-6E83-C1E5-4306A9B47E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B520AA-A855-FA9A-53E3-416BE47976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81B003-0B40-392A-9DB2-9363572F0F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C081EB-5D87-3D8F-E628-606854A2421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27DC11-84B3-B9A4-7FE3-5580EDBD17B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99D5F8-67D7-AD37-F697-477B418802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D4FBA8-7B3A-5EDE-46BD-EA918B774A1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C388327-22D1-A2E7-0BA3-8764079E2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911D1C-4BE2-195C-CA49-34B9C81579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C44AE21-162F-22B1-002D-658430B56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EC5F2B-204A-7B53-B226-2DBEA93C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0C1F35-3A3A-5155-7955-E755109352B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2EB382-3087-9CFD-6E93-B34755619BF1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i  est à côté de la lettre  s.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i »  « s»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 » « s»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i » « s»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76E6-962C-C386-E93D-AEBAA3CC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DBEC1A-4528-7D48-FD65-7951D51B556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03A119-4716-F771-BF34-DEE26F5579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88FBB61-5A2A-006A-FB78-9DB12EE4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232294-3945-73E9-F6B0-17E5422F1A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AF2A54-9575-EF32-7437-F5649F73AA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764206-6472-832B-D50F-C0B9041B05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7EF59E-8177-E0A9-86D0-DDD8CC99E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DF2646-F383-F118-6C06-218B986E8E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0A76ED-7C45-73D0-58B1-8456F5EDEB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A8AEF-AF46-E9F8-C3DF-ABA9B42B5A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2FF34-5FA1-CC4E-98C2-0E8D174B5A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56C22F-AA0C-4073-73AC-C6C64344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ADF89C8-F06A-FF1E-DA32-AB3845112E0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165DF6-7992-A583-C09F-03D8193E5FD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02965-0A95-C5F5-1449-14EC2C81061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C8A595-861E-1CC1-A75E-8E15FE03F981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 » « s»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49752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3767-9ADD-C4ED-2F68-04A14320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5CDBB-B2B1-DB90-F797-7535080AD0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907817-CEB5-0F2A-C8F4-469E36D5F8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BFB78-C2D0-BD8B-4FCD-FA3D9F6C56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D41309-2D96-9833-FDEB-B684DC10C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62800-3F1D-0B36-4584-9B37C20C5D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03017A-A10B-6AFB-9844-BD36DD3242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2BD05C-D2D4-1845-A06A-52720D93D1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B908F-F709-3A07-A041-9CA50CF94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8F67103-B1D5-375F-DFA1-AFE31B2746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20167A-0DA6-DED6-A578-D2050BD05C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7EC53B-4129-F78D-B41B-19ADB6AAA5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1D98-A143-4B59-7317-9F4D34D3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891246-DC4C-281A-9721-5286B483D4C1}"/>
              </a:ext>
            </a:extLst>
          </p:cNvPr>
          <p:cNvSpPr txBox="1"/>
          <p:nvPr/>
        </p:nvSpPr>
        <p:spPr>
          <a:xfrm>
            <a:off x="5229224" y="3130725"/>
            <a:ext cx="429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7963F9-6D6F-738B-E5EC-E4F17B7FC859}"/>
              </a:ext>
            </a:extLst>
          </p:cNvPr>
          <p:cNvSpPr txBox="1"/>
          <p:nvPr/>
        </p:nvSpPr>
        <p:spPr>
          <a:xfrm>
            <a:off x="121397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es»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e  est à côté de la lettre  s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es ». « e »  « s » « es».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 » « s» « es ». Qui veut lire « e » « s » « es».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45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B086-F5BB-B096-5462-C604D8D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BF2C56-EB21-5131-6247-010E96A0F1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56907E-0989-53AF-69BB-B070DB8F87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1AEE13-3072-3859-CA4E-F0E02717F0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BB81E2-7BB4-6A32-8541-9219879FFD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77346-79CD-7245-CC6F-87F76E3AAC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A245E6B-2811-ED9C-5F1F-609BE60957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27B67B-8BCF-ED2E-3041-20C4A1D906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2FE9531-1765-7D22-174C-50DEDA0798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655678-70E6-2919-D9A4-CB09544EC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46ACE0B-3A81-D0AD-794A-3430D0F1AE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01C330-0766-5B47-DCAD-14F8E74DF1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70E0F1-4B27-07C4-FAC8-51A29039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D63665-65C0-C48F-C973-0FFD571354F1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B78F8D-D7FF-DD8C-0886-D0E41FAB5DE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665F9C-68F7-DB35-D877-8B649E8F704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0A887-A09B-D61B-B9E6-4F5025145FFE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u » « s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98975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E199-D124-8772-F3CB-339BB97C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09AA54-30B1-AF9F-A066-D6F5CCEDA2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081388-653E-538D-0149-60C37A1FA5D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BEDF5-0251-424D-18E7-875EB6D7BE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9EEF6F-8F28-CAB1-EF69-0FBCB78DC8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AF3181-A154-5548-78F0-69FF5B09FD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FB82E2-E19F-D410-5070-C13F3EB39F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7B7116-EB2E-1288-FF99-2291C9E553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2E3A1-A906-9F43-DB5C-F15EA19136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AF79-5101-8C46-4355-3BBFC3C845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760C25-2B8E-C446-C8D0-9EE9F44993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2778D4-3A7F-006F-E897-91FD76F69D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986966-FAA4-5AA1-9B3F-A208AE43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144E9-6278-8BD6-0875-D06DF3FC6378}"/>
              </a:ext>
            </a:extLst>
          </p:cNvPr>
          <p:cNvSpPr txBox="1"/>
          <p:nvPr/>
        </p:nvSpPr>
        <p:spPr>
          <a:xfrm>
            <a:off x="5229224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B101D-640B-C47D-543F-5955F4D57CFD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us»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u  est à côté de la lettre  s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us ». « u »  « s » « us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 » «s» « us». Qui veut lire « u» « s» « us».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58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 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649783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sou»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du graphème ou 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sou ». «s »  «ou » « sou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 » «ou» « sou». Qui veut lire « s» « ou» « sou».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32B264-55FD-A24E-FF8F-9807F06D06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106" y="2103516"/>
            <a:ext cx="6972493" cy="646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762A9D3-9EB9-028B-DC37-254D3FC4DB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1" y="2171700"/>
            <a:ext cx="6860708" cy="636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01731C-D53D-4D7C-C722-669E497395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744" y="2366388"/>
            <a:ext cx="6934199" cy="6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2DCA89-0AB0-87E7-B50E-0D8149292B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104" y="2569216"/>
            <a:ext cx="7965210" cy="508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sara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3505201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1160479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s»  « a »  «  sa ».   «  r »  «  a »  «  ra ».      « sa »  «  ra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s» « a »  «  sa ». «  r » «  a » «  sa ».  « sa » «  ra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676903" y="5186080"/>
            <a:ext cx="342900" cy="201929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8099620" y="5246601"/>
            <a:ext cx="342902" cy="18982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114799" y="385787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so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495613" y="5340058"/>
            <a:ext cx="342902" cy="21901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877487" y="5350675"/>
            <a:ext cx="342902" cy="21901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s»  « 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j »  «  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soja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s»  « 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«j»  «  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« soja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630527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870" y="313514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1945674" y="3615226"/>
            <a:ext cx="831250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sou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ris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4318105" y="4459511"/>
            <a:ext cx="428625" cy="358436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776693" y="5098697"/>
            <a:ext cx="448613" cy="22860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s»  « ou »  «  sou ».   «  r»  «  i »  «  ri ».   « sou»  «  ri » . On entend    « souri » et on écrit souris avec s lettre muette.  Lisons ensemble « sou »  « ri »  «  souris».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494086" y="39243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79965" y="5449342"/>
            <a:ext cx="341586" cy="20051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690564" y="5396827"/>
            <a:ext cx="341586" cy="21101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 »  « e »  «  se ».   «  r »  «  a »  «  ra ».  « se »  «  ra » .    « sera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s »  « e »  «  se ».   «  r»  «  a »  «  ra ».   « se »  «  ra» .  « sera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00602" y="37562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rop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8281247" y="4691673"/>
            <a:ext cx="342901" cy="366860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AFCB504-5D0B-C39C-3201-57516DD18FC6}"/>
              </a:ext>
            </a:extLst>
          </p:cNvPr>
          <p:cNvSpPr/>
          <p:nvPr/>
        </p:nvSpPr>
        <p:spPr>
          <a:xfrm rot="16200000">
            <a:off x="5593378" y="5813806"/>
            <a:ext cx="310642" cy="145660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1230456" y="806509"/>
            <a:ext cx="1181881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 » « i» « si ».« r» « o » « ro » . Lisons ensemble «si » « ro ». On entend«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siro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sirop avec p lettre muette. Qui veut lire?                        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B2C742-5800-21DC-2953-9CDFBABD9087}"/>
              </a:ext>
            </a:extLst>
          </p:cNvPr>
          <p:cNvSpPr txBox="1"/>
          <p:nvPr/>
        </p:nvSpPr>
        <p:spPr>
          <a:xfrm>
            <a:off x="1082061" y="3968484"/>
            <a:ext cx="119464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Sara    sar       sari      souris     </a:t>
            </a:r>
            <a:r>
              <a:rPr lang="fr-FR" sz="6600" b="1" i="0" u="none" strike="noStrike" baseline="0" dirty="0" err="1">
                <a:solidFill>
                  <a:srgbClr val="106585"/>
                </a:solidFill>
                <a:latin typeface="Dosis-SemiBold"/>
              </a:rPr>
              <a:t>sori</a:t>
            </a:r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 sirop   sur       sort</a:t>
            </a:r>
            <a:r>
              <a:rPr lang="fr-FR" sz="6600" b="1" dirty="0">
                <a:solidFill>
                  <a:srgbClr val="106585"/>
                </a:solidFill>
                <a:latin typeface="Dosis-SemiBold"/>
              </a:rPr>
              <a:t>       </a:t>
            </a:r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soja     sa    os su         sou      souris    sera      sous</a:t>
            </a:r>
            <a:endParaRPr lang="fr-MA" sz="66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97185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est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est 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137701" y="3848100"/>
            <a:ext cx="7806436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est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2438400" y="2682438"/>
            <a:ext cx="12242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rgbClr val="215968"/>
                </a:solidFill>
                <a:latin typeface="Dosis" pitchFamily="2" charset="0"/>
              </a:rPr>
              <a:t>Le soleil </a:t>
            </a: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est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 </a:t>
            </a:r>
            <a:r>
              <a:rPr lang="fr-FR" sz="7200" b="1" kern="0" spc="480" dirty="0">
                <a:solidFill>
                  <a:srgbClr val="215968"/>
                </a:solidFill>
                <a:latin typeface="Dosis" pitchFamily="2" charset="0"/>
              </a:rPr>
              <a:t>jaune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.</a:t>
            </a:r>
            <a:endParaRPr lang="fr-FR" sz="7200" kern="0" spc="480" dirty="0">
              <a:solidFill>
                <a:schemeClr val="tx2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soleil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jaune.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DBB08EB-78C6-38F7-47F6-EA2887C62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4789694"/>
            <a:ext cx="4572000" cy="38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est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17631" y="729445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20851</TotalTime>
  <Words>6504</Words>
  <Application>Microsoft Office PowerPoint</Application>
  <PresentationFormat>Personnalisé</PresentationFormat>
  <Paragraphs>1100</Paragraphs>
  <Slides>129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129</vt:i4>
      </vt:variant>
    </vt:vector>
  </HeadingPairs>
  <TitlesOfParts>
    <vt:vector size="141" baseType="lpstr">
      <vt:lpstr>Dosis</vt:lpstr>
      <vt:lpstr>Symbol</vt:lpstr>
      <vt:lpstr>Microsoft Uighur</vt:lpstr>
      <vt:lpstr>Carelia</vt:lpstr>
      <vt:lpstr>A Massir Ballpoint</vt:lpstr>
      <vt:lpstr>Aptos</vt:lpstr>
      <vt:lpstr>Wingdings</vt:lpstr>
      <vt:lpstr>Calibri</vt:lpstr>
      <vt:lpstr>Dosis-SemiBold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166</cp:revision>
  <dcterms:created xsi:type="dcterms:W3CDTF">2006-08-16T00:00:00Z</dcterms:created>
  <dcterms:modified xsi:type="dcterms:W3CDTF">2025-09-12T23:08:43Z</dcterms:modified>
  <dc:identifier>DAFtlvZnwz4</dc:identifier>
</cp:coreProperties>
</file>