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7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8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19.xml" ContentType="application/vnd.openxmlformats-officedocument.presentationml.notesSlide+xml"/>
  <Override PartName="/ppt/tags/tag46.xml" ContentType="application/vnd.openxmlformats-officedocument.presentationml.tags+xml"/>
  <Override PartName="/ppt/notesSlides/notesSlide20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21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8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5" r:id="rId20"/>
    <p:sldId id="2147482706" r:id="rId21"/>
    <p:sldId id="2147482707" r:id="rId22"/>
    <p:sldId id="599" r:id="rId23"/>
    <p:sldId id="601" r:id="rId24"/>
    <p:sldId id="2147482465" r:id="rId25"/>
    <p:sldId id="2147482466" r:id="rId26"/>
    <p:sldId id="2134809012" r:id="rId27"/>
    <p:sldId id="2147482462" r:id="rId28"/>
    <p:sldId id="2147482469" r:id="rId29"/>
    <p:sldId id="2147482463" r:id="rId30"/>
    <p:sldId id="2147482464" r:id="rId31"/>
    <p:sldId id="2147482468" r:id="rId32"/>
    <p:sldId id="2147482710" r:id="rId33"/>
    <p:sldId id="2147482711" r:id="rId34"/>
    <p:sldId id="609" r:id="rId35"/>
    <p:sldId id="610" r:id="rId36"/>
    <p:sldId id="2147482483" r:id="rId37"/>
    <p:sldId id="612" r:id="rId38"/>
    <p:sldId id="2147482484" r:id="rId39"/>
    <p:sldId id="2147482485" r:id="rId40"/>
    <p:sldId id="615" r:id="rId41"/>
    <p:sldId id="2147482486" r:id="rId42"/>
    <p:sldId id="2147482481" r:id="rId43"/>
    <p:sldId id="2147482479" r:id="rId44"/>
    <p:sldId id="2147482478" r:id="rId45"/>
    <p:sldId id="620" r:id="rId46"/>
    <p:sldId id="2147482494" r:id="rId47"/>
    <p:sldId id="2147482490" r:id="rId48"/>
    <p:sldId id="2147482495" r:id="rId49"/>
    <p:sldId id="2147482604" r:id="rId50"/>
    <p:sldId id="2147482605" r:id="rId51"/>
    <p:sldId id="2147482491" r:id="rId52"/>
    <p:sldId id="2147482599" r:id="rId53"/>
    <p:sldId id="2147482602" r:id="rId54"/>
    <p:sldId id="2147482603" r:id="rId55"/>
    <p:sldId id="2147482606" r:id="rId56"/>
    <p:sldId id="2147482607" r:id="rId57"/>
    <p:sldId id="2147482608" r:id="rId58"/>
    <p:sldId id="2147482609" r:id="rId59"/>
    <p:sldId id="2147482610" r:id="rId60"/>
    <p:sldId id="2147482611" r:id="rId61"/>
    <p:sldId id="2147482612" r:id="rId62"/>
    <p:sldId id="2147482613" r:id="rId63"/>
    <p:sldId id="2147482614" r:id="rId64"/>
    <p:sldId id="2147482615" r:id="rId65"/>
    <p:sldId id="2147482616" r:id="rId66"/>
    <p:sldId id="2147482617" r:id="rId67"/>
    <p:sldId id="2147482618" r:id="rId68"/>
    <p:sldId id="2147482619" r:id="rId69"/>
    <p:sldId id="2147482620" r:id="rId70"/>
    <p:sldId id="2147482621" r:id="rId71"/>
    <p:sldId id="2147482719" r:id="rId72"/>
    <p:sldId id="2147482720" r:id="rId73"/>
    <p:sldId id="2147482622" r:id="rId74"/>
    <p:sldId id="2147482623" r:id="rId75"/>
    <p:sldId id="2147482624" r:id="rId76"/>
    <p:sldId id="2147482625" r:id="rId77"/>
    <p:sldId id="2147482626" r:id="rId78"/>
    <p:sldId id="2147482630" r:id="rId79"/>
    <p:sldId id="2147482631" r:id="rId80"/>
    <p:sldId id="2147482632" r:id="rId81"/>
    <p:sldId id="2147482633" r:id="rId82"/>
    <p:sldId id="2147482634" r:id="rId83"/>
    <p:sldId id="2147482637" r:id="rId84"/>
    <p:sldId id="2147482639" r:id="rId85"/>
    <p:sldId id="2147482638" r:id="rId86"/>
    <p:sldId id="2147482641" r:id="rId87"/>
    <p:sldId id="2147482643" r:id="rId88"/>
    <p:sldId id="2147482644" r:id="rId89"/>
    <p:sldId id="2147482645" r:id="rId90"/>
    <p:sldId id="2147482646" r:id="rId91"/>
    <p:sldId id="2147482647" r:id="rId92"/>
    <p:sldId id="2147482648" r:id="rId93"/>
    <p:sldId id="2147482649" r:id="rId94"/>
    <p:sldId id="2147482650" r:id="rId95"/>
    <p:sldId id="2147482651" r:id="rId96"/>
    <p:sldId id="2147482701" r:id="rId97"/>
    <p:sldId id="2147482652" r:id="rId98"/>
    <p:sldId id="2147482671" r:id="rId99"/>
    <p:sldId id="2147482497" r:id="rId100"/>
    <p:sldId id="2147482679" r:id="rId101"/>
    <p:sldId id="2147482680" r:id="rId102"/>
    <p:sldId id="2147482681" r:id="rId103"/>
    <p:sldId id="2147482682" r:id="rId104"/>
    <p:sldId id="2147482683" r:id="rId105"/>
    <p:sldId id="2147482684" r:id="rId106"/>
    <p:sldId id="2147482685" r:id="rId107"/>
    <p:sldId id="2147482686" r:id="rId108"/>
    <p:sldId id="2147482692" r:id="rId109"/>
    <p:sldId id="2147482693" r:id="rId110"/>
    <p:sldId id="2147482694" r:id="rId111"/>
    <p:sldId id="2147482698" r:id="rId112"/>
    <p:sldId id="2147482695" r:id="rId113"/>
    <p:sldId id="2147482699" r:id="rId114"/>
    <p:sldId id="2147482696" r:id="rId115"/>
    <p:sldId id="2147482697" r:id="rId116"/>
    <p:sldId id="2147482566" r:id="rId117"/>
    <p:sldId id="2147482712" r:id="rId118"/>
    <p:sldId id="2147482577" r:id="rId119"/>
    <p:sldId id="2147482580" r:id="rId120"/>
    <p:sldId id="2147482709" r:id="rId121"/>
    <p:sldId id="2147482581" r:id="rId122"/>
    <p:sldId id="2147482582" r:id="rId123"/>
    <p:sldId id="2147482583" r:id="rId124"/>
    <p:sldId id="2147482584" r:id="rId125"/>
    <p:sldId id="700" r:id="rId126"/>
    <p:sldId id="701" r:id="rId127"/>
  </p:sldIdLst>
  <p:sldSz cx="13716000" cy="10287000"/>
  <p:notesSz cx="6858000" cy="9144000"/>
  <p:embeddedFontLst>
    <p:embeddedFont>
      <p:font typeface="Carelia" panose="020B0604020202020204" charset="0"/>
      <p:regular r:id="rId129"/>
    </p:embeddedFont>
    <p:embeddedFont>
      <p:font typeface="Dosis" pitchFamily="2" charset="0"/>
      <p:regular r:id="rId130"/>
      <p:bold r:id="rId131"/>
    </p:embeddedFont>
    <p:embeddedFont>
      <p:font typeface="Microsoft Uighur" panose="02000000000000000000" pitchFamily="2" charset="-78"/>
      <p:regular r:id="rId132"/>
      <p:bold r:id="rId1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73" autoAdjust="0"/>
    <p:restoredTop sz="95097" autoAdjust="0"/>
  </p:normalViewPr>
  <p:slideViewPr>
    <p:cSldViewPr>
      <p:cViewPr varScale="1">
        <p:scale>
          <a:sx n="51" d="100"/>
          <a:sy n="51" d="100"/>
        </p:scale>
        <p:origin x="1344" y="67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5.fntdata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26" Type="http://schemas.openxmlformats.org/officeDocument/2006/relationships/slide" Target="slides/slide124.xml"/><Relationship Id="rId13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font" Target="fonts/font1.fntdata"/><Relationship Id="rId13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font" Target="fonts/font2.fntdata"/><Relationship Id="rId13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font" Target="fonts/font3.fntdata"/><Relationship Id="rId136" Type="http://schemas.openxmlformats.org/officeDocument/2006/relationships/theme" Target="theme/theme1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0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3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59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34.png"/><Relationship Id="rId5" Type="http://schemas.openxmlformats.org/officeDocument/2006/relationships/image" Target="../media/image61.png"/><Relationship Id="rId4" Type="http://schemas.openxmlformats.org/officeDocument/2006/relationships/image" Target="../media/image60.svg"/><Relationship Id="rId9" Type="http://schemas.openxmlformats.org/officeDocument/2006/relationships/image" Target="../media/image65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3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0.svg"/><Relationship Id="rId7" Type="http://schemas.openxmlformats.org/officeDocument/2006/relationships/image" Target="../media/image3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1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6" Type="http://schemas.openxmlformats.org/officeDocument/2006/relationships/image" Target="../media/image69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67.png"/><Relationship Id="rId4" Type="http://schemas.openxmlformats.org/officeDocument/2006/relationships/image" Target="../media/image35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71.png"/><Relationship Id="rId4" Type="http://schemas.openxmlformats.org/officeDocument/2006/relationships/image" Target="../media/image35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67.png"/><Relationship Id="rId4" Type="http://schemas.openxmlformats.org/officeDocument/2006/relationships/image" Target="../media/image35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6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77.png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5.svg"/><Relationship Id="rId9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1.png"/><Relationship Id="rId4" Type="http://schemas.openxmlformats.org/officeDocument/2006/relationships/image" Target="../media/image35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5" Type="http://schemas.openxmlformats.org/officeDocument/2006/relationships/image" Target="../media/image35.svg"/><Relationship Id="rId10" Type="http://schemas.openxmlformats.org/officeDocument/2006/relationships/image" Target="../media/image42.png"/><Relationship Id="rId4" Type="http://schemas.openxmlformats.org/officeDocument/2006/relationships/image" Target="../media/image34.png"/><Relationship Id="rId9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1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7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3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56.jp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2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9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34.png"/><Relationship Id="rId5" Type="http://schemas.openxmlformats.org/officeDocument/2006/relationships/image" Target="../media/image61.png"/><Relationship Id="rId4" Type="http://schemas.openxmlformats.org/officeDocument/2006/relationships/image" Target="../media/image60.svg"/><Relationship Id="rId9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4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 fil  – farine - et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lettres de l’alphabet.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886200" y="3264645"/>
            <a:ext cx="8686800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1490" y="884224"/>
            <a:ext cx="581346" cy="514106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B9B21263-EAB6-04DA-B021-CCE2D7D4CE3B}"/>
              </a:ext>
            </a:extLst>
          </p:cNvPr>
          <p:cNvSpPr txBox="1"/>
          <p:nvPr/>
        </p:nvSpPr>
        <p:spPr>
          <a:xfrm>
            <a:off x="1102836" y="690847"/>
            <a:ext cx="1205848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«il » « joue » . J’entends « il »  et j’écris  il . J’entends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et j’écris  joue avec e muet  . Lisons ensemble il joue 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71B30E2-45CE-FABC-B50B-7A04BA67BD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6891" y="3725356"/>
            <a:ext cx="6509339" cy="236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481597" y="894918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1ABEE-F7D0-2E37-7EAD-BA43231BE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A3C384C-7211-08D8-2436-959CAC14A64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717EBD0-8508-C8D3-2DA0-F132836A45D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BA6BE91-5C8D-C679-0982-F992A6ECEE4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78B859-4089-8DFD-9847-28B75FA41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34CE5EE-B5AE-AD45-0E55-5C1279B4F729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622611-9520-AA63-285C-8BC8599E129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E3B0E31-4107-B143-2724-CD7E79AFF7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181A8BA-0C0A-2882-55ED-DA17EF185DA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4E7B4F5-A524-6BFD-1FAE-DFA56D24A8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81B0B8E-0D19-5383-4086-9DCCDB82CB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6383CC0B-2112-9695-BFFE-2EFE4A04EC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5820A8D-DC76-144D-F373-2A9DB305EC5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A42A273-7C1F-22F1-EB18-E04D4B391DF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2AFC5BD-BDCC-0D05-ADAD-ADC4263F9A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108CE9-B8A1-3805-A5FE-3BC16AFE44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B142596-76CD-A4E1-BAEB-0980F251A9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E8CFD02-F364-5CA7-985B-884DCD676D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6652" y="874687"/>
            <a:ext cx="581346" cy="5141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105086" y="798414"/>
            <a:ext cx="1264094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Ecrivez  « il joue » sur vos ardoises. Laissez un petit espace entre les deux lettres.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          L’enseignant donne une rétroaction positive et corrective. </a:t>
            </a:r>
            <a:endParaRPr kumimoji="0" lang="fr-MA" sz="2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A6497D1-86AE-4034-0986-A7FF73AFAC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6891" y="3725356"/>
            <a:ext cx="6509339" cy="236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4711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0590E-C1FE-0C06-FFF8-4BD3246B5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13B4D4-0F24-5B61-8D65-CF745F4282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93D668-5206-5738-3BCC-E86769451C2C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B36EB4-5635-8B5A-24FD-8FCEBE5BD95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3481A4-A343-9EB2-4D0B-E02C3F0A5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FC6664A-DC77-76C4-5328-2BC521063C1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9F1056-062E-27DA-9D54-29E81657B5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FFD957C-35A7-5335-8D35-F3FA58461F2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356ED15-B91F-27E3-F641-92B6332101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C797084-687E-7492-B940-1714C6F6934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AA1A84-40A6-DEA0-6BC7-BC1262C9CC2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FC95323-FD06-AA5F-DC8C-4913800880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4268F6D-6DCA-6960-12CE-3EBFBF1BE11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C8F1985-4ED3-4ABA-5743-F215B84D37B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6B02D50-C936-BF37-E289-6A5E31F0AB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6C3575F-80B0-9222-C017-9CB02D53F3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496368F-E3C4-ADD0-2181-1E194E42DB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D8A46B-7D29-0B51-8F63-A781AF5CE3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455267" y="851911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.  Regardez comment je fais.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pour écrire les modèles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42C81ED-28EA-BC4D-C6E7-9C667CBC7BAA}"/>
              </a:ext>
            </a:extLst>
          </p:cNvPr>
          <p:cNvCxnSpPr>
            <a:cxnSpLocks/>
          </p:cNvCxnSpPr>
          <p:nvPr/>
        </p:nvCxnSpPr>
        <p:spPr>
          <a:xfrm>
            <a:off x="689567" y="6137208"/>
            <a:ext cx="1247175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10CBB145-D4B6-6C19-7C7B-C8C4DAE2C6D0}"/>
              </a:ext>
            </a:extLst>
          </p:cNvPr>
          <p:cNvCxnSpPr>
            <a:cxnSpLocks/>
          </p:cNvCxnSpPr>
          <p:nvPr/>
        </p:nvCxnSpPr>
        <p:spPr>
          <a:xfrm>
            <a:off x="689567" y="4714808"/>
            <a:ext cx="12441042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79E23EA9-265D-1C08-2668-17461F346D49}"/>
              </a:ext>
            </a:extLst>
          </p:cNvPr>
          <p:cNvCxnSpPr>
            <a:cxnSpLocks/>
          </p:cNvCxnSpPr>
          <p:nvPr/>
        </p:nvCxnSpPr>
        <p:spPr>
          <a:xfrm>
            <a:off x="689567" y="5430642"/>
            <a:ext cx="1234063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A71AD0D8-56AD-DF8E-B94F-A2328CDC6292}"/>
              </a:ext>
            </a:extLst>
          </p:cNvPr>
          <p:cNvSpPr txBox="1"/>
          <p:nvPr/>
        </p:nvSpPr>
        <p:spPr>
          <a:xfrm>
            <a:off x="494963" y="4636915"/>
            <a:ext cx="135982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2000" b="1" kern="0" spc="415" dirty="0">
                <a:solidFill>
                  <a:srgbClr val="106585"/>
                </a:solidFill>
                <a:latin typeface="Dosis" pitchFamily="2" charset="0"/>
              </a:rPr>
              <a:t>C’est un joli jardin.</a:t>
            </a:r>
          </a:p>
        </p:txBody>
      </p:sp>
    </p:spTree>
    <p:extLst>
      <p:ext uri="{BB962C8B-B14F-4D97-AF65-F5344CB8AC3E}">
        <p14:creationId xmlns:p14="http://schemas.microsoft.com/office/powerpoint/2010/main" val="396012976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47BA-FA82-D131-9F3D-E62F58BE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E9BD17-BCC3-6584-3697-87B1A7DF11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6F681D-99DD-B943-CF81-57D47A2DE4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68D93E1-EE2D-22E3-61F7-FE9F48C4B63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64381D-FECA-AA6D-207D-5F3357C8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495515-F38E-A5B7-7D42-1C03152A7AD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D6C40-D309-5425-AA17-03EC983612A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EFE11-F8EA-CA6E-9EDC-E7CEC477E1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135464C-54F9-2CAD-FD4E-76340D4E6A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1E2EAF-72E8-7DEE-BB4B-C8E9080873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E063B85-0114-D1D2-4451-85D4E58768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FC16E1C-9E24-62FB-24E7-4255BA34D77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E00C1A5-0348-FBA3-C5EA-7C4090D237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61D5D5C-A832-7D88-98F8-EC9674C852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14EB5E3-E882-D74A-A230-BF689596F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7F73FEE-5E4E-A741-83FB-2E9B7E37E3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2D1A282-F6D1-1E83-EBAA-0745FCDCB9F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65A540-AB1C-6E33-C9EE-802ED9430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8803" y="859266"/>
            <a:ext cx="581346" cy="5141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70EEE07-B977-4A84-A9D4-AD72D33BA693}"/>
              </a:ext>
            </a:extLst>
          </p:cNvPr>
          <p:cNvSpPr txBox="1"/>
          <p:nvPr/>
        </p:nvSpPr>
        <p:spPr>
          <a:xfrm>
            <a:off x="1309385" y="750288"/>
            <a:ext cx="11818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Suivez avec moi et regardez comment je respecte les interlignes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Faire remarquer aux élèves l’espace qu’il faut laisser entre les mots.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3955" y="472715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FE41C35-4F25-079F-A121-F942369AD3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685" y="4317771"/>
            <a:ext cx="12612513" cy="213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76505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44DD2-5F30-2D63-364B-8E0BEC69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1DE311-B71D-9F35-2459-E18D730AF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4D5922-F54C-25F9-AB22-3BDC17C156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2CA5854-443E-1CF8-161E-FCB691328885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20A461-CAD7-3612-D5C5-627960473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42A4EE2-6897-ECCE-D960-4C45A3B34A76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9E6E0E-35B3-D9B3-865A-3EDBB26839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45E46F2-E94C-C325-FADA-1B5A686F9C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4C97C91-2BD7-3F60-D1A5-B31C75FC1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3488777-B5E3-FF68-53C2-4D8D49B9D8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015C6AAA-AB1D-5598-20E0-8BCFA1B3365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5273BEA-4538-7797-5FAC-CCA5D9F34D5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ED4D8CB-393E-87BC-CDAD-B32305B1D6A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B5A933B-F7CB-421F-3631-92F3C4D33AC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7F98835-C800-8C07-A615-204F5D1579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4DAC404-412D-E1B2-1CEF-D25D1992E6F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54C9AAF-E9B4-1BDD-9870-EDDB8C2055E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E6B8855-2E92-A72F-23B3-2633567CFD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86018A3B-F490-55EC-0E78-4A923BCA5ED4}"/>
              </a:ext>
            </a:extLst>
          </p:cNvPr>
          <p:cNvSpPr txBox="1"/>
          <p:nvPr/>
        </p:nvSpPr>
        <p:spPr>
          <a:xfrm>
            <a:off x="1393015" y="706875"/>
            <a:ext cx="109081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Ecrivez 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 sur vos ardoises.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kumimoji="0" lang="fr-MA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donne une rétroaction positive et corrective</a:t>
            </a:r>
            <a:r>
              <a:rPr kumimoji="0" lang="fr-MA" sz="28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 </a:t>
            </a:r>
            <a:endParaRPr kumimoji="0" lang="fr-MA" sz="32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86E37A77-03EC-2906-45EC-4758CCFECF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8824" y="4044674"/>
            <a:ext cx="12890009" cy="347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743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19.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2C1A8BE-F13A-17BC-3513-2FE4EE71A6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4"/>
            <a:ext cx="6324600" cy="793124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09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3523E57-CA0A-8DCC-3591-25E6690BC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763" y="2830629"/>
            <a:ext cx="11240474" cy="462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19.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B56774E-D73E-C546-C66A-7B93A232A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4"/>
            <a:ext cx="6324600" cy="793124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181600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1614DB1-6466-2279-0E9A-51BC4970FF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3390900"/>
            <a:ext cx="12039600" cy="36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83617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19.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70C011D-8776-C0D0-55B9-C85554E9C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4"/>
            <a:ext cx="6324600" cy="793124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069601" y="64389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6A7B539-3F26-3088-920A-5D3130AA8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848100"/>
            <a:ext cx="12344400" cy="209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19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2E3F08-A519-3AEF-5420-E39C9C31A5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1591" y="1652711"/>
            <a:ext cx="6324600" cy="793124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013731" y="7019561"/>
            <a:ext cx="7805397" cy="13964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</a:t>
            </a:r>
            <a:r>
              <a:rPr lang="fr-FR" sz="2800" b="1" dirty="0" err="1">
                <a:solidFill>
                  <a:srgbClr val="A6A6A6"/>
                </a:solidFill>
                <a:latin typeface="Dosis" panose="02010703020202060003" pitchFamily="2" charset="0"/>
              </a:rPr>
              <a:t>ju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pour avoir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jus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CE1630E-3C31-3296-FC32-586C27C5D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0608" y="3638419"/>
            <a:ext cx="11354784" cy="3010161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4B40F905-93F5-20C3-C942-85CA505F9E5F}"/>
              </a:ext>
            </a:extLst>
          </p:cNvPr>
          <p:cNvSpPr/>
          <p:nvPr/>
        </p:nvSpPr>
        <p:spPr>
          <a:xfrm>
            <a:off x="8077200" y="3726178"/>
            <a:ext cx="456564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E5B4A38-DC06-926B-9E78-0D7535C4B890}"/>
              </a:ext>
            </a:extLst>
          </p:cNvPr>
          <p:cNvSpPr/>
          <p:nvPr/>
        </p:nvSpPr>
        <p:spPr>
          <a:xfrm>
            <a:off x="2808947" y="5772621"/>
            <a:ext cx="393471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1771221" y="6154393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EC41DF8B-5761-FCFB-7B8C-028175D88913}"/>
              </a:ext>
            </a:extLst>
          </p:cNvPr>
          <p:cNvSpPr txBox="1"/>
          <p:nvPr/>
        </p:nvSpPr>
        <p:spPr>
          <a:xfrm>
            <a:off x="2792708" y="5751245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 err="1">
                <a:solidFill>
                  <a:schemeClr val="accent2"/>
                </a:solidFill>
              </a:rPr>
              <a:t>ju</a:t>
            </a:r>
            <a:endParaRPr lang="fr-MA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8672E-0E4D-0E94-A099-46745FF24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8B74C2-6830-41CD-4D6F-96EA6E4919B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662DA3A-A89F-B3E3-1A98-0C4C2D6664C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C11F11-C00E-F7E7-32C3-1F6CFC7DD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7AFE653-B968-AEE9-4CBD-2FEEC33737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D8BF4DC-8B56-AD71-42F3-BBF53076F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15D92B2-591C-0FFA-5E89-C9BD6D24DD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01CFA57-838E-E028-ADD7-E7F0DA4A08A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6474F39-91F1-90DA-7167-9E8F48628BA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F700BEA-284C-F717-36F1-43FC13090A5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871037B-5585-155E-81F1-9C67296101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E68352F-7D5A-7F1A-1FEF-6ABEBA6CAD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3E344FE-1C99-125C-F27D-B359E58E74A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3EE860-C7CD-4AC3-3FC1-4A5A7666458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5 page 19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F6C7060B-EC39-8AA5-4CA7-6B875EE07C34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704222-3D8A-79CD-C537-4BDB95582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1591" y="1652711"/>
            <a:ext cx="6324600" cy="793124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DD88B7E-F1D0-E0A8-C3D4-64CD1358A2C8}"/>
              </a:ext>
            </a:extLst>
          </p:cNvPr>
          <p:cNvSpPr/>
          <p:nvPr/>
        </p:nvSpPr>
        <p:spPr>
          <a:xfrm>
            <a:off x="5402711" y="8577057"/>
            <a:ext cx="7805397" cy="96612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481895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6838183-FACE-DF39-FA36-CFD31CA217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1556" y="4164245"/>
            <a:ext cx="11392887" cy="195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«f»- « i  » - «  fi », « fi » « l » « fil »  , lisons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 fi » « l » « fil »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fil» ?      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2330917" y="4154206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fil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04113" y="529970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page 19.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405D07-9FD8-CA51-F5B5-0B3A76A80F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185" y="3311476"/>
            <a:ext cx="3603582" cy="571822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AF46CA5-C78B-00E5-4217-F829592832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2673" y="3290237"/>
            <a:ext cx="4139316" cy="594682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A027E8-82DA-BAE9-CC79-CAC3294CA0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02890" y="3311476"/>
            <a:ext cx="4487729" cy="609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fil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fil »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fil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09" y="481234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29925" y="615377"/>
            <a:ext cx="1261774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«f»- «  a » - «  fa» – 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 i » « ri »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 n » « e » « ne » lisons ensemble « fa »  « ri »  « ne » « farine » encore une fois « farine ».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  farine »  ?                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0797" y="789394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farine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  « farine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farine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farine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5A50A-DC02-3707-3F1E-F54B27419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81BC150-DEB5-4F75-15C5-F23D2074F1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B20CF97-D07E-AAC7-A609-BC58AB9A999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08D3C5E-2AD2-ACC2-0989-59E7CCD85DF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8AA8A9D-5135-40BB-D87B-AB08C09DE78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267D69E-5074-7126-0777-DCF6BCA2E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172210F-DE20-41D7-1BF9-CC1AF9BB160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299E014-7359-55A6-3854-38644EB5AB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ADCBAD-C93D-D1BC-3441-EB4B0549CE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2A7BEEE-EDCB-F69E-26E2-EF643CC9768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200AD5E-2D14-3129-73ED-E2A325403B2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1F6A230-36E5-AB2D-BF74-8EAC978415A9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   « et » ,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 et ».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 et » ?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trois élèves pour lire.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1207894F-51A2-19F6-4B5F-AAB1FA973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9093F37-0415-1A9B-DF21-4BA9CDA49F39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et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868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70AF2-7E6D-9AAE-A35B-1A88F87DE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F82CEB-084D-6208-4C24-A277FD67BD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E16C26-658A-BB04-0A9F-0CC0A7C2A66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A08766-975E-01F0-B2CD-979CC6F4B974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79A2CF3-8CEB-55F2-2D97-937EDA30B17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0702030-674C-F6F5-CB99-F566F0C8179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0BC31B3-74B1-CD87-4DF5-0A6850BB383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D1194AE-3A0E-6116-65F2-794F0B57002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1C1711E-29BB-8960-B1DE-C1FAE1798D6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07357EF-9D85-9209-DE01-5B26F4AAC97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500788-FBCF-3C6C-AD51-DBC79CE23611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2AD3D3F-E964-2630-6C86-9BD4159DF583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 et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980E59E-FC6B-617C-DBD4-8492FF9299F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00F5C204-653C-21F5-A652-B90137A82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83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C338A-8030-3C64-D025-D07F34CF0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7B8CAD-1AE7-A0CD-979C-032ED0B34F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8EBB25-1549-1E02-8286-10319BA5225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385D784-6F25-C09C-C47D-A4BCB842B8B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817BFDC-99FC-96AF-7DE0-1D74AB5D77E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1627112-1AEE-3026-21EB-814DBA281E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9180F97-594E-6561-99A7-4C8585C7927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4E1F78C-57F0-D293-BAC7-86B855A2CA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9B2DDAB-6921-BDFD-E0A4-E1168E93BA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61EEF39-5B18-B4CD-2CB4-36E3A81D9B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B61942-9BC9-0625-41EB-6210A45F558C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E1138AA-9DF1-ABE1-7A8A-CA1356D752E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et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819A56-535B-721B-1DB3-1E33C82498E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3E2980FC-ED8C-4FA4-45CE-3D4E47654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AB7F6AC-C963-C77A-1192-C5690F318E31}"/>
              </a:ext>
            </a:extLst>
          </p:cNvPr>
          <p:cNvSpPr txBox="1"/>
          <p:nvPr/>
        </p:nvSpPr>
        <p:spPr>
          <a:xfrm>
            <a:off x="3574049" y="4420224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et</a:t>
            </a:r>
          </a:p>
        </p:txBody>
      </p:sp>
    </p:spTree>
    <p:extLst>
      <p:ext uri="{BB962C8B-B14F-4D97-AF65-F5344CB8AC3E}">
        <p14:creationId xmlns:p14="http://schemas.microsoft.com/office/powerpoint/2010/main" val="2744635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Jus – jouer – jardin – jupe.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19050" y="8616462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62055" y="842148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83617" y="52224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499573" y="2017208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DA02BA7-625E-CD4E-1ECD-B0F582D5BF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7155" y="2321505"/>
            <a:ext cx="2645487" cy="204671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D0A6ABF-E9C5-FC8B-29D4-F4E20D2DE8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4952" y="2170963"/>
            <a:ext cx="2096901" cy="238493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A147D24-8A62-6F8E-61CF-61592BA4D3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22993" y="4481497"/>
            <a:ext cx="2584379" cy="226002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8AF61E9-CD3C-7E83-C623-A6EA6875AF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90015" y="4650999"/>
            <a:ext cx="2272636" cy="157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jus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B4AB53-4796-8BCA-CF90-287B208A6B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00" y="2603405"/>
            <a:ext cx="5715920" cy="442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92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jus , jus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jus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 un jus”.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jus”?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jus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051E53-15E3-9B07-04C8-DBB2250A47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5353" y="3790233"/>
            <a:ext cx="5715920" cy="442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jupe.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jupe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742089-64FD-ADF5-4130-65462531F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8011" y="3323252"/>
            <a:ext cx="4914528" cy="429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jupe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jupe , jupe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jupe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jupe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jupe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CC2714-939B-A48A-043E-322C8170C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6049" y="4111173"/>
            <a:ext cx="4914528" cy="429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507892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6745" y="49564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La jupe est jaune.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836846" y="831540"/>
            <a:ext cx="128943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jupe est jaune., qui veut répéter la phrase , La jupe est jaune?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51643" y="1195108"/>
            <a:ext cx="1382596" cy="1160647"/>
          </a:xfrm>
          <a:prstGeom prst="rect">
            <a:avLst/>
          </a:prstGeom>
        </p:spPr>
      </p:pic>
      <p:pic>
        <p:nvPicPr>
          <p:cNvPr id="11" name="Image 10" descr="Une image contenant jaune&#10;&#10;Le contenu généré par l’IA peut être incorrect.">
            <a:extLst>
              <a:ext uri="{FF2B5EF4-FFF2-40B4-BE49-F238E27FC236}">
                <a16:creationId xmlns:a16="http://schemas.microsoft.com/office/drawing/2014/main" id="{C0467D1A-4B7D-351E-23D8-8DEC7E81DC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701" y="3422010"/>
            <a:ext cx="6324600" cy="558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475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jardin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jardin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F4A97E-2BF4-4A27-DA63-21310322D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8619" y="3380840"/>
            <a:ext cx="5598761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jardin, jardin 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ensemble “ un jardin ”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Encore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fois “un jardin”.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jardin”?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238959" y="253878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jardin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75250A-95B5-7AD5-F3D2-5C42C5EF46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5415" y="3904973"/>
            <a:ext cx="5598761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jus – jouer – jardin - jupe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 « j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joue , jouer  . Comment vous dites jouer dans votre langue?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7516C20-F433-69C5-07E1-F70B5AF901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4377" y="2312594"/>
            <a:ext cx="4762053" cy="541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BFEE8-8D72-C4F5-F7E7-BF64B7FF1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87FE39A-4D3F-D820-C41B-532F66E8D80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0ACCE04-389C-129F-7AD3-20FA3BA45EB8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E07CFC-BF0A-BE8F-4639-21D7DFF0F09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917ECB8-5173-CC1E-BE02-5458EB20B026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62EF0C-36D1-5FDE-C3FF-E9E29F1BE2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D17024C-C469-F09D-E12B-206CC01E82A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9FFF21-EC89-0E8D-1FAB-C3E28759A7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109664-470E-6862-D82C-90FBAEDDAD6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94600E9-CC23-E9D7-4138-4B8EE07359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A2E3721-7768-93B1-08D9-FCB78A992C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1C23B1-47FA-7826-630C-EEC9E550AD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303B3E6-B2D3-800F-0979-955B17743E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445C43-099B-3B46-882C-1D9F964ECC15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Jouer  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jouer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jouer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jouer”?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2D8BA41-B6AB-4674-4EDE-09B5266FBB22}"/>
              </a:ext>
            </a:extLst>
          </p:cNvPr>
          <p:cNvSpPr txBox="1"/>
          <p:nvPr/>
        </p:nvSpPr>
        <p:spPr>
          <a:xfrm>
            <a:off x="2743200" y="2036132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jouer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5C1EEDC-D582-06CA-D48E-E05780359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3" y="3466902"/>
            <a:ext cx="4762053" cy="541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178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CD900-C46A-E22A-B802-B719DF0BF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C5098C-166C-1F5B-F8FB-15197C6DE2D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697E83A-91BA-5754-93E8-135B7E98823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CF9FAD2-C96D-ABDB-7DCA-D197E358FF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472F3C-CCF7-AEC9-5B29-9AD42D86034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36C990-2FFC-5F35-CD46-97A1B703FA4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4884683-7D5F-C2AC-C698-4A976F2B031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10FD3BC-3904-E9E3-6E37-44CF058FAB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276FEA-F7A4-56CC-7867-B5E4DAEFDD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83FE38A-720E-A5D3-EECB-2CAB407535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134911-BEF8-9D0C-8E01-F968A13630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023781-0092-5080-E8E1-0D106784B67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99DA7C5-A2F0-EA9F-59E7-3847B3CAE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C2C8745-E319-9CC1-9812-68CC88E05E61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090D007-42D5-EBD2-E485-E95D61E691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889" y="3664486"/>
            <a:ext cx="3202795" cy="329752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DFDFE3E-BE00-8149-BA3B-51EE33517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9032" y="3200400"/>
            <a:ext cx="2819400" cy="38862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B2B969E-709E-DF0F-D251-F63A982622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0401" y="2664914"/>
            <a:ext cx="2819400" cy="42977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7835725-5020-943D-9044-C5EFE6D594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49839" y="2994637"/>
            <a:ext cx="2794034" cy="429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608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1837018" y="6762315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4466598" y="676044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8176091" y="676044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jouer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-jardin-jupe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E725513-2BB6-3186-2CB7-F1B8700440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487" y="2911903"/>
            <a:ext cx="3202795" cy="329752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13BB97E-293B-2843-ABA5-99C6257C59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6630" y="2447817"/>
            <a:ext cx="2819400" cy="38862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421935F-4D55-4B30-51D7-64F7967763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7999" y="1912331"/>
            <a:ext cx="2819400" cy="429772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BC83F4B-6BE3-A858-B484-6B8E57303F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07437" y="2242054"/>
            <a:ext cx="2794034" cy="4297725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61BBABDC-04A9-D7AA-00D9-FB58E32C2BE4}"/>
              </a:ext>
            </a:extLst>
          </p:cNvPr>
          <p:cNvSpPr/>
          <p:nvPr/>
        </p:nvSpPr>
        <p:spPr>
          <a:xfrm>
            <a:off x="11479116" y="677290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E6C90FF-1742-D5E0-89BD-94E3239FE2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845" y="3690277"/>
            <a:ext cx="3202795" cy="329752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EB8111-030A-43C9-869E-645589F6E9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9988" y="3226191"/>
            <a:ext cx="2819400" cy="3886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71DD590-372C-EB4F-096F-FFF20FBD22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71357" y="2690705"/>
            <a:ext cx="2819400" cy="42977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BE1290E-6E65-2E23-7E9A-55E33AC8D7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20795" y="3020428"/>
            <a:ext cx="2794034" cy="429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42EB0F-BD87-B1B2-25C5-11F5A2973D9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4280" y="5725867"/>
            <a:ext cx="1325743" cy="184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D9F77AC-DADF-8C39-F472-92E80266C6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456" y="3968074"/>
            <a:ext cx="3202795" cy="329752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F1A78DD-9855-DCF3-B209-BBD5F7EDCF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599" y="3503988"/>
            <a:ext cx="2819400" cy="3886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E3DE9CA-B35E-6CDD-B6C1-D706E939E5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9968" y="2968502"/>
            <a:ext cx="2819400" cy="42977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7B9F5B6-9C4F-8240-4658-1718FB3A27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89406" y="3298225"/>
            <a:ext cx="2794034" cy="429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40"/>
            <a:ext cx="12225865" cy="6325918"/>
            <a:chOff x="1373134" y="3340063"/>
            <a:chExt cx="9400808" cy="4864174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4361005" y="4072487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sp>
        <p:nvSpPr>
          <p:cNvPr id="35" name="ZoneTexte 34">
            <a:extLst>
              <a:ext uri="{FF2B5EF4-FFF2-40B4-BE49-F238E27FC236}">
                <a16:creationId xmlns:a16="http://schemas.microsoft.com/office/drawing/2014/main" id="{153C9544-4427-A0C8-D651-1F50E352ACA3}"/>
              </a:ext>
            </a:extLst>
          </p:cNvPr>
          <p:cNvSpPr txBox="1"/>
          <p:nvPr/>
        </p:nvSpPr>
        <p:spPr>
          <a:xfrm>
            <a:off x="11108355" y="3245776"/>
            <a:ext cx="1783781" cy="261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MA" sz="12451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7A373A6-D4C9-4FE0-C59F-F4E462D16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487" y="2911903"/>
            <a:ext cx="3202795" cy="329752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C624B59-0689-C3F9-3386-66FDDC2B8F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7999" y="1912331"/>
            <a:ext cx="2819400" cy="429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:jouer  et jardin.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2392471" y="4650841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206165" y="4949079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4FE11B30-A334-9DA0-C4CD-511B1B0CB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487" y="2911903"/>
            <a:ext cx="3202795" cy="32975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5EBDBE5-8DA0-C9B6-66CE-70516DBB1C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6630" y="2447817"/>
            <a:ext cx="2819400" cy="38862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1836921-AF5F-156F-26EF-2BDB3547F4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7999" y="1912331"/>
            <a:ext cx="2819400" cy="42977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8265E27-CA1E-0189-08E0-FA75353749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7437" y="2242054"/>
            <a:ext cx="2794034" cy="4297725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3592325" y="2241200"/>
            <a:ext cx="3285653" cy="454035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9852698" y="1987584"/>
            <a:ext cx="3285654" cy="4984716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1 mot. Les pages 14 et 15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72EBC7A-AE4A-513B-2FB1-2E4CA388F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3137" y="2349804"/>
            <a:ext cx="4958944" cy="69780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DC975B7-942F-BEB4-FAC9-0AC94CDB06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8744" y="2379229"/>
            <a:ext cx="5258534" cy="6992326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2642401" y="5341268"/>
            <a:ext cx="990600" cy="106824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j-J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j»,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j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3972491"/>
            <a:ext cx="46482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j minuscule . Elle fait le son «j». Qui veut lire « j»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J majuscule . Elle fait le son « j ». Qui veut lire « j»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j» « a »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j est à côté de la lettre  a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j»  « a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j» « a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j» « a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j 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196425" y="756100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j  est à côté de la lettre  o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j»  « o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j» « o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j» « o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j » « i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23302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ji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j  est à côté de la lettre  i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ji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j»  « i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ji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j » « i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ji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j » « i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ji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«j» « e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23302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je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j est à côté de la lettre  e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je ». « j»  « e » « je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j» « e » « je ». Qui veut lire « j» « e » « je 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j»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116119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j  est à côté de la lettre  é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j »  « é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j » « é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j » « é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j » « 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196425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j est à côté de la lettre  u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j »  « u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j» « u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j » « u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Jus – jouer – jardin - jupe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J- j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J -j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847CF-D131-89D7-10FE-D5AA9ADB6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775385-B5E8-D1D2-29D6-88A1C3027F8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E664565-3743-E89C-FDA4-D9F9B324E05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EE0BD93-00FE-20ED-2F64-5F0F89C5116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4C8DBD2-5C43-6E30-ED50-F54E528B47E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38B501-0CDD-61DF-99A6-F61B18214A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1C44539-E9FF-2268-CBC6-41B2B8C686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1101DE-08DB-DD87-B0C1-84C5F7DB79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13A4A0-F9D3-D44E-3F1E-1F38A6061F3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6FDB1F-85C2-C43C-3727-1B1116F5CE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EC21CF-A101-D52B-76B3-639C0E0314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B15F9A-CA3A-BF12-201A-22C0F0962E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BB96F5-4BA7-012E-7AE7-F8D7B244B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91B0CD1-CCD5-C794-7336-212AA601991F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FFB718-3150-CEB2-B619-367BF22C46A9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123A9C-64A4-65DA-55F6-A4B5A0D9F7F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D3C6B9-A374-D45F-AD02-2540B4693D8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a » « j»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053297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593DA-0E1A-1BF5-C52C-57531FC25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324E1D-B1CF-84AF-BF22-5AAD3170CD0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577BC-F2FF-A209-CCCC-86D1B2ED2C1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6D67C4-0EE7-8E7D-AD1C-CF72FE84330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DE794A-51DE-8425-3E51-0E306D751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18C381-B149-C774-F2A8-C5414E1903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93FEFC3-E0D5-32D0-BB23-6F52C86972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D8FDDB-BBBC-A826-D4E2-1D01DD5FBAB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68B74E-3681-774F-D29C-13276BAD5A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EE37985-7E6F-4431-0BFF-63D07094917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20BFFF-EFAF-6C2E-6EE3-E9FA2C08938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8157D8-FCE4-0C4E-5FC5-B651074AED8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50D014-CD4D-E5D7-0873-8B850B484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C8947B-61FE-5F4B-DB1F-FBC0DF10C694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19C163-ECB4-760E-1501-29F2841D701E}"/>
              </a:ext>
            </a:extLst>
          </p:cNvPr>
          <p:cNvSpPr txBox="1"/>
          <p:nvPr/>
        </p:nvSpPr>
        <p:spPr>
          <a:xfrm>
            <a:off x="1209213" y="825368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aj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a est à côté de la lettre j.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aj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« a»  « j»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aj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a » «j»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aj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 a » « j»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aj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9638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 j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FD276-E675-07B0-4EAE-7E8853A63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2236B8-3851-41D0-3265-A74AA72C1D5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138229-78CF-ACF9-F6F0-01758DC3EF7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562000F-8944-23FD-FB20-AFFE75A067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087D6D-9526-773E-BB78-C8EC94A44E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29EB7D-3224-C7E7-F860-AA051DB07D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8ED39-3B9A-A3E2-FF88-B155EBD350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6EEA709-9CF9-34FB-48FE-392B93EB5B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F4D7EE0-A0F3-B166-3BDA-00148BE793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05784BE-031E-1877-7D1A-8ED9ECA052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2CB8CC4-4E39-C93D-0CFA-D65B58B2EB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CA50FE-48A6-593D-3312-0EE5875DC2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1A3D764-92AF-2BDF-5867-3782C2811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D62943-0992-06D7-C07D-E03D3B12F35C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16D69B-DDE6-5273-0E65-89BF53BF7FC4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oj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  est à côté de la lettre  j.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oj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« o»  « j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oj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 » « j»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oj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o » « j»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oj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048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3ECB6-2F1A-B4CD-8C8E-949FACC31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7BB552-3492-4B54-CB8A-F535036F2C8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AAE8F09-8241-78F8-037D-3891976D78E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CA5ED62-F7BC-240A-B6EB-AFF27926783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0A4E783-4163-52DE-36B7-8A97D552C9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8D4469-7BCC-B7C9-94D3-62A13FD923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4CCD05-A714-D662-6101-A11D359624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A366DEF-02FD-1423-9D95-F6BEA8EFF2F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07A02-AF91-5657-0B7F-0423111246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3D689-458C-CFCD-DD1D-C41AC1F9FFC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D7B5E20-FBD0-97D4-8460-49C011735E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6F1FE2-DF54-54E3-F25F-F50B653013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D79A02-1F0D-AD34-5594-8C05A6A9D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E8AEFC-3FBF-3465-490C-018B5DF971FE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56DC84-3582-2EC3-EA8B-60A17A7C5ACF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D00B3BA-AD53-75EF-343A-AA8BCABAE485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E653C95-863F-52BC-5AE9-C97C7D02244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i » « j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599273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37F3D-C2B9-A6E4-BAFC-83C66415A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B8AB95-82AF-954A-F5A6-40656489F4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CFA8879-2479-6E83-C1E5-4306A9B47E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B520AA-A855-FA9A-53E3-416BE479760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181B003-0B40-392A-9DB2-9363572F0F9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C081EB-5D87-3D8F-E628-606854A2421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227DC11-84B3-B9A4-7FE3-5580EDBD17B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99D5F8-67D7-AD37-F697-477B4188029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BD4FBA8-7B3A-5EDE-46BD-EA918B774A1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C388327-22D1-A2E7-0BA3-8764079E2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0911D1C-4BE2-195C-CA49-34B9C81579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C44AE21-162F-22B1-002D-658430B561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9EC5F2B-204A-7B53-B226-2DBEA93CF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10C1F35-3A3A-5155-7955-E755109352B0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42EB382-3087-9CFD-6E93-B34755619BF1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ij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i  est à côté de la lettre  j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ij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i »  « j»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ij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i » « j»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ij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i » « j»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ij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28549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976E6-962C-C386-E93D-AEBAA3CC8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DBEC1A-4528-7D48-FD65-7951D51B556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03A119-4716-F771-BF34-DEE26F5579E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88FBB61-5A2A-006A-FB78-9DB12EE4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232294-3945-73E9-F6B0-17E5422F1A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8AF2A54-9575-EF32-7437-F5649F73AA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C764206-6472-832B-D50F-C0B9041B05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7EF59E-8177-E0A9-86D0-DDD8CC99EB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DF2646-F383-F118-6C06-218B986E8E0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0A76ED-7C45-73D0-58B1-8456F5EDEBA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6A8AEF-AF46-E9F8-C3DF-ABA9B42B5A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FD2FF34-5FA1-CC4E-98C2-0E8D174B5A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56C22F-AA0C-4073-73AC-C6C64344B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ADF89C8-F06A-FF1E-DA32-AB3845112E0A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165DF6-7992-A583-C09F-03D8193E5FDD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A02965-0A95-C5F5-1449-14EC2C810615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C8A595-861E-1CC1-A75E-8E15FE03F981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e » « j»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497525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43767-9ADD-C4ED-2F68-04A14320C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15CDBB-B2B1-DB90-F797-7535080AD0B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4907817-CEB5-0F2A-C8F4-469E36D5F8B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8BFB78-C2D0-BD8B-4FCD-FA3D9F6C56F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BD41309-2D96-9833-FDEB-B684DC10C4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B62800-3F1D-0B36-4584-9B37C20C5D0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03017A-A10B-6AFB-9844-BD36DD3242C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52BD05C-D2D4-1845-A06A-52720D93D1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CB908F-F709-3A07-A041-9CA50CF94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8F67103-B1D5-375F-DFA1-AFE31B27460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20167A-0DA6-DED6-A578-D2050BD05C7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7EC53B-4129-F78D-B41B-19ADB6AAA57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1D98-A143-4B59-7317-9F4D34D35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891246-DC4C-281A-9721-5286B483D4C1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F7963F9-6D6F-738B-E5EC-E4F17B7FC859}"/>
              </a:ext>
            </a:extLst>
          </p:cNvPr>
          <p:cNvSpPr txBox="1"/>
          <p:nvPr/>
        </p:nvSpPr>
        <p:spPr>
          <a:xfrm>
            <a:off x="1213976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ej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e  est à côté de la lettre  j 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ej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e »  « j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ej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e » « j»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ej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 e » « j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ej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645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8B086-F5BB-B096-5462-C604D8D4C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BF2C56-EB21-5131-6247-010E96A0F1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56907E-0989-53AF-69BB-B070DB8F87F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1AEE13-3072-3859-CA4E-F0E02717F0D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BB81E2-7BB4-6A32-8541-9219879FFDF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DC77346-79CD-7245-CC6F-87F76E3AAC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A245E6B-2811-ED9C-5F1F-609BE60957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27B67B-8BCF-ED2E-3041-20C4A1D906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2FE9531-1765-7D22-174C-50DEDA0798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655678-70E6-2919-D9A4-CB09544EC6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46ACE0B-3A81-D0AD-794A-3430D0F1AEE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901C330-0766-5B47-DCAD-14F8E74DF1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570E0F1-4B27-07C4-FAC8-51A290394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BD63665-65C0-C48F-C973-0FFD571354F1}"/>
              </a:ext>
            </a:extLst>
          </p:cNvPr>
          <p:cNvSpPr txBox="1"/>
          <p:nvPr/>
        </p:nvSpPr>
        <p:spPr>
          <a:xfrm>
            <a:off x="7941484" y="3191500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B78F8D-D7FF-DD8C-0886-D0E41FAB5DED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665F9C-68F7-DB35-D877-8B649E8F7048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D0A887-A09B-D61B-B9E6-4F5025145FFE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u » « j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98975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7E199-D124-8772-F3CB-339BB97C5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09AA54-30B1-AF9F-A066-D6F5CCEDA22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4081388-653E-538D-0149-60C37A1FA5D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BEDF5-0251-424D-18E7-875EB6D7BE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9EEF6F-8F28-CAB1-EF69-0FBCB78DC8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AF3181-A154-5548-78F0-69FF5B09FD7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6FB82E2-E19F-D410-5070-C13F3EB39F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77B7116-EB2E-1288-FF99-2291C9E5533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2E3A1-A906-9F43-DB5C-F15EA19136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9BAF79-5101-8C46-4355-3BBFC3C845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760C25-2B8E-C446-C8D0-9EE9F44993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2778D4-3A7F-006F-E897-91FD76F69D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986966-FAA4-5AA1-9B3F-A208AE439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02144E9-6278-8BD6-0875-D06DF3FC637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EB101D-640B-C47D-543F-5955F4D57CFD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uj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u  est à côté de la lettre  j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uj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u »  « j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uj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u » «j»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uj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 u» « j»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uj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955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j » « ou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649783"/>
            <a:ext cx="12950660" cy="120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j  est à côté du graphème ou 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«j »  «ou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j » «ou»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 j» « ou»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0D743A9-BF88-A4E7-65CE-A25A7B285C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2581" y="2541044"/>
            <a:ext cx="6210838" cy="52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63AB58E-3C91-BA8B-D5E8-8FA1F60CE1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2581" y="2541044"/>
            <a:ext cx="6210838" cy="52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789CEB8-A300-0A53-C101-FCAD11E973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2581" y="2541044"/>
            <a:ext cx="6210838" cy="52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1D205E5-63A6-F045-4C7B-E545A45B99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5390" y="2653578"/>
            <a:ext cx="7805220" cy="497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308187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jaja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779793" y="3782689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1160479" y="741439"/>
            <a:ext cx="121773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 j »  « a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 j »  «  a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      « jaja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j» « a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 j » «  a »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« jaja ».  Qui veut lire?    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5606695" y="5256287"/>
            <a:ext cx="342900" cy="187888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498497" y="5364733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A6BAC33-C34F-027E-F2B7-940AEEE03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9733" y="3141483"/>
            <a:ext cx="2014810" cy="2698996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4114799" y="3857877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jé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ju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495613" y="5340058"/>
            <a:ext cx="342902" cy="219012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877487" y="5350675"/>
            <a:ext cx="342902" cy="219012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741439"/>
            <a:ext cx="121773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j»  « é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 j »  «  u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 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jéju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j »  « é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«j »  «  u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jéju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Qui veut lire?    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3847080" y="3786677"/>
            <a:ext cx="522022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ji</a:t>
            </a:r>
            <a:r>
              <a:rPr lang="fr-FR" sz="405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14378B9A-6480-966D-500F-EE572011A282}"/>
              </a:ext>
            </a:extLst>
          </p:cNvPr>
          <p:cNvSpPr/>
          <p:nvPr/>
        </p:nvSpPr>
        <p:spPr>
          <a:xfrm rot="16200000">
            <a:off x="5197642" y="5553598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7351877" y="5553598"/>
            <a:ext cx="342899" cy="182481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065966" y="772327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j»  « i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 j »  «  a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jija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j »  « i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 j »  «  a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jija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Qui veut lire?    </a:t>
            </a:r>
            <a:endParaRPr lang="fr-FR" sz="225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9F0EC-9881-D862-1D67-CDB1ECADD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883F4D-7993-67C4-E6C1-8FFB94E5111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978928-E3DA-B035-1341-E46E329700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D11F2CE-BC80-3197-F955-E6F99B5DA0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357E13-CA2D-899F-064D-8F1B3EF30E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FEB225F-E321-72AD-055D-7C7DBAB5A3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D735C83-6610-DA4B-09A8-5AC5ABFB6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19646F-E726-59F2-2745-8B024C20100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AD1E2D2-BF8A-BA02-5B62-281658CA29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08473D1-C13E-8330-FA71-9E80FA1586D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D200013-A220-B062-5A2A-411229B8F75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B6962-81C7-405B-58BB-81DA079DB0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F38770-D1B9-9965-B278-E8644BDE4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FF3DE-4385-D666-EA0F-15341F2D4FB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FA3E041-AA5C-8F54-1F66-41E1E8521CFF}"/>
              </a:ext>
            </a:extLst>
          </p:cNvPr>
          <p:cNvSpPr txBox="1"/>
          <p:nvPr/>
        </p:nvSpPr>
        <p:spPr>
          <a:xfrm>
            <a:off x="4494086" y="392430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je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A5BB50E3-CA75-6A5B-2EE6-DD63676E8AA8}"/>
              </a:ext>
            </a:extLst>
          </p:cNvPr>
          <p:cNvSpPr/>
          <p:nvPr/>
        </p:nvSpPr>
        <p:spPr>
          <a:xfrm rot="16200000">
            <a:off x="5479965" y="5449342"/>
            <a:ext cx="341586" cy="200511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43F0859-4AEE-6697-DAB5-557E3463D14C}"/>
              </a:ext>
            </a:extLst>
          </p:cNvPr>
          <p:cNvSpPr/>
          <p:nvPr/>
        </p:nvSpPr>
        <p:spPr>
          <a:xfrm rot="16200000">
            <a:off x="7690564" y="5396827"/>
            <a:ext cx="341586" cy="211014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BE5E6D7-5CF8-12C7-C240-0095C9A7DAB3}"/>
              </a:ext>
            </a:extLst>
          </p:cNvPr>
          <p:cNvSpPr txBox="1"/>
          <p:nvPr/>
        </p:nvSpPr>
        <p:spPr>
          <a:xfrm>
            <a:off x="1148619" y="758877"/>
            <a:ext cx="121773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j »  « e »  «  je ».   «  j »  «  o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je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 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jejo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 j »  « e »  «  je ». 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fj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  o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je »  « 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jejo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  Qui veut lire?    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19567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5040115" y="3866801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7277940" y="5694980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1AFCB504-5D0B-C39C-3201-57516DD18FC6}"/>
              </a:ext>
            </a:extLst>
          </p:cNvPr>
          <p:cNvSpPr/>
          <p:nvPr/>
        </p:nvSpPr>
        <p:spPr>
          <a:xfrm rot="16200000">
            <a:off x="5449023" y="5958161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D0B27C-1981-32D0-BAD5-B5AFF8408326}"/>
              </a:ext>
            </a:extLst>
          </p:cNvPr>
          <p:cNvSpPr txBox="1"/>
          <p:nvPr/>
        </p:nvSpPr>
        <p:spPr>
          <a:xfrm>
            <a:off x="1230456" y="806509"/>
            <a:ext cx="11818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 , « j» « o ».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a » 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 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                                                   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FF8C5-1AC2-A65A-A58B-D77DD89A5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8D380C-7E24-7F4E-4FAA-8B2E5F65EF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01B56E2-730F-84D3-49D3-44EAB762AB7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BD5990C-26B4-26FC-8310-D2326D708B4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AFC66BC-9CE3-3F09-F5D6-93379F916CE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996DF2-925D-5DDB-966E-629BAD340B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B08BE99-38CC-202A-316F-A3B4FF0658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3D990F3-0F82-2CD8-DD49-84511A90C6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CA7C062-8DBD-E3B5-0295-2384C699F6A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D717789-D407-FA5C-6C58-79E61DFFD6E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2BFE4FE-4EA0-3E3C-531D-6EE2FEA380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33ECC6F-4073-2816-7ED8-C72066F6D10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47FD9FC-36CB-DA79-B0BA-0E6556362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DC35455-1C52-771B-0740-85ABD5F0C87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9C6415A7-18F7-23A4-054A-8461CF0E832D}"/>
              </a:ext>
            </a:extLst>
          </p:cNvPr>
          <p:cNvSpPr txBox="1"/>
          <p:nvPr/>
        </p:nvSpPr>
        <p:spPr>
          <a:xfrm>
            <a:off x="5223220" y="3833874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4" name="Parenthèse ouvrante 43">
            <a:extLst>
              <a:ext uri="{FF2B5EF4-FFF2-40B4-BE49-F238E27FC236}">
                <a16:creationId xmlns:a16="http://schemas.microsoft.com/office/drawing/2014/main" id="{E37A5767-2C65-9BEF-08D6-C4DE424724D2}"/>
              </a:ext>
            </a:extLst>
          </p:cNvPr>
          <p:cNvSpPr/>
          <p:nvPr/>
        </p:nvSpPr>
        <p:spPr>
          <a:xfrm rot="16200000">
            <a:off x="7291724" y="5515685"/>
            <a:ext cx="342900" cy="166199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5" name="Parenthèse ouvrante 44">
            <a:extLst>
              <a:ext uri="{FF2B5EF4-FFF2-40B4-BE49-F238E27FC236}">
                <a16:creationId xmlns:a16="http://schemas.microsoft.com/office/drawing/2014/main" id="{013A08EF-BE5D-CC5E-E1D7-A85563C21F8E}"/>
              </a:ext>
            </a:extLst>
          </p:cNvPr>
          <p:cNvSpPr/>
          <p:nvPr/>
        </p:nvSpPr>
        <p:spPr>
          <a:xfrm rot="16200000">
            <a:off x="5686480" y="5746607"/>
            <a:ext cx="342900" cy="120015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F2551044-B222-7310-1876-73280EDD74C6}"/>
              </a:ext>
            </a:extLst>
          </p:cNvPr>
          <p:cNvSpPr txBox="1"/>
          <p:nvPr/>
        </p:nvSpPr>
        <p:spPr>
          <a:xfrm>
            <a:off x="1265585" y="764668"/>
            <a:ext cx="109843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  « j» « i ». « o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 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oji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Lisons ensemble « o» 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 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oji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                           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50918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2C2B4-7009-751F-4B74-8F7F0E127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6004D6-1048-3D97-E7D3-E7AF0D289D7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78C42-2CA2-AB2C-51CC-24530A8FF5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4622F2B-6DC6-430F-40BA-E2CDACED9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EF3D2F-FB6C-421C-726B-0DBD82F248D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FCBBC09-8D1D-7E10-A412-2138D8FC299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FDEE999-63FE-42C8-9A0C-C60DB296E8C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7979215-DD1B-9BBE-2F67-35F52EAC03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B01BF8-0A04-61CF-DECB-83052864301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8BC32C4-E850-85A2-EABA-6E41FC52136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F9917A-5899-55F2-CA82-9E9EAA7F13D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3C267A6-F4F8-8899-3FB9-F46B6476C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4622D83-21AD-529E-3152-6B2BE78CA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5526B11-F5B5-2C48-8033-64079B05C8E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121FE2A-4C82-2D0F-FDCE-5F559DECF636}"/>
              </a:ext>
            </a:extLst>
          </p:cNvPr>
          <p:cNvSpPr txBox="1"/>
          <p:nvPr/>
        </p:nvSpPr>
        <p:spPr>
          <a:xfrm>
            <a:off x="4724400" y="371279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ju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s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53BB73-FDAA-8FBC-9D9C-DDAB6983F1C1}"/>
              </a:ext>
            </a:extLst>
          </p:cNvPr>
          <p:cNvSpPr txBox="1"/>
          <p:nvPr/>
        </p:nvSpPr>
        <p:spPr>
          <a:xfrm>
            <a:off x="1298740" y="695721"/>
            <a:ext cx="1109962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Jus . Je ne prononce pas la lettre s , parce qu’elle est en gris. Je lis «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: jus.    Qui veut lire?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3972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4B2C742-5800-21DC-2953-9CDFBABD9087}"/>
              </a:ext>
            </a:extLst>
          </p:cNvPr>
          <p:cNvSpPr txBox="1"/>
          <p:nvPr/>
        </p:nvSpPr>
        <p:spPr>
          <a:xfrm>
            <a:off x="1082061" y="3968484"/>
            <a:ext cx="1194642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6600" b="1" i="0" u="none" strike="noStrike" baseline="0" dirty="0">
                <a:solidFill>
                  <a:srgbClr val="106585"/>
                </a:solidFill>
                <a:latin typeface="Dosis-SemiBold"/>
              </a:rPr>
              <a:t>Jijo     ruji      jiji       ija     ija </a:t>
            </a:r>
            <a:r>
              <a:rPr lang="fi-FI" sz="6600" b="1" dirty="0">
                <a:solidFill>
                  <a:srgbClr val="106585"/>
                </a:solidFill>
                <a:latin typeface="Dosis-SemiBold"/>
              </a:rPr>
              <a:t>       jour</a:t>
            </a:r>
            <a:endParaRPr lang="fi-FI" sz="6600" b="1" i="0" u="none" strike="noStrike" baseline="0" dirty="0">
              <a:solidFill>
                <a:srgbClr val="106585"/>
              </a:solidFill>
              <a:latin typeface="Dosis-SemiBold"/>
            </a:endParaRPr>
          </a:p>
          <a:p>
            <a:r>
              <a:rPr lang="fi-FI" sz="6600" b="1" i="0" u="none" strike="noStrike" baseline="0" dirty="0">
                <a:solidFill>
                  <a:srgbClr val="106585"/>
                </a:solidFill>
                <a:latin typeface="Dosis-SemiBold"/>
              </a:rPr>
              <a:t>jojo      </a:t>
            </a:r>
            <a:r>
              <a:rPr lang="fr-FR" sz="6600" b="1" i="0" u="none" strike="noStrike" baseline="0" dirty="0">
                <a:solidFill>
                  <a:srgbClr val="106585"/>
                </a:solidFill>
                <a:latin typeface="Dosis-SemiBold"/>
              </a:rPr>
              <a:t>je        jus       joue         </a:t>
            </a:r>
            <a:r>
              <a:rPr lang="fr-FR" sz="6600" b="1" dirty="0">
                <a:solidFill>
                  <a:srgbClr val="106585"/>
                </a:solidFill>
                <a:latin typeface="Dosis-SemiBold"/>
              </a:rPr>
              <a:t>juré</a:t>
            </a:r>
            <a:endParaRPr lang="fr-FR" sz="6600" b="1" i="0" u="none" strike="noStrike" baseline="0" dirty="0">
              <a:solidFill>
                <a:srgbClr val="106585"/>
              </a:solidFill>
              <a:latin typeface="Dosis-SemiBold"/>
            </a:endParaRPr>
          </a:p>
          <a:p>
            <a:r>
              <a:rPr lang="fr-FR" sz="6600" b="1" i="0" u="none" strike="noStrike" baseline="0" dirty="0">
                <a:solidFill>
                  <a:srgbClr val="106585"/>
                </a:solidFill>
                <a:latin typeface="Dosis-SemiBold"/>
              </a:rPr>
              <a:t>jura     jarre   joué   </a:t>
            </a:r>
            <a:r>
              <a:rPr lang="fi-FI" sz="6600" b="1" dirty="0">
                <a:solidFill>
                  <a:srgbClr val="106585"/>
                </a:solidFill>
                <a:latin typeface="Dosis-SemiBold"/>
              </a:rPr>
              <a:t>joue       </a:t>
            </a:r>
            <a:r>
              <a:rPr lang="fr-FR" sz="6600" b="1" dirty="0">
                <a:solidFill>
                  <a:srgbClr val="106585"/>
                </a:solidFill>
                <a:latin typeface="Dosis-SemiBold"/>
              </a:rPr>
              <a:t>Raja</a:t>
            </a:r>
            <a:endParaRPr lang="fr-MA" sz="6600" b="1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0" y="1181100"/>
            <a:ext cx="13518814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C’est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C’est 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137701" y="3848100"/>
            <a:ext cx="7806436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C’est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3165251" y="2659144"/>
            <a:ext cx="122423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7200" b="1" kern="0" spc="480" dirty="0">
                <a:solidFill>
                  <a:srgbClr val="FFC000"/>
                </a:solidFill>
                <a:latin typeface="Dosis" pitchFamily="2" charset="0"/>
              </a:rPr>
              <a:t>C’est</a:t>
            </a:r>
            <a:r>
              <a:rPr lang="fr-FR" sz="7200" b="1" kern="0" spc="480" dirty="0">
                <a:solidFill>
                  <a:schemeClr val="tx2"/>
                </a:solidFill>
                <a:latin typeface="Dosis" pitchFamily="2" charset="0"/>
              </a:rPr>
              <a:t> </a:t>
            </a:r>
            <a:r>
              <a:rPr lang="fr-FR" sz="7200" b="1" kern="0" spc="480" dirty="0">
                <a:solidFill>
                  <a:schemeClr val="accent2"/>
                </a:solidFill>
                <a:latin typeface="Dosis" pitchFamily="2" charset="0"/>
              </a:rPr>
              <a:t>une</a:t>
            </a:r>
            <a:r>
              <a:rPr lang="fr-FR" sz="7200" b="1" kern="0" spc="480" dirty="0">
                <a:solidFill>
                  <a:schemeClr val="tx2"/>
                </a:solidFill>
                <a:latin typeface="Dosis" pitchFamily="2" charset="0"/>
              </a:rPr>
              <a:t> jupe.</a:t>
            </a:r>
            <a:endParaRPr lang="fr-FR" sz="7200" kern="0" spc="480" dirty="0">
              <a:solidFill>
                <a:schemeClr val="tx2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jupe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la phrase 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D926AC7-6861-875F-8099-A593208EB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4919" y="4088063"/>
            <a:ext cx="4341856" cy="429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347208" y="4137909"/>
            <a:ext cx="703441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2400" b="1" kern="0" spc="480" dirty="0">
                <a:solidFill>
                  <a:srgbClr val="106585"/>
                </a:solidFill>
                <a:latin typeface="Dosis" pitchFamily="2" charset="0"/>
              </a:rPr>
              <a:t>C’est </a:t>
            </a:r>
            <a:endParaRPr lang="fr-FR" sz="124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17631" y="729445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 « C’est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2082855"/>
            <a:ext cx="8428045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2768230" y="3437717"/>
            <a:ext cx="678293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2400" b="1" kern="0" spc="480" dirty="0">
                <a:solidFill>
                  <a:schemeClr val="bg1"/>
                </a:solidFill>
                <a:latin typeface="Dosis" pitchFamily="2" charset="0"/>
              </a:rPr>
              <a:t>C’est </a:t>
            </a:r>
            <a:endParaRPr lang="fr-FR" sz="124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228599" y="1181100"/>
            <a:ext cx="132902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« f 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« j » dans des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Il joue – c’est un joli jardin.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95A58-2826-ABA8-4C5C-54F61A22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14667-444E-F9F0-8FAA-5CA15A809D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72D446-91D2-7ACB-30A4-10F050E89FC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4DCD97-B364-45CE-61B1-8C69A0E53D2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756081-58FC-DED4-2EE9-BBE92E3EF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935A7-FFEF-C073-78A9-C0158B31E87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C2D5CF-6843-241E-DB63-4FA5ECB2FB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FA6847-CADC-ACC8-38FC-422E1FB97D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0DCE155-F77A-FE65-7D74-010B00EF3B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B2ACE17-2498-FA05-2330-A24FD925F1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36E02DC-3960-5A43-BBBD-43B779244D9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F0DAC1-D5E9-1CF2-569F-8C483F0F0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2C9F0D-5E21-0A85-F642-EB51FC4215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2440EB-2A9E-412C-4B8E-B2EEABDC34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567608D-E91B-AEC4-E48B-7D1CA64E73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9853996-C599-CC9B-41FB-2C2A72EA58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B079315-3275-4630-C9FD-317668C247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C6AE5B8-5137-2CB0-0756-7CDEE9564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9D370CE0-A065-A8EB-C241-9D9A130AB5AC}"/>
              </a:ext>
            </a:extLst>
          </p:cNvPr>
          <p:cNvSpPr txBox="1"/>
          <p:nvPr/>
        </p:nvSpPr>
        <p:spPr>
          <a:xfrm>
            <a:off x="1587331" y="863264"/>
            <a:ext cx="11364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la phrase , il joue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.Regardez comment je fais.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pour écrire les modèles</a:t>
            </a: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D9929A3-ACA3-B2E8-141A-2CA00B5B9101}"/>
              </a:ext>
            </a:extLst>
          </p:cNvPr>
          <p:cNvCxnSpPr>
            <a:cxnSpLocks/>
          </p:cNvCxnSpPr>
          <p:nvPr/>
        </p:nvCxnSpPr>
        <p:spPr>
          <a:xfrm>
            <a:off x="2895600" y="6008281"/>
            <a:ext cx="5269107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68FDB6-E826-8632-7004-8C884F83F4B4}"/>
              </a:ext>
            </a:extLst>
          </p:cNvPr>
          <p:cNvCxnSpPr>
            <a:cxnSpLocks/>
          </p:cNvCxnSpPr>
          <p:nvPr/>
        </p:nvCxnSpPr>
        <p:spPr>
          <a:xfrm>
            <a:off x="2895600" y="4585881"/>
            <a:ext cx="465950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17B8B27D-73C1-9B1B-9406-AADF0887B025}"/>
              </a:ext>
            </a:extLst>
          </p:cNvPr>
          <p:cNvCxnSpPr>
            <a:cxnSpLocks/>
          </p:cNvCxnSpPr>
          <p:nvPr/>
        </p:nvCxnSpPr>
        <p:spPr>
          <a:xfrm>
            <a:off x="2895600" y="5295900"/>
            <a:ext cx="542150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7E57932-3B7F-574B-9DE8-9AB389EE3F56}"/>
              </a:ext>
            </a:extLst>
          </p:cNvPr>
          <p:cNvSpPr txBox="1"/>
          <p:nvPr/>
        </p:nvSpPr>
        <p:spPr>
          <a:xfrm>
            <a:off x="2976036" y="4145521"/>
            <a:ext cx="5546453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Il joue.</a:t>
            </a:r>
          </a:p>
        </p:txBody>
      </p:sp>
      <p:pic>
        <p:nvPicPr>
          <p:cNvPr id="35" name="Picture 4" descr="Peau moyennement claire main qui écrit image clipart ...">
            <a:extLst>
              <a:ext uri="{FF2B5EF4-FFF2-40B4-BE49-F238E27FC236}">
                <a16:creationId xmlns:a16="http://schemas.microsoft.com/office/drawing/2014/main" id="{07641E4A-8F01-68D3-A8D2-6917D6289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314" y="4066299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5178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20539</TotalTime>
  <Words>6369</Words>
  <Application>Microsoft Office PowerPoint</Application>
  <PresentationFormat>Personnalisé</PresentationFormat>
  <Paragraphs>1068</Paragraphs>
  <Slides>125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125</vt:i4>
      </vt:variant>
    </vt:vector>
  </HeadingPairs>
  <TitlesOfParts>
    <vt:vector size="137" baseType="lpstr">
      <vt:lpstr>Dosis</vt:lpstr>
      <vt:lpstr>Symbol</vt:lpstr>
      <vt:lpstr>Microsoft Uighur</vt:lpstr>
      <vt:lpstr>Carelia</vt:lpstr>
      <vt:lpstr>A Massir Ballpoint</vt:lpstr>
      <vt:lpstr>Aptos</vt:lpstr>
      <vt:lpstr>Wingdings</vt:lpstr>
      <vt:lpstr>Calibri</vt:lpstr>
      <vt:lpstr>Dosis-SemiBold</vt:lpstr>
      <vt:lpstr>Arial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165</cp:revision>
  <dcterms:created xsi:type="dcterms:W3CDTF">2006-08-16T00:00:00Z</dcterms:created>
  <dcterms:modified xsi:type="dcterms:W3CDTF">2025-09-12T22:57:32Z</dcterms:modified>
  <dc:identifier>DAFtlvZnwz4</dc:identifier>
</cp:coreProperties>
</file>