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9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0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1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55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2147482705" r:id="rId23"/>
    <p:sldId id="2147482706" r:id="rId24"/>
    <p:sldId id="2147482707" r:id="rId25"/>
    <p:sldId id="599" r:id="rId26"/>
    <p:sldId id="601" r:id="rId27"/>
    <p:sldId id="2134809012" r:id="rId28"/>
    <p:sldId id="2147482462" r:id="rId29"/>
    <p:sldId id="2147482463" r:id="rId30"/>
    <p:sldId id="2147482464" r:id="rId31"/>
    <p:sldId id="2147482469" r:id="rId32"/>
    <p:sldId id="2147482465" r:id="rId33"/>
    <p:sldId id="2147482466" r:id="rId34"/>
    <p:sldId id="2147482468" r:id="rId35"/>
    <p:sldId id="2147482467" r:id="rId36"/>
    <p:sldId id="2147482472" r:id="rId37"/>
    <p:sldId id="2147482473" r:id="rId38"/>
    <p:sldId id="2147482470" r:id="rId39"/>
    <p:sldId id="2147482471" r:id="rId40"/>
    <p:sldId id="2147482708" r:id="rId41"/>
    <p:sldId id="609" r:id="rId42"/>
    <p:sldId id="610" r:id="rId43"/>
    <p:sldId id="2147482483" r:id="rId44"/>
    <p:sldId id="2147482487" r:id="rId45"/>
    <p:sldId id="612" r:id="rId46"/>
    <p:sldId id="2147482484" r:id="rId47"/>
    <p:sldId id="2147482485" r:id="rId48"/>
    <p:sldId id="615" r:id="rId49"/>
    <p:sldId id="2147482486" r:id="rId50"/>
    <p:sldId id="2147482481" r:id="rId51"/>
    <p:sldId id="2147482479" r:id="rId52"/>
    <p:sldId id="2147482478" r:id="rId53"/>
    <p:sldId id="620" r:id="rId54"/>
    <p:sldId id="2147482494" r:id="rId55"/>
    <p:sldId id="2147482490" r:id="rId56"/>
    <p:sldId id="2147482495" r:id="rId57"/>
    <p:sldId id="2147482604" r:id="rId58"/>
    <p:sldId id="2147482605" r:id="rId59"/>
    <p:sldId id="2147482491" r:id="rId60"/>
    <p:sldId id="2147482599" r:id="rId61"/>
    <p:sldId id="2147482602" r:id="rId62"/>
    <p:sldId id="2147482603" r:id="rId63"/>
    <p:sldId id="2147482606" r:id="rId64"/>
    <p:sldId id="2147482607" r:id="rId65"/>
    <p:sldId id="2147482608" r:id="rId66"/>
    <p:sldId id="2147482609" r:id="rId67"/>
    <p:sldId id="2147482610" r:id="rId68"/>
    <p:sldId id="2147482611" r:id="rId69"/>
    <p:sldId id="2147482612" r:id="rId70"/>
    <p:sldId id="2147482613" r:id="rId71"/>
    <p:sldId id="2147482614" r:id="rId72"/>
    <p:sldId id="2147482615" r:id="rId73"/>
    <p:sldId id="2147482616" r:id="rId74"/>
    <p:sldId id="2147482617" r:id="rId75"/>
    <p:sldId id="2147482618" r:id="rId76"/>
    <p:sldId id="2147482619" r:id="rId77"/>
    <p:sldId id="2147482620" r:id="rId78"/>
    <p:sldId id="2147482621" r:id="rId79"/>
    <p:sldId id="2147482719" r:id="rId80"/>
    <p:sldId id="2147482720" r:id="rId81"/>
    <p:sldId id="2147482622" r:id="rId82"/>
    <p:sldId id="2147482623" r:id="rId83"/>
    <p:sldId id="2147482624" r:id="rId84"/>
    <p:sldId id="2147482625" r:id="rId85"/>
    <p:sldId id="2147482626" r:id="rId86"/>
    <p:sldId id="2147482630" r:id="rId87"/>
    <p:sldId id="2147482631" r:id="rId88"/>
    <p:sldId id="2147482632" r:id="rId89"/>
    <p:sldId id="2147482633" r:id="rId90"/>
    <p:sldId id="2147482634" r:id="rId91"/>
    <p:sldId id="2147482637" r:id="rId92"/>
    <p:sldId id="2147482639" r:id="rId93"/>
    <p:sldId id="2147482638" r:id="rId94"/>
    <p:sldId id="2147482640" r:id="rId95"/>
    <p:sldId id="2147482641" r:id="rId96"/>
    <p:sldId id="2147482642" r:id="rId97"/>
    <p:sldId id="2147482643" r:id="rId98"/>
    <p:sldId id="2147482644" r:id="rId99"/>
    <p:sldId id="2147482645" r:id="rId100"/>
    <p:sldId id="2147482646" r:id="rId101"/>
    <p:sldId id="2147482647" r:id="rId102"/>
    <p:sldId id="2147482648" r:id="rId103"/>
    <p:sldId id="2147482649" r:id="rId104"/>
    <p:sldId id="2147482650" r:id="rId105"/>
    <p:sldId id="2147482651" r:id="rId106"/>
    <p:sldId id="2147482701" r:id="rId107"/>
    <p:sldId id="2147482652" r:id="rId108"/>
    <p:sldId id="2147482653" r:id="rId109"/>
    <p:sldId id="2147482654" r:id="rId110"/>
    <p:sldId id="2147482656" r:id="rId111"/>
    <p:sldId id="2147482662" r:id="rId112"/>
    <p:sldId id="2134805257" r:id="rId113"/>
    <p:sldId id="2147482657" r:id="rId114"/>
    <p:sldId id="2147482658" r:id="rId115"/>
    <p:sldId id="2147482659" r:id="rId116"/>
    <p:sldId id="2147482660" r:id="rId117"/>
    <p:sldId id="2147482661" r:id="rId118"/>
    <p:sldId id="2147482700" r:id="rId119"/>
    <p:sldId id="2147482664" r:id="rId120"/>
    <p:sldId id="2147482666" r:id="rId121"/>
    <p:sldId id="2147482671" r:id="rId122"/>
    <p:sldId id="2147482497" r:id="rId123"/>
    <p:sldId id="2147482679" r:id="rId124"/>
    <p:sldId id="2147482680" r:id="rId125"/>
    <p:sldId id="2147482681" r:id="rId126"/>
    <p:sldId id="2147482682" r:id="rId127"/>
    <p:sldId id="2147482683" r:id="rId128"/>
    <p:sldId id="2147482684" r:id="rId129"/>
    <p:sldId id="2147482685" r:id="rId130"/>
    <p:sldId id="2147482686" r:id="rId131"/>
    <p:sldId id="2147482687" r:id="rId132"/>
    <p:sldId id="2147482688" r:id="rId133"/>
    <p:sldId id="2147482689" r:id="rId134"/>
    <p:sldId id="2147482690" r:id="rId135"/>
    <p:sldId id="2147482691" r:id="rId136"/>
    <p:sldId id="2147482692" r:id="rId137"/>
    <p:sldId id="2147482693" r:id="rId138"/>
    <p:sldId id="2147482694" r:id="rId139"/>
    <p:sldId id="2147482698" r:id="rId140"/>
    <p:sldId id="2147482695" r:id="rId141"/>
    <p:sldId id="2147482699" r:id="rId142"/>
    <p:sldId id="2147482696" r:id="rId143"/>
    <p:sldId id="2147482697" r:id="rId144"/>
    <p:sldId id="2147482566" r:id="rId145"/>
    <p:sldId id="2147482577" r:id="rId146"/>
    <p:sldId id="2147482580" r:id="rId147"/>
    <p:sldId id="2147482709" r:id="rId148"/>
    <p:sldId id="2147482581" r:id="rId149"/>
    <p:sldId id="2147482582" r:id="rId150"/>
    <p:sldId id="2147482583" r:id="rId151"/>
    <p:sldId id="2147482584" r:id="rId152"/>
    <p:sldId id="700" r:id="rId153"/>
    <p:sldId id="701" r:id="rId154"/>
  </p:sldIdLst>
  <p:sldSz cx="13716000" cy="10287000"/>
  <p:notesSz cx="6858000" cy="9144000"/>
  <p:embeddedFontLst>
    <p:embeddedFont>
      <p:font typeface="Carelia" panose="020B0604020202020204" charset="0"/>
      <p:regular r:id="rId156"/>
    </p:embeddedFont>
    <p:embeddedFont>
      <p:font typeface="Dosis" pitchFamily="2" charset="0"/>
      <p:regular r:id="rId157"/>
      <p:bold r:id="rId158"/>
    </p:embeddedFont>
    <p:embeddedFont>
      <p:font typeface="Microsoft Uighur" panose="02000000000000000000" pitchFamily="2" charset="-78"/>
      <p:regular r:id="rId159"/>
      <p:bold r:id="rId1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392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slide" Target="slides/slide152.xml"/><Relationship Id="rId159" Type="http://schemas.openxmlformats.org/officeDocument/2006/relationships/font" Target="fonts/font4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font" Target="fonts/font5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font" Target="fonts/font1.fntdata"/><Relationship Id="rId16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font" Target="fonts/font2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theme" Target="theme/theme1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2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2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Relationship Id="rId9" Type="http://schemas.openxmlformats.org/officeDocument/2006/relationships/image" Target="../media/image7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Relationship Id="rId9" Type="http://schemas.openxmlformats.org/officeDocument/2006/relationships/image" Target="../media/image7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Relationship Id="rId9" Type="http://schemas.openxmlformats.org/officeDocument/2006/relationships/image" Target="../media/image72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Relationship Id="rId9" Type="http://schemas.openxmlformats.org/officeDocument/2006/relationships/image" Target="../media/image7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7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77.png"/><Relationship Id="rId4" Type="http://schemas.openxmlformats.org/officeDocument/2006/relationships/image" Target="../media/image35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81.png"/><Relationship Id="rId4" Type="http://schemas.openxmlformats.org/officeDocument/2006/relationships/image" Target="../media/image35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7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7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2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53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52.pn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52.png"/><Relationship Id="rId9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6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61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6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63.jpg"/><Relationship Id="rId5" Type="http://schemas.openxmlformats.org/officeDocument/2006/relationships/image" Target="../media/image60.jpe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2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Ali –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lilo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lélu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- les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une  – un – sur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un”.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”un”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676400" y="446268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un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ra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rat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87C975-E708-C66C-D2BC-B6655FB32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7586" y="3852607"/>
            <a:ext cx="4368134" cy="29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un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un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un 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1991854" y="4533900"/>
            <a:ext cx="64008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une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giraf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girafe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16C08A-D711-70BD-5A15-99E5F8B84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1" y="2460044"/>
            <a:ext cx="3644519" cy="544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une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F392-F912-2D05-07E8-E2535903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C4E64-A871-2141-D35A-6594342A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66DB3E1-8843-ACF9-5AA4-034FB65FCC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65FDF39-3C43-3172-29FD-2DEF6010DD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DB6441-2194-213D-CE5E-ADD42C2F8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5472D6-E26A-F979-A19A-8F6E6ABFD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19493D8-C740-86D2-759B-1DF4091237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B4C624-7BBA-869D-A519-C9121A0CA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25BF07-A5F0-8DFC-AAAF-6A582CA50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2DFEC9-A620-AE5C-EDD1-46E27FCBEA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E50CF2-AD93-769A-9DE3-B91E889CE4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93575C-3338-2AA2-10FA-D846DB7A6E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D0627-50D5-A921-8712-4212B495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4D1035-842A-B0E4-5893-785ED2E49DFC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3B716B-45E6-0B70-1E25-A9E8400E4217}"/>
              </a:ext>
            </a:extLst>
          </p:cNvPr>
          <p:cNvSpPr txBox="1"/>
          <p:nvPr/>
        </p:nvSpPr>
        <p:spPr>
          <a:xfrm>
            <a:off x="1580911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sur ”.  Lisons  ensemble ”sur”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641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C161-F1E2-F9F1-2FE9-645852C9B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6D1CE4-B4FC-5D92-0DBE-336CE63167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2EC79B7-D0D8-F6B2-4743-B88B69E736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26D9F1-48F2-70CC-1982-66CAB111D1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E9705E-531D-A2E5-A45A-EE7A67FD1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30DFBC-2002-5E8C-B054-A8949824D21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14C834-C1C9-A904-D520-C03B1EEEFB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18AB99-8871-1B90-A016-C758BED79E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88B773-F3AD-307F-BEB2-44711FCEB2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C3DBFD-B0E0-B497-BB0B-98D58578C61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14867-5F40-6F0D-C125-D7A0D60F11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4CF008-BD14-A726-94B6-D23B39F7D0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A44DADC-A33E-F3AC-C139-A60414A3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9807299-EE2E-C10F-4B17-FF9D1153A569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1F0212-943F-FB72-3360-109602EBEB52}"/>
              </a:ext>
            </a:extLst>
          </p:cNvPr>
          <p:cNvSpPr txBox="1"/>
          <p:nvPr/>
        </p:nvSpPr>
        <p:spPr>
          <a:xfrm>
            <a:off x="1488576" y="763338"/>
            <a:ext cx="1171953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mot “sur”. 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lettres s, u et r. les.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”sur”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689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723F5-0344-8597-7E5E-040BCF8CD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DE3C5C-81C6-A790-B181-244C0BB732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6025A8-4114-4E3D-25D7-A8D5C2CEEB9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EA2419-A2BE-528B-D459-0E90B631FF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B769302-B623-E285-7FC7-33C3D20D78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BB0B3C-3EA2-E131-0A8A-20F44FBA62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9806B5-93E2-E766-E1F4-B74DBDED937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9EA7CC-C1D9-093D-19E0-56DCABA1D03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73E6-0948-D153-2777-8FA8E4BD21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CB2E1D-C8CC-6D2F-E68E-6959B32E61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CC005F-92F8-71D2-62E3-4E32E3750C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B80F2F-7DD1-BFA5-F01F-7B32AB9D14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0353B7-77FA-40E0-59FE-0BE14DCF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79AF58-5FD7-D9E7-C64D-2B14397F9F0B}"/>
              </a:ext>
            </a:extLst>
          </p:cNvPr>
          <p:cNvSpPr txBox="1"/>
          <p:nvPr/>
        </p:nvSpPr>
        <p:spPr>
          <a:xfrm>
            <a:off x="1666874" y="2846370"/>
            <a:ext cx="103822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Le ra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est 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sur 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le li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8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EA7668-97D1-8314-AAA3-0483D7A80D1E}"/>
              </a:ext>
            </a:extLst>
          </p:cNvPr>
          <p:cNvSpPr txBox="1"/>
          <p:nvPr/>
        </p:nvSpPr>
        <p:spPr>
          <a:xfrm>
            <a:off x="1499568" y="750586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rat est sur le lit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39D1A1-5B8A-F952-88AE-E69A774FE7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649421" y="783908"/>
            <a:ext cx="1380500" cy="920785"/>
          </a:xfrm>
          <a:prstGeom prst="rect">
            <a:avLst/>
          </a:prstGeom>
        </p:spPr>
      </p:pic>
      <p:pic>
        <p:nvPicPr>
          <p:cNvPr id="10" name="Image 9" descr="Une image contenant meubles, lit, chambre, literie&#10;&#10;Le contenu généré par l’IA peut être incorrect.">
            <a:extLst>
              <a:ext uri="{FF2B5EF4-FFF2-40B4-BE49-F238E27FC236}">
                <a16:creationId xmlns:a16="http://schemas.microsoft.com/office/drawing/2014/main" id="{E497BDAB-FA50-4F68-FA3F-DC0EA24A81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82" y="4610100"/>
            <a:ext cx="524256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6021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55F3F-2984-89BA-C137-8D210ACD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D3427A-081E-0691-4F59-83ED669961A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A6A4F78-9DB2-0568-6DC8-6F9FF8B7412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E67EF0-A8A4-24C9-62F2-BA488B4C76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C59D9F-4339-444F-185E-990EDE44ABBC}"/>
                </a:ext>
              </a:extLst>
            </p:cNvPr>
            <p:cNvSpPr/>
            <p:nvPr/>
          </p:nvSpPr>
          <p:spPr>
            <a:xfrm>
              <a:off x="312517" y="31988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E40387C-4672-044C-114C-41C9800A4C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442D212-F74B-FE9C-8A92-F3E8C31DFD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8396A22-29EF-A369-A779-9EFD7DF8BB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2C5AF9D-E70B-82B8-4076-D1F09E47CC2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B8AA6A7-2758-4D1A-18AE-2B888144F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FC2087-78FD-5CAA-F04D-B03FDF8FE0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51917C0-1ABE-B173-0D32-53EAAF2942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C8B5BA-BCA6-C73D-9F2B-17C011260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0D98838-B34E-D455-97AF-AE30A58484EC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E99ED0-E9FD-7104-37F4-1803153DCC5E}"/>
              </a:ext>
            </a:extLst>
          </p:cNvPr>
          <p:cNvSpPr txBox="1"/>
          <p:nvPr/>
        </p:nvSpPr>
        <p:spPr>
          <a:xfrm>
            <a:off x="1512868" y="121602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CDA8FE7-C6A1-8547-98BA-9C70C720B7C6}"/>
              </a:ext>
            </a:extLst>
          </p:cNvPr>
          <p:cNvSpPr txBox="1"/>
          <p:nvPr/>
        </p:nvSpPr>
        <p:spPr>
          <a:xfrm>
            <a:off x="1462547" y="701551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sur”.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4399415-F63A-57C0-4E5C-85C65B6C68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65030" y="632107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806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3013-2A93-4AD1-9F12-D108FB51E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DA5999-6CC1-CF02-4F34-0AE85992DB22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83B10A-DFCD-232F-1FF4-1497DC5D3AEB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BD4D370-2BE0-D890-8C86-954EFD71D88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650663-643A-C891-F45A-A7CF2C7683E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0457F6-E008-85F6-5A34-37292BBADAFB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E96AD19-9D8A-DE9B-AC64-CF165D6734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54DA9FC-A9B4-9437-DF6F-EDC7DAEA17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7E20C2-F5B1-1ABF-1B6C-1FB4725882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DE4E28D-7EB3-CF71-F7D4-7FDF4DBAF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A3E5BB2-306E-A281-743A-3F9934D20B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312E8173-3120-B07E-5650-50964B625DD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C88B85-93D4-ADE4-9FB3-D209B9D17A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E807E76F-01C2-2D15-009E-E0BF27535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2387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85C91-AD68-FF62-5548-CF6326316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2F4AA-09E0-7325-B4F2-5F230917BD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0544B3-EB28-BD15-781C-1A13EBB192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934212-35A9-3C8B-0F3C-8EF6307941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208CF8-099E-B602-3D58-7E637C599F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476304F-2208-217D-55F8-C7C3FF5946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0FBFD67-C6F0-11A2-F8D4-936CC45A713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D7C5FF-6C07-BEB8-20DF-3DCC4BA4D0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656885-EDBE-6627-DAD7-2B2D2F52F64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BA62C7-2377-3366-5A8E-C1AAB55D88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E3095A-CD1B-45C4-2DA3-2A50959349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CBCE4C6-6A7F-8046-02EA-60323CFC542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1B1EA2-F733-6BED-173D-E939F01B0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2C69370-C96F-4171-4EF3-6C8C54466960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D0471A-194D-8483-96F3-5EE059868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B8F827-EFEB-4D77-A5C0-0E0C31878F7B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45587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C12F0-FFB6-0668-7E37-BEFB979A2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CBB48B-FF71-685C-F480-A82148D896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3D92AD-0BAC-2E04-7E9B-EF8FE936C0B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F38E5F-35F9-96A8-29D8-5C4EF7ED3B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DAF62A-F086-2C7F-31A8-ACE0F32F9E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2C2C9C-7BD7-EBF1-7740-7BEFF7BE90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2A10B6-C50C-6E6B-662B-1807865D569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F5CD25-C44E-77E9-E97F-CB14639C6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C31106-B8DC-C446-FD36-1E76599B8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365367-9197-A83B-73B8-B037C192B43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A51581-5053-2DF0-5F44-11C4D8B2A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1420D56-9DC4-390F-88F6-1DD3DE2567C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97C5F6D-9ADA-78F0-B313-0B042E088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A865FE-3DEC-C7CC-EC54-B04EB8392F70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« sur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14D57F-619E-1182-0714-76BD69815A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AA734DF-D24A-E600-7015-849FF8DA4E21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832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«a»- « l  » - «  al » , « al » , « al »-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 »-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a » « li » « Ali 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Ali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r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r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Rue  - rat  – </a:t>
            </a:r>
            <a:r>
              <a:rPr lang="fr-MA" sz="4800" b="1" dirty="0" err="1">
                <a:solidFill>
                  <a:srgbClr val="106585"/>
                </a:solidFill>
                <a:latin typeface="Dosis" pitchFamily="2" charset="0"/>
              </a:rPr>
              <a:t>Rali</a:t>
            </a: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a un rôle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587331" y="863264"/>
            <a:ext cx="11364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 mot  « rue » .Regardez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85881"/>
            <a:ext cx="3759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959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350543" y="4179481"/>
            <a:ext cx="3657600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r</a:t>
            </a:r>
            <a:r>
              <a:rPr lang="fr-FR" sz="11934" b="1" kern="0" spc="415" dirty="0">
                <a:solidFill>
                  <a:srgbClr val="106585"/>
                </a:solidFill>
                <a:latin typeface="Dosis" pitchFamily="2" charset="0"/>
              </a:rPr>
              <a:t>ue</a:t>
            </a:r>
            <a:endParaRPr lang="fr-FR" sz="14351" b="1" kern="0" spc="415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789" y="413920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357502" y="839533"/>
            <a:ext cx="1180381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rue  » . J’entends « ru » mais  j’écris  rue  avec un e  qui n’est pas prononcé.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ru », j’écris les lettres r , u et e.  Je lis  rue.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01C765D-855C-19E3-3B22-85656CA64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0" y="3314700"/>
            <a:ext cx="7051212" cy="32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81597" y="894918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ABEE-F7D0-2E37-7EAD-BA43231B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3C384C-7211-08D8-2436-959CAC14A6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17EBD0-8508-C8D3-2DA0-F132836A45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A6BE91-5C8D-C679-0982-F992A6ECEE4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8B859-4089-8DFD-9847-28B75FA4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CE5EE-B5AE-AD45-0E55-5C1279B4F729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622611-9520-AA63-285C-8BC8599E129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3B0E31-4107-B143-2724-CD7E79AFF7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81A8BA-0C0A-2882-55ED-DA17EF185D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4E7B4F5-A524-6BFD-1FAE-DFA56D24A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1B0B8E-0D19-5383-4086-9DCCDB82CB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383CC0B-2112-9695-BFFE-2EFE4A04EC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5820A8D-DC76-144D-F373-2A9DB305E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A42A273-7C1F-22F1-EB18-E04D4B391D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2AFC5BD-BDCC-0D05-ADAD-ADC4263F9A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108CE9-B8A1-3805-A5FE-3BC16AFE44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B142596-76CD-A4E1-BAEB-0980F251A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E8CFD02-F364-5CA7-985B-884DCD676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652" y="87468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105086" y="798414"/>
            <a:ext cx="1264094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Ecrivez  « rue » sur vos ardoises. Laissez un petit espace entre les deux lettres.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         L’enseignant donne une rétroaction positive et corrective. 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4B204D3-96F1-10E1-AE40-9E31B5350D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0" y="3314700"/>
            <a:ext cx="7051212" cy="32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711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55267" y="851911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 mot « rat ». 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4269877" y="6137208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4269877" y="4714808"/>
            <a:ext cx="3759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4269877" y="5430642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4824513" y="4308408"/>
            <a:ext cx="3657600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rat</a:t>
            </a:r>
          </a:p>
        </p:txBody>
      </p:sp>
      <p:pic>
        <p:nvPicPr>
          <p:cNvPr id="32" name="Picture 4" descr="Peau moyennement claire main qui écrit image clipart ...">
            <a:extLst>
              <a:ext uri="{FF2B5EF4-FFF2-40B4-BE49-F238E27FC236}">
                <a16:creationId xmlns:a16="http://schemas.microsoft.com/office/drawing/2014/main" id="{85651331-6916-9828-DA02-DA67047A7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672" y="4206096"/>
            <a:ext cx="1798500" cy="215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803" y="859266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309385" y="75028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 . J’entends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 mais  j’écris  rat  avec un t  qui n’est pas prononcé.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J’entends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», j’écris les lettres r , a et t.  Je lis  rat.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55" y="472715"/>
            <a:ext cx="1381080" cy="1120448"/>
          </a:xfrm>
          <a:prstGeom prst="rect">
            <a:avLst/>
          </a:prstGeom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5C2B07B-F0EE-4F68-519D-3B8A8119D168}"/>
              </a:ext>
            </a:extLst>
          </p:cNvPr>
          <p:cNvCxnSpPr>
            <a:cxnSpLocks/>
          </p:cNvCxnSpPr>
          <p:nvPr/>
        </p:nvCxnSpPr>
        <p:spPr>
          <a:xfrm>
            <a:off x="3786382" y="5551964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01A394D-68B4-B6ED-1A2A-4679D68D9EC2}"/>
              </a:ext>
            </a:extLst>
          </p:cNvPr>
          <p:cNvCxnSpPr>
            <a:cxnSpLocks/>
          </p:cNvCxnSpPr>
          <p:nvPr/>
        </p:nvCxnSpPr>
        <p:spPr>
          <a:xfrm>
            <a:off x="3786382" y="4129564"/>
            <a:ext cx="3759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59888ED-BA97-D0F1-2ECE-339490B98915}"/>
              </a:ext>
            </a:extLst>
          </p:cNvPr>
          <p:cNvCxnSpPr>
            <a:cxnSpLocks/>
          </p:cNvCxnSpPr>
          <p:nvPr/>
        </p:nvCxnSpPr>
        <p:spPr>
          <a:xfrm>
            <a:off x="3786382" y="4845398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05EE3D3-71A1-F02F-E311-2DA39B0837A2}"/>
              </a:ext>
            </a:extLst>
          </p:cNvPr>
          <p:cNvSpPr txBox="1"/>
          <p:nvPr/>
        </p:nvSpPr>
        <p:spPr>
          <a:xfrm>
            <a:off x="4341018" y="3723164"/>
            <a:ext cx="3657600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rat</a:t>
            </a:r>
          </a:p>
        </p:txBody>
      </p:sp>
      <p:pic>
        <p:nvPicPr>
          <p:cNvPr id="31" name="Picture 4" descr="Peau moyennement claire main qui écrit image clipart ...">
            <a:extLst>
              <a:ext uri="{FF2B5EF4-FFF2-40B4-BE49-F238E27FC236}">
                <a16:creationId xmlns:a16="http://schemas.microsoft.com/office/drawing/2014/main" id="{1C7F97D0-EFF4-CBAD-0D61-9CBBA3455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49" y="3892860"/>
            <a:ext cx="1738719" cy="17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4DD2-5F30-2D63-364B-8E0BEC69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1DE311-B71D-9F35-2459-E18D730AF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D5922-F54C-25F9-AB22-3BDC17C156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CA5854-443E-1CF8-161E-FCB6913288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20A461-CAD7-3612-D5C5-627960473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2A4EE2-6897-ECCE-D960-4C45A3B34A7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9E6E0E-35B3-D9B3-865A-3EDBB26839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5E46F2-E94C-C325-FADA-1B5A686F9C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97C91-2BD7-3F60-D1A5-B31C75FC1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488777-B5E3-FF68-53C2-4D8D49B9D8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15C6AAA-AB1D-5598-20E0-8BCFA1B336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273BEA-4538-7797-5FAC-CCA5D9F34D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ED4D8CB-393E-87BC-CDAD-B32305B1D6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B5A933B-F7CB-421F-3631-92F3C4D33AC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7F98835-C800-8C07-A615-204F5D1579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4DAC404-412D-E1B2-1CEF-D25D1992E6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C9AAF-E9B4-1BDD-9870-EDDB8C2055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6B8855-2E92-A72F-23B3-2633567CF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393015" y="706875"/>
            <a:ext cx="10908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« 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rat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 sur vos ardoises. Laissez un petit espace entre les lettres 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donne une rétroaction positive et corrective</a:t>
            </a:r>
            <a:r>
              <a:rPr kumimoji="0" lang="fr-MA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7A1503F-0578-2C56-4ECA-2F42C94C3D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7250" y="3627896"/>
            <a:ext cx="5972125" cy="303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Ali»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C0587-441D-54F0-5C18-CC2088057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4F0DE66-A8AD-61FF-AAB0-5A266F72531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1CFC62-60D9-51CB-FF96-A5202AE33F0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C2A7EE-61B5-C094-E9F4-AFD69813269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BB91B9-D6F7-0FE6-C0C5-57F473C66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8F7E085-C571-A766-9FC3-3383CA2F8CEE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14590D-5209-D6C4-6D56-A5C75CA3203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E1BA823-41E7-EE54-7D9C-023D57DAC3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4DCEC32-443D-FDA6-58E0-4D863C05A2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DE017EB-D32F-8DDA-35FE-D7BB3A8C18D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D0CBFE-AD94-C955-3BD1-8AC6CD2E71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DA1B7A3-FCC7-53D7-8535-32A42BBD77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00F069F-8F13-4DB2-0F27-882BE879B1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D8B8D52-4C8B-1537-215A-85873F4D71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9B6584E-9F69-6A0F-56BC-1FB2EA8A88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EC2CF8D-81AB-2C05-1E6E-06662AAE91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0C349E9-0CA5-7755-B514-B6C54842537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FBF807D-A792-A05B-9114-007F9351A8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04573" y="640561"/>
            <a:ext cx="1182669" cy="11031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465680" y="814613"/>
            <a:ext cx="10683764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Rali a un rôle. Regardez comment je fais pour écrire cette phrase.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2A8797F-34C7-950D-EBC0-7FBEC85AD8ED}"/>
              </a:ext>
            </a:extLst>
          </p:cNvPr>
          <p:cNvCxnSpPr>
            <a:cxnSpLocks/>
          </p:cNvCxnSpPr>
          <p:nvPr/>
        </p:nvCxnSpPr>
        <p:spPr>
          <a:xfrm>
            <a:off x="1105086" y="6134100"/>
            <a:ext cx="1032491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C70FF67-91F4-6193-873C-504BBEDB42FA}"/>
              </a:ext>
            </a:extLst>
          </p:cNvPr>
          <p:cNvCxnSpPr>
            <a:cxnSpLocks/>
          </p:cNvCxnSpPr>
          <p:nvPr/>
        </p:nvCxnSpPr>
        <p:spPr>
          <a:xfrm>
            <a:off x="1186339" y="5075881"/>
            <a:ext cx="996802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349D9FBC-3338-1EF5-A892-084B16542B6B}"/>
              </a:ext>
            </a:extLst>
          </p:cNvPr>
          <p:cNvCxnSpPr>
            <a:cxnSpLocks/>
          </p:cNvCxnSpPr>
          <p:nvPr/>
        </p:nvCxnSpPr>
        <p:spPr>
          <a:xfrm>
            <a:off x="1153971" y="5580025"/>
            <a:ext cx="10118434" cy="3600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F07ED765-79E7-BCE5-B0EF-3CEA9F17DF5B}"/>
              </a:ext>
            </a:extLst>
          </p:cNvPr>
          <p:cNvSpPr txBox="1"/>
          <p:nvPr/>
        </p:nvSpPr>
        <p:spPr>
          <a:xfrm>
            <a:off x="1073248" y="4914900"/>
            <a:ext cx="98297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0000" b="1" kern="0" spc="415" dirty="0">
                <a:solidFill>
                  <a:srgbClr val="106585"/>
                </a:solidFill>
                <a:latin typeface="Dosis" pitchFamily="2" charset="0"/>
              </a:rPr>
              <a:t>Rali a un rôle.</a:t>
            </a:r>
          </a:p>
        </p:txBody>
      </p:sp>
      <p:pic>
        <p:nvPicPr>
          <p:cNvPr id="2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C74C598C-3761-C26E-7F19-8B5B41439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445" y="4259223"/>
            <a:ext cx="2147481" cy="214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86071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89FE-FE62-9B20-EDB6-BA47C25B8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C3DD24-EE9A-FAD4-A70A-98FAD99981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F98002-7FFD-1ADB-3D19-60BA11900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BF105D-FDA2-6554-4092-5D23CAC30C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56EBB5-35F9-8525-9506-7026CAB12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231C7BD-DF40-2104-E854-6586BEFCABE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5269F6-7FE6-CEC9-90AB-8FC72617A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58DA5-DF26-746E-0230-C18CC3B7701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BF327D2-787F-FAC2-EC2D-D137C7EA92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AD16215-9809-5FC3-DC5F-B5A0592AB5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2E8B397-0733-A98F-00CB-A8B88E6E44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AAD2272-1169-4595-381B-B87CDA3A69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F44542F-7342-388D-8BE9-CE6BC5BB58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8FA645E-6163-D57F-CC1F-6C4910A453F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93319A8-15AD-86B3-AE9C-46B275DBD1F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6001DA2-CADB-E6E5-D63A-34AD3C50A8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5FC1B62-49B8-3DA9-C3BA-7496200E2F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2CF7CB5-9469-77CD-3148-08ED3C790F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7993" y="87577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85D416-EBDD-1B25-A98E-5F2E932A071F}"/>
              </a:ext>
            </a:extLst>
          </p:cNvPr>
          <p:cNvSpPr txBox="1"/>
          <p:nvPr/>
        </p:nvSpPr>
        <p:spPr>
          <a:xfrm>
            <a:off x="1129339" y="721508"/>
            <a:ext cx="1292956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Rali a un rôle» est composée de plusieurs mots. J’entends « Rali », j’écris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ra » +  »li »  puis j’écris « a » puis « un » et « rôle «  avec un e muette à la fin.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CF6E82-3169-7740-119E-5098E3B6FCE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42" y="389395"/>
            <a:ext cx="943811" cy="76569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7E2BB97-711F-C8E6-4749-4BE7155821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2940" y="4167487"/>
            <a:ext cx="11461778" cy="292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5921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6083-A9DA-234F-A64B-14530FB34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DFAE1E-F3DB-ED6E-92D0-D1A12525C49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EDAA06-5E28-D995-CF9C-E0A1ADFC2B7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7C8FE9-D5EA-D90A-7671-C38FD7D4372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EFC837-CA4E-4B30-549C-0EFC28C32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2AFAF18-1167-D2AA-8A3D-BB5AF179D45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159748-C6F2-2228-7F27-13DDD4C540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3D6B88B-8ED4-C974-18DD-EDA610F39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C3D7DF1-F742-0C62-66A4-A98384C68B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A3B714-2427-6492-D17E-D96D369F130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A090F78-16A9-14CB-00E0-63A3BD2825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643C17B-5982-7EF1-FDA3-4D2697A5F6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91CF6DF-9AC8-65CA-8913-E8C4BF9A94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168F1AE-3551-D776-C39A-D648F02247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FDFFDE4-EF8D-BA1E-D1AD-17985AFCF70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BFEA10-07C6-6877-C013-733F5A6031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8F5CA7B6-684F-968A-53F8-9E1A4A8540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2D33C89-ABF6-282B-35F2-D487CF77D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877" y="840555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7C1A20F-EAAD-58BD-9A71-1A2D5121EA45}"/>
              </a:ext>
            </a:extLst>
          </p:cNvPr>
          <p:cNvSpPr txBox="1"/>
          <p:nvPr/>
        </p:nvSpPr>
        <p:spPr>
          <a:xfrm>
            <a:off x="1177998" y="666722"/>
            <a:ext cx="1197498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Attention ,je dois commencer la phrase par une lettre majuscule et la terminer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élèves doivent laisser un petit espace entre les lettres d’un même mot et un espace plus grand entre les deux mots  </a:t>
            </a: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0321019-FF56-D2BE-306B-18EF4329C0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2322" y="4376094"/>
            <a:ext cx="11086331" cy="23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5539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D7562-F9DD-3C09-937D-78B889E6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76612B-699C-CAC7-2443-D1FFC983FCE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CF966C-76CF-641E-CFAE-42B78EB9A6B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94F4416-7300-FAEB-C2C0-A7C02E2810D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3CCD76-E317-4448-3005-64E16A484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A31AD4-6540-41DB-6A03-7396EA5E169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502BE2-941E-67EE-CD37-D4EFFB29C5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79E612B-1A72-328B-AFBA-327D50E28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F1BB98C-C87C-2581-85F5-49BD16D5E7D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666DE46-8FDD-D1AC-66F2-AD287E641E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8EDA69D-C301-4967-05FD-FAE0172A4E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9503040-96E5-23C1-01FE-67A6AEB364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A4D920F-5A03-9136-FA3F-987E1C87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9ECB526-9623-9EF6-0BC1-DF04EFE9DC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2CF972-441F-5438-82FF-E11B422723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C94145C-FECB-D765-C558-49362C4E37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B3D2B59-DC75-0FD0-170A-F3A45F2DCD1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54F72CA-0B18-08E0-1D13-1B0502D64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54593A-9D35-0BFA-F73D-A0997EB44BE9}"/>
              </a:ext>
            </a:extLst>
          </p:cNvPr>
          <p:cNvSpPr txBox="1"/>
          <p:nvPr/>
        </p:nvSpPr>
        <p:spPr>
          <a:xfrm>
            <a:off x="1390840" y="883040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C025769-1AD4-06C0-503B-2ECBFE1236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3277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5F5F-C01B-977F-EB81-83D5930FD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DEA6A0-BDED-6D71-FBBD-E869C4DF2A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770B66-1C79-9EFE-6965-1D95BDF8AF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5A9299-2879-15E8-2732-50E8F8D1D72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5AE6F0-D3AD-0C6B-5A36-8A5BC3A9D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2B331EC-5D84-6053-E176-50887CEAC7F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E40A36-1331-EAA7-B71E-4DC525EB80D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A82BCC2-897A-047C-BE72-F37FA7DD51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7BFB84E-3FE5-5150-04F1-6A586483B4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6FC2DDE-9C18-4E98-E4C3-BD4D7853D0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F4BF21-B3C3-5C2C-B4E0-10CF14E16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6A0590B-08FB-C310-3D2D-2BA38DDE38C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AC3562-5C85-46DB-2304-29707430BD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98F4F96-D2D4-1006-BF13-445C2A1EC1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42048AB-65EA-5740-FC5B-BFC7BD5BB7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6F6D54C-71AC-0262-9A14-B65001AD8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8C08E1-C9A1-2878-DA1B-E15BE7D1284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1759443-B783-DC6A-573B-30C28905D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8103EC-EBDF-85AF-679C-AD2AA613144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45838" y="792924"/>
            <a:ext cx="874782" cy="6858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C0D70E9-5FAA-0CA8-8A3F-5C38E72EAA0A}"/>
              </a:ext>
            </a:extLst>
          </p:cNvPr>
          <p:cNvSpPr txBox="1"/>
          <p:nvPr/>
        </p:nvSpPr>
        <p:spPr>
          <a:xfrm>
            <a:off x="1440873" y="844684"/>
            <a:ext cx="1108878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Commencez par une majuscule et laissez un grand espace entre las mots.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ED14110-5FBF-6AEA-255A-91822D451A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2322" y="4376094"/>
            <a:ext cx="11086331" cy="23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2626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17.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3A29CBD-DD77-4AF8-269C-70D762BC8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131" y="1784253"/>
            <a:ext cx="6242469" cy="78985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5F4BAB5-D5C9-38E4-4874-3F7AD431E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19" y="2781300"/>
            <a:ext cx="1243023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63370BD-8A8A-C353-56C3-0F96C1900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131" y="1784253"/>
            <a:ext cx="6242469" cy="789855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181600"/>
            <a:ext cx="7805397" cy="1333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559A10B-33D5-6459-7576-E35FE624F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999" y="2628900"/>
            <a:ext cx="12529029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Ali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>
                <a:solidFill>
                  <a:schemeClr val="bg1"/>
                </a:solidFill>
                <a:latin typeface="Dosis" pitchFamily="2" charset="0"/>
              </a:rPr>
              <a:t>Ali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B29860A-981F-B105-72CD-EA1C3865F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131" y="1784253"/>
            <a:ext cx="6242469" cy="78985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438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A60BAD2-F8F4-6B8D-3498-CF7042EB2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4143756"/>
            <a:ext cx="12063685" cy="198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17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135673-E813-1BAD-870A-A07796C6D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4281" y="1746562"/>
            <a:ext cx="6242469" cy="789855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7230282"/>
            <a:ext cx="7805397" cy="13964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70765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ro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robe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D4C6ED-551E-FAA3-037D-12E3A19F48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127272"/>
            <a:ext cx="12614440" cy="3380335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9525000" y="3248766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362201" y="5451511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246863" y="6081720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233A940-B839-EF14-1FD4-90854BFE13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314700"/>
            <a:ext cx="11982657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17.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405D07-9FD8-CA51-F5B5-0B3A76A80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85" y="3311476"/>
            <a:ext cx="3603582" cy="5718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46CA5-C78B-00E5-4217-F82959283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673" y="3290237"/>
            <a:ext cx="4139316" cy="59468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936D2A7-B105-990D-43B9-729767E52A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9782" y="3290237"/>
            <a:ext cx="4699959" cy="59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«l»- «  i » - «  li 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-« 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 » - « lo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   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«li » « lo »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li »- «  lo » -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 err="1">
                <a:solidFill>
                  <a:srgbClr val="106585"/>
                </a:solidFill>
                <a:latin typeface="Dosis" pitchFamily="2" charset="0"/>
              </a:rPr>
              <a:t>lilo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lilo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lilo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 err="1">
                <a:solidFill>
                  <a:schemeClr val="bg1"/>
                </a:solidFill>
                <a:latin typeface="Dosis" pitchFamily="2" charset="0"/>
              </a:rPr>
              <a:t>lilo</a:t>
            </a:r>
            <a:endParaRPr lang="fr-MA" sz="88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«l»- «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- «  lé 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-«  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- « lu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   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lélu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«lé » « lu »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lélu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lé »- «  lu » -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lélu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 err="1">
                <a:solidFill>
                  <a:srgbClr val="106585"/>
                </a:solidFill>
                <a:latin typeface="Dosis" pitchFamily="2" charset="0"/>
              </a:rPr>
              <a:t>lélu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lélu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lélu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 err="1">
                <a:solidFill>
                  <a:schemeClr val="bg1"/>
                </a:solidFill>
                <a:latin typeface="Dosis" pitchFamily="2" charset="0"/>
              </a:rPr>
              <a:t>lélu</a:t>
            </a:r>
            <a:endParaRPr lang="fr-MA" sz="88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A50A-DC02-3707-3F1E-F54B27419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1BC150-DEB5-4F75-15C5-F23D2074F1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20CF97-D07E-AAC7-A609-BC58AB9A999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08D3C5E-2AD2-ACC2-0989-59E7CCD85D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8AA8A9D-5135-40BB-D87B-AB08C09DE7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267D69E-5074-7126-0777-DCF6BCA2E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172210F-DE20-41D7-1BF9-CC1AF9BB160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299E014-7359-55A6-3854-38644EB5AB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ADCBAD-C93D-D1BC-3441-EB4B0549CE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2A7BEEE-EDCB-F69E-26E2-EF643CC976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00AD5E-2D14-3129-73ED-E2A325403B2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F6A230-36E5-AB2D-BF74-8EAC978415A9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    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 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 les » . On écrit les avec les lettres « l » « e » et « s »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 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les 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1207894F-51A2-19F6-4B5F-AAB1FA973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093F37-0415-1A9B-DF21-4BA9CDA49F39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les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68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70AF2-7E6D-9AAE-A35B-1A88F87D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F82CEB-084D-6208-4C24-A277FD67BD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E16C26-658A-BB04-0A9F-0CC0A7C2A66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A08766-975E-01F0-B2CD-979CC6F4B97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79A2CF3-8CEB-55F2-2D97-937EDA30B1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0702030-674C-F6F5-CB99-F566F0C817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0BC31B3-74B1-CD87-4DF5-0A6850BB38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D1194AE-3A0E-6116-65F2-794F0B5700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1C1711E-29BB-8960-B1DE-C1FAE1798D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7357EF-9D85-9209-DE01-5B26F4AAC97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500788-FBCF-3C6C-AD51-DBC79CE2361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AD3D3F-E964-2630-6C86-9BD4159DF58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les » sur 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980E59E-FC6B-617C-DBD4-8492FF9299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0F5C204-653C-21F5-A652-B90137A82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3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338A-8030-3C64-D025-D07F34CF0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7B8CAD-1AE7-A0CD-979C-032ED0B34F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8EBB25-1549-1E02-8286-10319BA5225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385D784-6F25-C09C-C47D-A4BCB842B8B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17BFDC-99FC-96AF-7DE0-1D74AB5D7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627112-1AEE-3026-21EB-814DBA281E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9180F97-594E-6561-99A7-4C8585C7927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4E1F78C-57F0-D293-BAC7-86B855A2CA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9B2DDAB-6921-BDFD-E0A4-E1168E93BA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61EEF39-5B18-B4CD-2CB4-36E3A81D9B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61942-9BC9-0625-41EB-6210A45F558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1138AA-9DF1-ABE1-7A8A-CA1356D752E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les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819A56-535B-721B-1DB3-1E33C82498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E2980FC-ED8C-4FA4-45CE-3D4E47654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AB7F6AC-C963-C77A-1192-C5690F318E31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les</a:t>
            </a:r>
          </a:p>
        </p:txBody>
      </p:sp>
    </p:spTree>
    <p:extLst>
      <p:ext uri="{BB962C8B-B14F-4D97-AF65-F5344CB8AC3E}">
        <p14:creationId xmlns:p14="http://schemas.microsoft.com/office/powerpoint/2010/main" val="2744635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Riz – 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girafe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rat – 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ruche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radio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1" y="1515094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0110372-4FB2-981E-7D58-3CF05E5D51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8878" y="1895768"/>
            <a:ext cx="2107931" cy="165373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064A119-24D7-9B1F-67C7-2994B639A0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7510" y="1794775"/>
            <a:ext cx="2077839" cy="201208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1F8ED2A-7A35-FC53-CA7F-A922E47D44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0893" y="1988212"/>
            <a:ext cx="2686972" cy="17870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EF454EC-8864-25B1-2440-023139BC9A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0693" y="3975377"/>
            <a:ext cx="3015170" cy="2177622"/>
          </a:xfrm>
          <a:prstGeom prst="rect">
            <a:avLst/>
          </a:prstGeom>
        </p:spPr>
      </p:pic>
      <p:pic>
        <p:nvPicPr>
          <p:cNvPr id="21" name="Image 20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39D83347-868A-5698-4120-8D849DFF0F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056" y="3903993"/>
            <a:ext cx="215265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4E3E54-90C7-48DC-66C0-8BE25B88B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194" y="3009900"/>
            <a:ext cx="4819612" cy="37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riz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riz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riz”?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832663-A84D-DB8F-9DAB-C514E8C51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218430"/>
            <a:ext cx="4819612" cy="37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157CFC8B-9CCE-24DC-7DDB-9498C366C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1" y="2293170"/>
            <a:ext cx="6480233" cy="537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girafe .girafe, Répétons ensemble “une girafe” ”. Encore une fois “une girafe”.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girafe”?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6" y="25884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girafe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679A61E2-DAA6-6E85-4516-487D313467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966" y="3911843"/>
            <a:ext cx="6480233" cy="537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riz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girafe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rat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ruche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radio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 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r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Les girafes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Les girafes , qui veut répéter , les girafes?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10" name="Image 9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B8245582-1447-380A-49FE-40B67F2229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7764" y="4244698"/>
            <a:ext cx="4733241" cy="39226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100DB04-69EA-3149-2CE2-AA11A11EE3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2407" y="4492465"/>
            <a:ext cx="1622826" cy="34270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3F4871F-C76A-7A4B-3179-0E3FD1A6AC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7503" y="4492465"/>
            <a:ext cx="1697778" cy="35853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03CFAF7-4DA7-EB87-A46A-57AC93DA7E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6143" y="4409824"/>
            <a:ext cx="1789828" cy="37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251681-C73A-B5BA-C458-6CBD2F86F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2659666"/>
            <a:ext cx="5546112" cy="368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rat 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rat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rat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5423A9C-2EBB-2FB7-3717-3410B0578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774" y="3619500"/>
            <a:ext cx="5546112" cy="368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rat mange le riz,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rat mange le riz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392BCE6-1B79-49BF-F9D6-6BAA74DD6C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774" y="3619500"/>
            <a:ext cx="5546112" cy="368868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CECB2C-004D-7A45-5790-D450C9726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8438" y="6260326"/>
            <a:ext cx="1508891" cy="12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A03716-ACE5-319D-FD8C-5CED60448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486" y="3005110"/>
            <a:ext cx="2061263" cy="43529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7677A1-A6F3-66A3-6E90-B4DF759AA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5143500"/>
            <a:ext cx="3186396" cy="21192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424611A-0AF2-03E9-8191-597BC414D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000" y="4762820"/>
            <a:ext cx="3362689" cy="26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adio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radio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DD9C9D5B-0A90-760A-A452-BA90506C68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24" y="2360517"/>
            <a:ext cx="5096906" cy="509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radio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radio , radio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radio ” ”.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“une radio 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radio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5C57DEB0-F1A7-4561-3D4D-95563E665C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539" y="4175983"/>
            <a:ext cx="5096906" cy="509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robe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robe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038915-0370-2E69-9EDA-B488B6C5E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685" y="3086100"/>
            <a:ext cx="5697416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robe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1" y="685010"/>
            <a:ext cx="11811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robe ” ”. Encore une fois “une robe”.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robe”?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E843CA-3F75-F384-3D7D-D1629349C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5691" y="3975376"/>
            <a:ext cx="5310172" cy="383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79601649-3E0B-4963-12CF-3A541412582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robe rose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7FFF319-B431-9A22-A686-F5F5CADE5371}"/>
              </a:ext>
            </a:extLst>
          </p:cNvPr>
          <p:cNvSpPr txBox="1"/>
          <p:nvPr/>
        </p:nvSpPr>
        <p:spPr>
          <a:xfrm>
            <a:off x="1143001" y="685010"/>
            <a:ext cx="11811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 rose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répétons ensemble , une robe rose.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la phrase.                                 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</a:t>
            </a:r>
          </a:p>
        </p:txBody>
      </p:sp>
      <p:pic>
        <p:nvPicPr>
          <p:cNvPr id="6" name="Image 5" descr="Une image contenant Frou-frou, ros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D24D9F5-E21C-E8AA-8378-6F4E92A43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90" y="4238625"/>
            <a:ext cx="5221111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 rose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radio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 descr="Une image contenant Frou-frou, ros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4A80904-CF1C-97DF-4A23-9454E3BA9B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75" y="2683947"/>
            <a:ext cx="3810001" cy="2780271"/>
          </a:xfrm>
          <a:prstGeom prst="rect">
            <a:avLst/>
          </a:prstGeom>
        </p:spPr>
      </p:pic>
      <p:pic>
        <p:nvPicPr>
          <p:cNvPr id="13" name="Image 12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F16F1B3D-2349-C9BD-B975-ACBC998DEC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61" y="2434792"/>
            <a:ext cx="3409794" cy="340979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DA7F2DE-4C70-9A69-C893-E77CD25D00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2508" y="3606190"/>
            <a:ext cx="2458028" cy="163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robe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girafe – riz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AF62759A-BC71-E9B3-7AF7-23F3CB542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48" y="2709668"/>
            <a:ext cx="4328131" cy="35868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C490126-7407-8B79-234F-BECAD1EA4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1395" y="3052837"/>
            <a:ext cx="3468617" cy="27212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CF02F62-3055-7D61-70CC-BB0AC83630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9526" y="3137104"/>
            <a:ext cx="3534508" cy="25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 descr="Une image contenant Frou-frou, ros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B1B1F0E-D294-BF9E-73F7-528FF512EC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75" y="2683947"/>
            <a:ext cx="3810001" cy="2780271"/>
          </a:xfrm>
          <a:prstGeom prst="rect">
            <a:avLst/>
          </a:prstGeom>
        </p:spPr>
      </p:pic>
      <p:pic>
        <p:nvPicPr>
          <p:cNvPr id="8" name="Image 7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133BC0B6-0DDE-E49B-B018-B2849983C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61" y="2434792"/>
            <a:ext cx="3409794" cy="34097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6F12D8-6E75-C6F4-6E45-D9DE57B3CC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2508" y="3606190"/>
            <a:ext cx="2458028" cy="1634821"/>
          </a:xfrm>
          <a:prstGeom prst="rect">
            <a:avLst/>
          </a:prstGeom>
        </p:spPr>
      </p:pic>
      <p:pic>
        <p:nvPicPr>
          <p:cNvPr id="11" name="Image 10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27C3E7A9-2042-CB2B-1F31-9B337C97F7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08" y="5540550"/>
            <a:ext cx="4328131" cy="35868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48AFED-30E9-D7C3-02A6-7BD10E90A8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4555" y="5883719"/>
            <a:ext cx="3468617" cy="27212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F794122-5993-5E50-497C-A4C1EE39DE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22686" y="5967986"/>
            <a:ext cx="3534508" cy="25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 descr="Une image contenant Frou-frou, ros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BC65402-09F0-0D2C-A131-716B352190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75" y="2683947"/>
            <a:ext cx="3810001" cy="2780271"/>
          </a:xfrm>
          <a:prstGeom prst="rect">
            <a:avLst/>
          </a:prstGeom>
        </p:spPr>
      </p:pic>
      <p:pic>
        <p:nvPicPr>
          <p:cNvPr id="8" name="Image 7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CA66F88B-A4BF-71B2-9266-C9FA0C03EC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61" y="2434792"/>
            <a:ext cx="3409794" cy="34097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57B6582-4663-9DCE-5AA9-CDEED67591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2508" y="3606190"/>
            <a:ext cx="2458028" cy="1634821"/>
          </a:xfrm>
          <a:prstGeom prst="rect">
            <a:avLst/>
          </a:prstGeom>
        </p:spPr>
      </p:pic>
      <p:pic>
        <p:nvPicPr>
          <p:cNvPr id="11" name="Image 10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2417ADDA-8EA7-D2B9-8EB2-5A8010E91B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08" y="5540550"/>
            <a:ext cx="4328131" cy="35868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88B7014-D760-E581-B9C6-6844884D10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4555" y="5883719"/>
            <a:ext cx="3468617" cy="27212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81916E9-02B7-D697-6E98-382F356343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22686" y="5967986"/>
            <a:ext cx="3534508" cy="25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0"/>
            <a:ext cx="12225865" cy="6582712"/>
            <a:chOff x="1373134" y="3340063"/>
            <a:chExt cx="9400808" cy="5061630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5963923" y="3673883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2583085" y="6393323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 descr="Une image contenant Frou-frou, ros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9FFF520-5F48-40BE-E2B1-F6E364D01D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75" y="2683947"/>
            <a:ext cx="3810001" cy="278027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F9E09DE-CA34-916C-C181-559E4AFB41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2508" y="3606190"/>
            <a:ext cx="2458028" cy="16348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37CADF9-6507-BEFA-5400-B788BF7FBA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4555" y="5883719"/>
            <a:ext cx="3468617" cy="27212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2544E97-44A8-C28C-9634-5A1FA6B31B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2686" y="5967986"/>
            <a:ext cx="3534508" cy="25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radio  et girafe.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 descr="Une image contenant Frou-frou, ros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F0665B9-D530-5A70-FF06-FEEA94AAA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75" y="2683947"/>
            <a:ext cx="3810001" cy="2780271"/>
          </a:xfrm>
          <a:prstGeom prst="rect">
            <a:avLst/>
          </a:prstGeom>
        </p:spPr>
      </p:pic>
      <p:pic>
        <p:nvPicPr>
          <p:cNvPr id="3" name="Image 2" descr="Une image contenant horloge&#10;&#10;Le contenu généré par l’IA peut être incorrect.">
            <a:extLst>
              <a:ext uri="{FF2B5EF4-FFF2-40B4-BE49-F238E27FC236}">
                <a16:creationId xmlns:a16="http://schemas.microsoft.com/office/drawing/2014/main" id="{DA2B6162-8481-999F-0BBE-A116AF7C53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61" y="2434792"/>
            <a:ext cx="3409794" cy="340979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A074A6A-F868-6F41-C09A-4C5EB363B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4906" y="3373846"/>
            <a:ext cx="2458028" cy="1634821"/>
          </a:xfrm>
          <a:prstGeom prst="rect">
            <a:avLst/>
          </a:prstGeom>
        </p:spPr>
      </p:pic>
      <p:pic>
        <p:nvPicPr>
          <p:cNvPr id="5" name="Image 4" descr="Une image contenant Giraffidés, mammifère, girafe, dessin&#10;&#10;Le contenu généré par l’IA peut être incorrect.">
            <a:extLst>
              <a:ext uri="{FF2B5EF4-FFF2-40B4-BE49-F238E27FC236}">
                <a16:creationId xmlns:a16="http://schemas.microsoft.com/office/drawing/2014/main" id="{8C90444C-1615-6619-AC9A-22C5ABC694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15" y="5710986"/>
            <a:ext cx="4328131" cy="35868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7AEFFD7-5338-792C-A000-5E07668D79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4555" y="5883719"/>
            <a:ext cx="3468617" cy="27212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38D0B8C-A2FC-199A-AB01-5E3AC8B301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2686" y="5967986"/>
            <a:ext cx="3534508" cy="255269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5016492" y="2450754"/>
            <a:ext cx="3386931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8208015" y="181342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219200" y="5844586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020727" y="5200322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2 mots. Les pages 14 et 15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2EBC7A-AE4A-513B-2FB1-2E4CA388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2379228"/>
            <a:ext cx="4577944" cy="697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C975B7-942F-BEB4-FAC9-0AC94CDB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44" y="2414248"/>
            <a:ext cx="5258534" cy="699232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7586932" y="546414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2802866" y="65913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r-R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r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" y="3972491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Qui veut lire « r»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a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ra ». « r »  « a » « ra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 » « a » « ra ». Qui veut lire « r» « a » « ra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ro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o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ro ». « r»  « o » « ro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 » « o » « ro ». Qui veut lire « r» « o » « ro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de-DE" sz="3200" dirty="0">
                <a:latin typeface="Dosis" pitchFamily="2" charset="0"/>
              </a:rPr>
              <a:t>Riz – </a:t>
            </a:r>
            <a:r>
              <a:rPr lang="de-DE" sz="3200" dirty="0" err="1">
                <a:latin typeface="Dosis" pitchFamily="2" charset="0"/>
              </a:rPr>
              <a:t>girafe</a:t>
            </a:r>
            <a:r>
              <a:rPr lang="de-DE" sz="3200" dirty="0">
                <a:latin typeface="Dosis" pitchFamily="2" charset="0"/>
              </a:rPr>
              <a:t> – rat – </a:t>
            </a:r>
            <a:r>
              <a:rPr lang="de-DE" sz="3200" dirty="0" err="1">
                <a:latin typeface="Dosis" pitchFamily="2" charset="0"/>
              </a:rPr>
              <a:t>ruche</a:t>
            </a:r>
            <a:r>
              <a:rPr lang="de-DE" sz="3200" dirty="0">
                <a:latin typeface="Dosis" pitchFamily="2" charset="0"/>
              </a:rPr>
              <a:t> – </a:t>
            </a:r>
            <a:r>
              <a:rPr lang="de-DE" sz="3200" dirty="0" err="1">
                <a:latin typeface="Dosis" pitchFamily="2" charset="0"/>
              </a:rPr>
              <a:t>radio</a:t>
            </a:r>
            <a:r>
              <a:rPr lang="de-DE" sz="3200" dirty="0">
                <a:latin typeface="Dosis" pitchFamily="2" charset="0"/>
              </a:rPr>
              <a:t>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R-r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R-r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 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». « r »  « i » « 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 » « i » « ri ». Qui veut lire « r » « i » « ri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 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re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e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re ». « r»  « e » « re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r» « e » « re ». Qui veut lire « r» « e » « re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». « r »  « é » « ré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 » « é » « ré ». Qui veut lire « r » « é » « ré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 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ru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u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ru ». « r »  « u » « ru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 » « u » « ru ». Qui veut lire « r » « u » « ru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r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209213" y="825368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 r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a»  « r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«r»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a » « r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r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or»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r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or ». « o»  « r » « or».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r» « or ». Qui veut lire « o » « r » « or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3ECB6-2F1A-B4CD-8C8E-949FACC3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BB552-3492-4B54-CB8A-F535036F2C8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AE8F09-8241-78F8-037D-3891976D7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A5ED62-F7BC-240A-B6EB-AFF27926783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A4E783-4163-52DE-36B7-8A97D552C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8D4469-7BCC-B7C9-94D3-62A13FD923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4CCD05-A714-D662-6101-A11D359624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A366DEF-02FD-1423-9D95-F6BEA8EFF2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07A02-AF91-5657-0B7F-0423111246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3D689-458C-CFCD-DD1D-C41AC1F9FFC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7B5E20-FBD0-97D4-8460-49C011735E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6F1FE2-DF54-54E3-F25F-F50B653013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D79A02-1F0D-AD34-5594-8C05A6A9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E8AEFC-3FBF-3465-490C-018B5DF971FE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6DC84-3582-2EC3-EA8B-60A17A7C5ACF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00B3BA-AD53-75EF-343A-AA8BCABAE48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653C95-863F-52BC-5AE9-C97C7D02244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i » « r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7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37F3D-C2B9-A6E4-BAFC-83C66415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B8AB95-82AF-954A-F5A6-40656489F4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FA8879-2479-6E83-C1E5-4306A9B47E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B520AA-A855-FA9A-53E3-416BE47976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81B003-0B40-392A-9DB2-9363572F0F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C081EB-5D87-3D8F-E628-606854A2421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27DC11-84B3-B9A4-7FE3-5580EDBD17B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99D5F8-67D7-AD37-F697-477B418802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D4FBA8-7B3A-5EDE-46BD-EA918B774A1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C388327-22D1-A2E7-0BA3-8764079E2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911D1C-4BE2-195C-CA49-34B9C81579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C44AE21-162F-22B1-002D-658430B56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EC5F2B-204A-7B53-B226-2DBEA93C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0C1F35-3A3A-5155-7955-E755109352B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2EB382-3087-9CFD-6E93-B34755619BF1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i  est à côté de la lettre  r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i »  « r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 » « r»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i » « r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76E6-962C-C386-E93D-AEBAA3CC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DBEC1A-4528-7D48-FD65-7951D51B556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03A119-4716-F771-BF34-DEE26F5579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88FBB61-5A2A-006A-FB78-9DB12EE4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232294-3945-73E9-F6B0-17E5422F1A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AF2A54-9575-EF32-7437-F5649F73AA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764206-6472-832B-D50F-C0B9041B05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7EF59E-8177-E0A9-86D0-DDD8CC99E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DF2646-F383-F118-6C06-218B986E8E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0A76ED-7C45-73D0-58B1-8456F5EDEB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A8AEF-AF46-E9F8-C3DF-ABA9B42B5A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2FF34-5FA1-CC4E-98C2-0E8D174B5A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56C22F-AA0C-4073-73AC-C6C64344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ADF89C8-F06A-FF1E-DA32-AB3845112E0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165DF6-7992-A583-C09F-03D8193E5FD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02965-0A95-C5F5-1449-14EC2C81061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C8A595-861E-1CC1-A75E-8E15FE03F981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 » « r» qui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49752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3767-9ADD-C4ED-2F68-04A14320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5CDBB-B2B1-DB90-F797-7535080AD0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907817-CEB5-0F2A-C8F4-469E36D5F8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BFB78-C2D0-BD8B-4FCD-FA3D9F6C56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D41309-2D96-9833-FDEB-B684DC10C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62800-3F1D-0B36-4584-9B37C20C5D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03017A-A10B-6AFB-9844-BD36DD3242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2BD05C-D2D4-1845-A06A-52720D93D1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B908F-F709-3A07-A041-9CA50CF94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8F67103-B1D5-375F-DFA1-AFE31B2746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20167A-0DA6-DED6-A578-D2050BD05C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7EC53B-4129-F78D-B41B-19ADB6AAA5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1D98-A143-4B59-7317-9F4D34D3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891246-DC4C-281A-9721-5286B483D4C1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7963F9-6D6F-738B-E5EC-E4F17B7FC859}"/>
              </a:ext>
            </a:extLst>
          </p:cNvPr>
          <p:cNvSpPr txBox="1"/>
          <p:nvPr/>
        </p:nvSpPr>
        <p:spPr>
          <a:xfrm>
            <a:off x="121397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er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e  est à côté de la lettre  r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er ». « e »  « r » « er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 » « r» « er ». Qui veut lire « e » « r » « er».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45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B086-F5BB-B096-5462-C604D8D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BF2C56-EB21-5131-6247-010E96A0F1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56907E-0989-53AF-69BB-B070DB8F87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1AEE13-3072-3859-CA4E-F0E02717F0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BB81E2-7BB4-6A32-8541-9219879FFD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77346-79CD-7245-CC6F-87F76E3AAC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A245E6B-2811-ED9C-5F1F-609BE60957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27B67B-8BCF-ED2E-3041-20C4A1D906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2FE9531-1765-7D22-174C-50DEDA0798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655678-70E6-2919-D9A4-CB09544EC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46ACE0B-3A81-D0AD-794A-3430D0F1AE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01C330-0766-5B47-DCAD-14F8E74DF1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70E0F1-4B27-07C4-FAC8-51A29039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D63665-65C0-C48F-C973-0FFD571354F1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B78F8D-D7FF-DD8C-0886-D0E41FAB5DE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665F9C-68F7-DB35-D877-8B649E8F704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0A887-A09B-D61B-B9E6-4F5025145FFE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u » « r » qui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98975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E199-D124-8772-F3CB-339BB97C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09AA54-30B1-AF9F-A066-D6F5CCEDA2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081388-653E-538D-0149-60C37A1FA5D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BEDF5-0251-424D-18E7-875EB6D7BE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9EEF6F-8F28-CAB1-EF69-0FBCB78DC8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AF3181-A154-5548-78F0-69FF5B09FD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FB82E2-E19F-D410-5070-C13F3EB39F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7B7116-EB2E-1288-FF99-2291C9E553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2E3A1-A906-9F43-DB5C-F15EA19136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AF79-5101-8C46-4355-3BBFC3C845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760C25-2B8E-C446-C8D0-9EE9F44993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2778D4-3A7F-006F-E897-91FD76F69D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986966-FAA4-5AA1-9B3F-A208AE43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144E9-6278-8BD6-0875-D06DF3FC637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B101D-640B-C47D-543F-5955F4D57CFD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u  est à côté de la lettre  r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u »  « r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ur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 » «r»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u» « r»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58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 » « ou » qui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649783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du graphème ou 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«r »  «ou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 » «ou» « sou». Qui veut lire « r» « ou»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6018033C-8699-8BCE-B3FC-D10176FE94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7474" y="2537460"/>
            <a:ext cx="7058526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E896DA80-8E32-7932-A196-1B3923B96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7474" y="2537460"/>
            <a:ext cx="7058526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8EBAEF-9C6A-7CFB-AD58-B4573265B7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7474" y="2537460"/>
            <a:ext cx="7058526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35EB131-92C6-FD6E-3D63-ACD7E4CC9A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986" y="2264094"/>
            <a:ext cx="9282026" cy="583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rara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1160479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r »  « a »  «  ra ».   «  r »  «  a »  «  ra ».      « ra »  «  ra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r » « a »  «  ra ». «  r » «  a » «  ra ».  « ra » «  ra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114799" y="385787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402821" y="5432850"/>
            <a:ext cx="342900" cy="20045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877487" y="5350675"/>
            <a:ext cx="342902" cy="21901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 »  « é »  «  ré ».   «  r »  «  u »  «  ru ».      « ré »  «  ru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réru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r»  « é »  «  ré ».   «r »  «  u »  «  ru ».   « ré »  «  ru » 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réru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r»  « i »  «  ri ».   «  r »  «  a »  «  ra ».   « ri »  «  ra » .    « rira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r »  « i »  «  ri ».   «  r »  «  a »  «  ra ».   « ri »  «  ra » .  « rira ».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691733" y="380012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65581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465830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 »  « e »  «  re ».   «  r »  «  o »  «  ro ».  « re »  «  ro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rero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r »  « e »  «  re ».   «  r »  «  o »  «  ro ».   « re »  «  ro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rero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5040115" y="386680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7277940" y="569498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AFCB504-5D0B-C39C-3201-57516DD18FC6}"/>
              </a:ext>
            </a:extLst>
          </p:cNvPr>
          <p:cNvSpPr/>
          <p:nvPr/>
        </p:nvSpPr>
        <p:spPr>
          <a:xfrm rot="16200000">
            <a:off x="5449023" y="5958161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1230456" y="806509"/>
            <a:ext cx="1181881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, « r» « o ». « ro»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ro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F8C5-1AC2-A65A-A58B-D77DD89A5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D380C-7E24-7F4E-4FAA-8B2E5F65EF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1B56E2-730F-84D3-49D3-44EAB762AB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990C-26B4-26FC-8310-D2326D708B4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FC66BC-9CE3-3F09-F5D6-93379F916C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996DF2-925D-5DDB-966E-629BAD340B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B08BE99-38CC-202A-316F-A3B4FF0658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D990F3-0F82-2CD8-DD49-84511A90C6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A7C062-8DBD-E3B5-0295-2384C699F6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D717789-D407-FA5C-6C58-79E61DFFD6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2BFE4FE-4EA0-3E3C-531D-6EE2FEA380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3ECC6F-4073-2816-7ED8-C72066F6D1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47FD9FC-36CB-DA79-B0BA-0E6556362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35455-1C52-771B-0740-85ABD5F0C8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9C6415A7-18F7-23A4-054A-8461CF0E832D}"/>
              </a:ext>
            </a:extLst>
          </p:cNvPr>
          <p:cNvSpPr txBox="1"/>
          <p:nvPr/>
        </p:nvSpPr>
        <p:spPr>
          <a:xfrm>
            <a:off x="5223220" y="38338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4" name="Parenthèse ouvrante 43">
            <a:extLst>
              <a:ext uri="{FF2B5EF4-FFF2-40B4-BE49-F238E27FC236}">
                <a16:creationId xmlns:a16="http://schemas.microsoft.com/office/drawing/2014/main" id="{E37A5767-2C65-9BEF-08D6-C4DE424724D2}"/>
              </a:ext>
            </a:extLst>
          </p:cNvPr>
          <p:cNvSpPr/>
          <p:nvPr/>
        </p:nvSpPr>
        <p:spPr>
          <a:xfrm rot="16200000">
            <a:off x="7291724" y="5515685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5" name="Parenthèse ouvrante 44">
            <a:extLst>
              <a:ext uri="{FF2B5EF4-FFF2-40B4-BE49-F238E27FC236}">
                <a16:creationId xmlns:a16="http://schemas.microsoft.com/office/drawing/2014/main" id="{013A08EF-BE5D-CC5E-E1D7-A85563C21F8E}"/>
              </a:ext>
            </a:extLst>
          </p:cNvPr>
          <p:cNvSpPr/>
          <p:nvPr/>
        </p:nvSpPr>
        <p:spPr>
          <a:xfrm rot="16200000">
            <a:off x="5686480" y="5746607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2551044-B222-7310-1876-73280EDD74C6}"/>
              </a:ext>
            </a:extLst>
          </p:cNvPr>
          <p:cNvSpPr txBox="1"/>
          <p:nvPr/>
        </p:nvSpPr>
        <p:spPr>
          <a:xfrm>
            <a:off x="1265585" y="764668"/>
            <a:ext cx="1098438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  « r » « i ». « o » « ri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o»  « r 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091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64553-8CFE-373C-F321-F1892F7C4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09D91-D70E-14C2-4055-8EB00069CE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E9370B-7C10-868B-9FF5-928707EA3A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8AE926-4BF2-B5AF-6D4B-D8307F0765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3C6FEF1-D9F5-89CE-2B73-2D69501593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DEE515-E51B-AF5B-475F-EE8EFEC471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5C2BE9-5398-91B8-A49F-A83C0EF3AC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F9E05B-1560-F80A-BA4F-82BF58770D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2140CC-2253-1B05-3CB4-BA05AD5AE2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B3F18-812E-C00D-6BCB-AE26AAB6106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BDE5BC-1156-BD2C-050B-BFEACAF7B6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383324-0321-D7ED-6F8A-BABC5F9C3F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EA3AF3-5B63-D0BE-E7E1-CEAE7058D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3890D89-F781-D968-BEE0-9D617EBCE0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0EE7C8-D7B2-FF2B-6AFE-A682ECB973A0}"/>
              </a:ext>
            </a:extLst>
          </p:cNvPr>
          <p:cNvSpPr txBox="1"/>
          <p:nvPr/>
        </p:nvSpPr>
        <p:spPr>
          <a:xfrm>
            <a:off x="2514599" y="3657323"/>
            <a:ext cx="301415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z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A8D767-7D86-501F-9B87-7DA7BBE8270D}"/>
              </a:ext>
            </a:extLst>
          </p:cNvPr>
          <p:cNvSpPr txBox="1"/>
          <p:nvPr/>
        </p:nvSpPr>
        <p:spPr>
          <a:xfrm>
            <a:off x="1256079" y="890192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lettres en gris à la fin des mots sont des lettres muettes . Elles ne se prononcent pas.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D03E2B-A2D1-68F3-C767-2F3091B86616}"/>
              </a:ext>
            </a:extLst>
          </p:cNvPr>
          <p:cNvSpPr txBox="1"/>
          <p:nvPr/>
        </p:nvSpPr>
        <p:spPr>
          <a:xfrm>
            <a:off x="7200901" y="3459901"/>
            <a:ext cx="4343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7495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2C2B4-7009-751F-4B74-8F7F0E12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6004D6-1048-3D97-E7D3-E7AF0D289D7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78C42-2CA2-AB2C-51CC-24530A8FF5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622F2B-6DC6-430F-40BA-E2CDACED9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EF3D2F-FB6C-421C-726B-0DBD82F248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FCBBC09-8D1D-7E10-A412-2138D8FC29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DEE999-63FE-42C8-9A0C-C60DB296E8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7979215-DD1B-9BBE-2F67-35F52EAC03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01BF8-0A04-61CF-DECB-83052864301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BC32C4-E850-85A2-EABA-6E41FC5213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F9917A-5899-55F2-CA82-9E9EAA7F13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3C267A6-F4F8-8899-3FB9-F46B6476C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622D83-21AD-529E-3152-6B2BE78CA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526B11-F5B5-2C48-8033-64079B05C8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21FE2A-4C82-2D0F-FDCE-5F559DECF636}"/>
              </a:ext>
            </a:extLst>
          </p:cNvPr>
          <p:cNvSpPr txBox="1"/>
          <p:nvPr/>
        </p:nvSpPr>
        <p:spPr>
          <a:xfrm>
            <a:off x="4724400" y="371279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z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53BB73-FDAA-8FBC-9D9C-DDAB6983F1C1}"/>
              </a:ext>
            </a:extLst>
          </p:cNvPr>
          <p:cNvSpPr txBox="1"/>
          <p:nvPr/>
        </p:nvSpPr>
        <p:spPr>
          <a:xfrm>
            <a:off x="1298740" y="695721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Lit. Je ne prononce pas la lettre z , parce qu’elle est en gris. Je lis « 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: riz.    Qui veut lire?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397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29C0D-6AC2-69D8-D005-D49CF5A07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33B9D-EE28-9E59-249A-811E1DBA1A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2709E26-A332-8A2C-C9DF-09548E983517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B496AB-0CC6-E497-A9D0-0BE75A240F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94BF010-0F60-A999-D737-E79610D3E31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4835D66-B32C-E799-172A-CC7BAE76716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2D1D54-FB2B-56DE-1FAD-8D58CE64174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F9B90C-5605-B07F-912E-8B6357BD3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9ACF45-9390-FF65-B87F-B471AAC55A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2C4E1D-2E1E-BA35-E0AA-F2A76D18EB6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46B428-D19C-1280-B7DA-D1B8F46199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651E4F-82DD-EDEE-396A-B364A16A33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75AEE2-2924-4571-4BA1-C99B484F7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08A74CF-E583-F4E0-C013-27ED18A694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D346500-E979-76EC-84B3-2A6CDDFC161D}"/>
              </a:ext>
            </a:extLst>
          </p:cNvPr>
          <p:cNvSpPr txBox="1"/>
          <p:nvPr/>
        </p:nvSpPr>
        <p:spPr>
          <a:xfrm>
            <a:off x="4400551" y="3543300"/>
            <a:ext cx="4343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B82157-7145-BC9E-088B-9284528ECCFC}"/>
              </a:ext>
            </a:extLst>
          </p:cNvPr>
          <p:cNvSpPr txBox="1"/>
          <p:nvPr/>
        </p:nvSpPr>
        <p:spPr>
          <a:xfrm>
            <a:off x="1308187" y="823346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lilas. Je ne prononce pas la lettre s, parce qu’elle est en gris. Je lis « ra ». 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: rat .  Qui veut lire rat ?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2436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44986C-DA99-CE63-774D-2FBFE955EFE8}"/>
              </a:ext>
            </a:extLst>
          </p:cNvPr>
          <p:cNvSpPr txBox="1"/>
          <p:nvPr/>
        </p:nvSpPr>
        <p:spPr>
          <a:xfrm>
            <a:off x="1019380" y="3003516"/>
            <a:ext cx="120043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Riri     ruli     rola        ori       lero</a:t>
            </a:r>
          </a:p>
          <a:p>
            <a:pPr algn="l"/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loru    lora    rali         reli      rulo</a:t>
            </a:r>
          </a:p>
          <a:p>
            <a:pPr algn="l"/>
            <a:r>
              <a:rPr lang="fr-FR" sz="7200" b="1" i="0" u="none" strike="noStrike" baseline="0" dirty="0">
                <a:solidFill>
                  <a:srgbClr val="106585"/>
                </a:solidFill>
                <a:latin typeface="Dosis-SemiBold"/>
              </a:rPr>
              <a:t>lori      </a:t>
            </a:r>
            <a:r>
              <a:rPr lang="fr-FR" sz="7200" b="1" i="0" u="none" strike="noStrike" baseline="0" dirty="0" err="1">
                <a:solidFill>
                  <a:srgbClr val="106585"/>
                </a:solidFill>
                <a:latin typeface="Dosis-SemiBold"/>
              </a:rPr>
              <a:t>lara</a:t>
            </a:r>
            <a:r>
              <a:rPr lang="fr-FR" sz="7200" b="1" i="0" u="none" strike="noStrike" baseline="0" dirty="0">
                <a:solidFill>
                  <a:srgbClr val="106585"/>
                </a:solidFill>
                <a:latin typeface="Dosis-SemiBold"/>
              </a:rPr>
              <a:t>    ra</a:t>
            </a:r>
            <a:r>
              <a:rPr lang="fr-FR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t</a:t>
            </a:r>
            <a:r>
              <a:rPr lang="fr-FR" sz="7200" b="1" i="0" u="none" strike="noStrike" baseline="0" dirty="0">
                <a:solidFill>
                  <a:srgbClr val="106585"/>
                </a:solidFill>
                <a:latin typeface="Dosis-SemiBold"/>
              </a:rPr>
              <a:t>         relu     </a:t>
            </a:r>
            <a:r>
              <a:rPr lang="fr-FR" sz="7200" b="1" i="0" u="none" strike="noStrike" baseline="0" dirty="0" err="1">
                <a:solidFill>
                  <a:srgbClr val="106585"/>
                </a:solidFill>
                <a:latin typeface="Dosis-SemiBold"/>
              </a:rPr>
              <a:t>ralé</a:t>
            </a:r>
            <a:endParaRPr lang="fr-FR" sz="7200" b="1" i="0" u="none" strike="noStrike" baseline="0" dirty="0">
              <a:solidFill>
                <a:srgbClr val="106585"/>
              </a:solidFill>
              <a:latin typeface="Dosis-SemiBold"/>
            </a:endParaRPr>
          </a:p>
          <a:p>
            <a:pPr algn="l"/>
            <a:r>
              <a:rPr lang="pt-BR" sz="7200" b="1" i="0" u="none" strike="noStrike" baseline="0" dirty="0">
                <a:solidFill>
                  <a:srgbClr val="106585"/>
                </a:solidFill>
                <a:latin typeface="Dosis-SemiBold"/>
              </a:rPr>
              <a:t>ri</a:t>
            </a:r>
            <a:r>
              <a:rPr lang="pt-BR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z </a:t>
            </a:r>
            <a:r>
              <a:rPr lang="pt-BR" sz="7200" b="1" i="0" u="none" strike="noStrike" baseline="0" dirty="0">
                <a:solidFill>
                  <a:srgbClr val="106585"/>
                </a:solidFill>
                <a:latin typeface="Dosis-SemiBold"/>
              </a:rPr>
              <a:t>       rira    ira          rou</a:t>
            </a:r>
            <a:r>
              <a:rPr lang="pt-BR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e</a:t>
            </a:r>
            <a:r>
              <a:rPr lang="pt-BR" sz="7200" b="1" i="0" u="none" strike="noStrike" baseline="0" dirty="0">
                <a:solidFill>
                  <a:srgbClr val="106585"/>
                </a:solidFill>
                <a:latin typeface="Dosis-SemiBold"/>
              </a:rPr>
              <a:t>    ru</a:t>
            </a:r>
            <a:r>
              <a:rPr lang="pt-BR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e</a:t>
            </a:r>
            <a:endParaRPr lang="fr-MA" sz="7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20423</TotalTime>
  <Words>7731</Words>
  <Application>Microsoft Office PowerPoint</Application>
  <PresentationFormat>Personnalisé</PresentationFormat>
  <Paragraphs>1309</Paragraphs>
  <Slides>152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152</vt:i4>
      </vt:variant>
    </vt:vector>
  </HeadingPairs>
  <TitlesOfParts>
    <vt:vector size="164" baseType="lpstr">
      <vt:lpstr>Dosis-SemiBold</vt:lpstr>
      <vt:lpstr>Symbol</vt:lpstr>
      <vt:lpstr>Microsoft Uighur</vt:lpstr>
      <vt:lpstr>Dosis</vt:lpstr>
      <vt:lpstr>Carelia</vt:lpstr>
      <vt:lpstr>Aptos</vt:lpstr>
      <vt:lpstr>A Massir Ballpoint</vt:lpstr>
      <vt:lpstr>Wingdings</vt:lpstr>
      <vt:lpstr>Calibri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163</cp:revision>
  <dcterms:created xsi:type="dcterms:W3CDTF">2006-08-16T00:00:00Z</dcterms:created>
  <dcterms:modified xsi:type="dcterms:W3CDTF">2025-09-12T22:33:06Z</dcterms:modified>
  <dc:identifier>DAFtlvZnwz4</dc:identifier>
</cp:coreProperties>
</file>