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8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9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0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803" r:id="rId17"/>
    <p:sldId id="2147482804" r:id="rId18"/>
    <p:sldId id="2147482805" r:id="rId19"/>
    <p:sldId id="2147482767" r:id="rId20"/>
    <p:sldId id="2147482768" r:id="rId21"/>
    <p:sldId id="2147482769" r:id="rId22"/>
    <p:sldId id="599" r:id="rId23"/>
    <p:sldId id="601" r:id="rId24"/>
    <p:sldId id="2147482799" r:id="rId25"/>
    <p:sldId id="2147482800" r:id="rId26"/>
    <p:sldId id="2134809012" r:id="rId27"/>
    <p:sldId id="2147482462" r:id="rId28"/>
    <p:sldId id="2147482770" r:id="rId29"/>
    <p:sldId id="2147482771" r:id="rId30"/>
    <p:sldId id="2147482780" r:id="rId31"/>
    <p:sldId id="2147482468" r:id="rId32"/>
    <p:sldId id="2147482726" r:id="rId33"/>
    <p:sldId id="2147482727" r:id="rId34"/>
    <p:sldId id="2147482463" r:id="rId35"/>
    <p:sldId id="2147482464" r:id="rId36"/>
    <p:sldId id="2147482807" r:id="rId37"/>
    <p:sldId id="2147482808" r:id="rId38"/>
    <p:sldId id="2147482779" r:id="rId39"/>
    <p:sldId id="609" r:id="rId40"/>
    <p:sldId id="610" r:id="rId41"/>
    <p:sldId id="2147482483" r:id="rId42"/>
    <p:sldId id="2147482772" r:id="rId43"/>
    <p:sldId id="612" r:id="rId44"/>
    <p:sldId id="2147482484" r:id="rId45"/>
    <p:sldId id="2147482485" r:id="rId46"/>
    <p:sldId id="615" r:id="rId47"/>
    <p:sldId id="2147482467" r:id="rId48"/>
    <p:sldId id="2147482481" r:id="rId49"/>
    <p:sldId id="2147482479" r:id="rId50"/>
    <p:sldId id="2147482478" r:id="rId51"/>
    <p:sldId id="620" r:id="rId52"/>
    <p:sldId id="2147482820" r:id="rId53"/>
    <p:sldId id="2147482821" r:id="rId54"/>
    <p:sldId id="2147482822" r:id="rId55"/>
    <p:sldId id="2147482823" r:id="rId56"/>
    <p:sldId id="2147482824" r:id="rId57"/>
    <p:sldId id="2147482825" r:id="rId58"/>
    <p:sldId id="2147482826" r:id="rId59"/>
    <p:sldId id="2147482827" r:id="rId60"/>
    <p:sldId id="2147482828" r:id="rId61"/>
    <p:sldId id="2147482829" r:id="rId62"/>
    <p:sldId id="2147482830" r:id="rId63"/>
    <p:sldId id="2147482831" r:id="rId64"/>
    <p:sldId id="2147482832" r:id="rId65"/>
    <p:sldId id="2147482833" r:id="rId66"/>
    <p:sldId id="2147482834" r:id="rId67"/>
    <p:sldId id="2147482835" r:id="rId68"/>
    <p:sldId id="2147482734" r:id="rId69"/>
    <p:sldId id="2147482836" r:id="rId70"/>
    <p:sldId id="2147482837" r:id="rId71"/>
    <p:sldId id="2147482838" r:id="rId72"/>
    <p:sldId id="2147482839" r:id="rId73"/>
    <p:sldId id="2147482860" r:id="rId74"/>
    <p:sldId id="2147482840" r:id="rId75"/>
    <p:sldId id="2147482841" r:id="rId76"/>
    <p:sldId id="2147482842" r:id="rId77"/>
    <p:sldId id="2147482843" r:id="rId78"/>
    <p:sldId id="2147482844" r:id="rId79"/>
    <p:sldId id="2147482845" r:id="rId80"/>
    <p:sldId id="2147482859" r:id="rId81"/>
    <p:sldId id="2147482846" r:id="rId82"/>
    <p:sldId id="2147482847" r:id="rId83"/>
    <p:sldId id="2147482848" r:id="rId84"/>
    <p:sldId id="2147482849" r:id="rId85"/>
    <p:sldId id="2147482850" r:id="rId86"/>
    <p:sldId id="2147482851" r:id="rId87"/>
    <p:sldId id="2147482852" r:id="rId88"/>
    <p:sldId id="2147482853" r:id="rId89"/>
    <p:sldId id="2147482653" r:id="rId90"/>
    <p:sldId id="2147482654" r:id="rId91"/>
    <p:sldId id="2147482656" r:id="rId92"/>
    <p:sldId id="2147482662" r:id="rId93"/>
    <p:sldId id="2134805257" r:id="rId94"/>
    <p:sldId id="2147482657" r:id="rId95"/>
    <p:sldId id="2147482854" r:id="rId96"/>
    <p:sldId id="2147482855" r:id="rId97"/>
    <p:sldId id="2147482856" r:id="rId98"/>
    <p:sldId id="2147482857" r:id="rId99"/>
    <p:sldId id="2147482680" r:id="rId100"/>
    <p:sldId id="2147482861" r:id="rId101"/>
    <p:sldId id="2147482685" r:id="rId102"/>
    <p:sldId id="2147482862" r:id="rId103"/>
    <p:sldId id="2147482863" r:id="rId104"/>
    <p:sldId id="2147482864" r:id="rId105"/>
    <p:sldId id="2147482858" r:id="rId106"/>
    <p:sldId id="2147482747" r:id="rId107"/>
    <p:sldId id="2147482815" r:id="rId108"/>
    <p:sldId id="2147482816" r:id="rId109"/>
    <p:sldId id="2147482817" r:id="rId110"/>
    <p:sldId id="2147482818" r:id="rId111"/>
    <p:sldId id="2147482756" r:id="rId112"/>
    <p:sldId id="2147482757" r:id="rId113"/>
    <p:sldId id="2147482758" r:id="rId114"/>
    <p:sldId id="2147482709" r:id="rId115"/>
    <p:sldId id="2147482759" r:id="rId116"/>
    <p:sldId id="2147482584" r:id="rId117"/>
    <p:sldId id="700" r:id="rId118"/>
    <p:sldId id="701" r:id="rId119"/>
  </p:sldIdLst>
  <p:sldSz cx="13716000" cy="10287000"/>
  <p:notesSz cx="6858000" cy="9144000"/>
  <p:embeddedFontLst>
    <p:embeddedFont>
      <p:font typeface="Carelia" panose="020B0604020202020204" charset="0"/>
      <p:regular r:id="rId121"/>
    </p:embeddedFont>
    <p:embeddedFont>
      <p:font typeface="Dosis" pitchFamily="2" charset="0"/>
      <p:regular r:id="rId122"/>
      <p:bold r:id="rId123"/>
    </p:embeddedFont>
    <p:embeddedFont>
      <p:font typeface="Microsoft Uighur" panose="02000000000000000000" pitchFamily="2" charset="-78"/>
      <p:regular r:id="rId124"/>
      <p:bold r:id="rId1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106585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3.fntdata"/><Relationship Id="rId128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4.fntdata"/><Relationship Id="rId12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notesMaster" Target="notesMasters/notesMaster1.xml"/><Relationship Id="rId125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7" Type="http://schemas.openxmlformats.org/officeDocument/2006/relationships/image" Target="../media/image3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7" Type="http://schemas.openxmlformats.org/officeDocument/2006/relationships/image" Target="../media/image3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75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8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8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image" Target="../media/image35.svg"/><Relationship Id="rId10" Type="http://schemas.openxmlformats.org/officeDocument/2006/relationships/image" Target="../media/image46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8.png"/><Relationship Id="rId9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0.png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8.png"/><Relationship Id="rId9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59.jpg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60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61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6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3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2.png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13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Taxi- tapis- sous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85" y="4389025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5D712-6A26-46AC-9DA6-6C43172EB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9360C60-2D85-46C3-2339-9F59ED8B5E1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6EE85F1-0E79-85A4-DD64-B1555FF542E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726D7F8-58E8-1BE2-2F00-85E7BC7E5D85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AAE8CB-43E1-3EAC-0C74-E46E2D204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9D77AC4-681A-0836-E1AE-AE4721FBE79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CA385D-DB0A-5E18-9A1D-F85B710355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15C3CBB-F7C0-BE89-C0B8-20055B23AE2D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57C1085-C249-F00A-0484-569DF8C582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E6E4B6B-70DD-5117-0C37-F3AF94292A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4637BCB-F24A-3168-1E9D-A969B9593E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F3112419-46B3-0594-4FC4-58230F4751B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7248B74-CB27-7ED0-557E-3F24E28A99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864518A-9382-EDE2-B615-E5D25536E9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C72FFB4-48F7-A730-6D93-F9262A559CA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C4EBAC2-BA95-59C0-699E-A7B6BC34BA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2DF6AFA-584F-9C17-5306-2DF66CFA9D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DE87404-AD02-BCDE-26DF-2C7A0C0AF6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BF9FE16-1114-D9CD-31D8-552C5004344C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8169AB7-39BE-A8BB-71FF-44F2333C03CA}"/>
              </a:ext>
            </a:extLst>
          </p:cNvPr>
          <p:cNvCxnSpPr>
            <a:cxnSpLocks/>
          </p:cNvCxnSpPr>
          <p:nvPr/>
        </p:nvCxnSpPr>
        <p:spPr>
          <a:xfrm>
            <a:off x="1190662" y="3887492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C9E7074A-4AA7-5372-CA8A-D65AE4FA513D}"/>
              </a:ext>
            </a:extLst>
          </p:cNvPr>
          <p:cNvCxnSpPr>
            <a:cxnSpLocks/>
          </p:cNvCxnSpPr>
          <p:nvPr/>
        </p:nvCxnSpPr>
        <p:spPr>
          <a:xfrm>
            <a:off x="1200670" y="4415321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DB9FF21E-9D58-4DFA-FB7E-D4B675E70262}"/>
              </a:ext>
            </a:extLst>
          </p:cNvPr>
          <p:cNvSpPr txBox="1"/>
          <p:nvPr/>
        </p:nvSpPr>
        <p:spPr>
          <a:xfrm>
            <a:off x="1657201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 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C’est un sac de café.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AAEA4B95-B3C6-51A1-F6A8-CD8C30F40AE0}"/>
              </a:ext>
            </a:extLst>
          </p:cNvPr>
          <p:cNvSpPr txBox="1"/>
          <p:nvPr/>
        </p:nvSpPr>
        <p:spPr>
          <a:xfrm>
            <a:off x="714632" y="660218"/>
            <a:ext cx="1327130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321270903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A4878-4887-8B0E-747E-2FFF05334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B0A167F-6031-07BB-B839-BB568CAD2A4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CE4088F-67C6-DCB8-D430-67D715ABACC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6EF7718-4D1E-4795-D6DD-B7AFE7B4F866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E75DE8-649C-31EB-F7A6-BAAC539EF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861FE83-ABF4-406F-900E-D7A5E362833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F43DA6-BE46-7330-88AF-B35D0E4DBB9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4D2D177-321C-10F1-8056-042F055D2C49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9A062A3-A6F1-29C7-A119-3E11882926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C70F2DD-511D-D708-37E2-8B08DB4D1C6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43B4BA5-CC6C-AC82-C175-4C7D672679C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B5317D9-0B71-01D8-A458-78C0F39049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366FCEA-EA32-553E-44F5-A107665FCE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C7BB082-2CA0-9423-278F-2985646799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BB0D38A-28CC-9C2B-F55F-6604C0A2A36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E29EF2-72BD-CB57-409D-721A1F4FA5A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4151D930-B9FA-338C-17C1-C0EDBAC41A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B4F53512-4462-AF9D-AE18-4ACA44C012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EFF3E7B-463F-1169-C640-781489441A75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8E9778-385A-2907-2997-84E23C4A98EE}"/>
              </a:ext>
            </a:extLst>
          </p:cNvPr>
          <p:cNvCxnSpPr>
            <a:cxnSpLocks/>
          </p:cNvCxnSpPr>
          <p:nvPr/>
        </p:nvCxnSpPr>
        <p:spPr>
          <a:xfrm>
            <a:off x="1190662" y="3887492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CDFB8194-65C1-FEAF-1DB0-1586B2EA20A8}"/>
              </a:ext>
            </a:extLst>
          </p:cNvPr>
          <p:cNvCxnSpPr>
            <a:cxnSpLocks/>
          </p:cNvCxnSpPr>
          <p:nvPr/>
        </p:nvCxnSpPr>
        <p:spPr>
          <a:xfrm>
            <a:off x="1200670" y="4415321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23A404FB-CDC8-B34F-BAF8-CA1DB5D00980}"/>
              </a:ext>
            </a:extLst>
          </p:cNvPr>
          <p:cNvSpPr txBox="1"/>
          <p:nvPr/>
        </p:nvSpPr>
        <p:spPr>
          <a:xfrm>
            <a:off x="1657201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C’est un sac de café.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E89C9C-C54D-E429-1715-ECA34B5CF503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163684661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F71C8-01C1-08DA-BE48-97EF8E3B6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6813777-4251-7AF8-FD04-7FC8935A7F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36FAC6C-A6C8-03A5-C166-AD3FD9EEF19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EA02087-B9D5-8139-DA91-75592E55AA8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40D986-B211-73E8-EAB5-21061CD60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8D9AF40-C257-E399-87BD-259FA9AE6F8A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A55B2E-BFC1-1DBE-93D1-6FD853D3E8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9DDFFC8-ED9E-C2F8-F90E-7D2FA82FAF5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7422C58-5FE5-A9D8-4AC3-F9BA6E92D21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37AB764-3780-43D0-56B7-0AA609E444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EE713E-A234-6BC7-F791-800ED6E009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170D47E-25E4-D945-C94A-397D196A6DE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8EF95EC-FAA8-5EEF-07ED-A9764E708CB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2B7292C-0DEF-A65E-2C27-493DAFFDFB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43C3296-52AC-7FCA-46F6-971DC241C0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4389C81-E2F3-9549-DE33-02AC8F40E2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FF59804-33BD-0520-96D4-CA54059407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EFDCD7A-DEB5-7972-4E43-26E38409C4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C3446F-CBEE-CCC2-C858-53B89266C994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873BE2-0DF0-02AE-E063-8FB7026BAF3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2102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Pratique autonome</a:t>
              </a: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Je m’exerce sur mon cahier d’activités </a:t>
              </a: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62725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pages 30 et 31.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F0C7209E-6C9B-51F0-D584-FBE9C201A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96211"/>
            <a:ext cx="5956465" cy="799548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A2A8D7C-87FA-129F-0D6E-91FE04C8A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606" y="1784254"/>
            <a:ext cx="5739094" cy="800744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609600" y="2854603"/>
            <a:ext cx="12598508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259D4-F49D-D8B5-3F0C-945EBE211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817459-1A59-5F51-69F4-AFADA4066D2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8400-611C-BDC8-7A83-0021D6DF20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BD5D790-1C46-36D8-279A-EDFCB19AB5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210D58-13B2-15C3-C97F-FD1E15BE19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BE840-CF7B-0F8D-C913-3918533D8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DE57F46-2A7C-55C4-7339-D39914BDE375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02,  pages 30 et 31.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A4D5EB0-2222-45D0-806C-5A5508C3386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10FAE86-2CDF-83D1-FF0E-9ED36A2671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C17631-D798-5445-45E3-7783D86633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E802AA8-8362-5686-972D-98E3F0128B6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0A0E1CDE-2EB6-B9F4-6C0D-4FCE296168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47319B9-0E5E-1AB8-16E0-527DE86E42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B5D33EB-7762-AD41-57F9-B68B4103492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0A379D74-0242-44B7-2A15-6161A5F21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96211"/>
            <a:ext cx="5956465" cy="79954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E3A98A1-4328-7D29-3853-ACEC67B9E6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606" y="1784254"/>
            <a:ext cx="5739094" cy="800744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ADEE985-8B7D-A6C4-917B-578DEE21A600}"/>
              </a:ext>
            </a:extLst>
          </p:cNvPr>
          <p:cNvSpPr/>
          <p:nvPr/>
        </p:nvSpPr>
        <p:spPr>
          <a:xfrm>
            <a:off x="558745" y="5135286"/>
            <a:ext cx="12598508" cy="16084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73195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D6000-1239-BDC0-5163-8A3E1E9C8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743192-69A2-16B4-B8CE-7F2D77F6AC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F7683E1-E97D-9B3A-CF71-A409BEA775F1}"/>
              </a:ext>
            </a:extLst>
          </p:cNvPr>
          <p:cNvGrpSpPr/>
          <p:nvPr/>
        </p:nvGrpSpPr>
        <p:grpSpPr>
          <a:xfrm>
            <a:off x="573371" y="63916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521C248-1ED9-179E-3AC2-B97FC8F943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CBE78DA-F8EB-041B-379F-44215794D4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9B9602E-9AC2-32FF-B829-123B8BBA5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BE123D-5745-5563-19A3-720D072C480D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03 ,  pages 30 et 31.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43C2720-78B8-07DA-826B-71793A18F5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9BD52AA-84B6-8A41-69D5-4A6D88F3DE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6FD7A7A-9A0E-FF29-FE8E-AE97402FE20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6F9F2FF-DDB1-0BCD-7C5B-DF106FD64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B6E5356-E792-6A59-9CBA-F3A6BC01ACB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D7AD7B0-E780-2B92-19C2-25B01671C6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17F113F-0EAA-692E-1849-669B1C7FAF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B058A46D-8223-94B8-D26E-8CFFD4A71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96211"/>
            <a:ext cx="5956465" cy="79954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CDEE0EB-F74A-40D0-5BB5-48D28A8BD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606" y="1784254"/>
            <a:ext cx="5739094" cy="800744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E7CF76F-20A5-B914-16E8-325C50C6A8E8}"/>
              </a:ext>
            </a:extLst>
          </p:cNvPr>
          <p:cNvSpPr/>
          <p:nvPr/>
        </p:nvSpPr>
        <p:spPr>
          <a:xfrm>
            <a:off x="470865" y="6488113"/>
            <a:ext cx="12598508" cy="86518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98309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607D9-57F3-8A96-61BF-15956C00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FF6751-32FE-EA0E-2F08-BD816C580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C0886D-E2FF-40DE-89D9-40D5A179F7C2}"/>
              </a:ext>
            </a:extLst>
          </p:cNvPr>
          <p:cNvGrpSpPr/>
          <p:nvPr/>
        </p:nvGrpSpPr>
        <p:grpSpPr>
          <a:xfrm>
            <a:off x="395737" y="62575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AF9342F-AB73-A7C3-503E-B1EFEC4D07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D2019F-3E97-A7B8-CCCF-05C9449FD10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4175E7-B27C-F119-C781-BBB5F3991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6A87A25-99A1-FCD5-C3BC-0B0CF53D3973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04 ,  pages 30 et 31.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syllabe convenable à chaque mot.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E3D5D66-E7C3-CF5D-266D-BB988F2A56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076F87-37D9-15F9-87DE-39D7B6E67F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89D8AE-A104-3183-CEE9-5D079E1575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F925130-5735-A195-83F0-9AD2519F99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5871CFC-432A-EBBC-E597-671CF0A3C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213F543-7AEE-2860-6A5E-B59FD9B759F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82B419-7B13-496F-F933-0FA450A5A3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B5798F1-C9ED-F037-0F4D-5129291D7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96211"/>
            <a:ext cx="5956465" cy="79954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C207D64-239F-9CFF-B8D2-5F0C3250E7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606" y="1784254"/>
            <a:ext cx="5739094" cy="800744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27DBC06-3793-C85A-0A42-F3A3587E575E}"/>
              </a:ext>
            </a:extLst>
          </p:cNvPr>
          <p:cNvSpPr/>
          <p:nvPr/>
        </p:nvSpPr>
        <p:spPr>
          <a:xfrm>
            <a:off x="537652" y="7353299"/>
            <a:ext cx="12598508" cy="13960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31830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ACFC9-EA68-1410-DA3E-3DFDC6370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F98B2B-BF59-209F-552E-E4D6AE0630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C2E1CA-0DDD-DBC2-5A37-A6F5CF2C8DE2}"/>
              </a:ext>
            </a:extLst>
          </p:cNvPr>
          <p:cNvGrpSpPr/>
          <p:nvPr/>
        </p:nvGrpSpPr>
        <p:grpSpPr>
          <a:xfrm>
            <a:off x="573371" y="63916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F03CAE0-9E9F-1796-89B4-D207BD8A724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C6BE82-4E78-D1E0-AD17-2EEDF520FF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26C394F-98B7-A023-F077-294CDA597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293FBC-8EDD-9F09-606F-7987C17C1321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05 ,  pages 30 et 31.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les phrases dans vos cahiers de maison.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65243EC-AE78-1BD9-DDA3-F77E185AFF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D9A97FC-2353-748B-89B6-33FD3272C82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14D4837-EB4F-1A7A-13A2-DC64D287B7F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3880C5A-F21E-E72C-181E-4C71DFDAE3D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9142AE0-3E88-8713-4C34-56E78972D6F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84E849-E2B7-DA2F-9EB0-BFD599FE26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0A1E455-8E62-EA83-EFB8-929124E467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0AA2863-A025-A058-0311-379C5C77A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96211"/>
            <a:ext cx="5956465" cy="79954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230E0A1-14F5-F621-E45B-B3FA73938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606" y="1784254"/>
            <a:ext cx="5739094" cy="800744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ACFAC45-87DA-4786-8E34-CFC943B90D1A}"/>
              </a:ext>
            </a:extLst>
          </p:cNvPr>
          <p:cNvSpPr/>
          <p:nvPr/>
        </p:nvSpPr>
        <p:spPr>
          <a:xfrm>
            <a:off x="639509" y="8502746"/>
            <a:ext cx="12598508" cy="13816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846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30 et 31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3175775" y="1442159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20696D-0485-415D-4714-2D9599E9D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2292391"/>
            <a:ext cx="5956465" cy="749930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3F829F8-AF35-70A5-0468-1D54DFDD7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606" y="2255788"/>
            <a:ext cx="5739094" cy="753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 ta » « xi » «taxi»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«taxi».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«taxi» ?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taxi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«taxi»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taxi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5DE56-4395-4FFD-BBAB-EA6C2FD33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D41FDC-EE26-9513-0CFD-9EF2E54B96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5B7198-1506-E077-DA36-6E603DCF36A2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E9F4233-5922-81E4-58AC-7BFBC3885BB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660E97B-140D-0EFC-806D-FB7A3A8A49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676CA67-6F16-47FE-C5EE-F3DD915B28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CC345B8-E494-D86E-5B01-6AA54E8E33E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4068E36-725C-C29B-581D-17E04CB16D1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F67F5E-8E64-8FF0-8C25-56CFE9D96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9E3DAD9-F60E-10BE-8F06-403FD00A9D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9763F2-91D7-063B-E57D-BAF2F986E10D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9215BF3-8FF7-9D0B-1179-1831AD391F4F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«ta»-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«tapi» on entend « tapi » et on écrit «tapis » avec s lettre muette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«tapis».       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«tapis » ?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D95DA0B-EF32-27BC-7FB8-D296DB76F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9612537-2603-B1DF-591D-B5D7240F5D7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tapis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661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B25F2-FD99-A155-5A98-94F6AA2A9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2503E4-E9FC-EFD0-80FD-0D65142AA1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78C39D-C79F-2073-5788-E7D4AD039479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800B75F-1025-AC11-6BD4-A6BA2186848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670A2B2-1D81-9524-2A48-AA9D738894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30068C0-E073-57F8-5105-D0238CA862F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A99DB6-BE4A-CB33-917D-2099A4D5C62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4E20238-4687-4E58-93BD-B3D794F3FD9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DEFE6BA-663B-9819-F91A-8563FFE5AA1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BC9C0F-3621-DDE0-ADFB-2F7CC8162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B7893F-ABE4-CECE-41EA-D5976BAD3D6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A244C0E-5AB0-492D-1681-3F495CF7374D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9CF4BA8-3F65-3E84-2B0B-CFE384A42E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F310BBB-45AA-DDF9-8E23-5534718E1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10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2F313-5D65-AA4F-5DB7-0CF1B4E14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DE1B72-10AC-4B3C-5A49-28DFF006328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D3EC05-EB95-A3EC-D3E9-7CF58695A628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A490A60-CA4B-38D3-4A70-C4925AF8490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EE0778A-E584-4C32-6E79-66DFE0A92E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0EEC11E-FFDB-FAAF-D9B6-8E5D9B4A49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16D135E-E5FA-9232-E8EE-78002FA92C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46DA068-577B-ADD9-DEB0-715C579611B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84949AA-1D94-3741-EC54-3F1264C1DE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7AB6636-DFBF-9758-4F42-27B89B6A2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C188E7E-5BB6-84A6-486F-BBCBF327172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ED4A45-5736-F8A9-DEC5-B15F9B01112E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«tapis»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CF0C1A0-6483-0049-DB47-C9BE2A6D53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48157CA-A186-4F27-FD37-D34AF21A4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80EE915-6263-4D4C-A332-F3C0DDEF9EE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tapis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63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1113632" y="909971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sous »,  lisons ensemble «sous »         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 «sous»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0386" y="948765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«sous»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sous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673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Camion – cafard – lac-guitare – girafe- gâteau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ACA4CD-590E-75E4-986B-37AD4CF32D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7364" y="2313295"/>
            <a:ext cx="2073177" cy="13893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A671B48-1F32-48A1-DA1F-669042BCB5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5169" y="2092728"/>
            <a:ext cx="1169699" cy="19091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5804805-37CE-37D1-C00B-7E468D3B8D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1002" y="2166148"/>
            <a:ext cx="1927915" cy="152142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B0168A9-E5DF-6D74-CCEC-9DAF11FE7F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2753" y="4376739"/>
            <a:ext cx="2408286" cy="119956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771DC97-4BEA-348A-024F-8277753FF6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8185" y="4399601"/>
            <a:ext cx="1893106" cy="112705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B82FE13-F392-8186-6AC9-2CE1766DD4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23343" y="4412530"/>
            <a:ext cx="1452182" cy="173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A12A-6C53-1EBC-FCD0-03ED37B3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3F6B12-AA17-18E1-BFBB-017817AAFFD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65857F-99D8-43CB-564B-31ACBEE11C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DFF5357-4E94-A7DC-4BF3-58D2CEF8BFE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5E09A6-AB80-7C29-067F-E1C76A542EA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3F1120-7B98-8418-65D5-81BFC3244E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55A02CA-18E1-FF0E-B1E7-97289AEE54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9735699-4E11-3E2B-BBB3-6658BA17E1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F42A737-07B4-ED72-C117-1DA8EA10B0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A8D237E-64C5-542E-F4CE-59305DC0F5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00E95D2-2255-76FF-0355-4E93C8E8A85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B06577-CC1F-6201-62EF-52218D37E8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95E6DC8-25A2-4C8A-C40E-294A4E26E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F193F4E-3714-9759-F8CA-B4BA7E4A3BF7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gâteau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gâteau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7AA1355-B1FE-278D-5B26-1E48BAE51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2147" y="3162300"/>
            <a:ext cx="4201394" cy="331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9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128D7-C076-0181-CCB3-6D5823FD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834BFF3-4825-6547-ECF0-6ECC8B351F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B7E5A8-0726-4961-E660-8516D8818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80A782-3EEC-1460-0FFF-1F93254E0A5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56194A-7EE1-4E11-94CC-381CE1B08C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CE3F05-D636-3C30-CBCC-5135BD286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027B16-6B80-F965-0F27-068F43E5F8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A0C35-DC51-87C4-115B-E5EDF9B987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B6F1D-A796-E209-017D-D51D7007B2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2E5A367-2508-7BF7-AC77-82C50E9A3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D7D28B9-EA92-1096-9BF0-6DD34E93B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D06A69-F2B6-3341-7FE9-B86D0C670A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791D78-6D75-C530-43C3-77A62B3A6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977263-CC60-254F-8093-17D528F03FF4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gâteau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DF5920B-D62A-8ADA-327A-7A20C0B54ADE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gâteau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gâteau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gâteau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gâteau”?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E4D7BB0-1D2B-339A-4818-9EE9B72CC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607" y="4130198"/>
            <a:ext cx="4201394" cy="331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04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girafe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B0FA54-8598-3C4E-AF1E-0519680A3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3009900"/>
            <a:ext cx="2232734" cy="372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93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girafe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la girafe. 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girafe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769E10-3FCB-8925-40EB-11904E208D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522" y="4166268"/>
            <a:ext cx="2232734" cy="372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45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60974" y="93240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lac, le lac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lac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34FF66F-CD1F-AA0B-5B8F-FD1183CE4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930" y="3445494"/>
            <a:ext cx="5411961" cy="322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440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lac, le lac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lac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lac”?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3047689" y="2375036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lac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F62BAE-FB53-24E0-FDA8-01A6CE4889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332" y="3883497"/>
            <a:ext cx="5411961" cy="322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28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180C-B412-EE80-8433-8E93EA36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5015C9-2738-A32F-7A03-9C47E76DBC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E9D8DE-FB48-EE1C-FD5B-75050286C23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E89925-95C6-0F90-3127-1748AF713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708BA-A5AE-B661-4BBA-A1E1EC2674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95A9E-3DFC-FCE7-6D1D-E9410585AB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45BBB21-FC77-1384-4A8A-ECC47D91AA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3A14315-67AB-640E-6195-A7B814F56C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E30158-A84C-6333-D957-45D274608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66C306-206C-7E71-A184-9AB1A11489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FC8B83-CE2C-5620-984C-AC65A03D9C8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F1B85A-8213-254E-DD47-0C4C7B85E0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CA678B-CECE-C49C-B335-5169431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468C23-FA20-70B6-BA46-76F02BCD0A1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girafe est à côté du lac. Répétons ensemble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girafe est à côté du lac.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0ED9B3-30D2-4433-9415-4C793A63E2FB}"/>
              </a:ext>
            </a:extLst>
          </p:cNvPr>
          <p:cNvSpPr txBox="1"/>
          <p:nvPr/>
        </p:nvSpPr>
        <p:spPr>
          <a:xfrm>
            <a:off x="2286000" y="2681937"/>
            <a:ext cx="9433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girafe est à côté du lac.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B9B9B30-A678-9FC2-515B-297A4BE54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978" y="3701392"/>
            <a:ext cx="6819874" cy="40602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931D5D-7FE9-24BB-72A1-FED9AC565E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79" b="96552" l="9735" r="91593">
                        <a14:foregroundMark x1="54867" y1="9814" x2="76549" y2="5040"/>
                        <a14:foregroundMark x1="76549" y1="5040" x2="92478" y2="14854"/>
                        <a14:foregroundMark x1="92478" y1="14854" x2="91593" y2="29443"/>
                        <a14:foregroundMark x1="91593" y1="29443" x2="85841" y2="15119"/>
                        <a14:foregroundMark x1="79204" y1="6366" x2="75664" y2="4509"/>
                        <a14:foregroundMark x1="69912" y1="5570" x2="69027" y2="4775"/>
                        <a14:foregroundMark x1="56195" y1="87798" x2="58407" y2="93899"/>
                        <a14:foregroundMark x1="65929" y1="94960" x2="64159" y2="96552"/>
                        <a14:foregroundMark x1="18584" y1="71353" x2="9735" y2="774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4871" y="3422803"/>
            <a:ext cx="1470734" cy="245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3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Camion – école – lac-guitare – girafe- gâteau 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lettres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c et g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609600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AE08152-95D3-BE17-4C59-10931D2468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8180" y="4166825"/>
            <a:ext cx="2232734" cy="37245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F5D2CEF-2164-F363-5E5D-29061D288B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448" y="4185404"/>
            <a:ext cx="4201394" cy="331555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97BD5C3-3AA0-79C7-CEE6-C0F54AD7E1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34426" y="4534134"/>
            <a:ext cx="4397584" cy="261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guitare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guitare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5CC8F1-AA9D-11F2-21AC-93F6D8380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9807" y="3329247"/>
            <a:ext cx="4223194" cy="28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822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guitare , la guitare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guitare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guitare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guitare 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21EDB0-7320-5E7E-6452-54A8DBAC0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1716" y="3976493"/>
            <a:ext cx="4223194" cy="28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41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camion . Comment vous dites camion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375AFD-01B6-32FC-6DF0-46B50018D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467" y="3818363"/>
            <a:ext cx="3987080" cy="198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80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camion  , le camion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camion”.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camion ” 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667000" y="2524192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camion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E692B1-510C-0396-4FB6-506A87F91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773" y="4709272"/>
            <a:ext cx="3987080" cy="198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182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F818D-45B7-3272-1D51-36DACA4C3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FB97B99-AFBF-CAA2-ED7C-1329AC4333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987E89-51D4-D3F6-9A61-233C6AC7370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7A36169-9508-5069-EF3E-A9FF1B605D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3226D11-9594-6581-3B5F-F5A0BDC40E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FBFC479-8CC5-F6BA-4C8A-4391EBEFEC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686BC4D-35DF-403A-2E87-CFEE96E956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136E42-B514-6347-24F3-B855953698B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BE9F53-4BC0-150A-9D2B-318422D6AF5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5B9BD5A-DC86-987F-7E15-CCAC284677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624668D-BA8A-F961-34BD-5E660F42BD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30453D9-3613-4953-77A1-280C327955B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8F1C700-27A9-602A-81FA-AB7A98792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53B3EBF-A144-CBF2-867B-C633E896ED39}"/>
              </a:ext>
            </a:extLst>
          </p:cNvPr>
          <p:cNvSpPr txBox="1"/>
          <p:nvPr/>
        </p:nvSpPr>
        <p:spPr>
          <a:xfrm>
            <a:off x="1160974" y="93240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cafard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cafard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95F7CFB-F35D-20E9-2BE8-F4AE4DF92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489" y="2963991"/>
            <a:ext cx="3475021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98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D6F9D-F342-A795-5C6A-A950FADD3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F8838C-7742-16FB-14F0-20DBD9672A7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42942-C9E8-93C8-86ED-5C3BC4B050B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8A0B5EA-88AA-265D-19A0-11A1FEEE1E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1B8007-3360-9B76-9F6E-63CA3C4DC53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C19CE7-912F-F35D-10BD-88D26F983D8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83512D-C8D7-319D-C042-DB39CF73B3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BE58E-5418-06F5-1888-5B6262EE399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304AD-08B0-7DEF-82C4-C9EFC5734C8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B9E9DD4-FCD8-A634-A07B-1743BD2155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3626F4-A5F1-C51B-85D4-B1714AF96F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6FF76D7-8FE0-1A10-8616-70509351B3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F66D57-0877-A180-BCC8-D7DAE9DBE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A6570E-696C-AA44-2037-3905311E2328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cafard , le cafard . Répétons ensemble “ un cafard”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 cafard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D7DE13-53CF-ECAB-2E99-30D25F5E61A1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cafard 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33CB06C-B1EF-4254-B114-68A63899B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4556" y="3996123"/>
            <a:ext cx="3475021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9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871023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9C40898-14A4-4919-AB8B-7BAB51EAE8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2600" y="4229100"/>
            <a:ext cx="2254977" cy="28286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139D286-4844-516F-F0EF-7C59D1B86D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9773" y="4709272"/>
            <a:ext cx="3987080" cy="19859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2F13182-BF2B-D7F3-A5AA-925400DE1D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7875" y="4448329"/>
            <a:ext cx="3352800" cy="224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camion- guitare -cafard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DC175B3-8639-CB1C-529F-757CE2CB09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9392" y="3027640"/>
            <a:ext cx="2254977" cy="282861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BE03DF1-FDBC-9860-9B25-B5732423A6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565" y="3507812"/>
            <a:ext cx="3987080" cy="198596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21851E7-9DBE-2584-BAC1-75B2DE9DA4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4667" y="3246869"/>
            <a:ext cx="3352800" cy="224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2590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6458133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lac- gâteau - girafe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CBCE877-DAE9-FC12-DEE8-14E7CC6909D8}"/>
              </a:ext>
            </a:extLst>
          </p:cNvPr>
          <p:cNvSpPr/>
          <p:nvPr/>
        </p:nvSpPr>
        <p:spPr>
          <a:xfrm>
            <a:off x="10591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AF31D26-122C-6368-BE0D-F0536A236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139" y="1953961"/>
            <a:ext cx="2062352" cy="34402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9F79CE6-A331-F254-A958-A65F717AA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6883" y="3078319"/>
            <a:ext cx="3099669" cy="244612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561D98D-D0A1-4A88-B4C0-1D74ADFF52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9824" y="3284463"/>
            <a:ext cx="3244412" cy="19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5F70B2-E33F-9749-E4DF-A9C2B97619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9392" y="2609977"/>
            <a:ext cx="2254977" cy="28286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652556-91A4-92C8-D406-E0FAA0E518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3968" y="3124201"/>
            <a:ext cx="3987080" cy="198596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5BFDD62-1B9F-BD0A-C058-DDF3922741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0647" y="2772947"/>
            <a:ext cx="3352800" cy="22469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F6AF629-88B3-9212-31E9-880ECB799D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9392" y="5856252"/>
            <a:ext cx="1647247" cy="274784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8B500-E36D-DA48-6266-A8259C89A5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9898" y="5767590"/>
            <a:ext cx="3099669" cy="244612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B1FBA05-3392-BA88-99E9-2E4266085D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83324" y="5933426"/>
            <a:ext cx="3244412" cy="19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B465CC-D1D3-3E2A-C240-614433E61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392" y="2609977"/>
            <a:ext cx="2254977" cy="28286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268221-500A-8B62-0A3F-5B1F547EC6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968" y="3124201"/>
            <a:ext cx="3987080" cy="19859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2BE8510-70B0-4E8A-8745-AB030CD76C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0647" y="2772947"/>
            <a:ext cx="3352800" cy="22469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E038ABD-2B9E-F3C2-4D92-062F5F9B85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9392" y="5856252"/>
            <a:ext cx="1647247" cy="274784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33283BE-199A-94FA-6E96-2A960CD0AE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9898" y="5767590"/>
            <a:ext cx="3099669" cy="24461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DE46C42-C753-E2DE-0FE0-298C591714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83324" y="5933426"/>
            <a:ext cx="3244412" cy="19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165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5383635" y="355758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4895400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7AC4C5C0-4049-EDEB-919F-60E275C46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392" y="2609977"/>
            <a:ext cx="2254977" cy="28286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76A56F2-A4AF-A358-D9C9-42154B69D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0685" y="5179102"/>
            <a:ext cx="3352800" cy="224690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CFE349C-4D7A-547C-0088-D055DFBDC6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9392" y="5856252"/>
            <a:ext cx="1647247" cy="274784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21F052E-6C14-3E77-2E4C-95B7107EDA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8230" y="2934865"/>
            <a:ext cx="3244412" cy="19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gâteau - camion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7431999" y="1834724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68A92E07-71CB-514D-4070-03FB7C98A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392" y="2609977"/>
            <a:ext cx="2254977" cy="28286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9E32C06-8D59-7EBF-8EEC-98034430BD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968" y="3124201"/>
            <a:ext cx="3987080" cy="19859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F21DA2E-FA86-BBB9-169D-95BB3106FD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0647" y="2772947"/>
            <a:ext cx="3352800" cy="22469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2D9F099-F50C-C119-EA90-9F058D686B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9392" y="5856252"/>
            <a:ext cx="1647247" cy="274784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F941586-082D-0769-8CF5-AFA2EFD4DB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9898" y="5767590"/>
            <a:ext cx="3099669" cy="244612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290965A-54CE-54F1-6FE0-45DE10E8E6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83324" y="5933426"/>
            <a:ext cx="3244412" cy="1931558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4502338" y="5645195"/>
            <a:ext cx="3665769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3813552" y="2274471"/>
            <a:ext cx="4949449" cy="329864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7784871" y="5600375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c-g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«c» «g»,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+  ( a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o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u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i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é-ou)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+  ( a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o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u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i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é-ou)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6"/>
            <a:ext cx="8339647" cy="2862322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714979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617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295400" y="723586"/>
            <a:ext cx="119109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3429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 minuscule et en majuscule . Elles font le son « g» 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/ʒ/ « j »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g» 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213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E4DB1-40DA-8D93-0D04-BFB36475B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31027F-563C-DA73-1F20-9FF65C55A4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03C340-DC8C-B863-6688-FD4B26F96933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27C677-8CB6-0A13-7AF7-EA712AA7DE9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707F5D-55F3-F850-EB9D-ECFCCD24C2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FEEA485-FA15-6278-7349-877656C0FDB4}"/>
              </a:ext>
            </a:extLst>
          </p:cNvPr>
          <p:cNvSpPr txBox="1"/>
          <p:nvPr/>
        </p:nvSpPr>
        <p:spPr>
          <a:xfrm>
            <a:off x="1462547" y="723586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c en minuscule et en majuscule . Elles font le son « s» ou «K».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c » 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4BFAB71-2C8F-13D3-9FC6-797E80D04F7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040CDA-4EA1-565F-DABF-1BC6C91B65B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6FD32B7-E904-CB57-3E7E-291803FB02C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DF9318C-8DB8-CBE6-495C-FB8969ED53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10EC1F0-E06E-25A3-E5B1-C421E0B193C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758F21C-3EC6-2908-9AE6-449859825F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B705709-B2DD-A610-C6F8-01EE14DDCA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913B98-B304-F137-4BC8-A6B5C9D81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AEC1F22-7DE9-6505-9052-840D29635535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7389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«c » « a » qui veut lire les lettres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6456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233026" y="785410"/>
            <a:ext cx="129506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Quand la lettre c est suivi de a, o, u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 elle fait le son « k » </a:t>
            </a:r>
          </a:p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c »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 « a » « ca » ,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«c» « a » ca».</a:t>
            </a:r>
          </a:p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Microsoft Uighur" panose="02000000000000000000" pitchFamily="2" charset="-78"/>
            </a:endParaRP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0717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«g» « o » qui veut lire les lettres ?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5497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8011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Quand la lettre g est suivi de o , a,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elle fait le son « g » </a:t>
            </a:r>
          </a:p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g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 « o » « go » ,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«g» « o » go». 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33698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«c» « i » qui  veut lire les lettres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6403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Quand la lettre c est suivi de e, i, y ,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elle fait le son « s » </a:t>
            </a:r>
          </a:p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«c»  « i » «ci ».      Lisons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c» « i » « ci ». </a:t>
            </a:r>
          </a:p>
        </p:txBody>
      </p:sp>
    </p:spTree>
    <p:extLst>
      <p:ext uri="{BB962C8B-B14F-4D97-AF65-F5344CB8AC3E}">
        <p14:creationId xmlns:p14="http://schemas.microsoft.com/office/powerpoint/2010/main" val="1955567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 Camion – école – lac-guitare – girafe- gâteau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c-C/g-G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c-C/g-G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1456998" y="3130725"/>
            <a:ext cx="41818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g» « e » qui veut lire les lettres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5808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733800" y="3130725"/>
            <a:ext cx="5943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r>
              <a:rPr kumimoji="0" lang="fr-FR" sz="25800" b="1" i="0" u="none" strike="noStrike" kern="0" cap="none" spc="48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907883" y="63754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Quand la lettre g est suivi de a, o, u , elle fait le son /ʒ/ « j » </a:t>
            </a:r>
          </a:p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g » « e » « </a:t>
            </a:r>
            <a:r>
              <a:rPr kumimoji="0" lang="f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ge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 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.L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«g» « e »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».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1979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«c » « é » qui veut lire les lettres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7166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015116" y="82960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c » « é » « cé » Lisons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«c» « é » «cé ». Qui veut lire «c» « é » «cé».  </a:t>
            </a:r>
          </a:p>
        </p:txBody>
      </p:sp>
    </p:spTree>
    <p:extLst>
      <p:ext uri="{BB962C8B-B14F-4D97-AF65-F5344CB8AC3E}">
        <p14:creationId xmlns:p14="http://schemas.microsoft.com/office/powerpoint/2010/main" val="25332032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«g» « ou » qui veut lire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9049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r>
              <a:rPr kumimoji="0" lang="fr-FR" sz="25800" b="1" i="0" u="none" strike="noStrike" kern="0" cap="none" spc="48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887009" y="738122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</a:t>
            </a:r>
            <a:r>
              <a:rPr kumimoji="0" lang="f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gou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. Quand la lettre g est à côté de ou ,ça fait le son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</a:t>
            </a:r>
            <a:r>
              <a:rPr kumimoji="0" lang="f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gou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».«g» «ou » «</a:t>
            </a:r>
            <a:r>
              <a:rPr kumimoji="0" lang="f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gou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«g» «ou»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10121612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425227" y="3240080"/>
            <a:ext cx="29177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c» « ou » qui veut lire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26" y="7213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2743200" y="3150274"/>
            <a:ext cx="73516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25020" y="631473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cou»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. Quand la lettre c est à côté du ou , ça fait le son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</a:t>
            </a:r>
            <a:r>
              <a:rPr kumimoji="0" lang="f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kou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».«c» «ou » «cou ».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«c» «ou»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ou». Qui veut lire «c» « ou»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ou».  </a:t>
            </a: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Rebrassage de lecture (1)</a:t>
              </a:r>
            </a:p>
            <a:p>
              <a:pPr marL="0" marR="0" lvl="0" indent="0" algn="ctr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95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0005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4330C3-838D-73E6-BD80-6257DE26F9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21" y="314426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81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ensemble.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BAA4BC-D026-5630-7C16-7FFDA897D7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21" y="314426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914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5CF99B-AAA6-B6D6-58F7-B802D6797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16230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065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BDA8A-61CF-9EE9-BDC4-593AD977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625768-E41A-AEFD-0DBB-8010C02CC69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6BF4F-E2BB-669E-BE76-CA102050D1B0}"/>
              </a:ext>
            </a:extLst>
          </p:cNvPr>
          <p:cNvGrpSpPr/>
          <p:nvPr/>
        </p:nvGrpSpPr>
        <p:grpSpPr>
          <a:xfrm>
            <a:off x="586504" y="52997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769F9D-734D-3BE8-0547-4CC51E7A8B6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1A4BDF-E708-09AF-D287-D39A68961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AEA9C9-9436-2244-773A-D870C5212D1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CB7AB1D-72CC-86A8-FF49-921AD108240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C67733-95DB-4BD8-5A66-B52D314292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65498E-29BA-8DE2-576B-D0D46DCE89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C3D60E-DA92-97D1-E221-87E99398B1C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C01B960-E401-ED53-A33F-F294CD0D94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F008A08-FD06-E629-4F65-76BCA71DD0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E3592E6-F936-259F-36DE-AFB5E6D59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788923-928A-BF97-DE64-8D1B0572B65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905C3B64-CB60-F3B9-9662-C6C4833EFDA1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DC0E70E2-C3F7-E880-EF61-2D53381FE18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6C7BBF-6956-5527-E8D4-709791B61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800" y="3171825"/>
            <a:ext cx="5850393" cy="4191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307C2D1-26B0-FB75-2643-30E710F3F6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1446" y="3162300"/>
            <a:ext cx="5483296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77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Rebrassage de lecture (2)</a:t>
              </a:r>
            </a:p>
            <a:p>
              <a:pPr marL="0" marR="0" lvl="0" indent="0" algn="ctr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95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0644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368279" y="56071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768" y="560717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957539" y="643926"/>
            <a:ext cx="115879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Ecoutez comment je lis le mot. « g » devant i se prononce comme le son  « j»</a:t>
            </a:r>
          </a:p>
          <a:p>
            <a:pPr marL="0" marR="0" lvl="1" indent="0" algn="l" defTabSz="68583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« g » devant « o » se prononce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«g» « gi » « go » «gigo » on ne prononce pas le t.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Qui veut lire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Arial" panose="020B0604020202020204" pitchFamily="34" charset="0"/>
              </a:rPr>
              <a:t>"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gi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Arial" panose="020B0604020202020204" pitchFamily="34" charset="0"/>
              </a:rPr>
              <a:t>"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 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Arial" panose="020B0604020202020204" pitchFamily="34" charset="0"/>
              </a:rPr>
              <a:t>"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go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Arial" panose="020B0604020202020204" pitchFamily="34" charset="0"/>
              </a:rPr>
              <a:t>"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« gigot »?    </a:t>
            </a:r>
            <a:endParaRPr kumimoji="0" lang="fr-FR" sz="2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3983157" y="5013158"/>
            <a:ext cx="470463" cy="172959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925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gigo</a:t>
            </a:r>
            <a:r>
              <a:rPr kumimoji="0" lang="fr-FR" sz="14925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endParaRPr kumimoji="0" lang="fr-FR" sz="14925" b="0" i="0" u="none" strike="noStrike" kern="0" cap="none" spc="48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315959" y="4508367"/>
            <a:ext cx="470462" cy="273917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9198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925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cag</a:t>
            </a:r>
            <a:r>
              <a:rPr kumimoji="0" lang="fr-FR" sz="17925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17925" b="0" i="0" u="none" strike="noStrike" kern="0" cap="none" spc="623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045531" y="5127171"/>
            <a:ext cx="729340" cy="16763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243833" y="4980778"/>
            <a:ext cx="717326" cy="1981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455260" y="631406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 devant « a » se prononce « k» , g devant  e se prononce « j» </a:t>
            </a:r>
          </a:p>
          <a:p>
            <a:pPr marL="0" marR="0" lvl="1" indent="0" algn="l" defTabSz="68583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Lisons  ensemble  «ca» 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»   « cage».                </a:t>
            </a:r>
            <a:endParaRPr kumimoji="0" lang="fr-FR" sz="2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5146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Rebrassage de lecture (3)</a:t>
              </a:r>
            </a:p>
            <a:p>
              <a:pPr marL="0" marR="0" lvl="0" indent="0" algn="ctr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95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6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lis les mots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603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de lectures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028C514-817D-E577-3FA4-6A90B8FD1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159" y="3037666"/>
            <a:ext cx="10565368" cy="283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303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B86E6-34BA-5ED3-DFAC-EFDBCB92D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ADA1D3-8D65-E05A-930D-E697F83AEBA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573509-09F3-1801-99A4-622D00B7B7FC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73DE3-D6B2-CFE8-DD62-3FC5E197F73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E641636-1365-3BAE-CA99-0B12D94F4C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4F700A-A9EB-827C-9861-218762D3EA1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65A3298-958B-F6B6-DE8A-C853ABA18D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99FC8E6-57C3-5C87-C71F-A54DCD6AC4B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9E9BE5-FF0E-EA6B-79B1-542653EFFA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6D014C-294B-EA1B-7665-9A9CA0F533D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7BCA9-A865-E32B-C02A-5848FAF00B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3DCE84-CBA9-E4B2-1619-FCCDACE2F75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2EBFEB-25A1-A4B5-E626-A414CB977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05FD590-30B6-D5D8-5158-82346B218EE4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F43B5E1-5C51-A488-63AA-18B77082654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C4DD57A-AE8D-91D2-C43B-56C07A1A66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899" y="3390900"/>
            <a:ext cx="10744200" cy="292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11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Lecture </a:t>
              </a: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des mots-outils</a:t>
              </a: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Sur -sous </a:t>
              </a:r>
              <a:endPara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73564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76" rtl="0" eaLnBrk="1" fontAlgn="auto" latinLnBrk="0" hangingPunct="1">
              <a:lnSpc>
                <a:spcPts val="83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Sur -sous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74171226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035C2-16D2-42A5-DCBD-09EE1BE8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BD34DA-0601-7126-DF7F-3178D833B83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C342BB-1CC8-D7DA-D16B-E6A21926732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F66C94-FEB8-C09A-B62E-A0095CCC06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9D455D7-0F05-8DC4-87CB-E2CACEDE2A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E6C41CA-D48B-591E-2E29-D8E0D0A8B7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BDD47C-0E21-7A66-41E3-8ED1C8509B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0A806F-0B37-FCCE-29FF-6BA6283D4D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229BE7-B33A-EDA4-377D-13AA7BB066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FD8DBD-D729-0190-C769-81DBD196DC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EFEA772-D9DB-A96F-829B-0CC4E849917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036385-664B-8EFE-5704-726F54C74C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63DC254-B2A3-5EC6-6DA6-04E41088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F603A5-3D51-4E52-CEE3-3C91A6E92C9D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9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</a:t>
            </a:r>
            <a:endParaRPr kumimoji="0" lang="fr-FR" sz="179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8B4CD4-C142-CD49-6C2B-998214BADBE7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“ sur”.  Lisons   ensemble ”sur ” .  Qui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veut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“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” ?                      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 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02006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205211" y="2783501"/>
            <a:ext cx="11125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fourchette est </a:t>
            </a:r>
            <a:r>
              <a:rPr kumimoji="0" lang="fr-FR" sz="6000" b="1" i="0" u="none" strike="noStrike" kern="0" cap="none" spc="48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</a:t>
            </a:r>
            <a:r>
              <a:rPr kumimoji="0" lang="fr-FR" sz="6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 table.</a:t>
            </a:r>
            <a:endParaRPr kumimoji="0" lang="fr-FR" sz="60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205211" y="778630"/>
            <a:ext cx="1200114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“ la fourchette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la table”. “sur” 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ensemble ”sur ” .Qui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veut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 “?                        </a:t>
            </a:r>
          </a:p>
        </p:txBody>
      </p:sp>
      <p:pic>
        <p:nvPicPr>
          <p:cNvPr id="5" name="Image 4" descr="Une image contenant meubles, table, ustensile de cuisine, conception&#10;&#10;Le contenu généré par l’IA peut être incorrect.">
            <a:extLst>
              <a:ext uri="{FF2B5EF4-FFF2-40B4-BE49-F238E27FC236}">
                <a16:creationId xmlns:a16="http://schemas.microsoft.com/office/drawing/2014/main" id="{5872E7A2-155F-1F3A-83FA-E6DBFF350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44" y="3307005"/>
            <a:ext cx="6553200" cy="55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43620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 </a:t>
            </a:r>
            <a:endParaRPr kumimoji="0" lang="fr-MA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bien “sur”.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BC8D54-5DEF-0CE4-BABB-40BAD834A3B9}"/>
              </a:ext>
            </a:extLst>
          </p:cNvPr>
          <p:cNvSpPr txBox="1"/>
          <p:nvPr/>
        </p:nvSpPr>
        <p:spPr>
          <a:xfrm>
            <a:off x="3029692" y="1645166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9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</a:t>
            </a:r>
            <a:endParaRPr kumimoji="0" lang="fr-FR" sz="179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meubles, table, ustensile de cuisine, conception&#10;&#10;Le contenu généré par l’IA peut être incorrect.">
            <a:extLst>
              <a:ext uri="{FF2B5EF4-FFF2-40B4-BE49-F238E27FC236}">
                <a16:creationId xmlns:a16="http://schemas.microsoft.com/office/drawing/2014/main" id="{AE7D6220-33A9-446F-8EAB-80617E846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44" y="3307005"/>
            <a:ext cx="6553200" cy="55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568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</a:t>
            </a:r>
            <a:endParaRPr kumimoji="0" lang="fr-MA" sz="2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Fermez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yeux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visualisez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comment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s’écrit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“sur”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0294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mot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ardoises.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0003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Corrigez.  «sur»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500" b="1" i="0" u="none" strike="noStrike" kern="0" cap="none" spc="48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 </a:t>
            </a:r>
            <a:endParaRPr kumimoji="0" lang="fr-FR" sz="21500" b="0" i="0" u="none" strike="noStrike" kern="0" cap="none" spc="48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62765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9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</a:t>
            </a:r>
            <a:endParaRPr kumimoji="0" lang="fr-FR" sz="179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“ sous ”.  Lisons   ensemble ”sous” .  Qui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veut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“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” ?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952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1252744"/>
            <a:ext cx="1380500" cy="9207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3CB482-1CE2-1E02-5969-D2141236BB92}"/>
              </a:ext>
            </a:extLst>
          </p:cNvPr>
          <p:cNvSpPr txBox="1"/>
          <p:nvPr/>
        </p:nvSpPr>
        <p:spPr>
          <a:xfrm>
            <a:off x="2553452" y="2433882"/>
            <a:ext cx="94038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fourchette est </a:t>
            </a:r>
            <a:r>
              <a:rPr kumimoji="0" lang="fr-FR" sz="4400" b="1" i="0" u="none" strike="noStrike" kern="0" cap="none" spc="48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</a:t>
            </a:r>
            <a:r>
              <a:rPr kumimoji="0" lang="fr-FR" sz="44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 table.</a:t>
            </a:r>
            <a:endParaRPr kumimoji="0" lang="fr-FR" sz="44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1CE9C1-9D96-6F60-E2C5-02959EAA79DB}"/>
              </a:ext>
            </a:extLst>
          </p:cNvPr>
          <p:cNvSpPr txBox="1"/>
          <p:nvPr/>
        </p:nvSpPr>
        <p:spPr>
          <a:xfrm>
            <a:off x="1294659" y="835322"/>
            <a:ext cx="119213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“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fourchette est sous la table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”. “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ensemble ”sous ” .Qui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veut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 “?                      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9F24669-EA66-3A2D-9656-9FA4A151D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695" y="4135358"/>
            <a:ext cx="5710607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9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</a:t>
            </a:r>
            <a:endParaRPr kumimoji="0" lang="fr-FR" sz="149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 </a:t>
            </a:r>
            <a:endParaRPr kumimoji="0" lang="fr-MA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bien “sous”.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</a:t>
            </a:r>
            <a:endParaRPr kumimoji="0" lang="fr-MA" sz="2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Fermez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yeux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visualisez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comment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s’écrit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”sous”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mot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ardoises.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Corrigez.  «sous»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9355693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656687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500" b="1" i="0" u="none" strike="noStrike" kern="0" cap="none" spc="48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 </a:t>
            </a:r>
            <a:endParaRPr kumimoji="0" lang="fr-FR" sz="21500" b="0" i="0" u="none" strike="noStrike" kern="0" cap="none" spc="48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1253621" y="330438"/>
              <a:ext cx="7572288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63" y="4953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828293" y="818648"/>
            <a:ext cx="124200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 ,des ,vous, trois, nous, tu, répétons ensemble: sous, des, vous, trois, nous, tu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répéter</a:t>
            </a: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       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répéter. </a:t>
            </a:r>
            <a:endParaRPr kumimoji="0" lang="fr-MA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05CCDE-A677-DDCE-D4FB-3E0ED910E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45" y="3777710"/>
            <a:ext cx="11851998" cy="80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4669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lire?      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9BDB4C-BE0C-5EEF-681F-B19D56F2F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45" y="3777710"/>
            <a:ext cx="11851998" cy="80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9221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10372501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Ecriture</a:t>
              </a: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Des syllabes </a:t>
              </a:r>
              <a:r>
                <a:rPr kumimoji="0" lang="fr-FR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avec«c</a:t>
              </a:r>
              <a:r>
                <a:rPr kumimoji="0" lang="fr-F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-g»</a:t>
              </a: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7989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Nous allons apprendre à écrire  ces phrases.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L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car est à la gare.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C’est un sac de café.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038814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90662" y="3887492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200670" y="4415321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657201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 L</a:t>
            </a:r>
            <a:r>
              <a:rPr lang="fr-MA" sz="9600" b="1" dirty="0">
                <a:solidFill>
                  <a:srgbClr val="106585"/>
                </a:solidFill>
                <a:latin typeface="A Massir Ballpoint"/>
              </a:rPr>
              <a:t>e car est à la gare</a:t>
            </a: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714632" y="660218"/>
            <a:ext cx="1327130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D9068-CCA6-5F59-1094-BA396C394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5A99138-2D2C-0B7F-030F-FC6A4DD89ED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117CAD-C87A-77D9-C748-6F4C00166A7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74E133-F536-A618-7838-3094D569290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8203F4-E028-BB81-120E-57D9F3DDF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8D95FF2-7DAA-6427-47EB-B3FFC9DCDD78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8B051B-0DD2-05D9-E8BA-63F1BA9C1C5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BA5C506-3AD4-D8EA-9A90-27434747700B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7F1698-3830-F551-69C1-10D9323623F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B198155-B035-8643-B6E6-44187C2D98F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7B5037B-E03F-0A27-5ED6-BFF425A9686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5150B7C-644F-CCB0-16FC-B4E719A2ED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181DF0C-FCDB-9AE8-4924-9CC65D7A5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F9A9C86-DDDE-32F6-933C-4754F5477A1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55D22E3-76AB-4E65-9651-36EA212B385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A1A8658-3C80-32A2-2E4C-A1313D88992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C1D1D6B-43E3-A9ED-FD39-F94AD4A93F1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ED6B051-14B1-BA4B-FB5C-02541D0D0D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4AF5DFC-3783-E258-B26E-AD3B62FECF9F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F85DFA7-4984-3861-ADB3-FA36834CCBAA}"/>
              </a:ext>
            </a:extLst>
          </p:cNvPr>
          <p:cNvCxnSpPr>
            <a:cxnSpLocks/>
          </p:cNvCxnSpPr>
          <p:nvPr/>
        </p:nvCxnSpPr>
        <p:spPr>
          <a:xfrm>
            <a:off x="1190662" y="3887492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393E6743-F49C-3FC0-F4FA-ADD7DC6891FF}"/>
              </a:ext>
            </a:extLst>
          </p:cNvPr>
          <p:cNvCxnSpPr>
            <a:cxnSpLocks/>
          </p:cNvCxnSpPr>
          <p:nvPr/>
        </p:nvCxnSpPr>
        <p:spPr>
          <a:xfrm>
            <a:off x="1200670" y="4415321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5C8029DE-D9AF-7CEB-855A-A70A8DC8E6DB}"/>
              </a:ext>
            </a:extLst>
          </p:cNvPr>
          <p:cNvSpPr txBox="1"/>
          <p:nvPr/>
        </p:nvSpPr>
        <p:spPr>
          <a:xfrm>
            <a:off x="1657201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 L</a:t>
            </a:r>
            <a:r>
              <a:rPr lang="fr-MA" sz="9600" b="1" dirty="0">
                <a:solidFill>
                  <a:srgbClr val="106585"/>
                </a:solidFill>
                <a:latin typeface="A Massir Ballpoint"/>
              </a:rPr>
              <a:t>e car est à la gare</a:t>
            </a: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D60FC3-12C4-DE4B-5044-75E23F0BF2C4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7657543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22245</TotalTime>
  <Words>5193</Words>
  <Application>Microsoft Office PowerPoint</Application>
  <PresentationFormat>Personnalisé</PresentationFormat>
  <Paragraphs>987</Paragraphs>
  <Slides>117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117</vt:i4>
      </vt:variant>
    </vt:vector>
  </HeadingPairs>
  <TitlesOfParts>
    <vt:vector size="128" baseType="lpstr">
      <vt:lpstr>Microsoft Uighur</vt:lpstr>
      <vt:lpstr>Dosis</vt:lpstr>
      <vt:lpstr>Carelia</vt:lpstr>
      <vt:lpstr>Aptos</vt:lpstr>
      <vt:lpstr>Wingdings</vt:lpstr>
      <vt:lpstr>Calibri</vt:lpstr>
      <vt:lpstr>Arial</vt:lpstr>
      <vt:lpstr>A Massir Ballpoint</vt:lpstr>
      <vt:lpstr>Symbol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193</cp:revision>
  <dcterms:created xsi:type="dcterms:W3CDTF">2006-08-16T00:00:00Z</dcterms:created>
  <dcterms:modified xsi:type="dcterms:W3CDTF">2025-09-26T09:44:43Z</dcterms:modified>
  <dc:identifier>DAFtlvZnwz4</dc:identifier>
</cp:coreProperties>
</file>