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1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8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19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20.xml" ContentType="application/vnd.openxmlformats-officedocument.presentationml.notesSlide+xml"/>
  <Override PartName="/ppt/tags/tag42.xml" ContentType="application/vnd.openxmlformats-officedocument.presentationml.tags+xml"/>
  <Override PartName="/ppt/notesSlides/notesSlide21.xml" ContentType="application/vnd.openxmlformats-officedocument.presentationml.notesSlide+xml"/>
  <Override PartName="/ppt/tags/tag43.xml" ContentType="application/vnd.openxmlformats-officedocument.presentationml.tags+xml"/>
  <Override PartName="/ppt/notesSlides/notesSlide22.xml" ContentType="application/vnd.openxmlformats-officedocument.presentationml.notesSl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20"/>
  </p:notesMasterIdLst>
  <p:sldIdLst>
    <p:sldId id="257" r:id="rId3"/>
    <p:sldId id="2134808446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47482762" r:id="rId12"/>
    <p:sldId id="2147482763" r:id="rId13"/>
    <p:sldId id="2147482764" r:id="rId14"/>
    <p:sldId id="2147482765" r:id="rId15"/>
    <p:sldId id="2147482766" r:id="rId16"/>
    <p:sldId id="2147482767" r:id="rId17"/>
    <p:sldId id="2147482768" r:id="rId18"/>
    <p:sldId id="2147482769" r:id="rId19"/>
    <p:sldId id="2147482775" r:id="rId20"/>
    <p:sldId id="2147482776" r:id="rId21"/>
    <p:sldId id="2147482777" r:id="rId22"/>
    <p:sldId id="599" r:id="rId23"/>
    <p:sldId id="601" r:id="rId24"/>
    <p:sldId id="2134809012" r:id="rId25"/>
    <p:sldId id="2147482462" r:id="rId26"/>
    <p:sldId id="2147482726" r:id="rId27"/>
    <p:sldId id="2147482727" r:id="rId28"/>
    <p:sldId id="2147482778" r:id="rId29"/>
    <p:sldId id="2147482463" r:id="rId30"/>
    <p:sldId id="2147482464" r:id="rId31"/>
    <p:sldId id="2147482468" r:id="rId32"/>
    <p:sldId id="2147482770" r:id="rId33"/>
    <p:sldId id="2147482771" r:id="rId34"/>
    <p:sldId id="2147482465" r:id="rId35"/>
    <p:sldId id="2147482466" r:id="rId36"/>
    <p:sldId id="2147482779" r:id="rId37"/>
    <p:sldId id="2147482467" r:id="rId38"/>
    <p:sldId id="609" r:id="rId39"/>
    <p:sldId id="610" r:id="rId40"/>
    <p:sldId id="2147482483" r:id="rId41"/>
    <p:sldId id="2147482772" r:id="rId42"/>
    <p:sldId id="612" r:id="rId43"/>
    <p:sldId id="2147482484" r:id="rId44"/>
    <p:sldId id="2147482485" r:id="rId45"/>
    <p:sldId id="615" r:id="rId46"/>
    <p:sldId id="2147482486" r:id="rId47"/>
    <p:sldId id="2147482481" r:id="rId48"/>
    <p:sldId id="2147482479" r:id="rId49"/>
    <p:sldId id="2147482478" r:id="rId50"/>
    <p:sldId id="620" r:id="rId51"/>
    <p:sldId id="2147482494" r:id="rId52"/>
    <p:sldId id="2147482490" r:id="rId53"/>
    <p:sldId id="2147482495" r:id="rId54"/>
    <p:sldId id="2147482604" r:id="rId55"/>
    <p:sldId id="2147482605" r:id="rId56"/>
    <p:sldId id="2147482491" r:id="rId57"/>
    <p:sldId id="2147482599" r:id="rId58"/>
    <p:sldId id="2147482602" r:id="rId59"/>
    <p:sldId id="2147482603" r:id="rId60"/>
    <p:sldId id="2147482606" r:id="rId61"/>
    <p:sldId id="2147482607" r:id="rId62"/>
    <p:sldId id="2147482608" r:id="rId63"/>
    <p:sldId id="2147482609" r:id="rId64"/>
    <p:sldId id="2147482610" r:id="rId65"/>
    <p:sldId id="2147482611" r:id="rId66"/>
    <p:sldId id="2147482614" r:id="rId67"/>
    <p:sldId id="2147482719" r:id="rId68"/>
    <p:sldId id="2147482720" r:id="rId69"/>
    <p:sldId id="2147482622" r:id="rId70"/>
    <p:sldId id="2147482623" r:id="rId71"/>
    <p:sldId id="2147482624" r:id="rId72"/>
    <p:sldId id="2147482625" r:id="rId73"/>
    <p:sldId id="2147482626" r:id="rId74"/>
    <p:sldId id="2147482630" r:id="rId75"/>
    <p:sldId id="2147482631" r:id="rId76"/>
    <p:sldId id="2147482632" r:id="rId77"/>
    <p:sldId id="2147482633" r:id="rId78"/>
    <p:sldId id="2147482639" r:id="rId79"/>
    <p:sldId id="2147482643" r:id="rId80"/>
    <p:sldId id="2147482644" r:id="rId81"/>
    <p:sldId id="2147482645" r:id="rId82"/>
    <p:sldId id="2147482646" r:id="rId83"/>
    <p:sldId id="2147482647" r:id="rId84"/>
    <p:sldId id="2147482648" r:id="rId85"/>
    <p:sldId id="2147482649" r:id="rId86"/>
    <p:sldId id="2147482650" r:id="rId87"/>
    <p:sldId id="2147482651" r:id="rId88"/>
    <p:sldId id="2147482701" r:id="rId89"/>
    <p:sldId id="2147482652" r:id="rId90"/>
    <p:sldId id="2147482742" r:id="rId91"/>
    <p:sldId id="2147482743" r:id="rId92"/>
    <p:sldId id="2147482671" r:id="rId93"/>
    <p:sldId id="2147482497" r:id="rId94"/>
    <p:sldId id="2147482733" r:id="rId95"/>
    <p:sldId id="2147482734" r:id="rId96"/>
    <p:sldId id="2147482735" r:id="rId97"/>
    <p:sldId id="2147482760" r:id="rId98"/>
    <p:sldId id="2147482773" r:id="rId99"/>
    <p:sldId id="2147482681" r:id="rId100"/>
    <p:sldId id="2147482774" r:id="rId101"/>
    <p:sldId id="2147482692" r:id="rId102"/>
    <p:sldId id="2147482747" r:id="rId103"/>
    <p:sldId id="2147482748" r:id="rId104"/>
    <p:sldId id="2147482749" r:id="rId105"/>
    <p:sldId id="2147482750" r:id="rId106"/>
    <p:sldId id="2147482751" r:id="rId107"/>
    <p:sldId id="2147482752" r:id="rId108"/>
    <p:sldId id="2147482753" r:id="rId109"/>
    <p:sldId id="2147482754" r:id="rId110"/>
    <p:sldId id="2147482755" r:id="rId111"/>
    <p:sldId id="2147482756" r:id="rId112"/>
    <p:sldId id="2147482757" r:id="rId113"/>
    <p:sldId id="2147482758" r:id="rId114"/>
    <p:sldId id="2147482709" r:id="rId115"/>
    <p:sldId id="2147482759" r:id="rId116"/>
    <p:sldId id="2147482584" r:id="rId117"/>
    <p:sldId id="700" r:id="rId118"/>
    <p:sldId id="701" r:id="rId119"/>
  </p:sldIdLst>
  <p:sldSz cx="13716000" cy="10287000"/>
  <p:notesSz cx="6858000" cy="9144000"/>
  <p:embeddedFontLst>
    <p:embeddedFont>
      <p:font typeface="Aharoni" panose="02010803020104030203" pitchFamily="2" charset="-79"/>
      <p:bold r:id="rId121"/>
    </p:embeddedFont>
    <p:embeddedFont>
      <p:font typeface="Carelia" panose="020B0604020202020204" charset="0"/>
      <p:regular r:id="rId122"/>
    </p:embeddedFont>
    <p:embeddedFont>
      <p:font typeface="Dosis" pitchFamily="2" charset="0"/>
      <p:regular r:id="rId123"/>
      <p:bold r:id="rId124"/>
    </p:embeddedFont>
    <p:embeddedFont>
      <p:font typeface="Microsoft Uighur" panose="02000000000000000000" pitchFamily="2" charset="-78"/>
      <p:regular r:id="rId125"/>
      <p:bold r:id="rId1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215968"/>
    <a:srgbClr val="829D4A"/>
    <a:srgbClr val="CA7732"/>
    <a:srgbClr val="FCBF18"/>
    <a:srgbClr val="A1413E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164" autoAdjust="0"/>
    <p:restoredTop sz="95226" autoAdjust="0"/>
  </p:normalViewPr>
  <p:slideViewPr>
    <p:cSldViewPr>
      <p:cViewPr varScale="1">
        <p:scale>
          <a:sx n="54" d="100"/>
          <a:sy n="54" d="100"/>
        </p:scale>
        <p:origin x="1147" y="29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font" Target="fonts/font3.fntdata"/><Relationship Id="rId128" Type="http://schemas.openxmlformats.org/officeDocument/2006/relationships/viewProps" Target="viewProps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26" Type="http://schemas.openxmlformats.org/officeDocument/2006/relationships/font" Target="fonts/font6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font" Target="fonts/font1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font" Target="fonts/font4.fntdata"/><Relationship Id="rId129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presProps" Target="pres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font" Target="fonts/font2.fntdata"/><Relationship Id="rId13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notesMaster" Target="notesMasters/notesMaster1.xml"/><Relationship Id="rId125" Type="http://schemas.openxmlformats.org/officeDocument/2006/relationships/font" Target="fonts/font5.fntdata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61" Type="http://schemas.openxmlformats.org/officeDocument/2006/relationships/slide" Target="slides/slide59.xml"/><Relationship Id="rId82" Type="http://schemas.openxmlformats.org/officeDocument/2006/relationships/slide" Target="slides/slide8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28/09/2025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EA1D7-CDAE-69E8-3578-D85CD3A7E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EFD188F-5F23-721B-0F8F-CBC81B776D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FD3C411-929A-199B-3A00-3E42163D33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E9429C-B135-1AEF-8889-3949CA417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98210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9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6" Type="http://schemas.openxmlformats.org/officeDocument/2006/relationships/image" Target="../media/image70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68.png"/><Relationship Id="rId4" Type="http://schemas.openxmlformats.org/officeDocument/2006/relationships/image" Target="../media/image35.sv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72.png"/><Relationship Id="rId4" Type="http://schemas.openxmlformats.org/officeDocument/2006/relationships/image" Target="../media/image35.sv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1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78.png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7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80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10" Type="http://schemas.openxmlformats.org/officeDocument/2006/relationships/image" Target="../media/image44.png"/><Relationship Id="rId4" Type="http://schemas.openxmlformats.org/officeDocument/2006/relationships/image" Target="../media/image35.svg"/><Relationship Id="rId9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2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44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5.svg"/><Relationship Id="rId7" Type="http://schemas.openxmlformats.org/officeDocument/2006/relationships/image" Target="../media/image4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2.png"/><Relationship Id="rId4" Type="http://schemas.openxmlformats.org/officeDocument/2006/relationships/image" Target="../media/image3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4.png"/><Relationship Id="rId4" Type="http://schemas.openxmlformats.org/officeDocument/2006/relationships/image" Target="../media/image35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4" Type="http://schemas.openxmlformats.org/officeDocument/2006/relationships/image" Target="../media/image35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24.png"/><Relationship Id="rId11" Type="http://schemas.openxmlformats.org/officeDocument/2006/relationships/image" Target="../media/image43.png"/><Relationship Id="rId5" Type="http://schemas.openxmlformats.org/officeDocument/2006/relationships/image" Target="../media/image35.svg"/><Relationship Id="rId10" Type="http://schemas.openxmlformats.org/officeDocument/2006/relationships/image" Target="../media/image44.png"/><Relationship Id="rId4" Type="http://schemas.openxmlformats.org/officeDocument/2006/relationships/image" Target="../media/image34.png"/><Relationship Id="rId9" Type="http://schemas.openxmlformats.org/officeDocument/2006/relationships/image" Target="../media/image4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2.png"/><Relationship Id="rId4" Type="http://schemas.openxmlformats.org/officeDocument/2006/relationships/image" Target="../media/image35.svg"/><Relationship Id="rId9" Type="http://schemas.openxmlformats.org/officeDocument/2006/relationships/image" Target="../media/image4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0.png"/><Relationship Id="rId4" Type="http://schemas.openxmlformats.org/officeDocument/2006/relationships/image" Target="../media/image42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5.svg"/><Relationship Id="rId7" Type="http://schemas.openxmlformats.org/officeDocument/2006/relationships/image" Target="../media/image4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4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53.png"/><Relationship Id="rId5" Type="http://schemas.openxmlformats.org/officeDocument/2006/relationships/image" Target="../media/image52.jpeg"/><Relationship Id="rId4" Type="http://schemas.openxmlformats.org/officeDocument/2006/relationships/image" Target="../media/image3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3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3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54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52.jpeg"/><Relationship Id="rId4" Type="http://schemas.openxmlformats.org/officeDocument/2006/relationships/image" Target="../media/image35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52.jpeg"/><Relationship Id="rId4" Type="http://schemas.openxmlformats.org/officeDocument/2006/relationships/image" Target="../media/image35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52.jpeg"/><Relationship Id="rId4" Type="http://schemas.openxmlformats.org/officeDocument/2006/relationships/image" Target="../media/image35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52.jpeg"/><Relationship Id="rId4" Type="http://schemas.openxmlformats.org/officeDocument/2006/relationships/image" Target="../media/image35.sv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55.jpg"/><Relationship Id="rId5" Type="http://schemas.openxmlformats.org/officeDocument/2006/relationships/image" Target="../media/image52.jpeg"/><Relationship Id="rId4" Type="http://schemas.openxmlformats.org/officeDocument/2006/relationships/image" Target="../media/image3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6" Type="http://schemas.openxmlformats.org/officeDocument/2006/relationships/image" Target="../media/image56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microsoft.com/office/2007/relationships/hdphoto" Target="../media/hdphoto2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22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59.png"/><Relationship Id="rId4" Type="http://schemas.openxmlformats.org/officeDocument/2006/relationships/image" Target="../media/image35.sv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2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6" Type="http://schemas.openxmlformats.org/officeDocument/2006/relationships/image" Target="../media/image34.png"/><Relationship Id="rId5" Type="http://schemas.openxmlformats.org/officeDocument/2006/relationships/image" Target="../media/image64.png"/><Relationship Id="rId4" Type="http://schemas.openxmlformats.org/officeDocument/2006/relationships/image" Target="../media/image63.svg"/><Relationship Id="rId9" Type="http://schemas.openxmlformats.org/officeDocument/2006/relationships/image" Target="../media/image66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4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7" Type="http://schemas.openxmlformats.org/officeDocument/2006/relationships/image" Target="../media/image3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4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4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4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7" Type="http://schemas.openxmlformats.org/officeDocument/2006/relationships/image" Target="../media/image3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4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0"/>
            <a:ext cx="2448861" cy="2471706"/>
            <a:chOff x="7058682" y="1822095"/>
            <a:chExt cx="1632647" cy="16478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1169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</a:p>
            <a:p>
              <a:pPr algn="ctr"/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18301" y="3674844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</a:t>
                  </a:r>
                  <a:r>
                    <a:rPr lang="fr-MA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8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1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4" name="Image 3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23EB0F0-BE05-7B46-8217-D995CC3D5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6821029"/>
            <a:ext cx="2245228" cy="31636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835366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Nada – nid - numéro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5" y="627985"/>
            <a:ext cx="12716732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124200" y="3264645"/>
            <a:ext cx="9271265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37935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01,  page 24.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EC7AC62-64E8-447D-044F-6A34010C6D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816950"/>
            <a:ext cx="6324600" cy="786585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76600" y="2933700"/>
            <a:ext cx="7805397" cy="2286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580314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87EDE-4B81-6DAF-0D53-127815A4C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4D831E-DCC7-3E99-BD69-BF320F447E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3CF3BE4-D8A4-42D6-3379-425A5A8ACB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E0C76C-1D01-10C8-4C39-EE79AE6329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2D4D2E-1073-A9B1-2184-576FB8F7B5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353DC-81A7-FE6F-B38C-D02A56ADF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B743791-E2E1-ABB8-7B73-9A1C2C4C53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A63080-B0CF-E696-6A7D-F2A0619248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BEE9FC-9FF8-1616-5A0A-B5AE01FB39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796172E-2B9A-D214-7026-040E66940D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D2070AF-B6A5-051B-B3A5-0A71D54EC2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7E984D-501B-9BC4-E43A-A361FF26AC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E8FF600-3D76-4DC4-F7C9-9A5E0EDF3A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CFB3F9CB-CB5B-0EDD-D179-8F0616D3676C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D588B50-8FE4-F7F4-8CDF-56984C34D3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8862" y="2628900"/>
            <a:ext cx="10567964" cy="4446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00382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 , page 24.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5243094-E067-E20E-ED86-F52F8713CB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816950"/>
            <a:ext cx="6324600" cy="786585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939368" y="5205412"/>
            <a:ext cx="7805397" cy="11800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16813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F3B9D-CDF4-523F-02CE-B728F8AA9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371B91-C126-A56A-8BF3-4BC2AD8958D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21217-33BC-C044-47B9-5A291006DAA2}"/>
              </a:ext>
            </a:extLst>
          </p:cNvPr>
          <p:cNvGrpSpPr/>
          <p:nvPr/>
        </p:nvGrpSpPr>
        <p:grpSpPr>
          <a:xfrm>
            <a:off x="428121" y="63753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05633A-4B07-765B-4D0C-AEDE8345D8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E05A05D-E18C-75BC-B67A-D425017A0B0E}"/>
                </a:ext>
              </a:extLst>
            </p:cNvPr>
            <p:cNvSpPr/>
            <p:nvPr/>
          </p:nvSpPr>
          <p:spPr>
            <a:xfrm>
              <a:off x="333810" y="33173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355986-B7DE-E62C-AAFE-B8E92F3AE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607" y="90040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A89EF87-7E5F-305D-4DA7-709FF72F7CC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689426-FDEB-3FDA-551C-385C5328033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EDC1851-E6CC-6C20-62FD-E966AF82631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349F63E-F452-4029-3A2E-A45B6FC22F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A8EBB43-82BF-A53B-6A39-647525C2BC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AE7CFFD-6F1B-1F6D-5DDD-38D02E7026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FB17E10-C124-92DC-C022-A701573EA8E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3EA4561A-8B09-860D-E22B-037F1E5BB7EA}"/>
              </a:ext>
            </a:extLst>
          </p:cNvPr>
          <p:cNvSpPr txBox="1"/>
          <p:nvPr/>
        </p:nvSpPr>
        <p:spPr>
          <a:xfrm>
            <a:off x="1172966" y="830131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CA7B0C3-F369-631F-5B02-C0DA05948B9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122" y="623245"/>
            <a:ext cx="1288906" cy="118006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E4985F9-ED1A-3D85-10F5-7DFDE49645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0186" y="4007238"/>
            <a:ext cx="10265315" cy="137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917773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483617" y="60419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, page 24.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0E8C2-248E-235E-606A-FC4E0D72D64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2A69873-1488-1C97-624F-E9E502D608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816950"/>
            <a:ext cx="6324600" cy="786585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3137701" y="6210300"/>
            <a:ext cx="7805397" cy="838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507786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EC9E-1E06-A090-11CB-84E23CF8C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2DF9EA-4286-917D-D37E-F5ABC222F5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49FD0-C68A-A821-0579-E91084D11B8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6571E0-2290-43F6-1440-61864B1A70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A3E2D-0D97-35CD-CCE3-1E8E105B9B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D5328-CF0F-EB79-EC98-F30393796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B329A10-DDB1-9853-8BD0-1F227E6E26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1774EE-2CEA-F858-8853-FB7BA79D588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EA03038-4338-F4EB-2D70-DC49FC61EC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CC6F834-8472-66A1-ED3B-CC95E4A5C7E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211E88-A106-11BE-0B87-9E93B2E9BDF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4922CDC-FF22-5E19-CE43-CF290AA0B0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066498-8683-A960-B7C3-68A073413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9CCCFD57-A440-EE30-1C16-CEB9DBFE7F0A}"/>
              </a:ext>
            </a:extLst>
          </p:cNvPr>
          <p:cNvSpPr txBox="1"/>
          <p:nvPr/>
        </p:nvSpPr>
        <p:spPr>
          <a:xfrm>
            <a:off x="1462547" y="778726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7B81660-3889-7654-E023-49197D7D5E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1758" y="3695700"/>
            <a:ext cx="9880618" cy="1874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377484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83617" y="55341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l’activité 4 page 24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394995" y="441154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5A5E9DA2-C3A7-2EEF-6C11-DA430E9536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4037" y="1785666"/>
            <a:ext cx="6324600" cy="786585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5243614" y="6913593"/>
            <a:ext cx="7805397" cy="158774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2833165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514871" y="66955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871" y="83978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09182F5D-87C2-AF83-F13F-321BFC6EB71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86692" y="707659"/>
            <a:ext cx="127487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Nous allons faire le 1</a:t>
            </a:r>
            <a:r>
              <a:rPr lang="fr-FR" sz="2800" b="1" baseline="30000" dirty="0">
                <a:solidFill>
                  <a:srgbClr val="A6A6A6"/>
                </a:solidFill>
                <a:latin typeface="Dosis" panose="02010703020202060003" pitchFamily="2" charset="0"/>
              </a:rPr>
              <a:t>er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exemple ensemble. Je vais écrire la syllabe convenable pour avoir le mot lit .                          </a:t>
            </a:r>
            <a:r>
              <a:rPr lang="fr-FR" sz="2400" i="1" dirty="0">
                <a:solidFill>
                  <a:srgbClr val="A6A6A6"/>
                </a:solidFill>
                <a:latin typeface="Dosis" panose="02010703020202060003" pitchFamily="2" charset="0"/>
              </a:rPr>
              <a:t>Demander aux élèves de terminer l’activité à la maison.</a:t>
            </a:r>
            <a:endParaRPr lang="fr-FR" sz="280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47AC33B2-3D55-001A-A86F-71A790872C5D}"/>
              </a:ext>
            </a:extLst>
          </p:cNvPr>
          <p:cNvSpPr/>
          <p:nvPr/>
        </p:nvSpPr>
        <p:spPr>
          <a:xfrm>
            <a:off x="7924800" y="3253532"/>
            <a:ext cx="457200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8FCD9C35-1D97-F872-26FC-A2DAB73B3740}"/>
              </a:ext>
            </a:extLst>
          </p:cNvPr>
          <p:cNvSpPr/>
          <p:nvPr/>
        </p:nvSpPr>
        <p:spPr>
          <a:xfrm>
            <a:off x="3048001" y="5295901"/>
            <a:ext cx="318300" cy="45720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239D581-ABC7-59E0-90A2-9091E8AD66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0200" y="2970430"/>
            <a:ext cx="11199986" cy="299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32043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285B-D048-3179-1DDC-BC928EF3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8E760-A62F-549C-8EC2-9DC7852D3D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782AB59-ADA3-CEC6-490E-AA9C9595CACD}"/>
              </a:ext>
            </a:extLst>
          </p:cNvPr>
          <p:cNvGrpSpPr/>
          <p:nvPr/>
        </p:nvGrpSpPr>
        <p:grpSpPr>
          <a:xfrm>
            <a:off x="493714" y="77824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206577-17EF-3FF8-7F1D-8CD1CAFC42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4B11CB0-BD13-BCE3-D443-E1D477FE9FC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1B6D416-4346-70C6-929F-28148EFF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4A2C7-0D18-89FC-885E-4AF16CC1AE9E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Lisez les mots et la phrase et recopiez les dans votre cahier de maison . 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Travail individuel. Terminer la copie à la maison 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A344F1-9264-094A-F9D6-5F50F3D994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3EBA08E-D799-E018-E4A2-5AC9402D4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7279A1-C370-AC92-6C38-C13BA47EBD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6320A90-6DE4-4E2E-999D-44036768A5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BD47D48-6CC8-8A88-61C8-B85E9EA80F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F8D1499-CFAE-E612-88EF-7E4D964BE2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F87163-897F-351A-2EB6-CA852E6B37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EA5EDB7-7559-25B3-E158-50D5C6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56" y="840030"/>
            <a:ext cx="924217" cy="7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D58B5FF-0B0F-89C3-D140-3E70EF1FF4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2228" y="3480038"/>
            <a:ext cx="10959813" cy="251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844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970121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13848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45545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53002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624631" y="972443"/>
            <a:ext cx="120404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terminez les activités de la page 24.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576250" y="4997595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81ED727-2AF7-DAA7-AC69-BAE092F725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4037" y="1785666"/>
            <a:ext cx="6324600" cy="786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715250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et les phrases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2619008" y="6640711"/>
            <a:ext cx="103254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721803" y="6697440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«n»-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- «n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 d » « a »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 , 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«nada ».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«nada 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Nada 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392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 mot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237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«nada»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nada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2547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907234" y="626363"/>
            <a:ext cx="1248287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«n»- « i» - «ni»  , on lit «ni» et on écrit « nid » on ne prononce pas le d.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lisons ensemble  «nid».         Qui veut lire «nid»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ni</a:t>
            </a:r>
            <a:r>
              <a:rPr lang="fr-MA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d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325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 mot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583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«nid»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1500" b="1" dirty="0">
                <a:solidFill>
                  <a:schemeClr val="bg1"/>
                </a:solidFill>
                <a:latin typeface="Dosis" pitchFamily="2" charset="0"/>
              </a:rPr>
              <a:t>nid</a:t>
            </a:r>
          </a:p>
        </p:txBody>
      </p:sp>
    </p:spTree>
    <p:extLst>
      <p:ext uri="{BB962C8B-B14F-4D97-AF65-F5344CB8AC3E}">
        <p14:creationId xmlns:p14="http://schemas.microsoft.com/office/powerpoint/2010/main" val="32072341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EB647-692F-1B12-F740-361EFD8BD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E95EAC-8CC5-87D8-826E-828569BB949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E64A72F-2ABF-F1CC-C4B7-327C30F161B3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B7092C8-EDAC-7236-A645-8D0334DECC6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C99FC91-EF14-27E3-A663-3A3859812FA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8F8FC25-D295-62DA-AF1F-8126E6FE0A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A83B5AE-3050-F049-FC23-CE4AE64BB08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A94C2C6-F092-1D41-023D-8F3AFA20A27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7CE4BDC-6367-FB76-457B-395A139FA63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3AAC6FD-8FB4-23B1-36C4-7A8C7BD06E9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B96F01B-31C5-0A38-A43E-4511A0E57880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9B50891-7E98-675C-08B3-332F695375B6}"/>
              </a:ext>
            </a:extLst>
          </p:cNvPr>
          <p:cNvSpPr txBox="1"/>
          <p:nvPr/>
        </p:nvSpPr>
        <p:spPr>
          <a:xfrm>
            <a:off x="907234" y="626363"/>
            <a:ext cx="1248287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«n»- « u» - «nu» « m » « é »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mé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 « r » « o » « ro » « nu »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mé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 « ro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ensemble: « nu »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mé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 « ro » « numéro »           Qui veut lire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322E699E-1A88-C553-9FFF-B672E83C6F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EB07E7CA-13D1-1F27-C936-0373E229FAEA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numéro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7085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D0AB28-0D82-9E3F-67E8-09F4C5796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3CF9BC3-3225-F1FE-196E-EEF2A15D1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5B366D-6A1D-EC20-5E83-6F96A01CC394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B3C29C0-8386-79DE-D5E6-C6FE82B16DC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F75E454-8E14-6A36-09E4-E2D51DD80E0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32A5FF8-B937-CE39-E603-69D5AF2A8C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51BC1A9-4504-1072-A3B4-236FAAC3C64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825F2AB-634D-7B2C-4FDC-537790DC0EC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9AF0F6-1AD3-A2ED-C6E9-00E287F1B03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469352-E565-A77D-22F9-084BE9767F0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E7C187-16BF-0A3D-0940-2A458DCBBF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6F40756-3616-A879-4816-FAFFA80F0993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 mot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021ABCB-4D26-72AC-1C27-312497B684D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C1F858CC-7B44-D6B7-C6E4-81760FC109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603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27548" y="1157765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9B51AE68-8580-C41F-63FB-AA5F8217098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48818" y="1859900"/>
            <a:ext cx="11853366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4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4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2400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D3AB0-E867-13F2-500E-A8224062A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393D05D-F304-93C6-8ABE-366B1F726B7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8070DEE-2EBE-6BA0-A062-FDCFB591CFFC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80AE071-ECF6-57AD-CAEA-74E59C270FA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F54646D-EF72-B1D8-024A-AF24A7CAC52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54E38B9-411D-8EE5-26F6-70D9642A04C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8BDEFDF-1982-0EAD-C38F-E0D3F7185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D0B255F-F1E9-A890-923D-AE50C0229AD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2F0ED5A-F874-52D7-19EC-2E761701748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DF26846-D760-D04C-DC55-DAB5C7A17F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2481CA1-41D1-91E6-1539-C242C7441E73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F9C7FA4-E1E8-9801-98E1-03B2B28776FA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«numéro»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D4E2712-E089-886C-C9E9-ABFB1F5557F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FCDBD21D-9CEB-FCA8-40C8-6EC44B7DEE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697BE928-68B4-81EF-F17C-F60F5DBE8F43}"/>
              </a:ext>
            </a:extLst>
          </p:cNvPr>
          <p:cNvSpPr txBox="1"/>
          <p:nvPr/>
        </p:nvSpPr>
        <p:spPr>
          <a:xfrm>
            <a:off x="3425952" y="4320063"/>
            <a:ext cx="701344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1500" b="1" dirty="0">
                <a:solidFill>
                  <a:schemeClr val="bg1"/>
                </a:solidFill>
                <a:latin typeface="Dosis" pitchFamily="2" charset="0"/>
              </a:rPr>
              <a:t>numéro</a:t>
            </a:r>
          </a:p>
        </p:txBody>
      </p:sp>
    </p:spTree>
    <p:extLst>
      <p:ext uri="{BB962C8B-B14F-4D97-AF65-F5344CB8AC3E}">
        <p14:creationId xmlns:p14="http://schemas.microsoft.com/office/powerpoint/2010/main" val="13200661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laver – villa-vache – vélo- voler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48200" y="1777932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10A109C-5264-594B-E8A2-90BAF05947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5461" y="1987584"/>
            <a:ext cx="2039482" cy="181220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825E7B6-8661-0A70-5952-A6DB136396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94285" y="2175673"/>
            <a:ext cx="2298818" cy="131361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CD35CB4-7D9A-933A-5D2B-D3768ABC90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07648" y="2149802"/>
            <a:ext cx="2724314" cy="165109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0D2C7E3-270C-BFDD-E969-F78336E57E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82313" y="4046115"/>
            <a:ext cx="2789162" cy="242337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DEEB453E-D75B-99AE-9B28-966C85B556B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86011" y="3886400"/>
            <a:ext cx="2720576" cy="236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villa , villa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villa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3E37372-DCC0-BEC4-5393-724C8917C4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3088" y="2644722"/>
            <a:ext cx="5860449" cy="334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1367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villa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villa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“une villa”.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villa”?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D66AD44-F5AC-7AD6-7EE3-5C2691052E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1842" y="4636837"/>
            <a:ext cx="5860449" cy="334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5847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se lave les mains , laver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laver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4731FD6-1D4C-6294-E1A4-38300A09BE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6754" y="2806990"/>
            <a:ext cx="4066247" cy="361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8886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Laver  . Répétons ensemble “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laver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”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laver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laver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53CEA59-D26E-E642-2070-50245DC747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8777" y="3963883"/>
            <a:ext cx="4066247" cy="361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7517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554E4-CD9F-9CC8-5B15-E72B9D04C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E1F9CD4-B80D-38CC-9AE4-6966275F6C1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BBEA4C8-1BCB-C36F-5484-69E759372860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2505C23-16D1-85DB-2AEF-1878D5EDE22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BEC0ECA-83F6-5BD0-7CD4-E2CEDC8E8F0B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FC9B569-0129-E89B-29F9-25025802482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EF059F8-6507-88B3-DEE6-8294DCC06ED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E12D61-019F-7B65-73DF-DB9334653F5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5EB0728-BF43-E030-6F49-4CC9B0B6FF8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0DCADB5-9A10-DB27-6B3D-A19CA5F8220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BD3E1B-EB1C-BDF4-DD3E-42EAB5E8028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A3F093-4977-2D58-B065-010F9B04D38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AC47D11-7D6A-258D-ECFE-0B6994C740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D775BE6-B368-A475-9A81-309C5B326BA0}"/>
              </a:ext>
            </a:extLst>
          </p:cNvPr>
          <p:cNvSpPr txBox="1"/>
          <p:nvPr/>
        </p:nvSpPr>
        <p:spPr>
          <a:xfrm>
            <a:off x="1066801" y="739550"/>
            <a:ext cx="12344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se lave au  lavabo. Répétons ensemble la phrase . Qui veut répéter?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99F0CB4-D37B-6223-284A-50F6B4BD005E}"/>
              </a:ext>
            </a:extLst>
          </p:cNvPr>
          <p:cNvSpPr txBox="1"/>
          <p:nvPr/>
        </p:nvSpPr>
        <p:spPr>
          <a:xfrm>
            <a:off x="2209800" y="2498259"/>
            <a:ext cx="85343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Il se lave </a:t>
            </a:r>
            <a:r>
              <a:rPr lang="fr-FR" sz="60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au</a:t>
            </a: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lavabo.</a:t>
            </a:r>
            <a:endParaRPr kumimoji="0" lang="fr-FR" sz="6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 descr="Une image contenant croquis, dessin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1A70E57C-A9F5-05B0-96C6-ECA7E85CB1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013" y="3907197"/>
            <a:ext cx="4876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3135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862843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vache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vache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E2435FE-7FBC-F38E-B4C7-3B39B5D722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3064" y="2840474"/>
            <a:ext cx="5442523" cy="329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-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vache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La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vach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e. Répétons ensemble “une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vache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vache 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2819400" y="2504565"/>
            <a:ext cx="65564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vache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BAF25A0-4792-0D21-E778-92BDC0F12B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3800" y="4114915"/>
            <a:ext cx="5442523" cy="329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7"/>
            <a:ext cx="12736369" cy="3640288"/>
            <a:chOff x="2853490" y="4076702"/>
            <a:chExt cx="12609208" cy="3280122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2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63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   - laver – villa-vache – vélo- voler .</a:t>
                </a: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avec 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la lettre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 « v »,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7118C-9DCD-05B0-50C1-5417DDB9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C9E333-A326-2C68-4D5C-7D3E7D30F9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445226-DDF4-5197-6923-9381A0146A1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36319B4-9219-D7F7-821A-F1951E0819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5BA6D-703D-19E0-1364-8FF701D3789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FAB1D8E-6CCC-5B77-F14D-1A83067EF0C8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Qui veut dire les mots?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265073-A1D1-35A6-96D5-B4D07F7399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BB371F-480D-BE39-3D88-9E794A4BF5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7C80B06-A01C-DB1C-8B8C-B2D70D9CC11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91D3DC-5F24-F0F5-2D02-B080D09A56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2ABB8A5-D083-B830-9CBC-5DA9BBF398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89682F3-33C0-07F0-14E1-0ACEA585FA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5221FA-5CF5-3BC7-7BF6-F492022F54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6D81F1-D30B-64AD-50E5-13601FB9E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62DC2A5-7D97-5F73-1ABD-E84422D27CC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9726E8F-7E0A-DCE1-053B-82B0156C4F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7730" y="4453193"/>
            <a:ext cx="3268980" cy="198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F5F96B2-F720-0623-311B-C6FDDFF818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8907" y="3948112"/>
            <a:ext cx="2808812" cy="24958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1A6B769-4D7C-5AAF-FD5E-75293C034F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56191" y="3914775"/>
            <a:ext cx="4031812" cy="2303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083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4AFB9-D689-86C0-F1B2-5BE230CED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FD62203-58E3-E84C-FE9B-2F0B63BD079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FD5A5EF-2A1F-E348-B29D-530B8A8DBC9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F1A15C-99B0-34D2-2AF7-1CD55485F3D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EE592CF-5F31-CA2A-D8F6-26BFEC38D2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14904E4-8EAB-ED81-7258-4071C24285D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9D46CB6-853F-0386-058C-D34A0E2B655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9ABB4B-63A5-1850-1DF0-F8485792BE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C70EDB9-6A3C-E12C-7B79-D409BF4B24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ECEC99-0A41-6F9A-C83E-3619AA0D5B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FF272D-BACF-39E2-6932-D99295DE47A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03B2F84-1B93-B595-AEBB-EA828366A9C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514CA9C-EF64-CFD7-8E14-249E939EA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628" y="937172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493549D-3F86-CFF4-D8A1-127B2AFD3F18}"/>
              </a:ext>
            </a:extLst>
          </p:cNvPr>
          <p:cNvSpPr txBox="1"/>
          <p:nvPr/>
        </p:nvSpPr>
        <p:spPr>
          <a:xfrm>
            <a:off x="1141924" y="717171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vélo, le vélo . Comment vous dites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vélo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0D01429-2C0E-7D24-0A6A-AD9E960A20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4014" y="3413707"/>
            <a:ext cx="3981787" cy="345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2966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A9E1C-E277-1207-1BD8-7D55AFA99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1EA3C90-A729-B60E-CB94-1F49136099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A325F6-DE23-1556-C1EB-3D90358C3B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EF19A75-E5D8-33CC-72F5-766D153992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16BF0B7-0B7C-74AD-DC70-4EA0FFBF308A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5FBA916-A719-FF1E-B7EA-545C973C05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E403F1-F0AF-985B-0277-26CC8ADABEA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4C3011E-E3B6-102C-1A0E-7B2749B0D16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75E712F-5960-41C5-AEFF-72056002BC9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71E65BF-2BDA-F7EC-F87E-70B0F4D8F8A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2F242F-A4A9-9299-7EB7-74F6FCB0014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57FE8AD-3152-DF05-23DD-39E132B693B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D0B6AF2-A2C4-DF03-33F6-C45C8B552E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3C8588E-8A40-C2D8-B83E-210E922CD7D0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vélo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vélo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vélo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”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vélo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 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36ECA89-AB8A-E42E-5EF8-5080D2567D9A}"/>
              </a:ext>
            </a:extLst>
          </p:cNvPr>
          <p:cNvSpPr txBox="1"/>
          <p:nvPr/>
        </p:nvSpPr>
        <p:spPr>
          <a:xfrm>
            <a:off x="2514600" y="251730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</a:t>
            </a: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 vélo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95EF569-9CE1-95EC-CFD7-D6B7150B3F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1950" y="4045412"/>
            <a:ext cx="3981787" cy="345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9670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939030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L’oiseau vole, voler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voler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CAEAF76-41E1-80B2-0A2B-DCDAA39C1B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499902"/>
            <a:ext cx="3862787" cy="336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voler . Répétons ensemble “voler”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”voler”?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voler</a:t>
            </a:r>
            <a:endParaRPr lang="fr-FR" sz="80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D3B2389-48A9-EE75-562A-DB8AB3E580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1450" y="3916722"/>
            <a:ext cx="3862787" cy="336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A2EFA-B640-EDE8-DB07-44E0D3CD6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173CDD-AAC0-E1A3-70DA-8C46BC04AD9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60939D-8FA4-1AB1-E90A-8DA4ADDE910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61BF82F-7E8C-2413-DD17-473E625C5DD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A0242C6-D098-B6A1-AB26-9020A0AF86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BF18650-285E-895F-0B79-B5B2B126B275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Qui veut dire les mots?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7840E78-422B-A156-1F12-A3C54B03A58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903BC22-E8DD-64D1-618B-5242431ABE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42F2763-9640-3890-F998-839AAD99263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965AE07-D64A-7C1A-6645-279E6833F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D257E68-822F-F093-9D55-1F3D3D4A59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DDD038-FCE8-EF08-3945-B73BAD3E5BD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AFBA00C-0521-4B83-DA8B-80BDA61C070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029E529-A4E0-87DA-D516-D994ECF6F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B34ED84-3573-A4ED-853C-8AFA5E7DB7E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BC7518A-F989-C7C2-E214-7863508280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4518" y="2933700"/>
            <a:ext cx="3862787" cy="336339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AAA06F-2B5B-B549-F9F3-E75099A431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8696" y="3162300"/>
            <a:ext cx="3981787" cy="345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7920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ECFFD8A-E602-2A94-7B4A-A470C89981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201" y="3348976"/>
            <a:ext cx="3268980" cy="19812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6B47563-A513-28CF-5C1D-678F8468F4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2378" y="2843895"/>
            <a:ext cx="2808812" cy="24958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78BAD6D-1116-CA91-6CBA-6BD8FAA919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89662" y="2810558"/>
            <a:ext cx="4031812" cy="230389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6FCC4F1-0DA5-E894-2F78-EF3735DDEC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39481" y="5727382"/>
            <a:ext cx="3268980" cy="284635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B403D4B-EC86-05B0-1360-B8B31144CF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41952" y="5970769"/>
            <a:ext cx="3369687" cy="292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5725582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9887133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74876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villa –laver -vache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-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331FA06-E323-24B7-16A6-1B414E9936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201" y="3348976"/>
            <a:ext cx="3268980" cy="19812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3133E12-8357-55A7-3043-2A568D30C7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2378" y="2843895"/>
            <a:ext cx="2808812" cy="249580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0780A7B-7126-A8FD-BA94-F31C9EFDEE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89662" y="2810558"/>
            <a:ext cx="4031812" cy="2303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5"/>
            <a:chOff x="-3805047" y="3869835"/>
            <a:chExt cx="6297262" cy="2753070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1" y="6027499"/>
              <a:ext cx="1936143" cy="595406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662649-5618-9070-CC35-8E1AAF340B4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49124" y="5661052"/>
            <a:ext cx="1724854" cy="205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1625E-132D-6AF2-8737-CD5C81CC8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A034215-2472-57FD-CD9F-1401810B0201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6329D17-4B51-D9A2-2568-C5886861812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AD98E566-457C-8A15-3EF3-FF5C4D01C2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C9A2F68-4A46-216C-22DB-47E6F2B3E9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EFE5D1AB-CFBE-CA19-553E-DA44C70001D4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B319AC-7084-FA1F-55CB-08458194F9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B930FF3E-FA6F-81DB-8889-AFA9E299A1F8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F3CEFA36-0D6D-08B9-2F8C-C7F43777AACA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08F54686-0724-9507-B5F5-4FAADEC2189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BCF4731E-0C24-996B-6717-3E0F6F4B6AB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5ECC028-4040-D6CC-91B9-36AB30F11F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958AEC7-A012-3458-9EAA-17F58905AE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017D2F30-1D53-76EA-51CA-0E91F112C1F3}"/>
              </a:ext>
            </a:extLst>
          </p:cNvPr>
          <p:cNvSpPr/>
          <p:nvPr/>
        </p:nvSpPr>
        <p:spPr>
          <a:xfrm>
            <a:off x="3753360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7CEBADB2-4E99-97E2-102D-A81A27EF87A8}"/>
              </a:ext>
            </a:extLst>
          </p:cNvPr>
          <p:cNvSpPr/>
          <p:nvPr/>
        </p:nvSpPr>
        <p:spPr>
          <a:xfrm>
            <a:off x="8622566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B6B1074-C73A-036F-CED2-C6E78940887D}"/>
              </a:ext>
            </a:extLst>
          </p:cNvPr>
          <p:cNvSpPr txBox="1"/>
          <p:nvPr/>
        </p:nvSpPr>
        <p:spPr>
          <a:xfrm>
            <a:off x="990600" y="825793"/>
            <a:ext cx="1274876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voler - vélo.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-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5748A13-484D-8E5C-FD6D-7BC55E6E5E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2729" y="2434475"/>
            <a:ext cx="3268980" cy="284635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6D9AA80-111B-77C5-C741-7EDD57DEEA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200" y="2677862"/>
            <a:ext cx="3369687" cy="292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583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4F6A61C-BC12-AE2B-2EDF-7B335124B7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1201" y="3348976"/>
            <a:ext cx="3268980" cy="19812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DF5534A-0379-FD2B-767C-0D8E5513BE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82378" y="2843895"/>
            <a:ext cx="2808812" cy="249580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366D421-08CF-7A76-3035-4185D5B6F5B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89662" y="2810558"/>
            <a:ext cx="4031812" cy="230389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D1F59B0-A616-A1AD-9C5E-4E21F181B97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39481" y="5727382"/>
            <a:ext cx="3268980" cy="284635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0D1EEF0-05EF-24B6-850F-49D94096540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41952" y="5970769"/>
            <a:ext cx="3369687" cy="292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A070D06-39AE-BBE1-DB44-DF5B469768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201" y="3348976"/>
            <a:ext cx="3268980" cy="19812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EC20C9A-0598-5D5F-F6B3-EBBFF38FB5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2378" y="2843895"/>
            <a:ext cx="2808812" cy="249580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5A249E7-409B-546B-D75A-4857A564C1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89662" y="2810558"/>
            <a:ext cx="4031812" cy="230389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8FC96BE-2AC7-2B2E-36A7-F83164616A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39481" y="5727382"/>
            <a:ext cx="3268980" cy="284635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C7A6F6A-97D4-4C9E-6C28-69E10332B2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41952" y="5970769"/>
            <a:ext cx="3369687" cy="292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880535" y="2223539"/>
            <a:ext cx="12225865" cy="6446292"/>
            <a:chOff x="1373134" y="3340063"/>
            <a:chExt cx="9400808" cy="4956733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15535-B2A3-4BD6-BD66-4881D381EC39}"/>
                </a:ext>
              </a:extLst>
            </p:cNvPr>
            <p:cNvSpPr/>
            <p:nvPr/>
          </p:nvSpPr>
          <p:spPr>
            <a:xfrm>
              <a:off x="1373134" y="334006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8946856" y="3389981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467591" y="563315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3737845" y="6288426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4E188706-1C22-A60F-F6FB-7BAEF54448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201" y="3348976"/>
            <a:ext cx="3268980" cy="19812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3BCBC99-25CC-5683-55CC-2D32F1482B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2378" y="2843895"/>
            <a:ext cx="2808812" cy="249580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07D16A9-8FC9-9D39-2247-4E5E43F12A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41952" y="5970769"/>
            <a:ext cx="3369687" cy="292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83618" y="65736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villa - voler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1B8C861-A209-05DA-C5AB-DADCD36374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201" y="3348976"/>
            <a:ext cx="3268980" cy="19812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ACFA856-1BA6-4857-D8FA-546E076A28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2378" y="2843895"/>
            <a:ext cx="2808812" cy="24958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8011EB1-CF38-A77E-F4E2-563206B2CB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89662" y="2810558"/>
            <a:ext cx="4031812" cy="230389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261C81A-AAA4-E598-042F-2F24BDAD46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39481" y="5727382"/>
            <a:ext cx="3268980" cy="284635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DDE99BB-853F-0BB0-15AE-0F682A4D60A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41952" y="5970769"/>
            <a:ext cx="3369687" cy="2927760"/>
          </a:xfrm>
          <a:prstGeom prst="rect">
            <a:avLst/>
          </a:prstGeom>
        </p:spPr>
      </p:pic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 flipH="1">
            <a:off x="11545912" y="1972116"/>
            <a:ext cx="1648445" cy="115572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llipse 17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8530861" y="2472380"/>
            <a:ext cx="4549414" cy="307023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1472072" y="5549499"/>
            <a:ext cx="5520057" cy="337284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6261025" y="5217458"/>
            <a:ext cx="1523846" cy="12602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8" name="Ellipse 7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8916430" y="419137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4965985" y="520506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2B1617C8-C7AE-C513-B158-352FEFF64674}"/>
              </a:ext>
            </a:extLst>
          </p:cNvPr>
          <p:cNvSpPr/>
          <p:nvPr/>
        </p:nvSpPr>
        <p:spPr>
          <a:xfrm>
            <a:off x="11310008" y="7409768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C3A597F-3F9E-BC60-5078-03073F9D3551}"/>
              </a:ext>
            </a:extLst>
          </p:cNvPr>
          <p:cNvSpPr/>
          <p:nvPr/>
        </p:nvSpPr>
        <p:spPr>
          <a:xfrm>
            <a:off x="3773960" y="724858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FB45A84-46AF-F7DC-76E1-35E6275EDB1D}"/>
              </a:ext>
            </a:extLst>
          </p:cNvPr>
          <p:cNvSpPr/>
          <p:nvPr/>
        </p:nvSpPr>
        <p:spPr>
          <a:xfrm>
            <a:off x="7555524" y="6356046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95D7E272-E966-0E13-19E4-426239D2E5B3}"/>
              </a:ext>
            </a:extLst>
          </p:cNvPr>
          <p:cNvSpPr/>
          <p:nvPr/>
        </p:nvSpPr>
        <p:spPr>
          <a:xfrm>
            <a:off x="5094022" y="833087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B4932087-4446-E473-8AF9-7948F4AC5339}"/>
              </a:ext>
            </a:extLst>
          </p:cNvPr>
          <p:cNvSpPr/>
          <p:nvPr/>
        </p:nvSpPr>
        <p:spPr>
          <a:xfrm>
            <a:off x="7555524" y="8352736"/>
            <a:ext cx="990600" cy="108991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F3E84B-1F2C-F88D-D9D5-49E6E75E8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08" y="2107083"/>
            <a:ext cx="6232923" cy="75861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CEA9E41-75CF-4C34-2BAB-5E63E8A80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3431" y="2103618"/>
            <a:ext cx="6445180" cy="758618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2C62A98-7D27-E2AB-AFDA-BC75F5C12B4F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 Les pages 14 et 15</a:t>
            </a:r>
          </a:p>
        </p:txBody>
      </p:sp>
      <p:pic>
        <p:nvPicPr>
          <p:cNvPr id="11" name="Graphique 10">
            <a:extLst>
              <a:ext uri="{FF2B5EF4-FFF2-40B4-BE49-F238E27FC236}">
                <a16:creationId xmlns:a16="http://schemas.microsoft.com/office/drawing/2014/main" id="{9831F5DB-6561-5018-5E28-F763D9DC8F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V-v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la lettre « v»,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3754975" y="3989809"/>
            <a:ext cx="980862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v</a:t>
            </a:r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endParaRPr lang="fr-MA" sz="72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3505201" y="3498846"/>
            <a:ext cx="9448800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85" y="4187550"/>
            <a:ext cx="5562600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v minuscule . Elle fait le son «v ». Qui veut lire «v»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V majuscule . Elle fait le son «V». Qui veut lire «V»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48A772-9D45-84D6-09AA-9E7F7D48D882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v » « a » qui veut 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3886200" y="3130725"/>
            <a:ext cx="46005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107586-A0C0-09B9-B225-817144F99D63}"/>
              </a:ext>
            </a:extLst>
          </p:cNvPr>
          <p:cNvSpPr txBox="1"/>
          <p:nvPr/>
        </p:nvSpPr>
        <p:spPr>
          <a:xfrm>
            <a:off x="1196425" y="779639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va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v  est à côté de la lettre  a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va »,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 »  « a » « va ».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 » « a » « va ».    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v » « o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4495800" y="3130725"/>
            <a:ext cx="3990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7C7878-599E-BB52-EDAD-18A54E3E35F4}"/>
              </a:ext>
            </a:extLst>
          </p:cNvPr>
          <p:cNvSpPr txBox="1"/>
          <p:nvPr/>
        </p:nvSpPr>
        <p:spPr>
          <a:xfrm>
            <a:off x="1196425" y="756100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vo »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v  est à côté de la lettre  o , ça fait le son 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vo », «v»  « o » «vo ». Lisons ensemble 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«v» « o » «vo ». Qui veut lire?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v » « i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1233026" y="81108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vi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v est à côté de la lettre  i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vi » « v »  « i » « vi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 » « i » « vi ». Qui veut lire «v» « i » «vi ». 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v » « e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2.Vocabulaire:</a:t>
            </a:r>
          </a:p>
          <a:p>
            <a:pPr marL="457200" indent="-457200" defTabSz="914445">
              <a:spcAft>
                <a:spcPts val="1800"/>
              </a:spcAft>
              <a:buFontTx/>
              <a:buChar char="-"/>
              <a:defRPr/>
            </a:pPr>
            <a:r>
              <a:rPr lang="fr-FR" sz="3200" dirty="0">
                <a:latin typeface="Dosis" pitchFamily="2" charset="0"/>
              </a:rPr>
              <a:t>laver – villa-vache – vélo- voler 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 et mot simple avec v-V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 et mot simple avec v-V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3962400" y="3130725"/>
            <a:ext cx="4524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v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1233026" y="81108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ve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v  est à côté de la lettre  e , ça fait le son 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ve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 « v»  « e » « </a:t>
            </a:r>
            <a:r>
              <a:rPr lang="fr-MA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ve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Lisons ensemble 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«v» « e » «</a:t>
            </a:r>
            <a:r>
              <a:rPr lang="fr-FR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ve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lire?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v » « é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3886200" y="3130725"/>
            <a:ext cx="46005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1237788" y="81108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vé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v  est à côté de la lettre  é .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vé ».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v»  « é » «vé ».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«v» « é » « vé ».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D1A5-71C5-6608-EC65-EF69BA39F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3C0FCD-5CFE-0AAC-62A3-3414C521D6B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D899131-0E5C-484F-AE37-76FF2F4EB7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346DF8-1717-6EE4-E2B9-20A5FAA675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2982DE-FB64-0C4F-4596-4CD1E8EB075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26A7FE-53F4-5871-D622-C87C730885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3A92E5-7041-74BF-FB8E-1D5B9E6D53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F406124-EB82-390C-AD66-2EDAA72B3A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6A09FD-FE5F-0E2A-C922-DDFADB176C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BB6DEB-00B8-911E-59CF-A01DDD6C92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1D7BF95-42A2-03B3-BF32-F589B9155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82D8E13-E733-2D5F-0740-78DD702544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F13AD9-D805-0A49-1C28-5C4897B17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99D053-80AC-25DF-AF20-C3700D41B40E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26B207-4152-4D23-B677-A95D3E11582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E7EDC9-F789-2D32-E248-5D8B9EB3DDF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09106E-6DCE-3A5E-80CD-6F6AA0C01B7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v » « u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689651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812A-4F5A-0C5F-C0C0-BB078AEE6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1DBB8-F857-CEDA-5A5D-D96598F8627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C40540D-91CB-7549-A701-91FFC69987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0F7AAB-009E-0A77-A46E-CBB3E06EF6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25C9B3-D5F0-4E3A-91B0-BA1F907D65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773292D-FB81-0C96-80F2-D4A5638E02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E4E5DC-2DD4-A73F-26BB-9C32325180C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9F9EB24-8211-529E-B917-AF89E60B59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88A661-73EC-604F-1A50-A673C218D8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10A607-0D1C-FC57-B12C-B805BC5443A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BD9C89-DD58-AB7E-1227-EF96D4AD63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F3AFB68-98A6-49D1-E0FC-0A4BB879C5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BE5EF0-340E-687C-9627-E937FBEDE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57C290B-7370-22F3-700F-A9CD635F4EC0}"/>
              </a:ext>
            </a:extLst>
          </p:cNvPr>
          <p:cNvSpPr txBox="1"/>
          <p:nvPr/>
        </p:nvSpPr>
        <p:spPr>
          <a:xfrm>
            <a:off x="4269260" y="3130725"/>
            <a:ext cx="421751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F517F3-5B01-0CA2-0161-4B8B04EFA20E}"/>
              </a:ext>
            </a:extLst>
          </p:cNvPr>
          <p:cNvSpPr txBox="1"/>
          <p:nvPr/>
        </p:nvSpPr>
        <p:spPr>
          <a:xfrm>
            <a:off x="1082782" y="837574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vu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v  est à côté de la lettre  u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vu » « v » « u » «u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«n» « u » «nu ».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83857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60024-C6C6-9114-60C8-BEBD6AB95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9199BE-A3FE-6D6A-F8C0-E6AEDA97B07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81E025-7B8B-EA19-AF1A-DCB035176B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985AB0-35F1-6BE6-0EA3-CD00E1CB0AC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C7CB1-400A-03BF-E9E5-F6B9F827F1C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FBAE5-3902-005F-9591-1501D31D3F2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B07B8D4-CFC1-8CC7-6492-6FE4E70D41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F7E2B9-0BC8-2A1D-A4EA-4399619C4F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3D8441-C715-AC50-4448-764278ACFC3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8B32440-FC8B-3150-61A5-3CAA7B306B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B693280-3E0A-EB87-869A-7126E81C14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23DA26-99C7-B218-03C6-AE3FD92D761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49C2316-B3E8-E6E2-88D1-1FD4F6E9D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B4A8405-96A4-A4C2-467E-1E737EA364DA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CC835E-C746-F3FB-DD79-149105DF868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E460300-01E3-E9E6-5968-87B60D19910E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531A0B9-3CCA-1DC8-B80C-7AE0D67AD60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o » «v»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068939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v» « ou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v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1082782" y="766536"/>
            <a:ext cx="12950660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vou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v est à côté du graphème ou 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vou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 «v»  «ou 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vou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«v» «ou»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                             Qui veut lire ?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vous montrer comment lire l’arbre des syllabes. Écoutez attentivement.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lit l’arbre des syllabes en  pointant les lettres.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E36EFFA-30C7-5BC0-3BFE-8D943FCD68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1184" y="2582958"/>
            <a:ext cx="5913632" cy="512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6865B86-7453-45C6-ED35-84B7DF6221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1184" y="2582958"/>
            <a:ext cx="5913632" cy="512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298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DCEEEA6-D091-B0FC-C00C-9FA76D2AEF35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AEB3AC3-BC16-C9A3-A30F-803B406076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1184" y="2582958"/>
            <a:ext cx="5913632" cy="512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7765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1FB36-3402-E354-DF3E-A182D47FA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3FEED3-E743-72A3-E73F-FCA55ADBB1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BE3C1C6-8D8E-14CC-601B-B3440A6476C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AD51F98-1D9B-754A-1E08-A2E6FABF261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6292E89-3D56-B188-0866-E5F76BDFC4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577F557-E6F0-47A7-6E59-CD4302D87CB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FA5AC05-D12D-F73C-8F21-083B5D35896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BA793DF-25AE-DCA2-BA05-7F5ECE35443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A1E7A42-4C99-6737-9309-0BE9F06968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6324991-BBE7-B552-F00B-2B30657E2DF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EFF6FF3-3F48-2165-6B6C-2B3B4D2027E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B1B690F-6712-40DE-CD87-23C9C18A197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9BBBDA5-22DE-AEFD-1DF6-9A1ADD262B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429B527-EC58-54B0-BD82-381B5E2CB6FC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une liste de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658D64BC-F43A-D922-24C4-148342532170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2" name="Image 61">
            <a:extLst>
              <a:ext uri="{FF2B5EF4-FFF2-40B4-BE49-F238E27FC236}">
                <a16:creationId xmlns:a16="http://schemas.microsoft.com/office/drawing/2014/main" id="{640E9BAE-6896-515A-66A1-B88997525E1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963400" y="485275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B1D4C5B-864A-856D-CEAE-F57C0A1409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5200" y="2531115"/>
            <a:ext cx="7323097" cy="4724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26187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00F-28A7-5F95-0400-FD6B0ED9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B7136A-3724-B7BD-BEE9-593B96A4E7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DAC57-E8E4-E456-2830-2025FC36CC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AF93D0-726D-BE20-55D0-EB3A9D4AD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FFDA2-ABE8-B2A0-5E4C-B04AC7C6BC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AD7A2D-5B5B-BE68-70D1-6C9919E74B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115878-0E93-F627-91A2-3B436D98E1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61A0A4-76B5-C963-2AEC-17330ABE54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D540688-0AFA-EF2F-C773-54299E781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B5C7FB0-2E3B-4EE5-8AC7-F934BAA566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2DB49B-CC19-0ED7-188F-44CCBC7BA7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565808-416A-DF71-CDA1-6722812206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32542E-7E7E-BD1B-72C4-328396690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0637DB-EFAB-2A8D-2985-0707DC7D4D83}"/>
              </a:ext>
            </a:extLst>
          </p:cNvPr>
          <p:cNvSpPr txBox="1"/>
          <p:nvPr/>
        </p:nvSpPr>
        <p:spPr>
          <a:xfrm>
            <a:off x="1416228" y="735272"/>
            <a:ext cx="110996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lire des mots ensemble. On lit les lettres de gauche à droite.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C07CC2-8C7B-23F2-B9AE-0EF84C4D94D6}"/>
              </a:ext>
            </a:extLst>
          </p:cNvPr>
          <p:cNvSpPr txBox="1"/>
          <p:nvPr/>
        </p:nvSpPr>
        <p:spPr>
          <a:xfrm>
            <a:off x="5106706" y="3619500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vélo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8026F04-5351-F390-39AE-EA51A15FF585}"/>
              </a:ext>
            </a:extLst>
          </p:cNvPr>
          <p:cNvCxnSpPr>
            <a:cxnSpLocks/>
          </p:cNvCxnSpPr>
          <p:nvPr/>
        </p:nvCxnSpPr>
        <p:spPr>
          <a:xfrm>
            <a:off x="5257800" y="6286500"/>
            <a:ext cx="3505201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26960D0-A0AF-7E34-4C36-EE690A1C68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00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435517" y="57113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727" y="49566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737" y="286774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C0F144C-28F3-462F-D15C-33BDA170CA48}"/>
              </a:ext>
            </a:extLst>
          </p:cNvPr>
          <p:cNvSpPr txBox="1"/>
          <p:nvPr/>
        </p:nvSpPr>
        <p:spPr>
          <a:xfrm>
            <a:off x="3102095" y="3387191"/>
            <a:ext cx="8589793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vé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lo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828210" y="641631"/>
            <a:ext cx="1313756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 «v»  «é»  «vé»-  «l»  «o»  «lo»- «vé» «lo » « vélo»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Lisons ensemble «vé» «lo»  «vélo».             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4152080" y="5081579"/>
            <a:ext cx="510400" cy="200584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B0FB6AB2-0E31-4A06-84DF-8DBB73D24230}"/>
              </a:ext>
            </a:extLst>
          </p:cNvPr>
          <p:cNvSpPr/>
          <p:nvPr/>
        </p:nvSpPr>
        <p:spPr>
          <a:xfrm rot="16200000">
            <a:off x="6321130" y="5421829"/>
            <a:ext cx="510401" cy="132533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2717799" y="3584338"/>
            <a:ext cx="8582684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oval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4665813" y="5601782"/>
            <a:ext cx="677385" cy="116980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7491534" y="4263311"/>
            <a:ext cx="677386" cy="384675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056802" y="600730"/>
            <a:ext cx="121773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«o»  « val»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oval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On entend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oval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et on écrit »ovale » avec e lettre muette».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 «o»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vale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«ovale ».    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2BCA6-9F60-A062-37F5-775E6DFC7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28803A-D3CE-22B8-4BDA-31C16695F14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4650656-1D59-825B-19A9-6311D96D01E4}"/>
              </a:ext>
            </a:extLst>
          </p:cNvPr>
          <p:cNvGrpSpPr/>
          <p:nvPr/>
        </p:nvGrpSpPr>
        <p:grpSpPr>
          <a:xfrm>
            <a:off x="483616" y="62263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D18D5E-C57A-ACC6-DF9C-835684DE37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A09A38-D722-4E12-FDB9-DA85C43FFEE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1B3A50-E569-0E93-AD29-572F490EF24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FA401F-B0A1-FD5E-84EA-B84D71F78C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36325E5-44A3-7675-27F1-486D27CDF3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4190628-EE15-D173-242B-C8312049927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53CB95-5DB6-C795-FD8A-0EF33BF4A1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23D6779-93B8-DAA0-1E47-F176A6C078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EF3ED49-1CCB-F82C-1240-1540DA814A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F701EE-B77D-C440-9FC4-9D2C35509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7E5E6D3-9346-B59F-4663-8DA87D168ED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1787" y="1471681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CC26350-F9A0-C3DC-9EEB-266551DD8F2B}"/>
              </a:ext>
            </a:extLst>
          </p:cNvPr>
          <p:cNvSpPr txBox="1"/>
          <p:nvPr/>
        </p:nvSpPr>
        <p:spPr>
          <a:xfrm>
            <a:off x="4724400" y="3460995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vol</a:t>
            </a:r>
            <a:endParaRPr lang="fr-FR" sz="17925" kern="0" spc="623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DF5C57D1-3492-7353-10AA-48E946FF7B72}"/>
              </a:ext>
            </a:extLst>
          </p:cNvPr>
          <p:cNvSpPr/>
          <p:nvPr/>
        </p:nvSpPr>
        <p:spPr>
          <a:xfrm rot="16200000">
            <a:off x="6629915" y="3923785"/>
            <a:ext cx="381000" cy="419203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5F3D1F3-EF36-6875-A4F0-61E56A5B8F4D}"/>
              </a:ext>
            </a:extLst>
          </p:cNvPr>
          <p:cNvSpPr txBox="1"/>
          <p:nvPr/>
        </p:nvSpPr>
        <p:spPr>
          <a:xfrm>
            <a:off x="1105254" y="811081"/>
            <a:ext cx="1162014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«vol» . Lisons ensemble «vol ».                                            Qui veut lire?  </a:t>
            </a:r>
          </a:p>
        </p:txBody>
      </p:sp>
    </p:spTree>
    <p:extLst>
      <p:ext uri="{BB962C8B-B14F-4D97-AF65-F5344CB8AC3E}">
        <p14:creationId xmlns:p14="http://schemas.microsoft.com/office/powerpoint/2010/main" val="202969385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105B6C53-66FF-BF38-21F6-5D735CB9E9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48800" y="3164135"/>
            <a:ext cx="3124200" cy="277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réponses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EC22B29-AD6C-F4F3-0CAE-6E64CD1615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6425" y="4137337"/>
            <a:ext cx="11061580" cy="1436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23050" y="1048595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C’est - avec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C’est-avec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3009504" y="3695700"/>
            <a:ext cx="7372119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C’est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88006-1D16-E3FF-A04F-695497EE1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AB7C8D-D09C-B297-9E77-355CE8D1DF0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97F23C-56DC-1705-CFFD-2223D68891D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E7F627-3D1C-07C3-4F62-70BB5A2FB82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D0EEDBA-376F-6157-9FE9-2DB44522E56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1ADCE73-70A0-D442-D866-CADEC7672B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A3E1A86-AE2B-6030-1AA4-1AD646AC4F8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DC02E7E-3EFE-45A6-1E16-AC00318186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013C2B3-11DE-4017-4F1F-61A59927B78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211C6F-3810-9BAA-0A87-46A41DA28C9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156DB77-974B-31F4-EFCE-480AFAB8B76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E6E53C4-98D1-C5C8-C85E-7189E40654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942DEB5-10BB-3B5A-A3DE-58EF3F4369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683FAB7-F724-0D92-E16A-F40EE03B5DEF}"/>
              </a:ext>
            </a:extLst>
          </p:cNvPr>
          <p:cNvSpPr txBox="1"/>
          <p:nvPr/>
        </p:nvSpPr>
        <p:spPr>
          <a:xfrm>
            <a:off x="3943919" y="2891469"/>
            <a:ext cx="103238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7200" b="1" kern="0" spc="480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C’est </a:t>
            </a:r>
            <a:r>
              <a:rPr lang="fr-FR" sz="7200" b="1" kern="0" spc="480" dirty="0">
                <a:solidFill>
                  <a:srgbClr val="106585"/>
                </a:solidFill>
                <a:latin typeface="Dosis" pitchFamily="2" charset="0"/>
              </a:rPr>
              <a:t>l’école.</a:t>
            </a:r>
            <a:endParaRPr lang="fr-FR" sz="72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38DBB75-E3CD-E07F-5FD2-4FB458C1A3B2}"/>
              </a:ext>
            </a:extLst>
          </p:cNvPr>
          <p:cNvSpPr txBox="1"/>
          <p:nvPr/>
        </p:nvSpPr>
        <p:spPr>
          <a:xfrm>
            <a:off x="1550907" y="762751"/>
            <a:ext cx="91440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l’école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répéter ?</a:t>
            </a:r>
          </a:p>
          <a:p>
            <a:pPr defTabSz="685834">
              <a:defRPr/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 répéter .</a:t>
            </a:r>
            <a:endParaRPr lang="fr-MA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6DC4DB-15A0-BD8C-0996-720BE21CBD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45814" y="495299"/>
            <a:ext cx="1063368" cy="70926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35CB8B2-40E6-D407-ACD5-D29D00FF33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9920" y="4381500"/>
            <a:ext cx="6774710" cy="322333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F389DF1-A382-D0F7-2C5E-203BE43FD1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8949033" y="6522947"/>
            <a:ext cx="2266433" cy="317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91183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5AECCB-FA71-2238-2F8C-CBC6EAE908D3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08972FC-C9D0-054E-0A98-9350606022B9}"/>
              </a:ext>
            </a:extLst>
          </p:cNvPr>
          <p:cNvSpPr txBox="1"/>
          <p:nvPr/>
        </p:nvSpPr>
        <p:spPr>
          <a:xfrm>
            <a:off x="3035211" y="3848100"/>
            <a:ext cx="7544933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avec 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avec”.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31559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80FD0C-B627-F056-A347-C5600BC9577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23B6F9-83D3-4C11-4A07-F99451B0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“avec”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B1B3-9284-BB1D-48F0-07299A3A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1A7B2-145E-3B9D-04F9-2A658AA9F2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6ADD0B-A502-87BF-D5FC-C1A2D1DE3C54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9209CB-C88E-AAE4-7DF4-D631DA2012F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43D504-B1FE-28A8-9EB2-D92B54FF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41533A-005F-515B-A791-629B1C512257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le mot 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D345681-670C-E621-93DD-AE004984B6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D31803-BA16-8A9E-7AF4-D6CF668578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2EF7D0-DC9F-E332-0220-28A45BC90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349282-F569-CD03-91D2-35CA040F5F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DF3C582-FCDA-370A-669E-EA91006923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BE56C2C-F235-3C52-A26A-80F3B8EB16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6D5F67A-3973-34F6-1CDE-5A3B873F7C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C65114F1-F4EA-6B06-A60B-197E45883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2398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4B270-DC3D-F017-669D-799188DF7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F2730-E4CF-436F-914F-2E8DF8CE73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461C48-6D5F-CF96-3545-B1C5B8A19C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E8732-2E91-97C3-ECCB-0CB0CAFAAC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457F7D-6B47-D374-B4E3-4F13E15E59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7CA466-A0E5-8F36-081F-A366375AE6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E4FCC38-52A8-2EB1-74BB-A7E396AA410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0AE4A3-1DB6-6ECC-F49B-0CB0EBA194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842DB97-714F-DC1D-530D-F0D71D228D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A836D1-25FB-4CE1-5CBA-BD29DA5F72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89ADDB-210F-3017-AC11-20A1E6A5D8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3270EB0-7912-EE82-6845-70CCCB71BD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E50B9C-135E-C83F-1840-A932E2A5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8FED6-4A7D-A9F2-FD93-2BF89C4D82C1}"/>
              </a:ext>
            </a:extLst>
          </p:cNvPr>
          <p:cNvSpPr txBox="1"/>
          <p:nvPr/>
        </p:nvSpPr>
        <p:spPr>
          <a:xfrm>
            <a:off x="1338559" y="1006938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 avec»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92CF3-971F-A101-3445-69052EFAAE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2337" y="2411438"/>
            <a:ext cx="937260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18180-B0D5-C347-2A04-706A7DCD392C}"/>
              </a:ext>
            </a:extLst>
          </p:cNvPr>
          <p:cNvSpPr txBox="1"/>
          <p:nvPr/>
        </p:nvSpPr>
        <p:spPr>
          <a:xfrm>
            <a:off x="4266068" y="3443033"/>
            <a:ext cx="7468732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avec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68399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DA2A1-9B82-0E31-54AB-70C49BB50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6F229A-F9E5-15E0-E240-F8753D66B65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5E8910-B37D-9CE6-7D76-7A09B3F4E1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105EF3E-88E0-A001-4ED0-043816EEF7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6B7E8CE-68B5-96DC-0416-740E48436A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8DB375-C415-40DD-5E13-16733B5FEAB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BFAB65-CB56-E2F0-655E-714893CF03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75797B-A0E0-53A3-0786-528AF5E735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1FC37C-2C2C-6C61-B48A-917B5E4C5C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5492BC6-56BF-7D81-E09C-BF9EAEA0CC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ECB6B4-61D8-5601-EA8C-5C29BC01559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BC021F4-DAAB-086F-1176-72622DC4BA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A84364-FE7E-2795-5F80-811611392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5946B46-0190-CA55-629C-B86F5179A3A2}"/>
              </a:ext>
            </a:extLst>
          </p:cNvPr>
          <p:cNvSpPr txBox="1"/>
          <p:nvPr/>
        </p:nvSpPr>
        <p:spPr>
          <a:xfrm>
            <a:off x="1462546" y="741580"/>
            <a:ext cx="115676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, c’est , elle , voici , à , avec , répétons ensemble: Il , c’est , elle , voici , à , avec Qui veut répéter</a:t>
            </a:r>
            <a:r>
              <a:rPr lang="fr-FR" sz="28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répéter.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7FFEAFD-B672-8407-E8D0-74CC52E635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8895" y="4003947"/>
            <a:ext cx="1088010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24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08B42-C7D6-98A4-A7D1-BC57C5039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988781-7479-4F58-6AC6-B4BB7FCD941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1C4B2F8-7AB8-727C-2A64-A3745480D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A853FBB-C9D7-FCC4-958A-8D3B411A7A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69F0DB-FBC1-4A3E-4FDF-E0699F486D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3695E4F-8A0E-402B-267E-988A97FF94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F58EDB1-38EB-E82F-74FD-4157E207584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D53781-7414-F218-ABC6-CF317BBE561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8473086-3A92-E79D-5A45-78B662668F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457FA1-B245-0463-35FD-3B5301AD4E4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C3ADF27-7E9A-BAD4-5BD8-3E93CD4901C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2AF6C34-3F90-70A3-31BF-193DE3D79C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3B1979-DC6C-0C67-98CC-702003E5C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B8B41F4-B4F3-3905-9F15-45B039AEA4F4}"/>
              </a:ext>
            </a:extLst>
          </p:cNvPr>
          <p:cNvSpPr txBox="1"/>
          <p:nvPr/>
        </p:nvSpPr>
        <p:spPr>
          <a:xfrm>
            <a:off x="1462547" y="741580"/>
            <a:ext cx="10690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lire?       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lire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MA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B9A49F2-7B50-60D6-52D9-1C3F1DC69B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8895" y="4003947"/>
            <a:ext cx="1088010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6005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-18288" y="1048595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</a:t>
              </a:r>
              <a:r>
                <a:rPr lang="fr-FR" sz="60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syllables</a:t>
              </a: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avec« v " 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« v » dans  des mots et des phrases 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0CF4C2E-D810-D02B-4702-E3DFEC2D06B8}"/>
              </a:ext>
            </a:extLst>
          </p:cNvPr>
          <p:cNvSpPr txBox="1"/>
          <p:nvPr/>
        </p:nvSpPr>
        <p:spPr>
          <a:xfrm>
            <a:off x="5181600" y="4307186"/>
            <a:ext cx="777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Vélo- Il va à l’école  </a:t>
            </a:r>
          </a:p>
        </p:txBody>
      </p:sp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BA76E-7697-8E4B-EB37-FAE84618A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6C2D39F-4AF9-E0DC-51E2-62C7601731C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CAB6123-90CF-9974-C36D-BE52EF1D92C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9F86552-860C-1970-3053-1D60F3F321AE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BBD2D8-E9C9-167E-2445-556DE5CC37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09E2058-1A7B-A9DB-D799-AC9AB212AA03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B8CF73D-E334-ED0B-CCEF-39C17EECF1A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B06B8B-602C-7E27-CE25-E4B4BFAAB66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1B1937-5BD4-CC89-C9AB-047F784CC12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136D7D0C-9374-18AB-9CEF-06E8A3670ED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9A62BE0-F70C-BD90-49B4-F82378A94B6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11AF047-5A08-B6F3-1FD3-B32EE225C61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18F360C8-A014-D387-37A6-3BB31D68533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60F2702-BD4A-60EB-587F-F796C84B831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5450F719-0602-753A-155F-311532F5CD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473273A0-C8D6-6978-4589-61B441C1C5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AD45910-BB99-A182-D77F-169D20F0F01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5F02B7C8-B8C5-1632-C673-6631425CAF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6F03280-ED1E-F72A-1FDB-25901EE0F25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281F92FE-7D7E-2DD9-9C77-935189A51729}"/>
              </a:ext>
            </a:extLst>
          </p:cNvPr>
          <p:cNvSpPr txBox="1"/>
          <p:nvPr/>
        </p:nvSpPr>
        <p:spPr>
          <a:xfrm>
            <a:off x="1597631" y="710046"/>
            <a:ext cx="11364623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des mots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d’autres mots.</a:t>
            </a:r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B9A4C0EE-1BD8-F40D-D80E-BCCF45AFB0FB}"/>
              </a:ext>
            </a:extLst>
          </p:cNvPr>
          <p:cNvCxnSpPr>
            <a:cxnSpLocks/>
          </p:cNvCxnSpPr>
          <p:nvPr/>
        </p:nvCxnSpPr>
        <p:spPr>
          <a:xfrm>
            <a:off x="2006143" y="6008281"/>
            <a:ext cx="6158564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61C57646-EDA1-6B25-9E1D-6C4605E4B90F}"/>
              </a:ext>
            </a:extLst>
          </p:cNvPr>
          <p:cNvCxnSpPr>
            <a:cxnSpLocks/>
          </p:cNvCxnSpPr>
          <p:nvPr/>
        </p:nvCxnSpPr>
        <p:spPr>
          <a:xfrm>
            <a:off x="1945674" y="4585881"/>
            <a:ext cx="5609433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6ED6FF7D-C1EE-D5F9-C673-A8DD69225AE2}"/>
              </a:ext>
            </a:extLst>
          </p:cNvPr>
          <p:cNvCxnSpPr>
            <a:cxnSpLocks/>
          </p:cNvCxnSpPr>
          <p:nvPr/>
        </p:nvCxnSpPr>
        <p:spPr>
          <a:xfrm>
            <a:off x="2006143" y="5295900"/>
            <a:ext cx="6310964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03F055CF-2BBE-89FF-6C68-FDE193A3FA5E}"/>
              </a:ext>
            </a:extLst>
          </p:cNvPr>
          <p:cNvSpPr txBox="1"/>
          <p:nvPr/>
        </p:nvSpPr>
        <p:spPr>
          <a:xfrm>
            <a:off x="1943291" y="4156680"/>
            <a:ext cx="6373815" cy="2300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14351" b="1" kern="0" spc="415" dirty="0">
                <a:solidFill>
                  <a:srgbClr val="106585"/>
                </a:solidFill>
                <a:latin typeface="Dosis" pitchFamily="2" charset="0"/>
              </a:rPr>
              <a:t>vélo</a:t>
            </a:r>
          </a:p>
        </p:txBody>
      </p:sp>
      <p:pic>
        <p:nvPicPr>
          <p:cNvPr id="30" name="Picture 4" descr="Peau moyennement claire main qui écrit image clipart ...">
            <a:extLst>
              <a:ext uri="{FF2B5EF4-FFF2-40B4-BE49-F238E27FC236}">
                <a16:creationId xmlns:a16="http://schemas.microsoft.com/office/drawing/2014/main" id="{F882240D-7A49-55DF-DBFA-089F0C1C90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3741" y="4010457"/>
            <a:ext cx="21717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20983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3E3BF-9575-8AE4-C864-058B81325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F12044-2414-2D84-410C-2FC01562129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A856895-58C1-28AD-B487-236438FECD7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59DF874-B55C-9E55-20DD-BD70C863E59D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F7F9892-CF8D-4C1E-A75D-26216094C1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F7C04F9-4EA8-EADB-C8C2-9F390172B7A5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F9E1239-F6C3-76C6-DCD0-7BCCAC504FE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C864382D-8E9D-1201-8FCF-593589D47C9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4AABDB1-50DD-7C5D-0A4C-FF821F2A47C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65043B4-DA77-0A43-B157-0142D2FB204E}"/>
                </a:ext>
              </a:extLst>
            </p:cNvPr>
            <p:cNvSpPr/>
            <p:nvPr/>
          </p:nvSpPr>
          <p:spPr>
            <a:xfrm>
              <a:off x="329910" y="330438"/>
              <a:ext cx="8496000" cy="101158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18307F94-5D6F-1915-EF32-60847773B1B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6884FB6-74D7-782D-061B-3F23533B725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64DF55C1-6292-387F-9166-1A960DFFF04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7E22233-35DB-D733-7EF7-E9A5C1420BC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1E632323-E6A9-B2E0-FF37-58B97AF5389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D2E0F2B8-84B5-FC40-46E1-3F4552731E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D609221-119F-1BAE-320C-8DAEB03265B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5E9D2C65-4FE8-4B37-502A-FA4D7E9A1A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3785" y="67002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A0779D-096D-52D2-AFF6-A93AAD705839}"/>
              </a:ext>
            </a:extLst>
          </p:cNvPr>
          <p:cNvSpPr txBox="1"/>
          <p:nvPr/>
        </p:nvSpPr>
        <p:spPr>
          <a:xfrm>
            <a:off x="1164451" y="707105"/>
            <a:ext cx="120519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 script, on commence les lettres du haut vers le bas, on laisse un  tout petit espace entre les lettres et un plus grand entre les mots.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CC40C3F-2C83-7BA1-0DD8-576EF68E1A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7319" y="3305635"/>
            <a:ext cx="4296118" cy="2750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30751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B30B0-BBE3-6E6D-FCD5-2B15A705D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DB5D23B-91BD-5CB5-06BD-DD6CC5246A8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84369F-F97C-742B-D500-D648F95AE6B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7AC31D6-C9B4-F8A9-655A-9EE12E79C9A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388E6F8-878C-C75C-831A-3BC583127E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52232EF-FA63-21DB-17F3-52465BFB9EF2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272179-98C8-749F-46CD-B9B489F37C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A85403B-B6D1-C62F-1894-DCF41DBCA8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C0E3A17-E6A2-1D3A-5467-95CB931A92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2353A1CD-9416-E2CC-3907-E101C992E32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991D72E1-54E4-CB25-BB93-C29975F54E0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910989C-96F4-DADC-BF95-E7B50BC39B4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65DA1580-7CF1-E2FA-D06E-DFA4DFCCC2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68605E18-C075-DDC8-D65D-215CBB14DBA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87298285-7363-EC85-B7B0-4820B6B1A1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2E9198CC-DD8F-216F-F593-CA63C569645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899FA95-2C10-8EDB-E6F6-EF83088E2D2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08DF2D77-DF99-7E4A-41E3-26942C19F5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A077D9C-F817-C9B5-2158-C5DC406A533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46CD0BE-ADF7-B585-72E5-FF3CC3BD0720}"/>
              </a:ext>
            </a:extLst>
          </p:cNvPr>
          <p:cNvSpPr txBox="1"/>
          <p:nvPr/>
        </p:nvSpPr>
        <p:spPr>
          <a:xfrm>
            <a:off x="1500081" y="685716"/>
            <a:ext cx="118596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la phrase sur vos ardoises. Laissez un petit espace entre les lettres.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445376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3CC5A923-E19B-29E7-4E2D-9EF9DA2EA499}"/>
              </a:ext>
            </a:extLst>
          </p:cNvPr>
          <p:cNvCxnSpPr>
            <a:cxnSpLocks/>
          </p:cNvCxnSpPr>
          <p:nvPr/>
        </p:nvCxnSpPr>
        <p:spPr>
          <a:xfrm>
            <a:off x="4269260" y="3974313"/>
            <a:ext cx="0" cy="556219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6C36F949-9020-0966-2562-373D42111990}"/>
              </a:ext>
            </a:extLst>
          </p:cNvPr>
          <p:cNvCxnSpPr>
            <a:cxnSpLocks/>
          </p:cNvCxnSpPr>
          <p:nvPr/>
        </p:nvCxnSpPr>
        <p:spPr>
          <a:xfrm>
            <a:off x="1153001" y="3758550"/>
            <a:ext cx="0" cy="84150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CDB288F-3CFD-5291-A1D2-3C7062B65FCA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9B9AE2A-43D2-2E52-BC8D-CB4714762180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80E4DC36-EC88-BE82-AA01-19C821317002}"/>
              </a:ext>
            </a:extLst>
          </p:cNvPr>
          <p:cNvCxnSpPr>
            <a:cxnSpLocks/>
          </p:cNvCxnSpPr>
          <p:nvPr/>
        </p:nvCxnSpPr>
        <p:spPr>
          <a:xfrm>
            <a:off x="1150482" y="405981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472555F4-A4CA-F61F-F13C-EA566EF62BF8}"/>
              </a:ext>
            </a:extLst>
          </p:cNvPr>
          <p:cNvSpPr txBox="1"/>
          <p:nvPr/>
        </p:nvSpPr>
        <p:spPr>
          <a:xfrm>
            <a:off x="808641" y="3456027"/>
            <a:ext cx="121164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8800" b="1" dirty="0">
                <a:solidFill>
                  <a:srgbClr val="106585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 Il va à l’école</a:t>
            </a:r>
            <a:r>
              <a:rPr kumimoji="0" lang="fr-MA" sz="8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haroni" panose="02010803020104030203" pitchFamily="2" charset="-79"/>
                <a:cs typeface="Aharoni" panose="02010803020104030203" pitchFamily="2" charset="-79"/>
              </a:rPr>
              <a:t>. 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8DF9E408-2404-18C7-F085-36F1BCA29A33}"/>
              </a:ext>
            </a:extLst>
          </p:cNvPr>
          <p:cNvSpPr txBox="1"/>
          <p:nvPr/>
        </p:nvSpPr>
        <p:spPr>
          <a:xfrm>
            <a:off x="695316" y="674605"/>
            <a:ext cx="13030202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les mots de la phrase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la phrase.</a:t>
            </a:r>
          </a:p>
        </p:txBody>
      </p:sp>
    </p:spTree>
    <p:extLst>
      <p:ext uri="{BB962C8B-B14F-4D97-AF65-F5344CB8AC3E}">
        <p14:creationId xmlns:p14="http://schemas.microsoft.com/office/powerpoint/2010/main" val="165664695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1E929-0A3D-BF72-FE06-616C7FD76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90B4324-4D6E-E18E-B593-9DCD6515D8F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6642845-D347-15CE-FFA0-68769EAD9985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5A3EBA-59BE-D149-3771-70D979CEB96D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06828D5-641C-932F-AED3-BD4A3947D6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BA504A3-BFE2-15C3-099A-FF514B06362C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5DE98D4-A26F-9240-F42F-EC0D64C3E68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9BF534F1-518C-7AD0-581A-6E83CE8B277E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8D89773-EECE-2112-0480-4ABB6668C11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47F98480-9C0A-28D4-7E59-B30EC76929D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933A6695-6C18-C3BF-43E9-7973D24C352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D057106C-DB38-C897-C5DF-CA32A8FB57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CD877239-EFBD-DDED-392C-ED49C3B7F27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D328C2C-4C60-243B-E6F7-DED029D806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48E9A695-AF0B-3D86-8269-0916AE78B4E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CE484D19-750A-9C78-2EDA-CF276EE591A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1FADE07D-1F3A-0D22-15D8-FEC3DCC1EEA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500B9B6A-3240-DE6A-F250-253E0A334E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2CF07899-BA74-14B8-CF1F-30C3EC06C503}"/>
              </a:ext>
            </a:extLst>
          </p:cNvPr>
          <p:cNvCxnSpPr>
            <a:cxnSpLocks/>
          </p:cNvCxnSpPr>
          <p:nvPr/>
        </p:nvCxnSpPr>
        <p:spPr>
          <a:xfrm>
            <a:off x="4269260" y="3974313"/>
            <a:ext cx="0" cy="556219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01081AF5-AD23-70C3-257E-20261FA8D0F9}"/>
              </a:ext>
            </a:extLst>
          </p:cNvPr>
          <p:cNvCxnSpPr>
            <a:cxnSpLocks/>
          </p:cNvCxnSpPr>
          <p:nvPr/>
        </p:nvCxnSpPr>
        <p:spPr>
          <a:xfrm>
            <a:off x="1153001" y="3758550"/>
            <a:ext cx="0" cy="84150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57F71442-91B5-9F64-027B-7763A5D1AC89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9509C51-9F34-C858-6833-8D5AF56B048F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07FC6CB2-3579-B377-7FC9-738F0A86C2B9}"/>
              </a:ext>
            </a:extLst>
          </p:cNvPr>
          <p:cNvCxnSpPr>
            <a:cxnSpLocks/>
          </p:cNvCxnSpPr>
          <p:nvPr/>
        </p:nvCxnSpPr>
        <p:spPr>
          <a:xfrm>
            <a:off x="1150482" y="405981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3" name="ZoneTexte 22">
            <a:extLst>
              <a:ext uri="{FF2B5EF4-FFF2-40B4-BE49-F238E27FC236}">
                <a16:creationId xmlns:a16="http://schemas.microsoft.com/office/drawing/2014/main" id="{D5271AA0-8629-CB4A-7D71-02584B5AB4E5}"/>
              </a:ext>
            </a:extLst>
          </p:cNvPr>
          <p:cNvSpPr txBox="1"/>
          <p:nvPr/>
        </p:nvSpPr>
        <p:spPr>
          <a:xfrm>
            <a:off x="1051537" y="690405"/>
            <a:ext cx="1125788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En script, on commence les lettres du haut vers le bas, on laisse un  tout petit espace entre les lettres et un plus grand entre les mots.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BE4A9FF8-98CD-5A8D-299A-75A74F2C4348}"/>
              </a:ext>
            </a:extLst>
          </p:cNvPr>
          <p:cNvSpPr txBox="1"/>
          <p:nvPr/>
        </p:nvSpPr>
        <p:spPr>
          <a:xfrm>
            <a:off x="808641" y="3456027"/>
            <a:ext cx="121164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8800" b="1" dirty="0">
                <a:solidFill>
                  <a:srgbClr val="106585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 Il va à l’école</a:t>
            </a:r>
            <a:r>
              <a:rPr kumimoji="0" lang="fr-MA" sz="8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haroni" panose="02010803020104030203" pitchFamily="2" charset="-79"/>
                <a:cs typeface="Aharoni" panose="02010803020104030203" pitchFamily="2" charset="-79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4951877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20FB9-FC5A-AA0E-37ED-F8AEA6E8A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241FE92-EBB4-73D6-D301-1EB21392D6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BE7C22-6252-CCE3-058A-788338437F2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91089F3-1E2A-3E87-BB5F-F2352D8BDD8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17D7C1-8939-3146-AF47-C340819FA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3C74DBB-8085-6DB6-6035-CA069AB3F94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E5D01B-B982-1953-838B-8F1D1A37940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2A0F24-D4AD-75C8-C782-C72621EDC8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6C7187E-0803-AC47-B643-8059FE6951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531B949-4D27-50FC-5D8C-D4D9CD239D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69DD297-C43B-49B8-45F1-1BD6E314AF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EA5FA8-EE91-3E5A-D5FF-5DA8E12A431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84D659F-5AE9-7689-2DE8-F3BF172B98C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A946EBD-77AF-0610-B649-3892C45D3F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71EE2E1-00CA-D551-8047-AEC0D37A04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D7AA0B-BA02-5860-9161-28314BB97A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48EEBA-5D8F-1513-F3CA-91E6161C89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11ACBE2-4258-B180-EFEB-A5CF1BF191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353870" y="571499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Recopiez la phrase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sur vos ardoises..      </a:t>
            </a:r>
            <a:endParaRPr kumimoji="0" lang="fr-FR" sz="28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670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9072C-EF91-904E-64E3-A4DFA225C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7B1794C-63A0-4373-5563-3146371344C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2D02709-1BC2-1DDA-074A-A1EB1DE4891F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39831EE-D39B-9B7D-DB29-639D041D5E0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070C793-CBB9-2016-FAE1-680C928FCD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8FD4157-1306-1789-DC65-CDCD760CB57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34F6B1F-D59D-F0EF-5C07-6F4384A0CD5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46430E3-6615-9568-FA05-E594A806C9EF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FFDBCBA-E70B-0948-0A5B-D51E33640C5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84CA2B3-087A-5C69-0CAD-79277420901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F659D23-CE44-B025-A9C4-4624CB40E3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0A35460-3D1B-F5BF-BD4C-588D02792BC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A92A676-B28F-DE97-A783-2DA8314B11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3CC04FE-E3B5-BE9B-739C-457612059C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8160B353-7B93-1419-BB3F-CD95D4095EC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527818A1-5F84-C5C2-6AC3-93421E76ECE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4D3F889-FFD4-27DD-FA70-E18B8BD91F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C9419E46-3FB1-F49E-12EC-640C83081D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93B9FFB8-6212-133A-A315-CF8449918963}"/>
              </a:ext>
            </a:extLst>
          </p:cNvPr>
          <p:cNvCxnSpPr>
            <a:cxnSpLocks/>
          </p:cNvCxnSpPr>
          <p:nvPr/>
        </p:nvCxnSpPr>
        <p:spPr>
          <a:xfrm>
            <a:off x="4269260" y="3974313"/>
            <a:ext cx="0" cy="556219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3D670469-C996-6364-51E9-AF745CED6CC1}"/>
              </a:ext>
            </a:extLst>
          </p:cNvPr>
          <p:cNvCxnSpPr>
            <a:cxnSpLocks/>
          </p:cNvCxnSpPr>
          <p:nvPr/>
        </p:nvCxnSpPr>
        <p:spPr>
          <a:xfrm>
            <a:off x="1153001" y="3758550"/>
            <a:ext cx="0" cy="84150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B2A5B540-6CBE-932C-D379-EC2D70C01F95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CECA9D20-D7A5-D9AB-7796-6B11F6D1FC7C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1F56C4F5-500D-83EF-829E-7C672712D202}"/>
              </a:ext>
            </a:extLst>
          </p:cNvPr>
          <p:cNvCxnSpPr>
            <a:cxnSpLocks/>
          </p:cNvCxnSpPr>
          <p:nvPr/>
        </p:nvCxnSpPr>
        <p:spPr>
          <a:xfrm>
            <a:off x="1150482" y="405981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3" name="ZoneTexte 22">
            <a:extLst>
              <a:ext uri="{FF2B5EF4-FFF2-40B4-BE49-F238E27FC236}">
                <a16:creationId xmlns:a16="http://schemas.microsoft.com/office/drawing/2014/main" id="{E5FAFDC5-30F1-1707-075E-0B73F9A68B68}"/>
              </a:ext>
            </a:extLst>
          </p:cNvPr>
          <p:cNvSpPr txBox="1"/>
          <p:nvPr/>
        </p:nvSpPr>
        <p:spPr>
          <a:xfrm>
            <a:off x="1051537" y="690405"/>
            <a:ext cx="1125788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Corrigez .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2E78D27-6A69-8DCD-7C97-BFCCCF49B1BF}"/>
              </a:ext>
            </a:extLst>
          </p:cNvPr>
          <p:cNvSpPr txBox="1"/>
          <p:nvPr/>
        </p:nvSpPr>
        <p:spPr>
          <a:xfrm>
            <a:off x="808641" y="3456027"/>
            <a:ext cx="121164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8800" b="1" dirty="0">
                <a:solidFill>
                  <a:srgbClr val="106585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 Il va à l’école</a:t>
            </a:r>
            <a:r>
              <a:rPr kumimoji="0" lang="fr-MA" sz="8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haroni" panose="02010803020104030203" pitchFamily="2" charset="-79"/>
                <a:cs typeface="Aharoni" panose="02010803020104030203" pitchFamily="2" charset="-79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4639256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21525</TotalTime>
  <Words>5293</Words>
  <Application>Microsoft Office PowerPoint</Application>
  <PresentationFormat>Personnalisé</PresentationFormat>
  <Paragraphs>971</Paragraphs>
  <Slides>117</Slides>
  <Notes>26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117</vt:i4>
      </vt:variant>
    </vt:vector>
  </HeadingPairs>
  <TitlesOfParts>
    <vt:vector size="129" baseType="lpstr">
      <vt:lpstr>Symbol</vt:lpstr>
      <vt:lpstr>Microsoft Uighur</vt:lpstr>
      <vt:lpstr>Dosis</vt:lpstr>
      <vt:lpstr>Aharoni</vt:lpstr>
      <vt:lpstr>Carelia</vt:lpstr>
      <vt:lpstr>Aptos</vt:lpstr>
      <vt:lpstr>A Massir Ballpoint</vt:lpstr>
      <vt:lpstr>Wingdings</vt:lpstr>
      <vt:lpstr>Calibri</vt:lpstr>
      <vt:lpstr>Arial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184</cp:revision>
  <dcterms:created xsi:type="dcterms:W3CDTF">2006-08-16T00:00:00Z</dcterms:created>
  <dcterms:modified xsi:type="dcterms:W3CDTF">2025-09-28T10:10:35Z</dcterms:modified>
  <dc:identifier>DAFtlvZnwz4</dc:identifier>
</cp:coreProperties>
</file>