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3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notesSlides/notesSlide4.xml" ContentType="application/vnd.openxmlformats-officedocument.presentationml.notesSlide+xml"/>
  <Override PartName="/ppt/tags/tag28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16.xml" ContentType="application/vnd.openxmlformats-officedocument.presentationml.notesSlide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notesSlides/notesSlide17.xml" ContentType="application/vnd.openxmlformats-officedocument.presentationml.notesSlide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notesSlides/notesSlide18.xml" ContentType="application/vnd.openxmlformats-officedocument.presentationml.notesSlide+xml"/>
  <Override PartName="/ppt/tags/tag41.xml" ContentType="application/vnd.openxmlformats-officedocument.presentationml.tags+xml"/>
  <Override PartName="/ppt/notesSlides/notesSlide19.xml" ContentType="application/vnd.openxmlformats-officedocument.presentationml.notesSlide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notesSlides/notesSlide20.xml" ContentType="application/vnd.openxmlformats-officedocument.presentationml.notesSlide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72" r:id="rId2"/>
  </p:sldMasterIdLst>
  <p:notesMasterIdLst>
    <p:notesMasterId r:id="rId110"/>
  </p:notesMasterIdLst>
  <p:sldIdLst>
    <p:sldId id="257" r:id="rId3"/>
    <p:sldId id="2147482740" r:id="rId4"/>
    <p:sldId id="2147482461" r:id="rId5"/>
    <p:sldId id="403" r:id="rId6"/>
    <p:sldId id="409" r:id="rId7"/>
    <p:sldId id="2134806077" r:id="rId8"/>
    <p:sldId id="386" r:id="rId9"/>
    <p:sldId id="2134805393" r:id="rId10"/>
    <p:sldId id="503" r:id="rId11"/>
    <p:sldId id="2134805394" r:id="rId12"/>
    <p:sldId id="2134809001" r:id="rId13"/>
    <p:sldId id="2147482590" r:id="rId14"/>
    <p:sldId id="2147482594" r:id="rId15"/>
    <p:sldId id="2147482592" r:id="rId16"/>
    <p:sldId id="2147482595" r:id="rId17"/>
    <p:sldId id="2147482597" r:id="rId18"/>
    <p:sldId id="2147482596" r:id="rId19"/>
    <p:sldId id="2147482702" r:id="rId20"/>
    <p:sldId id="2147482703" r:id="rId21"/>
    <p:sldId id="2147482704" r:id="rId22"/>
    <p:sldId id="599" r:id="rId23"/>
    <p:sldId id="601" r:id="rId24"/>
    <p:sldId id="2147482472" r:id="rId25"/>
    <p:sldId id="2147482473" r:id="rId26"/>
    <p:sldId id="2134809012" r:id="rId27"/>
    <p:sldId id="2147482462" r:id="rId28"/>
    <p:sldId id="2147482463" r:id="rId29"/>
    <p:sldId id="2147482466" r:id="rId30"/>
    <p:sldId id="2147482469" r:id="rId31"/>
    <p:sldId id="2147482465" r:id="rId32"/>
    <p:sldId id="2147482748" r:id="rId33"/>
    <p:sldId id="2147482747" r:id="rId34"/>
    <p:sldId id="2147482467" r:id="rId35"/>
    <p:sldId id="609" r:id="rId36"/>
    <p:sldId id="610" r:id="rId37"/>
    <p:sldId id="2147482483" r:id="rId38"/>
    <p:sldId id="612" r:id="rId39"/>
    <p:sldId id="2147482484" r:id="rId40"/>
    <p:sldId id="615" r:id="rId41"/>
    <p:sldId id="2147482486" r:id="rId42"/>
    <p:sldId id="2147482481" r:id="rId43"/>
    <p:sldId id="2147482479" r:id="rId44"/>
    <p:sldId id="2147482749" r:id="rId45"/>
    <p:sldId id="620" r:id="rId46"/>
    <p:sldId id="2147482494" r:id="rId47"/>
    <p:sldId id="2147482490" r:id="rId48"/>
    <p:sldId id="2147482495" r:id="rId49"/>
    <p:sldId id="2147482604" r:id="rId50"/>
    <p:sldId id="2147482605" r:id="rId51"/>
    <p:sldId id="2147482491" r:id="rId52"/>
    <p:sldId id="2147482599" r:id="rId53"/>
    <p:sldId id="2147482602" r:id="rId54"/>
    <p:sldId id="2147482603" r:id="rId55"/>
    <p:sldId id="2147482606" r:id="rId56"/>
    <p:sldId id="2147482607" r:id="rId57"/>
    <p:sldId id="2147482608" r:id="rId58"/>
    <p:sldId id="2147482609" r:id="rId59"/>
    <p:sldId id="2147482610" r:id="rId60"/>
    <p:sldId id="2147482611" r:id="rId61"/>
    <p:sldId id="2147482719" r:id="rId62"/>
    <p:sldId id="2147482720" r:id="rId63"/>
    <p:sldId id="2147482622" r:id="rId64"/>
    <p:sldId id="2147482623" r:id="rId65"/>
    <p:sldId id="2147482624" r:id="rId66"/>
    <p:sldId id="2147482625" r:id="rId67"/>
    <p:sldId id="2147482750" r:id="rId68"/>
    <p:sldId id="2147482630" r:id="rId69"/>
    <p:sldId id="2147482631" r:id="rId70"/>
    <p:sldId id="2147482632" r:id="rId71"/>
    <p:sldId id="2147482633" r:id="rId72"/>
    <p:sldId id="2147482634" r:id="rId73"/>
    <p:sldId id="2147482643" r:id="rId74"/>
    <p:sldId id="2147482644" r:id="rId75"/>
    <p:sldId id="2147482645" r:id="rId76"/>
    <p:sldId id="2147482646" r:id="rId77"/>
    <p:sldId id="2147482647" r:id="rId78"/>
    <p:sldId id="2147482648" r:id="rId79"/>
    <p:sldId id="2147482650" r:id="rId80"/>
    <p:sldId id="2147482651" r:id="rId81"/>
    <p:sldId id="2147482701" r:id="rId82"/>
    <p:sldId id="2147482652" r:id="rId83"/>
    <p:sldId id="2147482742" r:id="rId84"/>
    <p:sldId id="2147482743" r:id="rId85"/>
    <p:sldId id="2147482671" r:id="rId86"/>
    <p:sldId id="2147482497" r:id="rId87"/>
    <p:sldId id="2147482751" r:id="rId88"/>
    <p:sldId id="2147482754" r:id="rId89"/>
    <p:sldId id="2147482752" r:id="rId90"/>
    <p:sldId id="2147482755" r:id="rId91"/>
    <p:sldId id="2147482692" r:id="rId92"/>
    <p:sldId id="2147482693" r:id="rId93"/>
    <p:sldId id="2147482694" r:id="rId94"/>
    <p:sldId id="2147482698" r:id="rId95"/>
    <p:sldId id="2147482695" r:id="rId96"/>
    <p:sldId id="2147482699" r:id="rId97"/>
    <p:sldId id="2147482696" r:id="rId98"/>
    <p:sldId id="2147482697" r:id="rId99"/>
    <p:sldId id="2147482566" r:id="rId100"/>
    <p:sldId id="2147482577" r:id="rId101"/>
    <p:sldId id="2147482580" r:id="rId102"/>
    <p:sldId id="2147482709" r:id="rId103"/>
    <p:sldId id="2147482581" r:id="rId104"/>
    <p:sldId id="2147482582" r:id="rId105"/>
    <p:sldId id="2147482583" r:id="rId106"/>
    <p:sldId id="2147482584" r:id="rId107"/>
    <p:sldId id="700" r:id="rId108"/>
    <p:sldId id="701" r:id="rId109"/>
  </p:sldIdLst>
  <p:sldSz cx="13716000" cy="10287000"/>
  <p:notesSz cx="6858000" cy="9144000"/>
  <p:embeddedFontLst>
    <p:embeddedFont>
      <p:font typeface="Aharoni" panose="02010803020104030203" pitchFamily="2" charset="-79"/>
      <p:bold r:id="rId111"/>
    </p:embeddedFont>
    <p:embeddedFont>
      <p:font typeface="Carelia" panose="020B0604020202020204" charset="0"/>
      <p:regular r:id="rId112"/>
    </p:embeddedFont>
    <p:embeddedFont>
      <p:font typeface="Dosis" pitchFamily="2" charset="0"/>
      <p:regular r:id="rId113"/>
      <p:bold r:id="rId114"/>
    </p:embeddedFont>
    <p:embeddedFont>
      <p:font typeface="Microsoft Uighur" panose="02000000000000000000" pitchFamily="2" charset="-78"/>
      <p:regular r:id="rId115"/>
      <p:bold r:id="rId1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A7732"/>
    <a:srgbClr val="215968"/>
    <a:srgbClr val="A1413E"/>
    <a:srgbClr val="106585"/>
    <a:srgbClr val="829D4A"/>
    <a:srgbClr val="FCBF18"/>
    <a:srgbClr val="3D8FA5"/>
    <a:srgbClr val="000000"/>
    <a:srgbClr val="0097B2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7" autoAdjust="0"/>
    <p:restoredTop sz="95226" autoAdjust="0"/>
  </p:normalViewPr>
  <p:slideViewPr>
    <p:cSldViewPr>
      <p:cViewPr varScale="1">
        <p:scale>
          <a:sx n="54" d="100"/>
          <a:sy n="54" d="100"/>
        </p:scale>
        <p:origin x="1478" y="58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presProps" Target="presProps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font" Target="fonts/font2.fntdata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87" Type="http://schemas.openxmlformats.org/officeDocument/2006/relationships/slide" Target="slides/slide85.xml"/><Relationship Id="rId102" Type="http://schemas.openxmlformats.org/officeDocument/2006/relationships/slide" Target="slides/slide100.xml"/><Relationship Id="rId110" Type="http://schemas.openxmlformats.org/officeDocument/2006/relationships/notesMaster" Target="notesMasters/notesMaster1.xml"/><Relationship Id="rId115" Type="http://schemas.openxmlformats.org/officeDocument/2006/relationships/font" Target="fonts/font5.fntdata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13" Type="http://schemas.openxmlformats.org/officeDocument/2006/relationships/font" Target="fonts/font3.fntdata"/><Relationship Id="rId118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16" Type="http://schemas.openxmlformats.org/officeDocument/2006/relationships/font" Target="fonts/font6.fntdata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font" Target="fonts/font4.fntdata"/><Relationship Id="rId119" Type="http://schemas.openxmlformats.org/officeDocument/2006/relationships/theme" Target="theme/theme1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tableStyles" Target="tableStyle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17/09/2025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DE184D-6BED-B160-BDCA-5047B19938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1CC5A62-AFFF-ECF2-FBDD-45F6A89279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F751456-88A8-1175-D469-B4A0C5207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E13ED9E4-EF62-9643-D961-274A0CE5E4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267872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4B5898-E3A0-9F96-ADB8-1CBCA236A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3C3DEAF-E85F-7ABB-22AD-F149C37ECE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60C3D88-E7A4-8C18-D3FE-8E3962E8E1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03451D3-4C72-D062-2D27-FD5B64456B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17705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4BEDCA-A8AB-77EF-5B57-951B4529A0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71A95C-F995-F10D-1A9D-FB7346E40BE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2ABF02-1BBC-EBFD-6EA4-531045AF26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3E273B-BC45-1D19-D108-CE114310B8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536326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9AFF21-B47F-A94A-B9B6-DA0103C191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D0998ED-3193-F19B-139E-0821AA4A0D6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A2BAE72-06DF-9F73-8439-E025D1F472D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CB66EC7-2EDE-3A13-A020-EA2EF56672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0858640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40D93C-3573-1AEB-5F26-86CBCBB7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A858BDF-5FB6-5A32-39F9-63BA11D4E4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91DF38D-802D-AF8D-DA92-49EF7ADBF09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741A861-D683-0529-6284-ABDBC206C04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543713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F5FD70-9B5A-1174-EA39-FF6DB66F11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C972709-0C9A-2CD1-3E97-31118B607C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0BC3C5D-12A8-B9AB-A61C-AC6FD6D4B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872BE60-EB94-2CB6-9F4F-69A402A8FF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8790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CE1AAE-6D10-B837-B67C-5A0E0AE91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DE2BC4-70C3-42D3-AEDA-35EA5A1F1D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5E54AD-F855-5997-8109-9DCF9D4CFE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001B32-7D8B-AF4C-76F6-06CA199A4B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67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738314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0FA84-F9CE-0BBB-9113-9F2D35D770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D5E28BA-8DEA-D9E7-6495-C40B2BB869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FCC3699-092E-D34D-0616-05FA9445B9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D588637-765E-65AC-1946-49C3C0CCEA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86129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D7F6A-691B-764E-89FE-E86DB69126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0B235E-33D9-48BA-027D-56B3482528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85F7C50-467B-5FCE-9573-876C306A75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B76F37-7EB0-986C-BBD2-83A09C79F8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75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52990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3813A1-A2C8-D19B-BF96-984175AFD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7BCB1E1-B62F-81F9-2499-B0026E91DD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93DA30-3731-01B4-B718-70544C4B4C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0CC92E-0AFF-1544-78FC-8EBC35CF77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84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8600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A5E141-9B33-0B0E-3563-1BD44BABD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6E956D45-5D2D-96D5-A00B-9126F46AE62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1E22A409-C6E9-9481-D2A3-8FA1F8A6BD5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5AA340B-E07A-12C4-CC40-1207918C94C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887751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BA450D-ED69-56A2-A2EC-6727BCE05F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CE988B5-DEDD-EA8F-BB87-08586D7ADC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EE36BE9-2C70-B8A5-DB07-5BC47F68C6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78707B-BE24-7233-C55C-DC3D5B5258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96166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B5594-905B-D3F3-DED0-52E385407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F4A8CC-BFB4-5CB5-0C05-6310BF1B94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52AF215-B889-61A1-5CE5-2DA3D640A3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6784C43-7E33-7583-1EFC-3DDEF3E2D9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87729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3EEB8-4185-F26D-DEDF-B26161ACE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584B2E-1F22-9478-08AE-50BD4AAC55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8098455-D606-3629-9E39-23E55B8832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0EDED3-9804-87D5-7FBC-3E1F942793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101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730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41C09-604A-C893-93FB-B00334B2E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49F437-2174-CF67-0C9D-2ED12E1B93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5CF294E-E4D9-7DA7-77A5-57D3AECFDF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F1A1E48-FE37-7994-37E7-ACE8CAE34BA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106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2575527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9A12A-70C1-C771-8A00-D2470CBD0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90FDEAC-CA15-7EC2-3F37-7BBBF8EDFA5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ABA7A0-8BE9-E749-E350-8A1F9DEB78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A89BF67-9BD8-9B12-F258-D774358872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55669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2BE76C-D83C-9230-D9B8-F1FDA216DD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868C743-0F41-3410-A21F-1B3F14EAEB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6712F1B-F2BD-0723-7ECE-63723B8E1B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1ECA68-E64A-09A6-6214-F250CE4E3A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0018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468451-514A-6D1D-8B0F-634C2D779B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63BE-6570-CAF3-233D-DBE0AF5A29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C9E892-7733-568A-60A8-C11346E4F94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7E646B4-C1A4-2C8D-87DB-109040CB46A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94357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61AF0-FF92-8450-4A6D-E2A22FD8C1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DBB137E-DE62-85E7-E376-FDCD2E90B5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1655669-C2DC-D86D-2BEA-8CE1F91AB1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049A024F-2729-6FAB-D412-5919A13BC8C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30244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A14E1-C004-5221-FD9B-46F5B21885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330DC26-8429-BF00-A9CE-10FE717EE2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7B23122-ED75-E101-138E-5CF78335D6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F30A98-BCE1-0039-1B4A-D2061BCB1AC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90178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1CFEF-535B-BAC5-67DD-56BBFDFFA5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F86A24-7AE2-15CB-AAA5-36D3D1AEC2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03E1518-25FE-04F1-77B1-339D8163C2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4BFB7A5-C576-08A2-D0DD-20A6F2C05A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506202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3A62FF-C703-445B-FE5A-1019244CE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79570FA-05B6-6046-5719-73E41FC9E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5BCE370-2790-D1B4-7EBD-88CF524B94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827C8665-AAFE-13DB-76F3-EC458CE5B8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3DA2BCA-FF67-4437-99B0-0AC045A112E9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74647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65096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829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1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9516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1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1958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9008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107997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79098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273051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435101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557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314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17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39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39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919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9/17/2025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1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1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1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16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8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39.jpeg"/></Relationships>
</file>

<file path=ppt/slides/_rels/slide10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4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png"/><Relationship Id="rId4" Type="http://schemas.openxmlformats.org/officeDocument/2006/relationships/image" Target="../media/image75.png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0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76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8.sv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2.svg"/><Relationship Id="rId11" Type="http://schemas.openxmlformats.org/officeDocument/2006/relationships/image" Target="../media/image7.png"/><Relationship Id="rId5" Type="http://schemas.openxmlformats.org/officeDocument/2006/relationships/image" Target="../media/image11.png"/><Relationship Id="rId10" Type="http://schemas.openxmlformats.org/officeDocument/2006/relationships/image" Target="../media/image6.svg"/><Relationship Id="rId4" Type="http://schemas.openxmlformats.org/officeDocument/2006/relationships/image" Target="../media/image10.svg"/><Relationship Id="rId9" Type="http://schemas.openxmlformats.org/officeDocument/2006/relationships/image" Target="../media/image5.png"/><Relationship Id="rId14" Type="http://schemas.openxmlformats.org/officeDocument/2006/relationships/image" Target="../media/image77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6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0" Type="http://schemas.openxmlformats.org/officeDocument/2006/relationships/image" Target="../media/image4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4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35.svg"/><Relationship Id="rId9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9.xml"/><Relationship Id="rId6" Type="http://schemas.openxmlformats.org/officeDocument/2006/relationships/image" Target="../media/image46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0.xml"/><Relationship Id="rId6" Type="http://schemas.openxmlformats.org/officeDocument/2006/relationships/image" Target="../media/image47.jpe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4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0.png"/><Relationship Id="rId4" Type="http://schemas.openxmlformats.org/officeDocument/2006/relationships/image" Target="../media/image41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4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1.png"/><Relationship Id="rId4" Type="http://schemas.openxmlformats.org/officeDocument/2006/relationships/image" Target="../media/image35.sv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jpeg"/><Relationship Id="rId5" Type="http://schemas.openxmlformats.org/officeDocument/2006/relationships/image" Target="../media/image49.png"/><Relationship Id="rId4" Type="http://schemas.openxmlformats.org/officeDocument/2006/relationships/image" Target="../media/image35.sv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svg"/><Relationship Id="rId18" Type="http://schemas.openxmlformats.org/officeDocument/2006/relationships/image" Target="../media/image17.png"/><Relationship Id="rId3" Type="http://schemas.openxmlformats.org/officeDocument/2006/relationships/tags" Target="../tags/tag11.xml"/><Relationship Id="rId21" Type="http://schemas.openxmlformats.org/officeDocument/2006/relationships/image" Target="../media/image20.png"/><Relationship Id="rId7" Type="http://schemas.openxmlformats.org/officeDocument/2006/relationships/notesSlide" Target="../notesSlides/notesSlide2.xml"/><Relationship Id="rId12" Type="http://schemas.openxmlformats.org/officeDocument/2006/relationships/image" Target="../media/image13.png"/><Relationship Id="rId17" Type="http://schemas.openxmlformats.org/officeDocument/2006/relationships/image" Target="../media/image16.png"/><Relationship Id="rId2" Type="http://schemas.openxmlformats.org/officeDocument/2006/relationships/tags" Target="../tags/tag10.xml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tags" Target="../tags/tag9.x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2.svg"/><Relationship Id="rId5" Type="http://schemas.openxmlformats.org/officeDocument/2006/relationships/tags" Target="../tags/tag13.xml"/><Relationship Id="rId15" Type="http://schemas.openxmlformats.org/officeDocument/2006/relationships/image" Target="../media/image6.svg"/><Relationship Id="rId10" Type="http://schemas.openxmlformats.org/officeDocument/2006/relationships/image" Target="../media/image11.png"/><Relationship Id="rId19" Type="http://schemas.openxmlformats.org/officeDocument/2006/relationships/image" Target="../media/image18.png"/><Relationship Id="rId4" Type="http://schemas.openxmlformats.org/officeDocument/2006/relationships/tags" Target="../tags/tag12.xml"/><Relationship Id="rId9" Type="http://schemas.openxmlformats.org/officeDocument/2006/relationships/image" Target="../media/image10.svg"/><Relationship Id="rId1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4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41.png"/><Relationship Id="rId4" Type="http://schemas.openxmlformats.org/officeDocument/2006/relationships/image" Target="../media/image35.sv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png"/><Relationship Id="rId4" Type="http://schemas.openxmlformats.org/officeDocument/2006/relationships/image" Target="../media/image4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7" Type="http://schemas.openxmlformats.org/officeDocument/2006/relationships/image" Target="../media/image4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40.png"/><Relationship Id="rId4" Type="http://schemas.openxmlformats.org/officeDocument/2006/relationships/image" Target="../media/image4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11.png"/><Relationship Id="rId18" Type="http://schemas.openxmlformats.org/officeDocument/2006/relationships/image" Target="../media/image6.svg"/><Relationship Id="rId26" Type="http://schemas.openxmlformats.org/officeDocument/2006/relationships/image" Target="../media/image28.jpeg"/><Relationship Id="rId3" Type="http://schemas.openxmlformats.org/officeDocument/2006/relationships/tags" Target="../tags/tag16.xml"/><Relationship Id="rId21" Type="http://schemas.openxmlformats.org/officeDocument/2006/relationships/image" Target="../media/image23.png"/><Relationship Id="rId7" Type="http://schemas.openxmlformats.org/officeDocument/2006/relationships/tags" Target="../tags/tag20.xml"/><Relationship Id="rId12" Type="http://schemas.openxmlformats.org/officeDocument/2006/relationships/image" Target="../media/image10.svg"/><Relationship Id="rId17" Type="http://schemas.openxmlformats.org/officeDocument/2006/relationships/image" Target="../media/image5.png"/><Relationship Id="rId25" Type="http://schemas.openxmlformats.org/officeDocument/2006/relationships/image" Target="../media/image27.png"/><Relationship Id="rId2" Type="http://schemas.openxmlformats.org/officeDocument/2006/relationships/tags" Target="../tags/tag15.xml"/><Relationship Id="rId16" Type="http://schemas.openxmlformats.org/officeDocument/2006/relationships/image" Target="../media/image14.svg"/><Relationship Id="rId20" Type="http://schemas.openxmlformats.org/officeDocument/2006/relationships/image" Target="../media/image22.png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image" Target="../media/image9.png"/><Relationship Id="rId24" Type="http://schemas.openxmlformats.org/officeDocument/2006/relationships/image" Target="../media/image26.png"/><Relationship Id="rId5" Type="http://schemas.openxmlformats.org/officeDocument/2006/relationships/tags" Target="../tags/tag18.xml"/><Relationship Id="rId15" Type="http://schemas.openxmlformats.org/officeDocument/2006/relationships/image" Target="../media/image13.png"/><Relationship Id="rId23" Type="http://schemas.openxmlformats.org/officeDocument/2006/relationships/image" Target="../media/image25.jpeg"/><Relationship Id="rId10" Type="http://schemas.openxmlformats.org/officeDocument/2006/relationships/notesSlide" Target="../notesSlides/notesSlide3.xml"/><Relationship Id="rId19" Type="http://schemas.openxmlformats.org/officeDocument/2006/relationships/image" Target="../media/image21.jpeg"/><Relationship Id="rId4" Type="http://schemas.openxmlformats.org/officeDocument/2006/relationships/tags" Target="../tags/tag17.xml"/><Relationship Id="rId9" Type="http://schemas.openxmlformats.org/officeDocument/2006/relationships/slideLayout" Target="../slideLayouts/slideLayout18.xml"/><Relationship Id="rId14" Type="http://schemas.openxmlformats.org/officeDocument/2006/relationships/image" Target="../media/image12.svg"/><Relationship Id="rId22" Type="http://schemas.openxmlformats.org/officeDocument/2006/relationships/image" Target="../media/image2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svg"/><Relationship Id="rId13" Type="http://schemas.openxmlformats.org/officeDocument/2006/relationships/image" Target="../media/image32.png"/><Relationship Id="rId3" Type="http://schemas.openxmlformats.org/officeDocument/2006/relationships/tags" Target="../tags/tag24.xml"/><Relationship Id="rId7" Type="http://schemas.openxmlformats.org/officeDocument/2006/relationships/image" Target="../media/image9.png"/><Relationship Id="rId12" Type="http://schemas.microsoft.com/office/2007/relationships/hdphoto" Target="../media/hdphoto1.wdp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4.jpeg"/><Relationship Id="rId11" Type="http://schemas.openxmlformats.org/officeDocument/2006/relationships/image" Target="../media/image31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0.svg"/><Relationship Id="rId4" Type="http://schemas.openxmlformats.org/officeDocument/2006/relationships/tags" Target="../tags/tag25.xml"/><Relationship Id="rId9" Type="http://schemas.openxmlformats.org/officeDocument/2006/relationships/image" Target="../media/image11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1.xml"/><Relationship Id="rId6" Type="http://schemas.openxmlformats.org/officeDocument/2006/relationships/image" Target="../media/image55.png"/><Relationship Id="rId5" Type="http://schemas.openxmlformats.org/officeDocument/2006/relationships/image" Target="../media/image54.jpeg"/><Relationship Id="rId4" Type="http://schemas.openxmlformats.org/officeDocument/2006/relationships/image" Target="../media/image35.sv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2.xml"/><Relationship Id="rId6" Type="http://schemas.openxmlformats.org/officeDocument/2006/relationships/image" Target="../media/image55.png"/><Relationship Id="rId5" Type="http://schemas.openxmlformats.org/officeDocument/2006/relationships/image" Target="../media/image23.png"/><Relationship Id="rId4" Type="http://schemas.openxmlformats.org/officeDocument/2006/relationships/image" Target="../media/image35.sv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3.xml"/><Relationship Id="rId6" Type="http://schemas.openxmlformats.org/officeDocument/2006/relationships/image" Target="../media/image55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4.xml"/><Relationship Id="rId6" Type="http://schemas.openxmlformats.org/officeDocument/2006/relationships/image" Target="../media/image56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5.xml"/><Relationship Id="rId5" Type="http://schemas.openxmlformats.org/officeDocument/2006/relationships/image" Target="../media/image54.jpeg"/><Relationship Id="rId4" Type="http://schemas.openxmlformats.org/officeDocument/2006/relationships/image" Target="../media/image35.sv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6.xml"/><Relationship Id="rId5" Type="http://schemas.openxmlformats.org/officeDocument/2006/relationships/image" Target="../media/image54.jpeg"/><Relationship Id="rId4" Type="http://schemas.openxmlformats.org/officeDocument/2006/relationships/image" Target="../media/image35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7.xml"/><Relationship Id="rId5" Type="http://schemas.openxmlformats.org/officeDocument/2006/relationships/image" Target="../media/image54.jpeg"/><Relationship Id="rId4" Type="http://schemas.openxmlformats.org/officeDocument/2006/relationships/image" Target="../media/image35.sv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8.xml"/><Relationship Id="rId5" Type="http://schemas.openxmlformats.org/officeDocument/2006/relationships/image" Target="../media/image54.jpeg"/><Relationship Id="rId4" Type="http://schemas.openxmlformats.org/officeDocument/2006/relationships/image" Target="../media/image35.svg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g"/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9.xml"/><Relationship Id="rId6" Type="http://schemas.openxmlformats.org/officeDocument/2006/relationships/image" Target="../media/image57.jpg"/><Relationship Id="rId5" Type="http://schemas.openxmlformats.org/officeDocument/2006/relationships/image" Target="../media/image54.jpeg"/><Relationship Id="rId4" Type="http://schemas.openxmlformats.org/officeDocument/2006/relationships/image" Target="../media/image35.sv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0.xml"/><Relationship Id="rId6" Type="http://schemas.openxmlformats.org/officeDocument/2006/relationships/image" Target="../media/image58.png"/><Relationship Id="rId5" Type="http://schemas.openxmlformats.org/officeDocument/2006/relationships/image" Target="../media/image24.png"/><Relationship Id="rId4" Type="http://schemas.openxmlformats.org/officeDocument/2006/relationships/image" Target="../media/image35.sv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1.xml"/><Relationship Id="rId5" Type="http://schemas.openxmlformats.org/officeDocument/2006/relationships/image" Target="../media/image59.png"/><Relationship Id="rId4" Type="http://schemas.openxmlformats.org/officeDocument/2006/relationships/image" Target="../media/image35.sv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5.svg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image" Target="../media/image34.png"/><Relationship Id="rId5" Type="http://schemas.openxmlformats.org/officeDocument/2006/relationships/image" Target="../media/image19.png"/><Relationship Id="rId4" Type="http://schemas.openxmlformats.org/officeDocument/2006/relationships/image" Target="../media/image36.png"/><Relationship Id="rId9" Type="http://schemas.openxmlformats.org/officeDocument/2006/relationships/image" Target="../media/image20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sv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1.png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jpeg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62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2.xml"/><Relationship Id="rId6" Type="http://schemas.openxmlformats.org/officeDocument/2006/relationships/image" Target="../media/image34.png"/><Relationship Id="rId5" Type="http://schemas.openxmlformats.org/officeDocument/2006/relationships/image" Target="../media/image64.png"/><Relationship Id="rId4" Type="http://schemas.openxmlformats.org/officeDocument/2006/relationships/image" Target="../media/image63.svg"/></Relationships>
</file>

<file path=ppt/slides/_rels/slide8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62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3.xml"/><Relationship Id="rId6" Type="http://schemas.openxmlformats.org/officeDocument/2006/relationships/image" Target="../media/image34.png"/><Relationship Id="rId5" Type="http://schemas.openxmlformats.org/officeDocument/2006/relationships/image" Target="../media/image64.png"/><Relationship Id="rId4" Type="http://schemas.openxmlformats.org/officeDocument/2006/relationships/image" Target="../media/image63.sv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svg"/><Relationship Id="rId7" Type="http://schemas.openxmlformats.org/officeDocument/2006/relationships/image" Target="../media/image36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svg"/><Relationship Id="rId5" Type="http://schemas.openxmlformats.org/officeDocument/2006/relationships/image" Target="../media/image34.png"/><Relationship Id="rId4" Type="http://schemas.openxmlformats.org/officeDocument/2006/relationships/image" Target="../media/image64.png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62.png"/><Relationship Id="rId7" Type="http://schemas.openxmlformats.org/officeDocument/2006/relationships/image" Target="../media/image35.sv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.xml"/><Relationship Id="rId6" Type="http://schemas.openxmlformats.org/officeDocument/2006/relationships/image" Target="../media/image34.png"/><Relationship Id="rId5" Type="http://schemas.openxmlformats.org/officeDocument/2006/relationships/image" Target="../media/image64.png"/><Relationship Id="rId4" Type="http://schemas.openxmlformats.org/officeDocument/2006/relationships/image" Target="../media/image63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6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5.xml"/><Relationship Id="rId6" Type="http://schemas.openxmlformats.org/officeDocument/2006/relationships/image" Target="../media/image67.png"/><Relationship Id="rId5" Type="http://schemas.openxmlformats.org/officeDocument/2006/relationships/image" Target="../media/image28.jpeg"/><Relationship Id="rId4" Type="http://schemas.openxmlformats.org/officeDocument/2006/relationships/image" Target="../media/image35.svg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5.pn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6.xml"/><Relationship Id="rId5" Type="http://schemas.openxmlformats.org/officeDocument/2006/relationships/image" Target="../media/image65.png"/><Relationship Id="rId4" Type="http://schemas.openxmlformats.org/officeDocument/2006/relationships/image" Target="../media/image35.svg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7.xml"/><Relationship Id="rId5" Type="http://schemas.openxmlformats.org/officeDocument/2006/relationships/image" Target="../media/image69.png"/><Relationship Id="rId4" Type="http://schemas.openxmlformats.org/officeDocument/2006/relationships/image" Target="../media/image35.sv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229967" y="8983069"/>
            <a:ext cx="6035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</a:t>
            </a:r>
          </a:p>
          <a:p>
            <a:pPr algn="ctr" defTabSz="685834"/>
            <a:r>
              <a:rPr lang="fr-MA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Non définitive.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 15" descr="Une image contenant habits, dessin humoristique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E43464E7-F1F8-7B39-5268-D18D03FFB1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048" y="7176642"/>
            <a:ext cx="2613842" cy="2989476"/>
          </a:xfrm>
          <a:prstGeom prst="rect">
            <a:avLst/>
          </a:prstGeom>
        </p:spPr>
      </p:pic>
      <p:grpSp>
        <p:nvGrpSpPr>
          <p:cNvPr id="7" name="Groupe 6">
            <a:extLst>
              <a:ext uri="{FF2B5EF4-FFF2-40B4-BE49-F238E27FC236}">
                <a16:creationId xmlns:a16="http://schemas.microsoft.com/office/drawing/2014/main" id="{9A8A487F-3B77-8385-DFDC-173020744A1B}"/>
              </a:ext>
            </a:extLst>
          </p:cNvPr>
          <p:cNvGrpSpPr/>
          <p:nvPr/>
        </p:nvGrpSpPr>
        <p:grpSpPr>
          <a:xfrm>
            <a:off x="309197" y="2071051"/>
            <a:ext cx="2448861" cy="2034926"/>
            <a:chOff x="7058682" y="1822095"/>
            <a:chExt cx="1632647" cy="1356678"/>
          </a:xfrm>
        </p:grpSpPr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9460C580-D4B9-C968-445E-DCB9AEC41F93}"/>
                </a:ext>
              </a:extLst>
            </p:cNvPr>
            <p:cNvGrpSpPr/>
            <p:nvPr/>
          </p:nvGrpSpPr>
          <p:grpSpPr>
            <a:xfrm flipH="1">
              <a:off x="7177560" y="1822095"/>
              <a:ext cx="1394889" cy="1356678"/>
              <a:chOff x="104413" y="285341"/>
              <a:chExt cx="2111435" cy="2053595"/>
            </a:xfrm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8A8CBCC8-F004-2E29-3F9D-E0DA6D1F7FD6}"/>
                  </a:ext>
                </a:extLst>
              </p:cNvPr>
              <p:cNvSpPr txBox="1"/>
              <p:nvPr/>
            </p:nvSpPr>
            <p:spPr>
              <a:xfrm rot="19636752">
                <a:off x="104413" y="536954"/>
                <a:ext cx="2052844" cy="144422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المقاعد</a:t>
                </a:r>
              </a:p>
              <a:p>
                <a:pPr algn="ctr" rtl="1"/>
                <a:r>
                  <a:rPr lang="ar-MA" sz="2800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A Massir Ballpoint" panose="00000100000000000000" pitchFamily="2" charset="-78"/>
                    <a:cs typeface="Boahmed Alhour" pitchFamily="2" charset="-78"/>
                  </a:rPr>
                  <a:t>محدودة</a:t>
                </a:r>
                <a:endParaRPr lang="ar-MA" sz="2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 Massir Ballpoint" panose="00000100000000000000" pitchFamily="2" charset="-78"/>
                  <a:cs typeface="Boahmed Alhour" pitchFamily="2" charset="-78"/>
                </a:endParaRPr>
              </a:p>
            </p:txBody>
          </p:sp>
          <p:grpSp>
            <p:nvGrpSpPr>
              <p:cNvPr id="15" name="Graphique 72">
                <a:extLst>
                  <a:ext uri="{FF2B5EF4-FFF2-40B4-BE49-F238E27FC236}">
                    <a16:creationId xmlns:a16="http://schemas.microsoft.com/office/drawing/2014/main" id="{145961DC-4DEA-A4A4-1A97-432DAD9CBF9F}"/>
                  </a:ext>
                </a:extLst>
              </p:cNvPr>
              <p:cNvGrpSpPr/>
              <p:nvPr/>
            </p:nvGrpSpPr>
            <p:grpSpPr>
              <a:xfrm>
                <a:off x="157531" y="285341"/>
                <a:ext cx="2058317" cy="2053595"/>
                <a:chOff x="157531" y="285341"/>
                <a:chExt cx="2058317" cy="2053595"/>
              </a:xfrm>
            </p:grpSpPr>
            <p:sp>
              <p:nvSpPr>
                <p:cNvPr id="17" name="Forme libre : forme 16">
                  <a:extLst>
                    <a:ext uri="{FF2B5EF4-FFF2-40B4-BE49-F238E27FC236}">
                      <a16:creationId xmlns:a16="http://schemas.microsoft.com/office/drawing/2014/main" id="{6B9A1F3B-752A-FBF0-9959-D6455DEF4AC1}"/>
                    </a:ext>
                  </a:extLst>
                </p:cNvPr>
                <p:cNvSpPr/>
                <p:nvPr/>
              </p:nvSpPr>
              <p:spPr>
                <a:xfrm>
                  <a:off x="157531" y="285341"/>
                  <a:ext cx="2058317" cy="2053595"/>
                </a:xfrm>
                <a:custGeom>
                  <a:avLst/>
                  <a:gdLst>
                    <a:gd name="connsiteX0" fmla="*/ 1980901 w 2058317"/>
                    <a:gd name="connsiteY0" fmla="*/ 1385151 h 2053595"/>
                    <a:gd name="connsiteX1" fmla="*/ 2008670 w 2058317"/>
                    <a:gd name="connsiteY1" fmla="*/ 1343789 h 2053595"/>
                    <a:gd name="connsiteX2" fmla="*/ 2009059 w 2058317"/>
                    <a:gd name="connsiteY2" fmla="*/ 1343401 h 2053595"/>
                    <a:gd name="connsiteX3" fmla="*/ 2057217 w 2058317"/>
                    <a:gd name="connsiteY3" fmla="*/ 980854 h 2053595"/>
                    <a:gd name="connsiteX4" fmla="*/ 1070165 w 2058317"/>
                    <a:gd name="connsiteY4" fmla="*/ 792 h 2053595"/>
                    <a:gd name="connsiteX5" fmla="*/ 0 w 2058317"/>
                    <a:gd name="connsiteY5" fmla="*/ 1029206 h 2053595"/>
                    <a:gd name="connsiteX6" fmla="*/ 925301 w 2058317"/>
                    <a:gd name="connsiteY6" fmla="*/ 2052960 h 2053595"/>
                    <a:gd name="connsiteX7" fmla="*/ 1003170 w 2058317"/>
                    <a:gd name="connsiteY7" fmla="*/ 2035289 h 2053595"/>
                    <a:gd name="connsiteX8" fmla="*/ 1980707 w 2058317"/>
                    <a:gd name="connsiteY8" fmla="*/ 1385928 h 2053595"/>
                    <a:gd name="connsiteX9" fmla="*/ 1980901 w 2058317"/>
                    <a:gd name="connsiteY9" fmla="*/ 1385151 h 20535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2058317" h="2053595">
                      <a:moveTo>
                        <a:pt x="1980901" y="1385151"/>
                      </a:moveTo>
                      <a:cubicBezTo>
                        <a:pt x="1991388" y="1372140"/>
                        <a:pt x="1997019" y="1356023"/>
                        <a:pt x="2008670" y="1343789"/>
                      </a:cubicBezTo>
                      <a:cubicBezTo>
                        <a:pt x="2008864" y="1343595"/>
                        <a:pt x="2009059" y="1343595"/>
                        <a:pt x="2009059" y="1343401"/>
                      </a:cubicBezTo>
                      <a:cubicBezTo>
                        <a:pt x="2045566" y="1229801"/>
                        <a:pt x="2063043" y="1107852"/>
                        <a:pt x="2057217" y="980854"/>
                      </a:cubicBezTo>
                      <a:cubicBezTo>
                        <a:pt x="2032944" y="450529"/>
                        <a:pt x="1600489" y="21376"/>
                        <a:pt x="1070165" y="792"/>
                      </a:cubicBezTo>
                      <a:cubicBezTo>
                        <a:pt x="483137" y="-21928"/>
                        <a:pt x="0" y="447228"/>
                        <a:pt x="0" y="1029206"/>
                      </a:cubicBezTo>
                      <a:cubicBezTo>
                        <a:pt x="0" y="1562444"/>
                        <a:pt x="405657" y="2000918"/>
                        <a:pt x="925301" y="2052960"/>
                      </a:cubicBezTo>
                      <a:cubicBezTo>
                        <a:pt x="952487" y="2055679"/>
                        <a:pt x="979868" y="2049659"/>
                        <a:pt x="1003170" y="2035289"/>
                      </a:cubicBezTo>
                      <a:cubicBezTo>
                        <a:pt x="1171142" y="1931593"/>
                        <a:pt x="1853709" y="1481273"/>
                        <a:pt x="1980707" y="1385928"/>
                      </a:cubicBezTo>
                      <a:cubicBezTo>
                        <a:pt x="1980707" y="1385733"/>
                        <a:pt x="1980707" y="1385345"/>
                        <a:pt x="1980901" y="1385151"/>
                      </a:cubicBezTo>
                      <a:close/>
                    </a:path>
                  </a:pathLst>
                </a:custGeom>
                <a:gradFill>
                  <a:gsLst>
                    <a:gs pos="50000">
                      <a:srgbClr val="38A4B4"/>
                    </a:gs>
                    <a:gs pos="0">
                      <a:srgbClr val="70B1B6"/>
                    </a:gs>
                    <a:gs pos="100000">
                      <a:srgbClr val="0097B2"/>
                    </a:gs>
                  </a:gsLst>
                  <a:lin ang="5400000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8" name="Forme libre : forme 17">
                  <a:extLst>
                    <a:ext uri="{FF2B5EF4-FFF2-40B4-BE49-F238E27FC236}">
                      <a16:creationId xmlns:a16="http://schemas.microsoft.com/office/drawing/2014/main" id="{C9C25DFD-A469-9CBE-3554-A9EE095CEEAE}"/>
                    </a:ext>
                  </a:extLst>
                </p:cNvPr>
                <p:cNvSpPr/>
                <p:nvPr/>
              </p:nvSpPr>
              <p:spPr>
                <a:xfrm>
                  <a:off x="930202" y="1608353"/>
                  <a:ext cx="1239495" cy="722809"/>
                </a:xfrm>
                <a:custGeom>
                  <a:avLst/>
                  <a:gdLst>
                    <a:gd name="connsiteX0" fmla="*/ 1239496 w 1239495"/>
                    <a:gd name="connsiteY0" fmla="*/ 0 h 722809"/>
                    <a:gd name="connsiteX1" fmla="*/ 1149587 w 1239495"/>
                    <a:gd name="connsiteY1" fmla="*/ 36313 h 722809"/>
                    <a:gd name="connsiteX2" fmla="*/ 1039871 w 1239495"/>
                    <a:gd name="connsiteY2" fmla="*/ 41168 h 722809"/>
                    <a:gd name="connsiteX3" fmla="*/ 822382 w 1239495"/>
                    <a:gd name="connsiteY3" fmla="*/ 88549 h 722809"/>
                    <a:gd name="connsiteX4" fmla="*/ 624894 w 1239495"/>
                    <a:gd name="connsiteY4" fmla="*/ 179235 h 722809"/>
                    <a:gd name="connsiteX5" fmla="*/ 452456 w 1239495"/>
                    <a:gd name="connsiteY5" fmla="*/ 307786 h 722809"/>
                    <a:gd name="connsiteX6" fmla="*/ 310505 w 1239495"/>
                    <a:gd name="connsiteY6" fmla="*/ 468961 h 722809"/>
                    <a:gd name="connsiteX7" fmla="*/ 218849 w 1239495"/>
                    <a:gd name="connsiteY7" fmla="*/ 625671 h 722809"/>
                    <a:gd name="connsiteX8" fmla="*/ 166612 w 1239495"/>
                    <a:gd name="connsiteY8" fmla="*/ 677130 h 722809"/>
                    <a:gd name="connsiteX9" fmla="*/ 0 w 1239495"/>
                    <a:gd name="connsiteY9" fmla="*/ 692471 h 722809"/>
                    <a:gd name="connsiteX10" fmla="*/ 179429 w 1239495"/>
                    <a:gd name="connsiteY10" fmla="*/ 721599 h 722809"/>
                    <a:gd name="connsiteX11" fmla="*/ 788982 w 1239495"/>
                    <a:gd name="connsiteY11" fmla="*/ 407598 h 722809"/>
                    <a:gd name="connsiteX12" fmla="*/ 1166093 w 1239495"/>
                    <a:gd name="connsiteY12" fmla="*/ 99424 h 722809"/>
                    <a:gd name="connsiteX13" fmla="*/ 1199687 w 1239495"/>
                    <a:gd name="connsiteY13" fmla="*/ 66218 h 722809"/>
                    <a:gd name="connsiteX14" fmla="*/ 1239496 w 1239495"/>
                    <a:gd name="connsiteY14" fmla="*/ 0 h 72280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239495" h="722809">
                      <a:moveTo>
                        <a:pt x="1239496" y="0"/>
                      </a:moveTo>
                      <a:cubicBezTo>
                        <a:pt x="1220077" y="32818"/>
                        <a:pt x="1182016" y="36895"/>
                        <a:pt x="1149587" y="36313"/>
                      </a:cubicBezTo>
                      <a:cubicBezTo>
                        <a:pt x="1112886" y="35730"/>
                        <a:pt x="1076379" y="37284"/>
                        <a:pt x="1039871" y="41168"/>
                      </a:cubicBezTo>
                      <a:cubicBezTo>
                        <a:pt x="965886" y="48935"/>
                        <a:pt x="892872" y="64858"/>
                        <a:pt x="822382" y="88549"/>
                      </a:cubicBezTo>
                      <a:cubicBezTo>
                        <a:pt x="753640" y="111658"/>
                        <a:pt x="687228" y="142145"/>
                        <a:pt x="624894" y="179235"/>
                      </a:cubicBezTo>
                      <a:cubicBezTo>
                        <a:pt x="563142" y="215936"/>
                        <a:pt x="505274" y="259045"/>
                        <a:pt x="452456" y="307786"/>
                      </a:cubicBezTo>
                      <a:cubicBezTo>
                        <a:pt x="399831" y="356333"/>
                        <a:pt x="352061" y="410511"/>
                        <a:pt x="310505" y="468961"/>
                      </a:cubicBezTo>
                      <a:cubicBezTo>
                        <a:pt x="275357" y="518285"/>
                        <a:pt x="244676" y="570910"/>
                        <a:pt x="218849" y="625671"/>
                      </a:cubicBezTo>
                      <a:cubicBezTo>
                        <a:pt x="210693" y="642759"/>
                        <a:pt x="186031" y="665867"/>
                        <a:pt x="166612" y="677130"/>
                      </a:cubicBezTo>
                      <a:cubicBezTo>
                        <a:pt x="84471" y="724900"/>
                        <a:pt x="41168" y="698879"/>
                        <a:pt x="0" y="692471"/>
                      </a:cubicBezTo>
                      <a:cubicBezTo>
                        <a:pt x="108745" y="731891"/>
                        <a:pt x="179429" y="721599"/>
                        <a:pt x="179429" y="721599"/>
                      </a:cubicBezTo>
                      <a:cubicBezTo>
                        <a:pt x="285649" y="714996"/>
                        <a:pt x="563531" y="561200"/>
                        <a:pt x="788982" y="407598"/>
                      </a:cubicBezTo>
                      <a:cubicBezTo>
                        <a:pt x="940642" y="304291"/>
                        <a:pt x="1065310" y="197488"/>
                        <a:pt x="1166093" y="99424"/>
                      </a:cubicBezTo>
                      <a:cubicBezTo>
                        <a:pt x="1179686" y="87384"/>
                        <a:pt x="1190560" y="76315"/>
                        <a:pt x="1199687" y="66218"/>
                      </a:cubicBezTo>
                      <a:cubicBezTo>
                        <a:pt x="1225708" y="37672"/>
                        <a:pt x="1239496" y="0"/>
                        <a:pt x="1239496" y="0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rgbClr val="005664"/>
                    </a:gs>
                    <a:gs pos="99350">
                      <a:srgbClr val="0097B2"/>
                    </a:gs>
                  </a:gsLst>
                  <a:lin ang="14501957" scaled="1"/>
                </a:gradFill>
                <a:ln w="13658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fr-FR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</p:grpSp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2383804D-9AAC-685D-D1B3-CAD3D653628C}"/>
                </a:ext>
              </a:extLst>
            </p:cNvPr>
            <p:cNvSpPr txBox="1"/>
            <p:nvPr/>
          </p:nvSpPr>
          <p:spPr>
            <a:xfrm>
              <a:off x="7058682" y="2017904"/>
              <a:ext cx="1632647" cy="4309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Niveau </a:t>
              </a:r>
              <a:endParaRPr lang="ar-MA" sz="4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ZoneTexte 10">
              <a:extLst>
                <a:ext uri="{FF2B5EF4-FFF2-40B4-BE49-F238E27FC236}">
                  <a16:creationId xmlns:a16="http://schemas.microsoft.com/office/drawing/2014/main" id="{75902161-2900-3E74-B476-65B1CF4CC5CE}"/>
                </a:ext>
              </a:extLst>
            </p:cNvPr>
            <p:cNvSpPr txBox="1"/>
            <p:nvPr/>
          </p:nvSpPr>
          <p:spPr>
            <a:xfrm>
              <a:off x="7177562" y="2300370"/>
              <a:ext cx="1359797" cy="6155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5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</a:t>
              </a:r>
              <a:endParaRPr lang="ar-MA" sz="5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C08151E5-9591-CD10-0BCF-6A8418BE9A48}"/>
              </a:ext>
            </a:extLst>
          </p:cNvPr>
          <p:cNvGrpSpPr/>
          <p:nvPr/>
        </p:nvGrpSpPr>
        <p:grpSpPr>
          <a:xfrm flipH="1">
            <a:off x="646673" y="3194753"/>
            <a:ext cx="13445780" cy="4048839"/>
            <a:chOff x="1735047" y="3428004"/>
            <a:chExt cx="13445780" cy="4048839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3EEEA4ED-59E6-9DA8-C67B-A58411BD95C2}"/>
                </a:ext>
              </a:extLst>
            </p:cNvPr>
            <p:cNvSpPr txBox="1"/>
            <p:nvPr/>
          </p:nvSpPr>
          <p:spPr>
            <a:xfrm>
              <a:off x="1735047" y="3428004"/>
              <a:ext cx="1344578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Programme de remédiation  intensive </a:t>
              </a:r>
            </a:p>
            <a:p>
              <a:pPr algn="ctr"/>
              <a:r>
                <a:rPr lang="fr-FR" sz="6000" b="1" dirty="0">
                  <a:solidFill>
                    <a:srgbClr val="215968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- Français -</a:t>
              </a:r>
            </a:p>
          </p:txBody>
        </p:sp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970D0184-F513-292F-1EFD-1C8C4A36C3F3}"/>
                </a:ext>
              </a:extLst>
            </p:cNvPr>
            <p:cNvGrpSpPr/>
            <p:nvPr/>
          </p:nvGrpSpPr>
          <p:grpSpPr>
            <a:xfrm>
              <a:off x="5714583" y="5268994"/>
              <a:ext cx="5167181" cy="2207849"/>
              <a:chOff x="6114983" y="4777723"/>
              <a:chExt cx="5167181" cy="2207849"/>
            </a:xfrm>
          </p:grpSpPr>
          <p:grpSp>
            <p:nvGrpSpPr>
              <p:cNvPr id="23" name="Groupe 22">
                <a:extLst>
                  <a:ext uri="{FF2B5EF4-FFF2-40B4-BE49-F238E27FC236}">
                    <a16:creationId xmlns:a16="http://schemas.microsoft.com/office/drawing/2014/main" id="{C74E3043-FD94-1D52-E70A-88E0F2DBC585}"/>
                  </a:ext>
                </a:extLst>
              </p:cNvPr>
              <p:cNvGrpSpPr/>
              <p:nvPr/>
            </p:nvGrpSpPr>
            <p:grpSpPr>
              <a:xfrm>
                <a:off x="6114983" y="4777723"/>
                <a:ext cx="3982166" cy="2207849"/>
                <a:chOff x="4076430" y="3703910"/>
                <a:chExt cx="2654897" cy="1471965"/>
              </a:xfrm>
            </p:grpSpPr>
            <p:grpSp>
              <p:nvGrpSpPr>
                <p:cNvPr id="26" name="Groupe 25">
                  <a:extLst>
                    <a:ext uri="{FF2B5EF4-FFF2-40B4-BE49-F238E27FC236}">
                      <a16:creationId xmlns:a16="http://schemas.microsoft.com/office/drawing/2014/main" id="{C232970A-B1CC-06CD-191F-0B8D058A2426}"/>
                    </a:ext>
                  </a:extLst>
                </p:cNvPr>
                <p:cNvGrpSpPr/>
                <p:nvPr/>
              </p:nvGrpSpPr>
              <p:grpSpPr>
                <a:xfrm flipH="1">
                  <a:off x="4076430" y="3703910"/>
                  <a:ext cx="2654897" cy="1471965"/>
                  <a:chOff x="1305583" y="3824997"/>
                  <a:chExt cx="2933140" cy="1471965"/>
                </a:xfrm>
              </p:grpSpPr>
              <p:sp>
                <p:nvSpPr>
                  <p:cNvPr id="29" name="Forme libre : forme 28">
                    <a:extLst>
                      <a:ext uri="{FF2B5EF4-FFF2-40B4-BE49-F238E27FC236}">
                        <a16:creationId xmlns:a16="http://schemas.microsoft.com/office/drawing/2014/main" id="{D6989228-685F-AB81-75FB-2B6922E0FD1C}"/>
                      </a:ext>
                    </a:extLst>
                  </p:cNvPr>
                  <p:cNvSpPr/>
                  <p:nvPr/>
                </p:nvSpPr>
                <p:spPr>
                  <a:xfrm rot="21338648" flipV="1">
                    <a:off x="1492708" y="4416347"/>
                    <a:ext cx="2746015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70B1B6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  <p:sp>
                <p:nvSpPr>
                  <p:cNvPr id="30" name="Forme libre : forme 29">
                    <a:extLst>
                      <a:ext uri="{FF2B5EF4-FFF2-40B4-BE49-F238E27FC236}">
                        <a16:creationId xmlns:a16="http://schemas.microsoft.com/office/drawing/2014/main" id="{F922522A-8807-2F2C-C73C-ABAE2F66C046}"/>
                      </a:ext>
                    </a:extLst>
                  </p:cNvPr>
                  <p:cNvSpPr/>
                  <p:nvPr/>
                </p:nvSpPr>
                <p:spPr>
                  <a:xfrm rot="261352" flipH="1" flipV="1">
                    <a:off x="1305583" y="3824997"/>
                    <a:ext cx="2707398" cy="880615"/>
                  </a:xfrm>
                  <a:custGeom>
                    <a:avLst/>
                    <a:gdLst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1164"/>
                      <a:gd name="connsiteX1" fmla="*/ 2706255 w 2969491"/>
                      <a:gd name="connsiteY1" fmla="*/ 0 h 651164"/>
                      <a:gd name="connsiteX2" fmla="*/ 2890982 w 2969491"/>
                      <a:gd name="connsiteY2" fmla="*/ 78509 h 651164"/>
                      <a:gd name="connsiteX3" fmla="*/ 2969491 w 2969491"/>
                      <a:gd name="connsiteY3" fmla="*/ 258618 h 651164"/>
                      <a:gd name="connsiteX4" fmla="*/ 2872509 w 2969491"/>
                      <a:gd name="connsiteY4" fmla="*/ 378691 h 651164"/>
                      <a:gd name="connsiteX5" fmla="*/ 170873 w 2969491"/>
                      <a:gd name="connsiteY5" fmla="*/ 651164 h 651164"/>
                      <a:gd name="connsiteX6" fmla="*/ 9236 w 2969491"/>
                      <a:gd name="connsiteY6" fmla="*/ 531091 h 651164"/>
                      <a:gd name="connsiteX7" fmla="*/ 0 w 2969491"/>
                      <a:gd name="connsiteY7" fmla="*/ 207818 h 651164"/>
                      <a:gd name="connsiteX8" fmla="*/ 138545 w 2969491"/>
                      <a:gd name="connsiteY8" fmla="*/ 124691 h 651164"/>
                      <a:gd name="connsiteX0" fmla="*/ 138545 w 2969491"/>
                      <a:gd name="connsiteY0" fmla="*/ 124691 h 656902"/>
                      <a:gd name="connsiteX1" fmla="*/ 2706255 w 2969491"/>
                      <a:gd name="connsiteY1" fmla="*/ 0 h 656902"/>
                      <a:gd name="connsiteX2" fmla="*/ 2890982 w 2969491"/>
                      <a:gd name="connsiteY2" fmla="*/ 78509 h 656902"/>
                      <a:gd name="connsiteX3" fmla="*/ 2969491 w 2969491"/>
                      <a:gd name="connsiteY3" fmla="*/ 258618 h 656902"/>
                      <a:gd name="connsiteX4" fmla="*/ 2872509 w 2969491"/>
                      <a:gd name="connsiteY4" fmla="*/ 378691 h 656902"/>
                      <a:gd name="connsiteX5" fmla="*/ 170873 w 2969491"/>
                      <a:gd name="connsiteY5" fmla="*/ 651164 h 656902"/>
                      <a:gd name="connsiteX6" fmla="*/ 9236 w 2969491"/>
                      <a:gd name="connsiteY6" fmla="*/ 531091 h 656902"/>
                      <a:gd name="connsiteX7" fmla="*/ 0 w 2969491"/>
                      <a:gd name="connsiteY7" fmla="*/ 207818 h 656902"/>
                      <a:gd name="connsiteX8" fmla="*/ 138545 w 2969491"/>
                      <a:gd name="connsiteY8" fmla="*/ 124691 h 656902"/>
                      <a:gd name="connsiteX0" fmla="*/ 138545 w 2969491"/>
                      <a:gd name="connsiteY0" fmla="*/ 124890 h 657101"/>
                      <a:gd name="connsiteX1" fmla="*/ 2706255 w 2969491"/>
                      <a:gd name="connsiteY1" fmla="*/ 199 h 657101"/>
                      <a:gd name="connsiteX2" fmla="*/ 2890982 w 2969491"/>
                      <a:gd name="connsiteY2" fmla="*/ 78708 h 657101"/>
                      <a:gd name="connsiteX3" fmla="*/ 2969491 w 2969491"/>
                      <a:gd name="connsiteY3" fmla="*/ 258817 h 657101"/>
                      <a:gd name="connsiteX4" fmla="*/ 2872509 w 2969491"/>
                      <a:gd name="connsiteY4" fmla="*/ 378890 h 657101"/>
                      <a:gd name="connsiteX5" fmla="*/ 170873 w 2969491"/>
                      <a:gd name="connsiteY5" fmla="*/ 651363 h 657101"/>
                      <a:gd name="connsiteX6" fmla="*/ 9236 w 2969491"/>
                      <a:gd name="connsiteY6" fmla="*/ 531290 h 657101"/>
                      <a:gd name="connsiteX7" fmla="*/ 0 w 2969491"/>
                      <a:gd name="connsiteY7" fmla="*/ 208017 h 657101"/>
                      <a:gd name="connsiteX8" fmla="*/ 138545 w 2969491"/>
                      <a:gd name="connsiteY8" fmla="*/ 124890 h 657101"/>
                      <a:gd name="connsiteX0" fmla="*/ 138545 w 2969491"/>
                      <a:gd name="connsiteY0" fmla="*/ 125008 h 657219"/>
                      <a:gd name="connsiteX1" fmla="*/ 2706255 w 2969491"/>
                      <a:gd name="connsiteY1" fmla="*/ 317 h 657219"/>
                      <a:gd name="connsiteX2" fmla="*/ 2890982 w 2969491"/>
                      <a:gd name="connsiteY2" fmla="*/ 78826 h 657219"/>
                      <a:gd name="connsiteX3" fmla="*/ 2969491 w 2969491"/>
                      <a:gd name="connsiteY3" fmla="*/ 258935 h 657219"/>
                      <a:gd name="connsiteX4" fmla="*/ 2872509 w 2969491"/>
                      <a:gd name="connsiteY4" fmla="*/ 379008 h 657219"/>
                      <a:gd name="connsiteX5" fmla="*/ 170873 w 2969491"/>
                      <a:gd name="connsiteY5" fmla="*/ 651481 h 657219"/>
                      <a:gd name="connsiteX6" fmla="*/ 9236 w 2969491"/>
                      <a:gd name="connsiteY6" fmla="*/ 531408 h 657219"/>
                      <a:gd name="connsiteX7" fmla="*/ 0 w 2969491"/>
                      <a:gd name="connsiteY7" fmla="*/ 208135 h 657219"/>
                      <a:gd name="connsiteX8" fmla="*/ 138545 w 2969491"/>
                      <a:gd name="connsiteY8" fmla="*/ 125008 h 657219"/>
                      <a:gd name="connsiteX0" fmla="*/ 138545 w 2972005"/>
                      <a:gd name="connsiteY0" fmla="*/ 125008 h 657219"/>
                      <a:gd name="connsiteX1" fmla="*/ 2706255 w 2972005"/>
                      <a:gd name="connsiteY1" fmla="*/ 317 h 657219"/>
                      <a:gd name="connsiteX2" fmla="*/ 2890982 w 2972005"/>
                      <a:gd name="connsiteY2" fmla="*/ 78826 h 657219"/>
                      <a:gd name="connsiteX3" fmla="*/ 2969491 w 2972005"/>
                      <a:gd name="connsiteY3" fmla="*/ 258935 h 657219"/>
                      <a:gd name="connsiteX4" fmla="*/ 2872509 w 2972005"/>
                      <a:gd name="connsiteY4" fmla="*/ 379008 h 657219"/>
                      <a:gd name="connsiteX5" fmla="*/ 170873 w 2972005"/>
                      <a:gd name="connsiteY5" fmla="*/ 651481 h 657219"/>
                      <a:gd name="connsiteX6" fmla="*/ 9236 w 2972005"/>
                      <a:gd name="connsiteY6" fmla="*/ 531408 h 657219"/>
                      <a:gd name="connsiteX7" fmla="*/ 0 w 2972005"/>
                      <a:gd name="connsiteY7" fmla="*/ 208135 h 657219"/>
                      <a:gd name="connsiteX8" fmla="*/ 138545 w 2972005"/>
                      <a:gd name="connsiteY8" fmla="*/ 125008 h 657219"/>
                      <a:gd name="connsiteX0" fmla="*/ 138545 w 2973912"/>
                      <a:gd name="connsiteY0" fmla="*/ 125008 h 657219"/>
                      <a:gd name="connsiteX1" fmla="*/ 2706255 w 2973912"/>
                      <a:gd name="connsiteY1" fmla="*/ 317 h 657219"/>
                      <a:gd name="connsiteX2" fmla="*/ 2890982 w 2973912"/>
                      <a:gd name="connsiteY2" fmla="*/ 78826 h 657219"/>
                      <a:gd name="connsiteX3" fmla="*/ 2969491 w 2973912"/>
                      <a:gd name="connsiteY3" fmla="*/ 258935 h 657219"/>
                      <a:gd name="connsiteX4" fmla="*/ 2872509 w 2973912"/>
                      <a:gd name="connsiteY4" fmla="*/ 379008 h 657219"/>
                      <a:gd name="connsiteX5" fmla="*/ 170873 w 2973912"/>
                      <a:gd name="connsiteY5" fmla="*/ 651481 h 657219"/>
                      <a:gd name="connsiteX6" fmla="*/ 9236 w 2973912"/>
                      <a:gd name="connsiteY6" fmla="*/ 531408 h 657219"/>
                      <a:gd name="connsiteX7" fmla="*/ 0 w 2973912"/>
                      <a:gd name="connsiteY7" fmla="*/ 208135 h 657219"/>
                      <a:gd name="connsiteX8" fmla="*/ 138545 w 2973912"/>
                      <a:gd name="connsiteY8" fmla="*/ 125008 h 65721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2973912" h="657219">
                        <a:moveTo>
                          <a:pt x="138545" y="125008"/>
                        </a:moveTo>
                        <a:lnTo>
                          <a:pt x="2706255" y="317"/>
                        </a:lnTo>
                        <a:cubicBezTo>
                          <a:pt x="2828121" y="-3658"/>
                          <a:pt x="2867087" y="30047"/>
                          <a:pt x="2890982" y="78826"/>
                        </a:cubicBezTo>
                        <a:lnTo>
                          <a:pt x="2969491" y="258935"/>
                        </a:lnTo>
                        <a:cubicBezTo>
                          <a:pt x="2987406" y="336640"/>
                          <a:pt x="2950053" y="379178"/>
                          <a:pt x="2872509" y="379008"/>
                        </a:cubicBezTo>
                        <a:lnTo>
                          <a:pt x="170873" y="651481"/>
                        </a:lnTo>
                        <a:cubicBezTo>
                          <a:pt x="101922" y="666723"/>
                          <a:pt x="5337" y="659356"/>
                          <a:pt x="9236" y="531408"/>
                        </a:cubicBezTo>
                        <a:lnTo>
                          <a:pt x="0" y="208135"/>
                        </a:lnTo>
                        <a:cubicBezTo>
                          <a:pt x="26085" y="152793"/>
                          <a:pt x="37097" y="137645"/>
                          <a:pt x="138545" y="125008"/>
                        </a:cubicBezTo>
                        <a:close/>
                      </a:path>
                    </a:pathLst>
                  </a:custGeom>
                  <a:solidFill>
                    <a:srgbClr val="00798E"/>
                  </a:solidFill>
                  <a:ln w="13658" cap="flat">
                    <a:noFill/>
                    <a:prstDash val="solid"/>
                    <a:miter/>
                  </a:ln>
                </p:spPr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fr-FR" dirty="0"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endParaRPr>
                  </a:p>
                </p:txBody>
              </p:sp>
            </p:grpSp>
            <p:sp>
              <p:nvSpPr>
                <p:cNvPr id="27" name="ZoneTexte 26">
                  <a:extLst>
                    <a:ext uri="{FF2B5EF4-FFF2-40B4-BE49-F238E27FC236}">
                      <a16:creationId xmlns:a16="http://schemas.microsoft.com/office/drawing/2014/main" id="{F695CCD2-B439-3BB6-29F0-53312B2E25A4}"/>
                    </a:ext>
                  </a:extLst>
                </p:cNvPr>
                <p:cNvSpPr txBox="1"/>
                <p:nvPr/>
              </p:nvSpPr>
              <p:spPr>
                <a:xfrm>
                  <a:off x="4581927" y="3796660"/>
                  <a:ext cx="1664545" cy="67713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Palier</a:t>
                  </a:r>
                  <a:r>
                    <a:rPr lang="fr-FR" sz="60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: 2</a:t>
                  </a:r>
                </a:p>
              </p:txBody>
            </p:sp>
            <p:sp>
              <p:nvSpPr>
                <p:cNvPr id="28" name="ZoneTexte 27">
                  <a:extLst>
                    <a:ext uri="{FF2B5EF4-FFF2-40B4-BE49-F238E27FC236}">
                      <a16:creationId xmlns:a16="http://schemas.microsoft.com/office/drawing/2014/main" id="{205E3D6D-3D01-CBF2-76F2-91B849B1B345}"/>
                    </a:ext>
                  </a:extLst>
                </p:cNvPr>
                <p:cNvSpPr txBox="1"/>
                <p:nvPr/>
              </p:nvSpPr>
              <p:spPr>
                <a:xfrm>
                  <a:off x="4170611" y="4522960"/>
                  <a:ext cx="2068550" cy="55402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fr-FR" sz="4800" b="1" dirty="0">
                      <a:solidFill>
                        <a:schemeClr val="bg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 Séance : 4</a:t>
                  </a:r>
                  <a:endParaRPr lang="ar-MA" sz="48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sp>
            <p:nvSpPr>
              <p:cNvPr id="24" name="Ellipse 23">
                <a:extLst>
                  <a:ext uri="{FF2B5EF4-FFF2-40B4-BE49-F238E27FC236}">
                    <a16:creationId xmlns:a16="http://schemas.microsoft.com/office/drawing/2014/main" id="{159D3595-3DE3-B50E-8991-B16D7B5E4981}"/>
                  </a:ext>
                </a:extLst>
              </p:cNvPr>
              <p:cNvSpPr/>
              <p:nvPr/>
            </p:nvSpPr>
            <p:spPr>
              <a:xfrm flipH="1">
                <a:off x="9242561" y="4923336"/>
                <a:ext cx="2039603" cy="2034926"/>
              </a:xfrm>
              <a:prstGeom prst="ellipse">
                <a:avLst/>
              </a:prstGeom>
              <a:solidFill>
                <a:srgbClr val="1E3F48"/>
              </a:solidFill>
              <a:ln w="13658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fr-FR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588559EF-479D-1DFC-921C-5987ACDBAE7F}"/>
                  </a:ext>
                </a:extLst>
              </p:cNvPr>
              <p:cNvSpPr txBox="1"/>
              <p:nvPr/>
            </p:nvSpPr>
            <p:spPr>
              <a:xfrm>
                <a:off x="9379274" y="5179737"/>
                <a:ext cx="1811005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Parcours</a:t>
                </a:r>
              </a:p>
              <a:p>
                <a:pPr algn="ctr"/>
                <a:r>
                  <a:rPr lang="fr-FR" sz="4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 </a:t>
                </a:r>
                <a:r>
                  <a:rPr lang="fr-MA" sz="60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1</a:t>
                </a:r>
                <a:endParaRPr lang="ar-MA" sz="6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</p:grpSp>
      </p:grpSp>
      <p:pic>
        <p:nvPicPr>
          <p:cNvPr id="4" name="Image 3" descr="Une image contenant texte, dessin humoristique, garçon&#10;&#10;Le contenu généré par l’IA peut être incorrect.">
            <a:extLst>
              <a:ext uri="{FF2B5EF4-FFF2-40B4-BE49-F238E27FC236}">
                <a16:creationId xmlns:a16="http://schemas.microsoft.com/office/drawing/2014/main" id="{623EB0F0-BE05-7B46-8217-D995CC3D57D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BD6D5"/>
              </a:clrFrom>
              <a:clrTo>
                <a:srgbClr val="FBD6D5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2" y="6821029"/>
            <a:ext cx="2245228" cy="316366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499634" y="605596"/>
            <a:ext cx="12950412" cy="933850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4" algn="ctr" defTabSz="685834"/>
            <a:r>
              <a:rPr lang="fr-MA" sz="8000" b="1" dirty="0">
                <a:solidFill>
                  <a:srgbClr val="106585"/>
                </a:solidFill>
                <a:latin typeface="Dosis" pitchFamily="2" charset="0"/>
              </a:rPr>
              <a:t>Lora- fil -rat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499634" y="627985"/>
            <a:ext cx="12978987" cy="1142999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7FDD177-3F08-0EAF-D8B3-29681056CAC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70027" y="487304"/>
            <a:ext cx="1446339" cy="144260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337BB980-AA70-F51F-22E6-ED183D56DDE3}"/>
              </a:ext>
            </a:extLst>
          </p:cNvPr>
          <p:cNvSpPr txBox="1"/>
          <p:nvPr/>
        </p:nvSpPr>
        <p:spPr>
          <a:xfrm>
            <a:off x="1435439" y="605597"/>
            <a:ext cx="99311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Je vais vous dicter quelques mots.</a:t>
            </a:r>
          </a:p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Ecoutez bien , soyez attentifs.</a:t>
            </a:r>
          </a:p>
        </p:txBody>
      </p: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C28EE45-108E-970C-CB36-57E4FBA1035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568" y="4366637"/>
            <a:ext cx="4654805" cy="5292378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6AA237A9-08AC-3541-E414-3EA1D88EC691}"/>
              </a:ext>
            </a:extLst>
          </p:cNvPr>
          <p:cNvSpPr/>
          <p:nvPr/>
        </p:nvSpPr>
        <p:spPr>
          <a:xfrm>
            <a:off x="4121521" y="3264645"/>
            <a:ext cx="8273944" cy="4020403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200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5B5B7631-9A7C-BAEB-D6D8-D8805E1904E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114B56F9-10AD-ADB5-B6DB-8C9AA4235E3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CDA18739-92E0-DAE5-52F9-FBD385F8C53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8C264DC7-3D24-49A1-C655-9B02619BBC7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21" name="Rectangle : coins arrondis 20">
              <a:extLst>
                <a:ext uri="{FF2B5EF4-FFF2-40B4-BE49-F238E27FC236}">
                  <a16:creationId xmlns:a16="http://schemas.microsoft.com/office/drawing/2014/main" id="{A71D67F9-558B-A9E1-68C8-F3B6C5FA5E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22" name="Rectangle : coins arrondis 21">
              <a:extLst>
                <a:ext uri="{FF2B5EF4-FFF2-40B4-BE49-F238E27FC236}">
                  <a16:creationId xmlns:a16="http://schemas.microsoft.com/office/drawing/2014/main" id="{E2F61C64-8FF6-B939-5EA8-DFB766C8900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3EB06B5-BEDE-3920-24A8-5DEAF95EA6C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6" name="Graphique 5">
            <a:extLst>
              <a:ext uri="{FF2B5EF4-FFF2-40B4-BE49-F238E27FC236}">
                <a16:creationId xmlns:a16="http://schemas.microsoft.com/office/drawing/2014/main" id="{FC703C77-297F-A3CA-E555-577D7BB188A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5984968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1F8429-173C-7FED-E5F9-C1D114B0AF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396C4A52-AE6B-637E-E9AF-340D8C86749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556192F-C131-CD8C-F853-E5FD440F67F2}"/>
              </a:ext>
            </a:extLst>
          </p:cNvPr>
          <p:cNvGrpSpPr/>
          <p:nvPr/>
        </p:nvGrpSpPr>
        <p:grpSpPr>
          <a:xfrm>
            <a:off x="38100" y="1269999"/>
            <a:ext cx="13620750" cy="6829425"/>
            <a:chOff x="0" y="-419100"/>
            <a:chExt cx="18288000" cy="107061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E0CD97F-4AD8-3DDF-E1A2-245C47D4967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F6A8607-AB0F-D390-9B3A-11F00D52FB8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DB21D1F0-E0A5-D57D-DB28-E52A02E7A0CC}"/>
                </a:ext>
              </a:extLst>
            </p:cNvPr>
            <p:cNvSpPr/>
            <p:nvPr/>
          </p:nvSpPr>
          <p:spPr>
            <a:xfrm>
              <a:off x="4419600" y="-419100"/>
              <a:ext cx="9448800" cy="102870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Jeux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Panier des lettres / syllabes</a:t>
              </a:r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DF31A7B2-DF02-48BD-BD44-16D85CE86298}"/>
              </a:ext>
            </a:extLst>
          </p:cNvPr>
          <p:cNvSpPr/>
          <p:nvPr/>
        </p:nvSpPr>
        <p:spPr>
          <a:xfrm>
            <a:off x="3810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4CC9D65-37BE-85B3-428F-DA34C2F97521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EF65D775-7A08-0A1B-35A2-8AE6B277197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781" y="6184577"/>
            <a:ext cx="6728619" cy="4078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01627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95D293-54FD-E1C3-29A7-6C09C1C6F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50883317-3F24-02C9-EF57-44C8DF2444D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sp>
        <p:nvSpPr>
          <p:cNvPr id="3" name="Freeform 2">
            <a:extLst>
              <a:ext uri="{FF2B5EF4-FFF2-40B4-BE49-F238E27FC236}">
                <a16:creationId xmlns:a16="http://schemas.microsoft.com/office/drawing/2014/main" id="{BB68F345-DD1C-7B72-B057-4B43A76FE0BB}"/>
              </a:ext>
            </a:extLst>
          </p:cNvPr>
          <p:cNvSpPr/>
          <p:nvPr/>
        </p:nvSpPr>
        <p:spPr>
          <a:xfrm>
            <a:off x="361950" y="1384621"/>
            <a:ext cx="13620750" cy="656208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514376"/>
            <a:r>
              <a:rPr lang="fr-MA" sz="3200" b="1" dirty="0">
                <a:latin typeface="Dosis" pitchFamily="2" charset="0"/>
              </a:rPr>
              <a:t>Objectifs de l’activité:</a:t>
            </a:r>
          </a:p>
          <a:p>
            <a:pPr defTabSz="514376"/>
            <a:r>
              <a:rPr lang="fr-FR" sz="2400" dirty="0">
                <a:latin typeface="Dosis" pitchFamily="2" charset="0"/>
              </a:rPr>
              <a:t>Reconnaître la correspondance graphème / phonème</a:t>
            </a:r>
            <a:r>
              <a:rPr lang="fr-FR" sz="3200" b="1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2400" dirty="0">
                <a:latin typeface="Dosis" pitchFamily="2" charset="0"/>
              </a:rPr>
              <a:t>Reconnaitre les lettres de l’alphabet, lire des syllabes  </a:t>
            </a:r>
            <a:endParaRPr lang="fr-FR" sz="2400" dirty="0">
              <a:latin typeface="Dosis" pitchFamily="2" charset="0"/>
            </a:endParaRPr>
          </a:p>
          <a:p>
            <a:pPr defTabSz="514376"/>
            <a:r>
              <a:rPr lang="fr-MA" sz="2400" dirty="0">
                <a:latin typeface="Dosis" pitchFamily="2" charset="0"/>
              </a:rPr>
              <a:t>Produire  des mots à partir  de syllabes</a:t>
            </a:r>
            <a:r>
              <a:rPr lang="fr-FR" sz="2400" dirty="0">
                <a:latin typeface="Dosis" pitchFamily="2" charset="0"/>
              </a:rPr>
              <a:t>.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Le outils: </a:t>
            </a:r>
            <a:r>
              <a:rPr lang="fr-MA" sz="2400" dirty="0">
                <a:latin typeface="Dosis" pitchFamily="2" charset="0"/>
              </a:rPr>
              <a:t>un petit panier, cartes des lettres, tableau syllabique, une cloche</a:t>
            </a:r>
          </a:p>
          <a:p>
            <a:pPr defTabSz="514376"/>
            <a:r>
              <a:rPr lang="fr-MA" sz="3200" b="1" dirty="0">
                <a:latin typeface="Dosis" pitchFamily="2" charset="0"/>
              </a:rPr>
              <a:t>La durée: 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de 10 à 12mn(deux fois/semaine au minimum)</a:t>
            </a:r>
          </a:p>
          <a:p>
            <a:pPr lvl="0" rtl="1">
              <a:lnSpc>
                <a:spcPct val="107000"/>
              </a:lnSpc>
              <a:defRPr/>
            </a:pPr>
            <a:r>
              <a:rPr lang="fr-MA" sz="3200" b="1" dirty="0">
                <a:latin typeface="Dosis" pitchFamily="2" charset="0"/>
              </a:rPr>
              <a:t>Les étapes de l’activité: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Dans un petit panier, L’enseignant met un ensemble de cartes de lettres/ syllabes  et les présente l’une après l’autre aux apprenants en prononçant le son de chaque lettre/syllabe et en la montrant sur le tableau syllabique accroché au mur;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apprenants s’assoient  en cercle et  au signal (musique ou applaudissement),  ils font passer le panier;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  <a:defRPr/>
            </a:pP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Une fois le signal (musique ou applaudissement) s’arrête , l’apprenant qui a le panier choisit une seule carte, il lit la lettre/la syllabe et la présente à chaque membre du groupe qui la répète à son tour à haute voix; puis il la montre sur le tableau syllabique; le jeu continue jusqu’à la lecture de toutes les lettres/les syllabes qui sont dans le panier.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defRPr/>
            </a:pPr>
            <a:r>
              <a:rPr lang="fr-MA" sz="2000" b="1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Remarques</a:t>
            </a:r>
            <a:r>
              <a:rPr lang="f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: 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Plus tard,  on demande aux apprenants au fur et à mesure de produire un mot commençant par cette lettre ou syllabe;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§"/>
              <a:defRPr/>
            </a:pPr>
            <a:r>
              <a:rPr lang="fr-MA" sz="20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à chaque séance, on ajoute de nouvelles lettres/syllabes au panier</a:t>
            </a:r>
            <a:r>
              <a:rPr lang="ar-MA" sz="2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</a:rPr>
              <a:t>.</a:t>
            </a:r>
            <a:endParaRPr lang="fr-FR" sz="2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</p:txBody>
      </p:sp>
      <p:sp>
        <p:nvSpPr>
          <p:cNvPr id="5" name="Freeform 2">
            <a:extLst>
              <a:ext uri="{FF2B5EF4-FFF2-40B4-BE49-F238E27FC236}">
                <a16:creationId xmlns:a16="http://schemas.microsoft.com/office/drawing/2014/main" id="{71B347A7-EB72-4CAC-AD1F-4A46BB842AED}"/>
              </a:ext>
            </a:extLst>
          </p:cNvPr>
          <p:cNvSpPr/>
          <p:nvPr/>
        </p:nvSpPr>
        <p:spPr>
          <a:xfrm>
            <a:off x="0" y="88529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3C16432-3151-FFC5-C3A9-4DB7D5475E4D}"/>
              </a:ext>
            </a:extLst>
          </p:cNvPr>
          <p:cNvSpPr/>
          <p:nvPr/>
        </p:nvSpPr>
        <p:spPr>
          <a:xfrm>
            <a:off x="11923955" y="8431007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E085D0-E871-E2D2-DDF3-F304F58897E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850" y="36834"/>
            <a:ext cx="2695575" cy="2695575"/>
          </a:xfrm>
          <a:prstGeom prst="rect">
            <a:avLst/>
          </a:prstGeom>
        </p:spPr>
      </p:pic>
      <p:sp>
        <p:nvSpPr>
          <p:cNvPr id="14" name="Titre 1">
            <a:extLst>
              <a:ext uri="{FF2B5EF4-FFF2-40B4-BE49-F238E27FC236}">
                <a16:creationId xmlns:a16="http://schemas.microsoft.com/office/drawing/2014/main" id="{6A734DF0-1CE7-BB68-0E1B-69D71E3AB580}"/>
              </a:ext>
            </a:extLst>
          </p:cNvPr>
          <p:cNvSpPr txBox="1">
            <a:spLocks/>
          </p:cNvSpPr>
          <p:nvPr/>
        </p:nvSpPr>
        <p:spPr>
          <a:xfrm>
            <a:off x="3429000" y="181598"/>
            <a:ext cx="5867400" cy="999849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Jeu du panier</a:t>
            </a:r>
            <a:r>
              <a:rPr kumimoji="0" lang="fr-FR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</a:t>
            </a:r>
            <a:endParaRPr kumimoji="0" lang="fr-FR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85876755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30A6C5-67B6-6338-C908-5A64B91942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1478507-ACF5-06FB-AD4B-0B58D82541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24D0DA8-C682-07ED-0439-EF5CD74FE710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A4CFD85-7E36-C47E-A443-E0FA44E26E6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E9A9E70-B82B-F9AF-E5A0-961F7CB70B70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D8AAEB40-EBC0-CC74-EF52-71759325C76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7AEE42A8-4370-5A45-28A5-7A81ED5505B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85ECF9F-ADA5-AE52-2B32-D0C8CECF0B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26D40B9-86E1-133A-233C-2CBC47653C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86FDC3C-53ED-65A4-5E03-E32D55028B4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08CB57B-06E2-8036-8A77-6EF06BC3F2F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FC66C30-E646-9978-8B60-5C0BB89B6B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FA44F90B-8111-FFF6-0735-9E8AE387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1D6A58FD-3F67-7208-64EF-57278F149226}"/>
              </a:ext>
            </a:extLst>
          </p:cNvPr>
          <p:cNvSpPr txBox="1"/>
          <p:nvPr/>
        </p:nvSpPr>
        <p:spPr>
          <a:xfrm>
            <a:off x="1141625" y="623885"/>
            <a:ext cx="120124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jouer au jeu « panier des syllabes  »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professeur explique les règles du jeu selon la fiche descriptive du jeu</a:t>
            </a:r>
            <a:r>
              <a:rPr kumimoji="0" lang="fr-FR" sz="24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1C4BD8D5-B5FB-5C5F-0E3F-44B07B4C65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98396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D677D3-3BBC-AD82-17D0-21527D242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EF832FB-72A9-51D2-E2C1-191DB8A144B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2A946B9-7C1A-F8D1-A094-FA4B47FEEEEF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13FFD8-A06B-8A84-87CE-903E8263C87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333AE3E-EE5A-B845-0CBC-C3F48E1A3CEF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BEF00200-C432-4B77-9D9F-0AA8713D34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25E2B60-3ECC-768F-6E1B-8EF1CE7F42C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05AA89E2-5E6F-AD4B-2180-8AE94DA08FB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B974D3F-0A9E-21C0-09C4-025CC62EA0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8C91066-FA59-CB4D-C6F1-7037990703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7271159B-A404-EABD-2F32-7675524E7D5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BCF94C7-86AD-13CF-2228-B83A2230222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978D8949-5E8C-4967-DC77-9937DC2AE8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1AF5DF90-F145-47C1-3C49-C9959CD563B9}"/>
              </a:ext>
            </a:extLst>
          </p:cNvPr>
          <p:cNvSpPr txBox="1"/>
          <p:nvPr/>
        </p:nvSpPr>
        <p:spPr>
          <a:xfrm>
            <a:off x="1098762" y="647698"/>
            <a:ext cx="15604825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Maintenant, on va commencer le jeu.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0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 e )  annonce le début  du je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 et au signal l’élève qui a le panier à la main  prend une carte et la lit et la présente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à chaque membre du groupe qui la répète à son tour à haute voix;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 descr="Une image contenant habits, garçon, Visage humain, fille&#10;&#10;Le contenu généré par l’IA peut être incorrect.">
            <a:extLst>
              <a:ext uri="{FF2B5EF4-FFF2-40B4-BE49-F238E27FC236}">
                <a16:creationId xmlns:a16="http://schemas.microsoft.com/office/drawing/2014/main" id="{A4A1ED72-AE0B-1A09-E77B-F174740DD5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5862" y="2171700"/>
            <a:ext cx="701040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600337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8A751-96CD-0A92-A9B2-D86003734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34C9D98-C32C-DC15-07C8-DFBC00E85B2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A16C63A-94DF-8DC4-1578-62EE495C96F3}"/>
              </a:ext>
            </a:extLst>
          </p:cNvPr>
          <p:cNvGrpSpPr/>
          <p:nvPr/>
        </p:nvGrpSpPr>
        <p:grpSpPr>
          <a:xfrm>
            <a:off x="458160" y="647698"/>
            <a:ext cx="12748764" cy="9220201"/>
            <a:chOff x="312517" y="308343"/>
            <a:chExt cx="8518967" cy="6230680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0B8593A-E7C9-4AB7-BCD1-41213D7EF23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FBC380F-97D4-7155-7CE7-77540D3D7C51}"/>
                </a:ext>
              </a:extLst>
            </p:cNvPr>
            <p:cNvSpPr/>
            <p:nvPr/>
          </p:nvSpPr>
          <p:spPr>
            <a:xfrm>
              <a:off x="312517" y="30834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1D96643D-54F2-4016-34DB-3FD92AB7721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0F0EE07-3ABB-F2B9-6942-3E164A79EA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4E4086E7-82F5-6FD8-4F16-BA8169EF71B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8D46D87-E11C-FB7F-7E4D-01287E455EB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F905BAA5-6B56-92A0-A58E-586D8C211DB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CDF8103-01E9-79EB-D8B8-14CAFF4D2E4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0BB3A2-9261-40D9-AAF1-346D7E97CFE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7" name="Graphique 16">
            <a:extLst>
              <a:ext uri="{FF2B5EF4-FFF2-40B4-BE49-F238E27FC236}">
                <a16:creationId xmlns:a16="http://schemas.microsoft.com/office/drawing/2014/main" id="{1B2D07A6-E81B-B824-630D-081FE06EBC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61963" y="812189"/>
            <a:ext cx="570137" cy="504193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A8648A-28A3-BA92-84EB-D3345472CAC5}"/>
              </a:ext>
            </a:extLst>
          </p:cNvPr>
          <p:cNvSpPr txBox="1"/>
          <p:nvPr/>
        </p:nvSpPr>
        <p:spPr>
          <a:xfrm>
            <a:off x="1624631" y="972443"/>
            <a:ext cx="1204045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terminez les activités de la page 19.</a:t>
            </a:r>
          </a:p>
        </p:txBody>
      </p:sp>
      <p:sp>
        <p:nvSpPr>
          <p:cNvPr id="18" name="TextBox 6">
            <a:extLst>
              <a:ext uri="{FF2B5EF4-FFF2-40B4-BE49-F238E27FC236}">
                <a16:creationId xmlns:a16="http://schemas.microsoft.com/office/drawing/2014/main" id="{372BA06A-C021-C5FB-DDF9-D149F6E1463A}"/>
              </a:ext>
            </a:extLst>
          </p:cNvPr>
          <p:cNvSpPr txBox="1"/>
          <p:nvPr/>
        </p:nvSpPr>
        <p:spPr>
          <a:xfrm>
            <a:off x="799827" y="4525558"/>
            <a:ext cx="5471627" cy="8502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46">
              <a:lnSpc>
                <a:spcPts val="7400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3D47250A-A73A-2FAB-91A1-A1EDF6D8B4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6575" y="1101089"/>
            <a:ext cx="1234045" cy="10260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B0EA761-F868-696D-E90B-2DAC48DA53C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4037" y="1827757"/>
            <a:ext cx="6324599" cy="7965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526720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458160" y="647699"/>
            <a:ext cx="12748764" cy="9220200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2A983112-0513-9545-509E-34ECA507043C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0523C16-C2E2-0BA6-5D1F-DA7A4FCBDB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39FDE620-787E-00E0-EFB4-3D618D63684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AF53D99-95DC-2CDC-606A-E807B61B309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7609A666-C908-7748-2FCD-7CD8A39438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A7E7C31-B703-7918-4323-27720347D1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14BEF88-1593-FC47-91E9-B592FDD99DC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1161402" y="2857500"/>
            <a:ext cx="10421464" cy="5019675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35"/>
              <a:endParaRPr lang="fr-MA" sz="675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7" y="2474893"/>
              <a:ext cx="4344976" cy="16875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35"/>
              <a:endParaRPr lang="fr-MA" sz="24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342935"/>
              <a:r>
                <a:rPr lang="fr-MA" sz="24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257195" indent="-257195" defTabSz="342935">
                <a:buFontTx/>
                <a:buChar char="-"/>
              </a:pPr>
              <a:endParaRPr lang="fr-MA" sz="24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6CE4B2-FD2F-990C-DF94-E32A763B36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3245BDE6-7AA4-08DD-C2FB-AA2FF886AA19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5EA4B7E-FD64-2C4F-F66C-00647C64A5F7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3647D98-6365-3D3F-7C0D-829CEAB78E8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A68C78-E349-4608-9BFC-5325C29A0CCC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6E19098-86ED-6896-582D-ABB21C430E1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/>
              <a:r>
                <a:rPr lang="fr-FR" sz="54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Réflexions de l’enseignant</a:t>
              </a:r>
            </a:p>
            <a:p>
              <a:pPr algn="ctr" defTabSz="514376"/>
              <a:endPara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3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note mes observations dans le cahier-journal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B1A85D8-0D75-F647-FFB0-919F891BB1CE}"/>
              </a:ext>
            </a:extLst>
          </p:cNvPr>
          <p:cNvSpPr/>
          <p:nvPr/>
        </p:nvSpPr>
        <p:spPr>
          <a:xfrm>
            <a:off x="28575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133D269-AED1-0CFD-D7BD-9B92C61F70C2}"/>
              </a:ext>
            </a:extLst>
          </p:cNvPr>
          <p:cNvSpPr/>
          <p:nvPr/>
        </p:nvSpPr>
        <p:spPr>
          <a:xfrm>
            <a:off x="1192395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5262833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09A93F-2A26-6539-DEFA-EC3214ACF385}"/>
              </a:ext>
            </a:extLst>
          </p:cNvPr>
          <p:cNvSpPr/>
          <p:nvPr/>
        </p:nvSpPr>
        <p:spPr>
          <a:xfrm>
            <a:off x="0" y="866885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7580811-44D2-0713-DA22-C7264402B3DE}"/>
              </a:ext>
            </a:extLst>
          </p:cNvPr>
          <p:cNvSpPr/>
          <p:nvPr/>
        </p:nvSpPr>
        <p:spPr>
          <a:xfrm>
            <a:off x="11981105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433188" y="342900"/>
            <a:ext cx="12849624" cy="8585562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1028701" y="2215693"/>
            <a:ext cx="113414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2124914" y="3699565"/>
            <a:ext cx="9466173" cy="2407466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342900">
                  <a:defRPr/>
                </a:pPr>
                <a:endParaRPr lang="fr-FR" sz="135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6"/>
                <a:ext cx="6168633" cy="3947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57175" indent="-257175" defTabSz="685800">
                  <a:buFont typeface="Arial" panose="020B0604020202020204" pitchFamily="34" charset="0"/>
                  <a:buChar char="•"/>
                </a:pPr>
                <a:r>
                  <a:rPr lang="fr-FR" sz="3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</a:t>
                </a:r>
                <a:r>
                  <a:rPr lang="fr-FR" sz="3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et les phrases 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00">
                  <a:defRPr/>
                </a:pPr>
                <a:endParaRPr lang="en-US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2619008" y="6640711"/>
            <a:ext cx="1032546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Sinon, pourquoi ? </a:t>
            </a:r>
          </a:p>
          <a:p>
            <a:pPr defTabSz="457223"/>
            <a:r>
              <a:rPr lang="fr-FR" sz="36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721803" y="6697440"/>
            <a:ext cx="1305563" cy="1391177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342935">
              <a:defRPr/>
            </a:pPr>
            <a:endParaRPr lang="fr-MA" sz="45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158BB2-BEA3-3B5E-2B6B-1D878DC1D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65A7C87-6B03-4773-18D0-FF136B0A918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D122253-5AAA-0B60-7535-F1C6B906803E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3BB27DA-96B9-B2DD-AFC7-5299509B086F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21EF7491-80D7-A383-0C82-11F112FDC78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82C8EF4-C07A-4A88-EF7C-EFFDAAE70AA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43DB7D3-92CF-AE7E-EB71-39AEE45CF7D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1555B959-B64E-935F-90AC-B05A2BB3E7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1A2C282-2BD3-558C-D68C-D319366E2D9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CF45BC4-218A-3DD7-F861-474E9E10C6B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4D4E000-DC1E-56EE-2DA2-E15FF5FF3F4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9974D12-442D-932F-7B6C-8C99165D8D25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4677FA-1622-947C-D481-BF331E2ED78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A171ADC5-1451-81B2-2C44-01B919DC0F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45577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FC074D-EC05-DDC7-9B32-4A0E0F4A51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77D92C2-ECAB-CB22-BB10-1810CE0DCD6F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EACFD1F-4CFE-D32F-19CF-71F0F6A16B10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2920188-5C24-D6D0-B981-297250FDA706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E25296D4-412D-6D58-76ED-031D82DDDF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C3B389A-B1FE-AB07-7491-AEF0E2D1F1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B56C6E8-B300-5FA8-3662-35D55DA283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29F9EA2-91E1-715C-D12E-2ADFE2FD198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C095523-60F0-221D-9F9F-8AC3BF4C1E4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DBA4621-7FE4-D94E-BC23-AB8B137FC1E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F231FFB-4220-3693-CDC3-58DE6062E2DB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95898B1-4090-7201-E2A2-491AAAF2CC95}"/>
              </a:ext>
            </a:extLst>
          </p:cNvPr>
          <p:cNvSpPr txBox="1"/>
          <p:nvPr/>
        </p:nvSpPr>
        <p:spPr>
          <a:xfrm>
            <a:off x="1482390" y="671757"/>
            <a:ext cx="1179900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«L»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«o» «L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,«r» « a » « 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ra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 » «Lo » « ra» «  Lora »- lisons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«Lora».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«Lo» «ra» «Lora»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CF431A39-7DF4-B531-1D5D-62B50CA5E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613D0A76-8D14-642F-4F0E-7516F3FBEDA1}"/>
              </a:ext>
            </a:extLst>
          </p:cNvPr>
          <p:cNvSpPr txBox="1"/>
          <p:nvPr/>
        </p:nvSpPr>
        <p:spPr>
          <a:xfrm>
            <a:off x="1764501" y="3467100"/>
            <a:ext cx="968197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Lora 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25848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9F30-C6E6-059B-3A03-4A0C2EE1B1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F32EB31-1746-0A10-02AC-16FC05AB650B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5AD4A9-01C3-1CAB-3D61-5F758700DCE3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A84D3F0-3280-A76F-D503-1F53187D2E98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83CC5352-5CCA-1799-B95A-D77F41141F9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18DBC3E-3D77-A2B6-55D0-C0B5DE73D66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5FECCD8-E5C7-AF7F-BC4F-1A98760CBBE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215C0F3-1985-39E1-A5E0-3B37B345AD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012A07DE-3ADC-EB91-8DB3-712FF80826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8E2B0E3-88B3-CCB2-C3F7-DCC817B802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5BFEFC2-DD48-BE1C-8F7F-65B14BA832B6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ED064EE-8453-EC00-95F5-8EE6AE2C63DF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«Lora»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1BFAD85-FAB8-3F6A-51FD-76ECE6B65D1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4A026DC3-CDCA-1925-4557-74112B5BE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2527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88F4C3-6480-8E87-C736-3A0B381D91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7CEAF51-7B00-7817-1E79-68E4B6F3FD9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B857741-AFB7-7030-AA95-69E86FB91661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2116C89-18C6-14AA-D0C4-7B67857CDE95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BB5CA84-B764-7132-2FA6-C791F269208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DF77869-90CB-389A-0F0C-D2F6A78FD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B2D1284-6715-D595-27BB-0016D941FA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0F3B124-C1D2-07E2-07E4-B89B6C78162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2A230E1-DBAF-1D54-5819-27E20C24FF9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356C9E2A-7303-367E-6780-9FC170DB319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1C5C1BC-AC61-9C64-145B-14314E367AD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DCB20B19-94BA-2039-953E-9935AA0CF2A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«Lora»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7E1A0C9-D741-3589-627D-359053E9A760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7347442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58C88E46-DC64-D85A-56D0-C553B52BA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BA8177FF-92CE-3184-B1BB-7FDA3A6A6D3D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Lora</a:t>
            </a:r>
            <a:endParaRPr lang="fr-MA" sz="880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30141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28DB87-7240-CFE8-24CC-8FBF96F6E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0ADF53-09AA-80B0-10BE-83DFAC02551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63C0679-E40C-543B-051C-B9677563A307}"/>
              </a:ext>
            </a:extLst>
          </p:cNvPr>
          <p:cNvSpPr/>
          <p:nvPr/>
        </p:nvSpPr>
        <p:spPr>
          <a:xfrm>
            <a:off x="414766" y="485998"/>
            <a:ext cx="12886469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4E37796-EAF5-EC2E-E50D-C551D1C7485D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3EA34F21-CD2E-2FE3-A2EB-815F759FD4E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6DDD279E-6CFE-5306-AA02-1FDB77E40B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759BC4D0-167B-61E8-EB2A-0D7D82A2E44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8195B276-3E52-B79A-78B5-C569C45A071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F9EB2D3B-3F6B-A678-6B5C-D6FF6A9BBFE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EC9F244-16D7-BB0C-D9D8-838D65115E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7BB8326-EE61-64A2-D9B3-A4ADD612B8D2}"/>
              </a:ext>
            </a:extLst>
          </p:cNvPr>
          <p:cNvSpPr/>
          <p:nvPr/>
        </p:nvSpPr>
        <p:spPr>
          <a:xfrm>
            <a:off x="434610" y="485996"/>
            <a:ext cx="12866624" cy="131016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6F650D-4DEF-F47C-3EB7-B2A97D3DEFB3}"/>
              </a:ext>
            </a:extLst>
          </p:cNvPr>
          <p:cNvSpPr txBox="1"/>
          <p:nvPr/>
        </p:nvSpPr>
        <p:spPr>
          <a:xfrm>
            <a:off x="705438" y="741225"/>
            <a:ext cx="12719889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«f» «i»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fi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–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«fi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«l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«fil» .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isons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ensemble  «fi» «l»  «fil».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lire  «fil»  ?                        </a:t>
            </a:r>
            <a:endParaRPr lang="fr-FR" sz="36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B2602254-B850-A716-21A5-C6B6F026DA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4765" y="514571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315C539E-7AAD-A3B7-2A5C-BB604D18155F}"/>
              </a:ext>
            </a:extLst>
          </p:cNvPr>
          <p:cNvSpPr txBox="1"/>
          <p:nvPr/>
        </p:nvSpPr>
        <p:spPr>
          <a:xfrm>
            <a:off x="1462547" y="4154206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fil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071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61EB1-0EF0-9781-B5A1-D1A11BD0E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BFCECD3-9398-AF1F-C4A9-708908C2E4A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6414DE6-5480-91B2-167C-CB98DFBB1C3F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FE602C3-CE8A-F2F4-BE45-2646467B8C1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4BDF9EC-3BDF-A472-9942-8F15096A090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AB576F-CBC3-AEC6-4759-2CA44E51BAF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D9E733F-D32C-5DA9-6807-11E7E88B3AD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D06DDB35-9510-2046-488C-FD496E82C83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5D2C17DA-A478-5006-8959-2698BCAE117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65C46DD-F7D0-CC28-8EA5-A688BAC75A0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EF94E11-C477-CB6D-15E2-787301BCE23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8A05351-68C7-5E1E-5BEE-B7289273DA28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«fil 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CE1D0B1-04D2-D527-8615-F7BAA7FDF3F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69BCC657-5C44-EE8C-F4B6-C0AFBED519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89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B6EF9F-89C3-F13D-F815-27DD75C553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BB5FEAD-C06B-EFDA-7E7C-05F5F514B4C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C8EE06-CD9B-8C06-5467-6CE94D8CF7FD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24B68E4-1E81-4AE9-4248-0AA5171A1252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1EA169F-BCF7-BC3A-92C7-F577CFC279F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EC17607-DD54-94FF-61DD-CE7ACFE216E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43A9950-3ABA-DC68-97C3-9C24253AD35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A755240D-58B9-4531-B6C3-42C60F4A6B6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83A97C3E-D845-3E48-306B-58B68A4F71E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82B07425-2CB2-4EE6-86B0-468C31E9C5B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08066D7-7B4D-EEDC-C221-27805CA8ED85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DD62A64-6F4A-1B9F-DBCB-F34B8890987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«fil»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A518FA1A-8E61-D6D0-0CDD-517CC75790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1BA189A1-A86E-CF42-2458-3DB20976D8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CE0C093-5BA2-9FA2-1887-4E5D841DF18F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fil</a:t>
            </a:r>
          </a:p>
        </p:txBody>
      </p:sp>
    </p:spTree>
    <p:extLst>
      <p:ext uri="{BB962C8B-B14F-4D97-AF65-F5344CB8AC3E}">
        <p14:creationId xmlns:p14="http://schemas.microsoft.com/office/powerpoint/2010/main" val="37972034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E8772D-0BAC-F4D8-F061-728835A679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8651D40-A2D6-3D51-00C4-467698B217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FFD3D5B-72E8-7082-6660-462183EA3688}"/>
              </a:ext>
            </a:extLst>
          </p:cNvPr>
          <p:cNvSpPr/>
          <p:nvPr/>
        </p:nvSpPr>
        <p:spPr>
          <a:xfrm>
            <a:off x="414767" y="485998"/>
            <a:ext cx="12866624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8D5179B0-33F7-BE95-59F3-32741AED4AD3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C4F274F0-16D0-0453-6031-1D3A92A70F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A0EBFC3-C06A-C3F2-E3D0-D665F76787C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2DFEEBAE-9B1D-4243-0785-BA14A1C6106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9D7E68C3-89AA-DA0B-4DA8-E484CA5DBC4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4B1878E-8E9D-5CA9-29AA-9C835873C6A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7E18D0BB-A3A2-1520-12EA-0910814C2B4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75A12F1-7E4E-C886-5A75-B5C547954D3A}"/>
              </a:ext>
            </a:extLst>
          </p:cNvPr>
          <p:cNvSpPr/>
          <p:nvPr/>
        </p:nvSpPr>
        <p:spPr>
          <a:xfrm>
            <a:off x="434610" y="485997"/>
            <a:ext cx="12866623" cy="131120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DD9B73D-317B-BC79-6418-5637AB33F261}"/>
              </a:ext>
            </a:extLst>
          </p:cNvPr>
          <p:cNvSpPr txBox="1"/>
          <p:nvPr/>
        </p:nvSpPr>
        <p:spPr>
          <a:xfrm>
            <a:off x="990600" y="710714"/>
            <a:ext cx="12189315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«r» «a»  «ra», on entend « ra » et on écrit rat avec t lettre muette 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Lisons ensemble  «rat».                    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Qui veut lire  «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rat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»  ?                        </a:t>
            </a:r>
          </a:p>
        </p:txBody>
      </p:sp>
      <p:pic>
        <p:nvPicPr>
          <p:cNvPr id="16" name="Graphique 15">
            <a:extLst>
              <a:ext uri="{FF2B5EF4-FFF2-40B4-BE49-F238E27FC236}">
                <a16:creationId xmlns:a16="http://schemas.microsoft.com/office/drawing/2014/main" id="{3697EEE6-FD21-6E64-BCFC-A4143991C2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6085" y="671757"/>
            <a:ext cx="581346" cy="51410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AFA4F9CC-BFDC-8A3A-CA08-5F85C0518877}"/>
              </a:ext>
            </a:extLst>
          </p:cNvPr>
          <p:cNvSpPr txBox="1"/>
          <p:nvPr/>
        </p:nvSpPr>
        <p:spPr>
          <a:xfrm>
            <a:off x="990600" y="2857500"/>
            <a:ext cx="10550342" cy="31547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19900" b="1" dirty="0">
                <a:solidFill>
                  <a:srgbClr val="106585"/>
                </a:solidFill>
                <a:latin typeface="Dosis" pitchFamily="2" charset="0"/>
              </a:rPr>
              <a:t>rat</a:t>
            </a:r>
            <a:endParaRPr lang="fr-MA" sz="19900" dirty="0">
              <a:solidFill>
                <a:prstClr val="white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1377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37543-1486-750E-CB1D-BE36A1A5C9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F22D484-E443-924A-C367-118F7DD0EA0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5E3248C-3BAC-03E7-2E79-968F9CA80E26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AC661B4-24B5-998A-EB9E-073147F47F5E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4CA5E22-0F47-6E92-1DA2-4794D87E1C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B5E04A17-2BB2-4B73-471C-A4C97A047D1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9BA9D094-FD68-AF29-8834-59486090FEE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6560CF85-8B80-BB2E-607C-2938DE44B6E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2C18161F-94B0-448B-6218-BC02BA71C1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C6FF5CC-9BF5-E8DF-C5C9-4CBDE4A08E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1F8F49F-C6EF-639E-EBAA-043933685A19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97FD47F-5424-2ABD-DD8C-4304283DDB37}"/>
              </a:ext>
            </a:extLst>
          </p:cNvPr>
          <p:cNvSpPr txBox="1"/>
          <p:nvPr/>
        </p:nvSpPr>
        <p:spPr>
          <a:xfrm>
            <a:off x="1462547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«rat » sur vos ardoises. 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6C394EA-3B4A-0AB3-0C8D-D39EC1262112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76600" y="2577771"/>
            <a:ext cx="6637199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D94EE425-655B-0CCA-9A42-6AA7D6342D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928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1"/>
            <a:ext cx="13716000" cy="10287002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511505" y="796413"/>
            <a:ext cx="12606278" cy="9136628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0" tIns="38100" rIns="38100" bIns="38100" rtlCol="0" anchor="ctr"/>
            <a:lstStyle/>
            <a:p>
              <a:pPr marL="0" marR="0" lvl="0" indent="0" algn="just" defTabSz="914400" rtl="0" eaLnBrk="1" fontAlgn="auto" latinLnBrk="0" hangingPunct="1">
                <a:lnSpc>
                  <a:spcPts val="2408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914400" y="341580"/>
            <a:ext cx="929376" cy="8922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137866" y="1569662"/>
            <a:ext cx="10629900" cy="538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4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Recommandations générales pour les enseignant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(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)</a:t>
            </a: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554855" y="2636123"/>
            <a:ext cx="12246738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1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365561" y="7483331"/>
            <a:ext cx="12246737" cy="384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95338" marR="0" lvl="0" indent="-795338" algn="just" defTabSz="9144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691276" y="8354656"/>
            <a:ext cx="12246735" cy="3693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950120" marR="0" lvl="0" indent="-95012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7725746" y="322864"/>
            <a:ext cx="5507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– A ne pas lire aux élèves</a:t>
            </a: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131763A8-C8B5-093E-E458-C657B119718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103702" y="2600300"/>
            <a:ext cx="11874157" cy="77963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  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1. Se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préparer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lire attentivement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l’ensemble des diapositives en amont afin de s’en imprégner et élaborer la carte mentale de la leçon et anticiper les enchaînements.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   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2. Couvrir le contenu de la leçon avec une vérification permanente de la compréhension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ne pas sauter de diapositives et vérifier la compréhension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;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 un rythme soutenu sans temps mort;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3.Rester fidèle au scénario pédagogique 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suivre les consignes du ruban didactique activement, sans se limiter à une lecture passive. 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4.Expliquer les consignes: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5.Donner un feed back riche et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systématique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: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solliciter la participation du maximum d’ élèves en les questionnant et en corrigeant les erreurs.</a:t>
            </a: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530252" marR="0" lvl="0" indent="-530252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  6.Adopter une posture dynamique :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circuler dans la classe, capter l’attention par des explications, et  au besoin , illustrer par des exemples;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96927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D389DE-FB6A-B2CE-8511-24D35E4C2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930C1A8-817C-5788-07C0-53EB2BD79B5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CA740BD-E488-0A77-C41B-6D30148BEFD4}"/>
              </a:ext>
            </a:extLst>
          </p:cNvPr>
          <p:cNvSpPr/>
          <p:nvPr/>
        </p:nvSpPr>
        <p:spPr>
          <a:xfrm>
            <a:off x="414766" y="485998"/>
            <a:ext cx="12996435" cy="94581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D2B81CE-75F1-6BF3-E6B1-B2A238F0D739}"/>
              </a:ext>
            </a:extLst>
          </p:cNvPr>
          <p:cNvGrpSpPr/>
          <p:nvPr/>
        </p:nvGrpSpPr>
        <p:grpSpPr>
          <a:xfrm>
            <a:off x="-304800" y="-62025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46FA48BB-8A8F-BA55-1908-21E22ADB14A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C813312-EF09-6911-69F5-C64BE5B05A7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F8C73B83-42AF-E9F2-6523-E677A943AB8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3D0F7896-4851-E936-F6F5-FAA17A44998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15B48367-E034-C645-FAB4-3A1D4A54D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164DE607-2547-9924-38F2-78957EBFC1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4F2D572-446C-D67A-B41D-0DB34D55240F}"/>
              </a:ext>
            </a:extLst>
          </p:cNvPr>
          <p:cNvSpPr/>
          <p:nvPr/>
        </p:nvSpPr>
        <p:spPr>
          <a:xfrm>
            <a:off x="434610" y="485997"/>
            <a:ext cx="12976592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8A696CD-508E-F0F9-7EE4-1BABDE5F0DEE}"/>
              </a:ext>
            </a:extLst>
          </p:cNvPr>
          <p:cNvSpPr txBox="1"/>
          <p:nvPr/>
        </p:nvSpPr>
        <p:spPr>
          <a:xfrm>
            <a:off x="1429209" y="90197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 . «  rat»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59DDCCA5-09D1-E870-12E6-37130AF9CA73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590800" y="2577771"/>
            <a:ext cx="8722326" cy="5131457"/>
          </a:xfrm>
          <a:prstGeom prst="rect">
            <a:avLst/>
          </a:prstGeom>
        </p:spPr>
      </p:pic>
      <p:pic>
        <p:nvPicPr>
          <p:cNvPr id="16" name="Graphique 15">
            <a:extLst>
              <a:ext uri="{FF2B5EF4-FFF2-40B4-BE49-F238E27FC236}">
                <a16:creationId xmlns:a16="http://schemas.microsoft.com/office/drawing/2014/main" id="{70B06416-FA7B-3913-BB20-BB93A0B023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DFA78E5C-97E3-E703-9B15-B960396AF4DE}"/>
              </a:ext>
            </a:extLst>
          </p:cNvPr>
          <p:cNvSpPr txBox="1"/>
          <p:nvPr/>
        </p:nvSpPr>
        <p:spPr>
          <a:xfrm>
            <a:off x="3425952" y="4320063"/>
            <a:ext cx="7013448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85834"/>
            <a:r>
              <a:rPr lang="fr-MA" sz="8800" b="1" dirty="0">
                <a:solidFill>
                  <a:schemeClr val="bg1"/>
                </a:solidFill>
                <a:latin typeface="Dosis" pitchFamily="2" charset="0"/>
              </a:rPr>
              <a:t>rat</a:t>
            </a:r>
          </a:p>
        </p:txBody>
      </p:sp>
    </p:spTree>
    <p:extLst>
      <p:ext uri="{BB962C8B-B14F-4D97-AF65-F5344CB8AC3E}">
        <p14:creationId xmlns:p14="http://schemas.microsoft.com/office/powerpoint/2010/main" val="16246834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C66560-5915-13C6-BCA8-7C5DCE185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93C4832-8093-7A0B-D8DC-1D65947DDD5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FFDF9C-CD8E-3A61-2130-98B15B7396D3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AF9B3AD4-B06E-70CB-00F8-8D2418ED8EA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E25C09F-047E-2A60-F585-5A52FD258F73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8200DAA1-6C32-09E7-2E92-91914E72D8E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Vocabulaire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jupe – jardin – jus - jouer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1F6548B9-67A3-0F69-191D-B52D22455EE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EBB04245-46B3-2CC1-C22A-00A711C4DA4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44405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21ECD3-C996-0B38-F265-A4347CD3F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F61D81F-AFA5-3AA4-4447-9C40AB9BD438}"/>
              </a:ext>
            </a:extLst>
          </p:cNvPr>
          <p:cNvSpPr/>
          <p:nvPr/>
        </p:nvSpPr>
        <p:spPr>
          <a:xfrm>
            <a:off x="-1" y="0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8E4CEBA-C548-58F8-2871-FB2273FA85BE}"/>
              </a:ext>
            </a:extLst>
          </p:cNvPr>
          <p:cNvGrpSpPr/>
          <p:nvPr/>
        </p:nvGrpSpPr>
        <p:grpSpPr>
          <a:xfrm>
            <a:off x="467685" y="571500"/>
            <a:ext cx="12748764" cy="9372600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2F02317F-305C-37D1-7FFC-0FDA2ADE755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A243F82-95A7-9A6C-03F4-3C1C86D98F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9" name="Graphique 8">
            <a:extLst>
              <a:ext uri="{FF2B5EF4-FFF2-40B4-BE49-F238E27FC236}">
                <a16:creationId xmlns:a16="http://schemas.microsoft.com/office/drawing/2014/main" id="{C625B0B2-C37E-87F5-E8D7-FE1142B291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27E7A934-2A95-2593-7304-F98AC2D475F6}"/>
              </a:ext>
            </a:extLst>
          </p:cNvPr>
          <p:cNvSpPr txBox="1"/>
          <p:nvPr/>
        </p:nvSpPr>
        <p:spPr>
          <a:xfrm>
            <a:off x="1807371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de nouveaux mots en français.</a:t>
            </a: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D566395-7F70-482C-E737-815EA37465D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1B8440F-1468-9CE8-24CC-194B75D0EB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6C164EE3-9F6E-638B-5DC3-48BF7DEA70D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BFC50234-350B-A4BA-1B08-B4B7FBFCDB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EBF45F-F7CC-AD61-D301-05854FCF64B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CC05EE30-68A9-CB7D-F0C5-6DC94C0242C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109D8C75-4176-C1F0-3867-6A7B2E68E91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C64C1FC-CFA7-47EC-1C2E-58F7064ADC1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4654805" cy="5292378"/>
          </a:xfrm>
          <a:prstGeom prst="rect">
            <a:avLst/>
          </a:prstGeom>
        </p:spPr>
      </p:pic>
      <p:sp>
        <p:nvSpPr>
          <p:cNvPr id="16" name="Bulle narrative : rectangle à coins arrondis 15">
            <a:extLst>
              <a:ext uri="{FF2B5EF4-FFF2-40B4-BE49-F238E27FC236}">
                <a16:creationId xmlns:a16="http://schemas.microsoft.com/office/drawing/2014/main" id="{BB9DE605-3CA2-32A4-FDD3-3571348A401B}"/>
              </a:ext>
            </a:extLst>
          </p:cNvPr>
          <p:cNvSpPr/>
          <p:nvPr/>
        </p:nvSpPr>
        <p:spPr>
          <a:xfrm>
            <a:off x="4610100" y="1889799"/>
            <a:ext cx="8305800" cy="5000006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ACC0534F-6EE1-AF8D-4C6D-96665D2AE08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63262" y="4500980"/>
            <a:ext cx="2351376" cy="1741209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3C262138-4455-1718-EBD1-AFD96B3C6FF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63000" y="2259819"/>
            <a:ext cx="2746264" cy="2409297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69B47C40-C188-8A46-210F-F61C3246B68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916430" y="4356464"/>
            <a:ext cx="2537483" cy="1876200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89893CC2-53E4-1B48-D83D-AA8725285B8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65243" y="2615254"/>
            <a:ext cx="1571336" cy="1741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1652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F630B9-5A39-7541-FF7B-FF90CA767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C8FB6E7-D005-B365-5ED5-EF89EBE7B7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BE5FBF3-CB92-0269-73A2-8B71AA414D4A}"/>
              </a:ext>
            </a:extLst>
          </p:cNvPr>
          <p:cNvGrpSpPr/>
          <p:nvPr/>
        </p:nvGrpSpPr>
        <p:grpSpPr>
          <a:xfrm>
            <a:off x="483618" y="602756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EBED00F-3A04-717D-48B5-89E4C901859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F4AA43B-B0D5-64C1-23CF-863AE57AE57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A3A5646-75D3-7A71-9691-482AA4CDBE0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4AF996-0EC3-D91C-E42D-AAB486A70DD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6DD98C8-00F6-8640-1D6D-4EF0471EACF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27327E8-276B-3F8B-B9B3-94537770219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11D53E0-E7F2-5379-4900-91170C46A60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23E46C4-74F6-C690-6074-FA765A2C8C2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48C5808-D581-E1FA-EA03-835C049879D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AACA4C6-E2E6-71A8-3263-2ED50BA46F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B0C9A081-F2E0-9057-E462-85E3EEDAF600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un bébé . Comment vous dites bébé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0324ABC-4ADC-995A-28DD-35AAF57615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9000" y="3034604"/>
            <a:ext cx="5895714" cy="4217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8634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DCB87-7B79-6C14-62D9-5027581B63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8253FCAA-ED1E-E00A-179F-85187E4EDF8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0470AB5-EC8C-60F8-C589-2D9DC4E06E8C}"/>
              </a:ext>
            </a:extLst>
          </p:cNvPr>
          <p:cNvGrpSpPr/>
          <p:nvPr/>
        </p:nvGrpSpPr>
        <p:grpSpPr>
          <a:xfrm>
            <a:off x="448556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D1C249F-FE1A-CAFA-D2A8-EEA13D52C4A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65C8268-0178-19EA-7A79-6BA92B37FAF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52CBADD-04ED-E606-2D0C-F8E9D5B0AFB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B578AB-6F82-2FBC-6166-03115E54A5F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F30AC07-59CF-789E-D132-824031600C9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AEFC0E9-06BC-F19F-778E-5E07A4D1F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CD7EFA5-44E1-881E-3A4B-DD4DD40EA51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34FF47D-B9A2-5C6F-0D7D-B5CDCF95640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C7A9E75-E7C6-26B3-4CCF-F31A52EEDAD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4126BF-C0FC-C58A-0AD8-A4ED926500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826464"/>
            <a:ext cx="581346" cy="514106"/>
          </a:xfrm>
          <a:prstGeom prst="rect">
            <a:avLst/>
          </a:prstGeom>
        </p:spPr>
      </p:pic>
      <p:sp>
        <p:nvSpPr>
          <p:cNvPr id="2" name="ZoneTexte 5">
            <a:extLst>
              <a:ext uri="{FF2B5EF4-FFF2-40B4-BE49-F238E27FC236}">
                <a16:creationId xmlns:a16="http://schemas.microsoft.com/office/drawing/2014/main" id="{C9421D03-C1CF-6AA3-BDB5-478C0645F28E}"/>
              </a:ext>
            </a:extLst>
          </p:cNvPr>
          <p:cNvSpPr txBox="1"/>
          <p:nvPr/>
        </p:nvSpPr>
        <p:spPr>
          <a:xfrm>
            <a:off x="3245752" y="2172160"/>
            <a:ext cx="66941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71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057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2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4290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1148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006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486400" algn="l" defTabSz="1371600" rtl="0" eaLnBrk="1" latinLnBrk="0" hangingPunct="1"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3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u</a:t>
            </a:r>
            <a:r>
              <a:rPr kumimoji="0" lang="fr-FR" sz="9000" b="1" i="0" u="none" strike="noStrike" kern="1200" cap="none" spc="0" normalizeH="0" baseline="0" noProof="0" dirty="0">
                <a:ln>
                  <a:noFill/>
                </a:ln>
                <a:solidFill>
                  <a:srgbClr val="4BACC6">
                    <a:lumMod val="50000"/>
                  </a:srgb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n </a:t>
            </a:r>
            <a:r>
              <a:rPr lang="fr-FR" sz="9000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jardin</a:t>
            </a:r>
            <a:endParaRPr kumimoji="0" lang="fr-FR" sz="9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658EE17A-8781-4426-AB0F-248C3E127384}"/>
              </a:ext>
            </a:extLst>
          </p:cNvPr>
          <p:cNvSpPr txBox="1"/>
          <p:nvPr/>
        </p:nvSpPr>
        <p:spPr>
          <a:xfrm>
            <a:off x="914400" y="627860"/>
            <a:ext cx="1415352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jardin , le jardin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“un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jardin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Encore une fois “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un jardin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un jardin ”?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06BB542-CFA1-F945-32B8-98B718BAC8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5456" y="3713454"/>
            <a:ext cx="5895714" cy="4217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524452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90922A-5C4F-45A0-0BF0-01E7C64141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283187B2-072B-E5F9-AC51-18A61C5F36D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67682FE-6045-477F-1908-FFE8A548186E}"/>
              </a:ext>
            </a:extLst>
          </p:cNvPr>
          <p:cNvGrpSpPr/>
          <p:nvPr/>
        </p:nvGrpSpPr>
        <p:grpSpPr>
          <a:xfrm>
            <a:off x="507893" y="604195"/>
            <a:ext cx="12748764" cy="9220200"/>
            <a:chOff x="339385" y="330438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595B095-4AC3-3A63-8EC6-243A5E946244}"/>
                </a:ext>
              </a:extLst>
            </p:cNvPr>
            <p:cNvSpPr/>
            <p:nvPr/>
          </p:nvSpPr>
          <p:spPr>
            <a:xfrm>
              <a:off x="339385" y="330438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083FF90-5BB9-CA68-C467-CEB1F52886C6}"/>
                </a:ext>
              </a:extLst>
            </p:cNvPr>
            <p:cNvSpPr/>
            <p:nvPr/>
          </p:nvSpPr>
          <p:spPr>
            <a:xfrm>
              <a:off x="368180" y="330438"/>
              <a:ext cx="845773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C978368-E27B-2FD5-2BF7-926EEB8191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A5F3774-D60F-0D2F-1910-AA074F8C8FD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0112BC1-16C2-B65D-1442-C7F1ECFD5E2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FB36B8E-29EC-84E6-EABA-235990F55B5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FBAE48C-57A2-CEA2-016B-546FFF7B1BF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05911C2-6793-BD8B-AC74-07EB6E5696C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1FB56DC-584D-0678-6BDE-9CF15B5FD3D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CC34379-6BE9-74BC-5BAB-14F1D21CFA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0985" y="833143"/>
            <a:ext cx="581346" cy="514106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DE80DD01-1751-175D-4D17-C552B1989ACA}"/>
              </a:ext>
            </a:extLst>
          </p:cNvPr>
          <p:cNvSpPr txBox="1"/>
          <p:nvPr/>
        </p:nvSpPr>
        <p:spPr>
          <a:xfrm>
            <a:off x="1459844" y="749783"/>
            <a:ext cx="11374955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9D613B1-94A7-2F6D-CA72-68CA1554B3B4}"/>
              </a:ext>
            </a:extLst>
          </p:cNvPr>
          <p:cNvSpPr txBox="1"/>
          <p:nvPr/>
        </p:nvSpPr>
        <p:spPr>
          <a:xfrm>
            <a:off x="1086536" y="654751"/>
            <a:ext cx="11465526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 jus, le jus . Répétons ensemble “le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jus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Encore une fois “le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jus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le jus ”? 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633797E-363C-B007-424E-44DF1218BF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9797" y="4114710"/>
            <a:ext cx="3821835" cy="2781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94971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A5334A-9638-1AC1-74FB-D707EEFE0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FF09CEA-CB61-5187-0285-47C114F0FCBE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57F2006-26E0-809A-2ED1-0E5F314E5F1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4B409EB-2002-3288-FC7C-0A0EB9EB71B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8350A29-16BE-2ED7-0164-9680631018C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4F58F6-6934-42AB-8BDD-D44BD334D7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F12DC003-DF9C-61D6-41BE-EF97F6A6B18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590E2E-AFEF-C63F-AF56-20C3A0E6E6D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53823B-98D2-FC67-0D2F-D8989DE56B2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AE02B8D-3642-34A9-FB5B-56C326EDBA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318FD4C-3BF4-8D47-75B8-5610BF1A500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606D325-C952-61E7-0111-5B1F8D20B58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C7C0C6B-A7E2-FD49-7FBB-4916A0910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85" y="884273"/>
            <a:ext cx="581346" cy="514106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1A98725-F5F2-D49D-0B7D-E034E48700C1}"/>
              </a:ext>
            </a:extLst>
          </p:cNvPr>
          <p:cNvSpPr txBox="1"/>
          <p:nvPr/>
        </p:nvSpPr>
        <p:spPr>
          <a:xfrm>
            <a:off x="2630214" y="2446587"/>
            <a:ext cx="792525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 jus</a:t>
            </a:r>
            <a:endParaRPr lang="fr-FR" sz="8800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7DBB23D-589D-621D-FED0-6E9E72CF0C5F}"/>
              </a:ext>
            </a:extLst>
          </p:cNvPr>
          <p:cNvSpPr txBox="1"/>
          <p:nvPr/>
        </p:nvSpPr>
        <p:spPr>
          <a:xfrm>
            <a:off x="1223331" y="726466"/>
            <a:ext cx="1185068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jus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Répétons ensemble “ 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jus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 ”. Encore une fois “le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jus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le jus ”?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E147D16-9FEA-D481-696F-4D36B05548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6275" y="4114710"/>
            <a:ext cx="4345357" cy="3162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4240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C8EC0D-2F41-EBA2-B929-40D1DA7577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C86FB4-CB6D-9F61-1767-93C0B87DD62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4F8369-8AA9-71C2-C400-4E20B2773464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B066AD-8208-E46E-AD0D-C49A321A04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8EFBECB-2436-650B-4B72-8643E8D451E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F716FF-DA67-F16F-3A29-20779D371A8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3923E33-17F8-F2DB-98CD-DBD567D4654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19A676C-0B24-3D82-CF6C-B727FDC0324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7686C1D-F58B-C2C0-CFA8-338B2D0278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B2A5DFF-0629-2066-64C4-AB1563A4D10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401DF7-E010-D001-6350-BBB85ADD58E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2BA1C1-F793-E315-BE31-CDA6E1A9660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269A017-19FC-9EA6-06F6-5B2F6FD23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0534B0DC-E3F6-0EEF-3ACD-448D007BEBCA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une jupe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. Comment vous dites jupe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DD82A7E-EE62-BAB3-7A31-80B5E08290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74090" y="3254855"/>
            <a:ext cx="3889941" cy="3412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541624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B5CECB-1A82-40B0-2CF0-3372353A6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279F72-C80C-18C7-CA1C-58210E1A058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981377E-BFCB-1C5F-FD7A-01AC527E99FD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730745C-D570-29EA-4C89-16DBAA127E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30DE197-800C-5493-FBB8-AD7A4345D9F7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2C80374-FC17-68D1-6687-384D82C9030F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2E3FF6B-AC0E-3231-3880-ABD34936CA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7C49A4F-3284-B329-B1A8-272A1A71CA5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E8AF8B9-7F76-8760-6CA1-C005A1B2043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E5B1038-B10E-897A-0600-6275E47C77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6C1655F-5288-9B81-D432-12BA62AE276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D86C2278-C864-D227-8E17-BF46CC08CC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78C5AA3-57F8-B1D8-75C8-3FA0444F01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3835DEE-500A-6623-DC7D-918B72565E34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jupe, une jupe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Répétons ensemble “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jupe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la jupe”? 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4EB0CDD2-DDCA-ABB4-1FBF-2EEC66FD1BA0}"/>
              </a:ext>
            </a:extLst>
          </p:cNvPr>
          <p:cNvSpPr txBox="1"/>
          <p:nvPr/>
        </p:nvSpPr>
        <p:spPr>
          <a:xfrm>
            <a:off x="3093022" y="2721253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la jupe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A4CE12C-42A7-3CBB-1617-162EB721B9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95800" y="4133557"/>
            <a:ext cx="3889941" cy="3412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9429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7C41E-2439-32EA-0A07-025E653F1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A7E2375-5ADF-4C66-86AD-6F7FBC2139F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A6DDE81-560B-1C43-46F7-CD2258DFCA6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21E9A4E-09AF-C9D2-795E-66EAB8C910C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2A178D3-D145-33DB-EE59-4ADF3F72E52B}"/>
                </a:ext>
              </a:extLst>
            </p:cNvPr>
            <p:cNvSpPr/>
            <p:nvPr/>
          </p:nvSpPr>
          <p:spPr>
            <a:xfrm>
              <a:off x="329910" y="330437"/>
              <a:ext cx="8496000" cy="734728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9A63EC8-5BC7-1CC0-4E60-498EFEB80C4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4E7DA4-0975-2A66-5988-9E8F503E98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04B8E86-E568-50F0-6681-536B89EDD9C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F599EF-892C-3AE8-16BD-F042586E4DF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05DEF4F-91E6-C7B6-5458-3FB00DA499F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A1CCD38-A0A7-F4E9-0FF7-5552AD6D87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0DFD48E-3A40-EFCC-0F26-61FECC53CF6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6F26EC6-1D06-FEB9-D25F-A79A1601A5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7892" y="77239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D39D9A2E-BB8C-28CC-A34E-AD1E494BF7BC}"/>
              </a:ext>
            </a:extLst>
          </p:cNvPr>
          <p:cNvSpPr txBox="1"/>
          <p:nvPr/>
        </p:nvSpPr>
        <p:spPr>
          <a:xfrm>
            <a:off x="814115" y="2209165"/>
            <a:ext cx="106397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La jupe est jaune.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032A5D4-04C7-0314-D342-52622F0F9221}"/>
              </a:ext>
            </a:extLst>
          </p:cNvPr>
          <p:cNvSpPr txBox="1"/>
          <p:nvPr/>
        </p:nvSpPr>
        <p:spPr>
          <a:xfrm>
            <a:off x="1089238" y="632393"/>
            <a:ext cx="1101448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La jupe est jaune. Répétons ensemble : La jupe est jaune.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répéter 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9F02953-FBDB-960B-BFF4-D0E6B4C9FA26}"/>
              </a:ext>
            </a:extLst>
          </p:cNvPr>
          <p:cNvSpPr txBox="1"/>
          <p:nvPr/>
        </p:nvSpPr>
        <p:spPr>
          <a:xfrm>
            <a:off x="4495800" y="109997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71042439-8AC5-EB71-2944-0EA7D6B9CDF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62296" y="709107"/>
            <a:ext cx="1382596" cy="1160647"/>
          </a:xfrm>
          <a:prstGeom prst="rect">
            <a:avLst/>
          </a:prstGeom>
        </p:spPr>
      </p:pic>
      <p:pic>
        <p:nvPicPr>
          <p:cNvPr id="6" name="Image 5" descr="Une image contenant jaune&#10;&#10;Le contenu généré par l’IA peut être incorrect.">
            <a:extLst>
              <a:ext uri="{FF2B5EF4-FFF2-40B4-BE49-F238E27FC236}">
                <a16:creationId xmlns:a16="http://schemas.microsoft.com/office/drawing/2014/main" id="{E6D9AEB0-4565-E5F9-6620-70B465536C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7701" y="3315089"/>
            <a:ext cx="621792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3764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41A623-ABA5-5C0A-8BF3-C3CAF54153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EDF2565-9030-9EF1-69FF-04E1857CBAA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7E8A4F4-A511-AB99-83FB-03B833891243}"/>
              </a:ext>
            </a:extLst>
          </p:cNvPr>
          <p:cNvSpPr txBox="1"/>
          <p:nvPr/>
        </p:nvSpPr>
        <p:spPr>
          <a:xfrm>
            <a:off x="9637643" y="420948"/>
            <a:ext cx="38345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–  ne pas lire aux élèves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3E275840-6401-6A25-83D6-5BB2079ACCA2}"/>
              </a:ext>
            </a:extLst>
          </p:cNvPr>
          <p:cNvGrpSpPr/>
          <p:nvPr/>
        </p:nvGrpSpPr>
        <p:grpSpPr>
          <a:xfrm>
            <a:off x="586150" y="190500"/>
            <a:ext cx="12909816" cy="9982199"/>
            <a:chOff x="312517" y="227366"/>
            <a:chExt cx="8518967" cy="6196583"/>
          </a:xfrm>
        </p:grpSpPr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B4D863D0-25A4-BA37-D584-BE2A9BD6798D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3200" dirty="0"/>
            </a:p>
          </p:txBody>
        </p:sp>
        <p:sp>
          <p:nvSpPr>
            <p:cNvPr id="19" name="Freeform 7">
              <a:extLst>
                <a:ext uri="{FF2B5EF4-FFF2-40B4-BE49-F238E27FC236}">
                  <a16:creationId xmlns:a16="http://schemas.microsoft.com/office/drawing/2014/main" id="{5BE69CDE-5C19-BB91-A924-965F2E8B26F0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800" dirty="0">
                <a:latin typeface="Dosis" pitchFamily="2" charset="0"/>
              </a:endParaRPr>
            </a:p>
          </p:txBody>
        </p:sp>
      </p:grpSp>
      <p:sp>
        <p:nvSpPr>
          <p:cNvPr id="20" name="ZoneTexte 19">
            <a:extLst>
              <a:ext uri="{FF2B5EF4-FFF2-40B4-BE49-F238E27FC236}">
                <a16:creationId xmlns:a16="http://schemas.microsoft.com/office/drawing/2014/main" id="{49FBDC22-A7A9-4DEB-A5CB-E5CAEF51F195}"/>
              </a:ext>
            </a:extLst>
          </p:cNvPr>
          <p:cNvSpPr txBox="1"/>
          <p:nvPr/>
        </p:nvSpPr>
        <p:spPr>
          <a:xfrm>
            <a:off x="884505" y="1545430"/>
            <a:ext cx="11394572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30"/>
            <a:r>
              <a:rPr lang="fr-FR" sz="5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À  la fin de la séance d’aujourd’hui, au moins 80% des élèves doivent être capables de : </a:t>
            </a:r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3C86456F-2B95-8290-C267-779A7B839F2F}"/>
              </a:ext>
            </a:extLst>
          </p:cNvPr>
          <p:cNvGrpSpPr/>
          <p:nvPr/>
        </p:nvGrpSpPr>
        <p:grpSpPr>
          <a:xfrm>
            <a:off x="586149" y="4306616"/>
            <a:ext cx="12886006" cy="3640289"/>
            <a:chOff x="2853490" y="4076701"/>
            <a:chExt cx="12757351" cy="3280123"/>
          </a:xfrm>
        </p:grpSpPr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E1768510-1B5B-6B88-577F-631D97B3E276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878818"/>
              <a:chOff x="1309128" y="1880836"/>
              <a:chExt cx="6724021" cy="1004149"/>
            </a:xfrm>
          </p:grpSpPr>
          <p:sp>
            <p:nvSpPr>
              <p:cNvPr id="28" name="Rectangle : coins arrondis 18 - 2">
                <a:extLst>
                  <a:ext uri="{FF2B5EF4-FFF2-40B4-BE49-F238E27FC236}">
                    <a16:creationId xmlns:a16="http://schemas.microsoft.com/office/drawing/2014/main" id="{3EF0E1E2-C01B-E039-54DB-5F1F45474B74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9" name="ZoneTexte 28">
                <a:extLst>
                  <a:ext uri="{FF2B5EF4-FFF2-40B4-BE49-F238E27FC236}">
                    <a16:creationId xmlns:a16="http://schemas.microsoft.com/office/drawing/2014/main" id="{5D40F07B-6C8C-5581-9A0D-4749A54D6E28}"/>
                  </a:ext>
                </a:extLst>
              </p:cNvPr>
              <p:cNvSpPr txBox="1"/>
              <p:nvPr/>
            </p:nvSpPr>
            <p:spPr>
              <a:xfrm>
                <a:off x="1396008" y="1921562"/>
                <a:ext cx="6060083" cy="9634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les mots du vocabulaire:</a:t>
                </a:r>
              </a:p>
              <a:p>
                <a:r>
                  <a:rPr lang="de-DE" sz="3600" b="1" dirty="0">
                    <a:solidFill>
                      <a:srgbClr val="008EC0"/>
                    </a:solidFill>
                    <a:latin typeface="Dosis" pitchFamily="2" charset="0"/>
                  </a:rPr>
                  <a:t>   - </a:t>
                </a:r>
                <a:r>
                  <a:rPr lang="fr-MA" sz="3600" b="1" dirty="0">
                    <a:solidFill>
                      <a:srgbClr val="008EC0"/>
                    </a:solidFill>
                    <a:latin typeface="Dosis" pitchFamily="2" charset="0"/>
                  </a:rPr>
                  <a:t>jupe – jardin – jus - jouer</a:t>
                </a: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  <a:p>
                <a:pPr marL="342900" indent="-342900" algn="l">
                  <a:buFont typeface="Arial" panose="020B0604020202020204" pitchFamily="34" charset="0"/>
                  <a:buChar char="•"/>
                </a:pPr>
                <a:endParaRPr kumimoji="0" lang="fr-FR" sz="4400" b="1" i="0" u="none" strike="noStrike" kern="1200" cap="none" spc="0" normalizeH="0" baseline="0" noProof="0" dirty="0">
                  <a:ln>
                    <a:noFill/>
                  </a:ln>
                  <a:solidFill>
                    <a:schemeClr val="tx2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0" name="Oval 86">
                <a:extLst>
                  <a:ext uri="{FF2B5EF4-FFF2-40B4-BE49-F238E27FC236}">
                    <a16:creationId xmlns:a16="http://schemas.microsoft.com/office/drawing/2014/main" id="{682BD923-01C7-9BB1-673D-4D7011C6955D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1" name="Graphique 30">
                <a:extLst>
                  <a:ext uri="{FF2B5EF4-FFF2-40B4-BE49-F238E27FC236}">
                    <a16:creationId xmlns:a16="http://schemas.microsoft.com/office/drawing/2014/main" id="{B3EA577C-3557-8FCB-2A20-EC36CC4B7A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23" name="Groupe 22">
              <a:extLst>
                <a:ext uri="{FF2B5EF4-FFF2-40B4-BE49-F238E27FC236}">
                  <a16:creationId xmlns:a16="http://schemas.microsoft.com/office/drawing/2014/main" id="{AF9B7E33-F6D1-3DDA-24F5-F146FCAF16B0}"/>
                </a:ext>
              </a:extLst>
            </p:cNvPr>
            <p:cNvGrpSpPr/>
            <p:nvPr/>
          </p:nvGrpSpPr>
          <p:grpSpPr>
            <a:xfrm flipH="1">
              <a:off x="2853490" y="5887014"/>
              <a:ext cx="12757351" cy="1469810"/>
              <a:chOff x="1214886" y="1880836"/>
              <a:chExt cx="6818263" cy="785552"/>
            </a:xfrm>
          </p:grpSpPr>
          <p:sp>
            <p:nvSpPr>
              <p:cNvPr id="24" name="Rectangle : coins arrondis 18 - 2">
                <a:extLst>
                  <a:ext uri="{FF2B5EF4-FFF2-40B4-BE49-F238E27FC236}">
                    <a16:creationId xmlns:a16="http://schemas.microsoft.com/office/drawing/2014/main" id="{C32DD540-F768-253B-3FCB-8FDBA8E07CB9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fr-FR" sz="20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5" name="ZoneTexte 24">
                <a:extLst>
                  <a:ext uri="{FF2B5EF4-FFF2-40B4-BE49-F238E27FC236}">
                    <a16:creationId xmlns:a16="http://schemas.microsoft.com/office/drawing/2014/main" id="{3AA30382-38B1-028C-12AB-0A2016500562}"/>
                  </a:ext>
                </a:extLst>
              </p:cNvPr>
              <p:cNvSpPr txBox="1"/>
              <p:nvPr/>
            </p:nvSpPr>
            <p:spPr>
              <a:xfrm>
                <a:off x="1214886" y="2088334"/>
                <a:ext cx="6247809" cy="578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 algn="l">
                  <a:buFont typeface="Arial" panose="020B0604020202020204" pitchFamily="34" charset="0"/>
                  <a:buChar char="•"/>
                </a:pPr>
                <a:r>
                  <a:rPr kumimoji="0" lang="fr-FR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5664"/>
                    </a:solidFill>
                    <a:effectLst/>
                    <a:uLnTx/>
                    <a:uFillTx/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Identifier, nommer lire et écrire </a:t>
                </a:r>
                <a:r>
                  <a:rPr kumimoji="0" lang="fr-FR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8EC0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rPr>
                  <a:t>des syllabes construites avec la lettre «j» puis les utiliser  pour lire des pseudo-mots et des mots.</a:t>
                </a:r>
                <a:endParaRPr lang="fr-FR" sz="4400" b="1" dirty="0">
                  <a:solidFill>
                    <a:schemeClr val="tx2">
                      <a:lumMod val="60000"/>
                      <a:lumOff val="40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26" name="Oval 86">
                <a:extLst>
                  <a:ext uri="{FF2B5EF4-FFF2-40B4-BE49-F238E27FC236}">
                    <a16:creationId xmlns:a16="http://schemas.microsoft.com/office/drawing/2014/main" id="{A3F2B2E4-79BA-E754-F415-2B0997A410B3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spcBef>
                    <a:spcPts val="0"/>
                  </a:spcBef>
                  <a:buClrTx/>
                  <a:buSzTx/>
                  <a:buFontTx/>
                  <a:buNone/>
                  <a:tabLst/>
                  <a:defRPr/>
                </a:pPr>
                <a:endParaRPr kumimoji="0" lang="en-US" sz="4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27" name="Graphique 26">
                <a:extLst>
                  <a:ext uri="{FF2B5EF4-FFF2-40B4-BE49-F238E27FC236}">
                    <a16:creationId xmlns:a16="http://schemas.microsoft.com/office/drawing/2014/main" id="{33F164E4-70DF-D295-8F42-165D31B5536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74423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77AA9-07FF-18AC-CE41-F802B5A829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82D1634-7DB4-5275-4D93-2FBB7793C97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2432D97-F0E5-029B-A536-4CE4FBF0D7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9352BE-37DF-993C-6688-6E88D3EFD1A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8C8AB8-1AF3-C192-CC75-202A297709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F1CD3F2-6761-6196-3350-CE15A2AB73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34DD8BD-00B7-49B0-5DBD-90D3A3E5BFA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BDBBF8B-1E07-BDB5-63CA-A99403616CB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0FE030-0613-0336-745A-EE8F32BEE4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38427D8-96C7-DA64-7C15-2EEA2F9918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990A32-0209-C139-2740-6AA3789D20E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CBAF7F6-D78A-E1D6-40E9-8E2DBEF99A9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FB023BD6-32BF-A39E-70F9-68420CAA6A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4854" y="917941"/>
            <a:ext cx="471947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835602F8-1553-C8F5-7F43-BB170156E261}"/>
              </a:ext>
            </a:extLst>
          </p:cNvPr>
          <p:cNvSpPr txBox="1"/>
          <p:nvPr/>
        </p:nvSpPr>
        <p:spPr>
          <a:xfrm>
            <a:off x="1167941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 garçon joue , jouer 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Comment vous dites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jouer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dans votre langue?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 ) fournit une rétroaction positive ou corrective.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98ED8FC-255C-2AD7-4A95-3DC7DA4AEA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2460" y="3086032"/>
            <a:ext cx="3782244" cy="4191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4719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11346-4019-EE1D-78DD-9333AB464F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7D2B26BE-776B-A04C-296E-3CA6958C9D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620F5F4-A5FB-76F9-C3D4-5D30FC6DB50F}"/>
              </a:ext>
            </a:extLst>
          </p:cNvPr>
          <p:cNvGrpSpPr/>
          <p:nvPr/>
        </p:nvGrpSpPr>
        <p:grpSpPr>
          <a:xfrm>
            <a:off x="467685" y="571500"/>
            <a:ext cx="12766342" cy="9220200"/>
            <a:chOff x="312517" y="308344"/>
            <a:chExt cx="8530713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4D376E2-C983-597A-C550-3F1DCEA8DBC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DED8AB9-8D89-1BFA-C2E5-50310B854235}"/>
                </a:ext>
              </a:extLst>
            </p:cNvPr>
            <p:cNvSpPr/>
            <p:nvPr/>
          </p:nvSpPr>
          <p:spPr>
            <a:xfrm>
              <a:off x="347230" y="313175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687F1EB-6A33-3A16-B046-3136180081F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31DD80D-BBC2-1AE0-A22D-1D12135B13A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47F1119-097C-1F5C-5124-CD34BABFC07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ABA7C9F-BE82-4CAC-D8B1-4FC93CA5B3C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A584016-4E5C-0F76-7D43-B89167C3A88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ED8C1F0-07BE-7186-6FF0-DB87B01629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71518CD-703E-93AB-E66F-9DAA94F4C1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D9502E5-632A-3D68-33EC-E81E119C23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58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5A2F217-9590-BE63-FDB0-FC0A75576D6D}"/>
              </a:ext>
            </a:extLst>
          </p:cNvPr>
          <p:cNvSpPr txBox="1"/>
          <p:nvPr/>
        </p:nvSpPr>
        <p:spPr>
          <a:xfrm>
            <a:off x="1066801" y="739550"/>
            <a:ext cx="1234440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Jouer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. Répétons ensemble “ 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jou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er ”. Encore une fois “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jou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er”.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répéter ” jouer”?    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A1A73A2F-2A59-50C3-8BCB-21F98165688C}"/>
              </a:ext>
            </a:extLst>
          </p:cNvPr>
          <p:cNvSpPr txBox="1"/>
          <p:nvPr/>
        </p:nvSpPr>
        <p:spPr>
          <a:xfrm>
            <a:off x="2743200" y="2603405"/>
            <a:ext cx="64802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69">
              <a:defRPr/>
            </a:pPr>
            <a:r>
              <a:rPr lang="fr-FR" sz="80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jouer</a:t>
            </a:r>
            <a:endParaRPr lang="fr-FR" sz="8000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8BF812E-305A-EEEF-C044-2ED4A25A5C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4264589"/>
            <a:ext cx="3782244" cy="4191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4139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3715B7-1068-A6FA-B6AE-0C47F9EF3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93D9B9C1-154C-BF89-04F1-ECEB503D39E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2A2B665-0D28-405E-87B0-AC0270F3E9AE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85E9871-C745-065E-4E20-1BFCE09D4D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C65A9C8-D42A-F1A0-CEE7-61550B4DA4C9}"/>
                </a:ext>
              </a:extLst>
            </p:cNvPr>
            <p:cNvSpPr/>
            <p:nvPr/>
          </p:nvSpPr>
          <p:spPr>
            <a:xfrm>
              <a:off x="329910" y="330437"/>
              <a:ext cx="8496000" cy="734728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5EFE1F9-89D8-49B9-66D7-D4DA9C89E02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FE8D2C9-9BA4-DFE8-27A2-97845E3474D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57D9E13-C4B2-58DE-B203-A11ABA70FFC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A74832F-B9C8-5FE4-21A8-B303180E37A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9EDCF0-7359-0A32-AF49-12A3B360B2B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31E8530-F5EC-040A-025B-833BCF76B4C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4A1390C-69A9-A352-8142-41F9C52F897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3BBB002-436A-4F24-A5D7-FEEAA68CAE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7892" y="772393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AAAA713F-29D4-40BD-56CD-AC567F475D40}"/>
              </a:ext>
            </a:extLst>
          </p:cNvPr>
          <p:cNvSpPr txBox="1"/>
          <p:nvPr/>
        </p:nvSpPr>
        <p:spPr>
          <a:xfrm>
            <a:off x="814115" y="2209165"/>
            <a:ext cx="1063979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6000" b="1" dirty="0">
                <a:solidFill>
                  <a:srgbClr val="106585"/>
                </a:solidFill>
                <a:latin typeface="Dosis" pitchFamily="2" charset="0"/>
              </a:rPr>
              <a:t>Ali joue au ballon.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10365EF-083C-7F5E-F63C-0F48D1E1F4E9}"/>
              </a:ext>
            </a:extLst>
          </p:cNvPr>
          <p:cNvSpPr txBox="1"/>
          <p:nvPr/>
        </p:nvSpPr>
        <p:spPr>
          <a:xfrm>
            <a:off x="1089238" y="632393"/>
            <a:ext cx="1101448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Ali joue au ballon. Répétons ensemble : Ali joue au ballon.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répéter ?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6C189F03-C0B5-6C2F-56AA-09EC8955AB88}"/>
              </a:ext>
            </a:extLst>
          </p:cNvPr>
          <p:cNvSpPr txBox="1"/>
          <p:nvPr/>
        </p:nvSpPr>
        <p:spPr>
          <a:xfrm>
            <a:off x="4495800" y="1099972"/>
            <a:ext cx="112544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MA" sz="24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Répétition  en chorale, puis individuelle 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97CD3A6-B175-2528-F202-B3FE1F36D9B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762296" y="709107"/>
            <a:ext cx="1382596" cy="1160647"/>
          </a:xfrm>
          <a:prstGeom prst="rect">
            <a:avLst/>
          </a:prstGeom>
        </p:spPr>
      </p:pic>
      <p:pic>
        <p:nvPicPr>
          <p:cNvPr id="7" name="Image 6" descr="Une image contenant football, équipement sportif, personne, herbe&#10;&#10;Le contenu généré par l’IA peut être incorrect.">
            <a:extLst>
              <a:ext uri="{FF2B5EF4-FFF2-40B4-BE49-F238E27FC236}">
                <a16:creationId xmlns:a16="http://schemas.microsoft.com/office/drawing/2014/main" id="{D4D6BE96-04FF-4FFB-7217-59F48B5C0AB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4972" y="3728257"/>
            <a:ext cx="4762500" cy="476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00898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2BCFA5-5FE8-0704-8F0D-B85F3801E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3AD3231-F1C6-6887-899B-FF0763C249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CCBFDA4-C1B3-15B6-A26F-55DB0B5101A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BE0221-8ADE-7AE8-2C05-0D77E4FB25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06DA71DC-F385-3412-BC1C-E7C4677DD53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64BEBB9-A95F-DF13-6865-DF39FDABCA0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D8D92458-CEE2-5C98-13D4-9DDB9B825A0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7C18421-63A3-3E43-A1BF-5FCA2E465A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473AC60-8221-FD39-28F9-2372D646472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2882CBF-4B02-DE9C-F6CB-B758C5EEB29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DE00EF2-253A-2288-1FA5-F6A82A0AD1B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52F1B5C-ED29-049B-6BFF-CC0AB6B8858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26A0D7-06B2-E009-339A-5C624AAF78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3E6F7289-D2A1-073F-38F1-E812C3FF2FA7}"/>
              </a:ext>
            </a:extLst>
          </p:cNvPr>
          <p:cNvSpPr txBox="1"/>
          <p:nvPr/>
        </p:nvSpPr>
        <p:spPr>
          <a:xfrm>
            <a:off x="1462547" y="708466"/>
            <a:ext cx="141535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dire les mots?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 désigne  trois élèves. Il pointe les images en changeant l’ordre à  chaque fois. </a:t>
            </a:r>
          </a:p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uLnTx/>
              <a:uFillTx/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2F5FF10-7863-2705-92F9-13AE212D732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4551" y="3905028"/>
            <a:ext cx="3014049" cy="341264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EDAEDAF-07C4-281E-1C62-3276450A7A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43149" y="4309429"/>
            <a:ext cx="2786951" cy="269992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F666F55-F8E9-41DE-2676-BBA7BFAB81F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30100" y="4358594"/>
            <a:ext cx="3289158" cy="269992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E22D352-9F0C-5EDC-967F-E062D3F330A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95054" y="3729989"/>
            <a:ext cx="2224028" cy="3578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8038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0DB04-3386-7B39-4AB0-ABECAC3AA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605B7C46-FE0B-6E88-4F41-C6924B63F43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C81765E-E0BD-2467-DE63-B00DB1DF10EA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35511BE2-F838-A1EF-7C84-9F25E4D7B6AD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A666E4FD-0BE2-492C-EE29-BDD81DD26AB0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50DBA84-094C-8B85-937E-B85245ABA50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(1)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dis, tu montres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7BAECDD6-27A3-36DA-8BB3-0D0C8B1F6AF6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2A38DD3A-F3DF-D91A-D656-59CA02638465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4" name="Image 3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255591" y="5815680"/>
            <a:ext cx="2789715" cy="191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5887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FF212-0CF1-8E19-B9A3-BD884A13F8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DC8E48-B7DC-8085-D421-E3ED5957EAC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D839ABA7-3D0F-489B-4C09-DB65CC346BD2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CBEFBB2-6D34-182A-5DF9-E4AEAFB635A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000FB961-C856-A337-B989-D5109BAE2EB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48EE5DF-D610-43AA-2FB7-72A122623B4F}"/>
              </a:ext>
            </a:extLst>
          </p:cNvPr>
          <p:cNvSpPr txBox="1"/>
          <p:nvPr/>
        </p:nvSpPr>
        <p:spPr>
          <a:xfrm>
            <a:off x="1534494" y="981590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Prenez vos ardoises.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0E366CEC-A3BF-B190-037F-FEAAB4D0091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CD0B80C-3495-E152-07C1-2EA8940D2F3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33686A60-AB96-31DC-E7F2-0A3D366D7BC4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3EA5116-91FD-5B9F-6222-831532560997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F6F8DB43-756E-C2AC-A443-8E15405747D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19D08E3-BF5F-6B48-6CC1-3647D3D1097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6D3CE91B-276A-85BF-FECE-C22508446D1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7304E58E-40DC-3D84-B77C-23540DF6154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14801" y="3294562"/>
            <a:ext cx="4175850" cy="3228500"/>
          </a:xfrm>
          <a:prstGeom prst="rect">
            <a:avLst/>
          </a:prstGeom>
        </p:spPr>
      </p:pic>
      <p:pic>
        <p:nvPicPr>
          <p:cNvPr id="4" name="Graphique 3">
            <a:extLst>
              <a:ext uri="{FF2B5EF4-FFF2-40B4-BE49-F238E27FC236}">
                <a16:creationId xmlns:a16="http://schemas.microsoft.com/office/drawing/2014/main" id="{EC8F02D1-F185-1B90-2741-F187FB62DE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655054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030AC-9C68-AA18-5B2E-C5DDE17E62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92B787-45F1-45F7-5130-257E3C748B22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BD8B58B4-8E31-9D60-AEA5-C021560BC777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8629FC7B-B11C-6F56-8EB9-930C6C6D659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79F7846-180F-DF38-2345-C689BD4A2C0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2F417B4A-C7C9-C227-0978-10C500EF1983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1B91B16-F5A8-67C7-0597-42CEDD816D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E505490-1169-5F3E-4D5C-D81DC9EB6612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6B7F8319-002F-797C-8C9F-89895C38D21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DEEFF1CB-49F5-DC02-C6DE-75F7F88974B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04ECBDD-6A65-7E6F-C4AA-07217DC4C4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8789A5C5-9CA0-DFF8-4EC7-08D41F0F277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A02799EA-9C29-D36D-D6BD-C929B8EF4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7168" y="991601"/>
            <a:ext cx="583707" cy="501597"/>
          </a:xfrm>
          <a:prstGeom prst="rect">
            <a:avLst/>
          </a:prstGeom>
        </p:spPr>
      </p:pic>
      <p:sp>
        <p:nvSpPr>
          <p:cNvPr id="5" name="Ellipse 4">
            <a:extLst>
              <a:ext uri="{FF2B5EF4-FFF2-40B4-BE49-F238E27FC236}">
                <a16:creationId xmlns:a16="http://schemas.microsoft.com/office/drawing/2014/main" id="{218AEE87-CF70-3372-1B4D-B1C4C35FA233}"/>
              </a:ext>
            </a:extLst>
          </p:cNvPr>
          <p:cNvSpPr/>
          <p:nvPr/>
        </p:nvSpPr>
        <p:spPr>
          <a:xfrm>
            <a:off x="1755131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EEC3D3BE-C17D-FCB3-AB72-3118DBCFC53D}"/>
              </a:ext>
            </a:extLst>
          </p:cNvPr>
          <p:cNvSpPr/>
          <p:nvPr/>
        </p:nvSpPr>
        <p:spPr>
          <a:xfrm>
            <a:off x="5258536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E623BA97-CDCF-CA63-4EB2-0811786317F5}"/>
              </a:ext>
            </a:extLst>
          </p:cNvPr>
          <p:cNvSpPr/>
          <p:nvPr/>
        </p:nvSpPr>
        <p:spPr>
          <a:xfrm>
            <a:off x="7826574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3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FD7E5D44-408A-F3B7-ECF8-AB74D130CF54}"/>
              </a:ext>
            </a:extLst>
          </p:cNvPr>
          <p:cNvSpPr txBox="1"/>
          <p:nvPr/>
        </p:nvSpPr>
        <p:spPr>
          <a:xfrm>
            <a:off x="990600" y="825793"/>
            <a:ext cx="12406509" cy="8925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Ecrivez sur vos ardoises le numéro du mot que je vais dire: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Jouer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–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jus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–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jupe- jardin.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dit les mots un par  un en changeant l’ordre. 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C7493EA9-6DEE-6AB6-A871-11365F8EB7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6312" y="2950054"/>
            <a:ext cx="3014049" cy="341264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22282551-2196-2A34-AC1D-6D08FDD0ED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94910" y="3354455"/>
            <a:ext cx="2786951" cy="269992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4B29D60-363A-4E97-8D7F-76B550C329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1861" y="3403620"/>
            <a:ext cx="3289158" cy="269992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F0E0E4C3-67B3-4344-2C60-7330A2CBDDD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46815" y="2775015"/>
            <a:ext cx="2224028" cy="3578159"/>
          </a:xfrm>
          <a:prstGeom prst="rect">
            <a:avLst/>
          </a:prstGeom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579F6935-01B1-A1FA-FA3C-C12C458B1840}"/>
              </a:ext>
            </a:extLst>
          </p:cNvPr>
          <p:cNvSpPr/>
          <p:nvPr/>
        </p:nvSpPr>
        <p:spPr>
          <a:xfrm>
            <a:off x="10972800" y="6819900"/>
            <a:ext cx="799732" cy="838200"/>
          </a:xfrm>
          <a:prstGeom prst="ellipse">
            <a:avLst/>
          </a:prstGeom>
          <a:solidFill>
            <a:srgbClr val="10658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62484988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22518-64D7-4558-8D46-D19E222364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A5EBC644-EF96-43BC-86E5-3BDFB6CFC18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DFD67E2-A6CD-9EC5-B17C-97DDD4816016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9A969B29-0029-5CBD-E114-3C60B9CE046C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D1D14485-4F16-3102-11E6-67DF0FB05C17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00">
                <a:lnSpc>
                  <a:spcPts val="1556"/>
                </a:lnSpc>
              </a:pPr>
              <a:r>
                <a:rPr lang="ar-MA" sz="3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B6E3D857-A3EF-BAF8-DF07-9E807DC7B4D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(2)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montre, tu dis/ Jeu du duel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5FD6D697-4FDD-207C-3106-3952950A3C58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6066E69-067D-82EA-4B3E-1746D8792494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4588" y="5700627"/>
            <a:ext cx="3746825" cy="2286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06142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165EA-1117-4DB6-10AA-52CAA86FE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BB4437B-4CB8-97DE-A0A0-252BF224EDF5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0D39377-7386-403C-58C2-A5CBDA031BFE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CDDE227A-225F-6BCA-1A69-939AC9B9B6A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A2A09478-5C4C-87FD-E363-B865786058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394FF90E-E127-A1CF-03D9-95C8C387CF96}"/>
              </a:ext>
            </a:extLst>
          </p:cNvPr>
          <p:cNvSpPr txBox="1"/>
          <p:nvPr/>
        </p:nvSpPr>
        <p:spPr>
          <a:xfrm>
            <a:off x="1371736" y="772642"/>
            <a:ext cx="10615145" cy="12772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Maintenant, on va commencer le jeu. Qui veut passer au tableau?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Le gagnant sera celui qui aura plus réponses correctes. 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CC966480-9D0E-C845-A7BE-EFD8399D91AF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1A5D205-C48F-712A-C787-EF925DE4EAB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21A68F4-53C3-FEF5-B2F6-DD6DB7B8278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EF3D05B9-E42C-B280-8877-5B3634778D98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E04F107B-8891-445A-6BF3-548B387B609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A450512D-7551-AB6E-936A-A1C77F89EEF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DB13E916-4889-262A-4B00-20BE065D47A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EF80F8B8-A4E2-6530-4A46-13F7EE99F1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grpSp>
        <p:nvGrpSpPr>
          <p:cNvPr id="13" name="Groupe 12">
            <a:extLst>
              <a:ext uri="{FF2B5EF4-FFF2-40B4-BE49-F238E27FC236}">
                <a16:creationId xmlns:a16="http://schemas.microsoft.com/office/drawing/2014/main" id="{EBAF8E4C-A51B-D90C-EBE5-174A113B7E25}"/>
              </a:ext>
            </a:extLst>
          </p:cNvPr>
          <p:cNvGrpSpPr/>
          <p:nvPr/>
        </p:nvGrpSpPr>
        <p:grpSpPr>
          <a:xfrm>
            <a:off x="2667000" y="3009900"/>
            <a:ext cx="7868527" cy="5311315"/>
            <a:chOff x="3430277" y="1685728"/>
            <a:chExt cx="5330023" cy="3263921"/>
          </a:xfrm>
        </p:grpSpPr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FD4A636F-7F4E-DAC8-D5AF-8D98825E1833}"/>
                </a:ext>
              </a:extLst>
            </p:cNvPr>
            <p:cNvSpPr txBox="1"/>
            <p:nvPr/>
          </p:nvSpPr>
          <p:spPr>
            <a:xfrm>
              <a:off x="3430277" y="4255273"/>
              <a:ext cx="2363172" cy="6943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  Je montre 3 images au hasard</a:t>
              </a: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880AF725-EC4E-D842-B826-4D629E83A0D4}"/>
                </a:ext>
              </a:extLst>
            </p:cNvPr>
            <p:cNvSpPr txBox="1"/>
            <p:nvPr/>
          </p:nvSpPr>
          <p:spPr>
            <a:xfrm>
              <a:off x="6594099" y="4255273"/>
              <a:ext cx="2166201" cy="38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342917">
                <a:defRPr/>
              </a:pPr>
              <a:r>
                <a:rPr lang="fr-MA" sz="2700" b="1" dirty="0">
                  <a:solidFill>
                    <a:prstClr val="black"/>
                  </a:solidFill>
                  <a:latin typeface="Dosis"/>
                </a:rPr>
                <a:t>Je dis les mots </a:t>
              </a:r>
            </a:p>
          </p:txBody>
        </p:sp>
        <p:pic>
          <p:nvPicPr>
            <p:cNvPr id="16" name="Image 15" descr="Une image contenant Dessin animé, garçon, habits, personne&#10;&#10;Le contenu généré par l’IA peut être incorrect.">
              <a:extLst>
                <a:ext uri="{FF2B5EF4-FFF2-40B4-BE49-F238E27FC236}">
                  <a16:creationId xmlns:a16="http://schemas.microsoft.com/office/drawing/2014/main" id="{760D63C2-3D08-66CE-7E9E-C32B7A1A78A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2400" y="1858194"/>
              <a:ext cx="3911600" cy="2168481"/>
            </a:xfrm>
            <a:prstGeom prst="rect">
              <a:avLst/>
            </a:prstGeom>
          </p:spPr>
        </p:pic>
        <p:pic>
          <p:nvPicPr>
            <p:cNvPr id="1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B2956E57-C257-4CD8-A7EC-10384D272DE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4236831" y="1685728"/>
              <a:ext cx="484748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7277311-5F4A-91B5-A331-23AC7F49C647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7280199" y="1685728"/>
              <a:ext cx="437323" cy="41591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317342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FD0A32-8F65-85E0-BF4D-7BA9334A44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73FBE6AD-1C98-127E-02A8-8C92B36BBE04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CFB1B31-1228-A2D2-5EE8-2BC2F3AA010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3680579-C512-C373-8877-2612588EA0B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0BB73216-72DA-F037-3705-1C3C0710B05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2CE78F82-A8A3-5481-4857-E502A7D08539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du vocabulaire (3)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40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Trouvez les mots qui manquent </a:t>
              </a: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>
                <a:lnSpc>
                  <a:spcPts val="8324"/>
                </a:lnSpc>
              </a:pP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DAABA75-E3D0-30DF-00AC-C122FAED1F0C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480CCB15-69B6-B721-F18B-3519B72E84EE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8" name="Image 7" descr="Une image contenant dessin humoristique, dessin, Dessin animé, illustration&#10;&#10;Le contenu généré par l’IA peut être incorrect.">
            <a:extLst>
              <a:ext uri="{FF2B5EF4-FFF2-40B4-BE49-F238E27FC236}">
                <a16:creationId xmlns:a16="http://schemas.microsoft.com/office/drawing/2014/main" id="{CAEEB12E-90C9-82C6-A687-AF56A118D1A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DF6E6"/>
              </a:clrFrom>
              <a:clrTo>
                <a:srgbClr val="FDF6E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3651" y="6102649"/>
            <a:ext cx="2548697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123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6B5EFE-0792-2874-BA65-32EE4EE51F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E522EBE-F807-3459-1F7A-8130882B6984}"/>
              </a:ext>
            </a:extLst>
          </p:cNvPr>
          <p:cNvSpPr/>
          <p:nvPr/>
        </p:nvSpPr>
        <p:spPr>
          <a:xfrm>
            <a:off x="43211" y="8694058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B3AA4172-393E-A79D-1343-DF35511B332E}"/>
              </a:ext>
            </a:extLst>
          </p:cNvPr>
          <p:cNvSpPr/>
          <p:nvPr/>
        </p:nvSpPr>
        <p:spPr>
          <a:xfrm>
            <a:off x="11973978" y="8450964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0FFBF34A-792B-96F6-7074-8BEC63CD02F8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sz="1350"/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192BB10B-F75D-B638-CC96-21E415470F54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350"/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7D92132-6B12-9F88-E07D-356B77EF46B5}"/>
              </a:ext>
            </a:extLst>
          </p:cNvPr>
          <p:cNvGrpSpPr/>
          <p:nvPr/>
        </p:nvGrpSpPr>
        <p:grpSpPr>
          <a:xfrm>
            <a:off x="433188" y="647700"/>
            <a:ext cx="12849624" cy="86106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E6B3B2E9-EF91-9CFC-2E99-BE832193F821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0557481-7697-AC24-3F87-38C5C1FFA1E1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4">
                <a:extLst>
                  <a:ext uri="{96DAC541-7B7A-43D3-8B79-37D633B846F1}">
                    <asvg:svgBlip xmlns:asvg="http://schemas.microsoft.com/office/drawing/2016/SVG/main" r:embed="rId1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MA" sz="525" dirty="0"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19B8D5AF-A753-1E0F-B7F2-C9E16D9B7709}"/>
                </a:ext>
              </a:extLst>
            </p:cNvPr>
            <p:cNvSpPr/>
            <p:nvPr/>
          </p:nvSpPr>
          <p:spPr>
            <a:xfrm rot="5400000" flipH="1">
              <a:off x="-463198" y="2017096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technique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F3379ED-3477-DA29-D2A7-FCEEC54429FA}"/>
                </a:ext>
              </a:extLst>
            </p:cNvPr>
            <p:cNvSpPr/>
            <p:nvPr/>
          </p:nvSpPr>
          <p:spPr>
            <a:xfrm rot="5400000" flipH="1">
              <a:off x="-463198" y="4818960"/>
              <a:ext cx="2420189" cy="396922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fr-FR" sz="30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Matériel didactique</a:t>
              </a:r>
            </a:p>
          </p:txBody>
        </p: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E8D89272-5602-81C1-04F8-CC6C71399B63}"/>
              </a:ext>
            </a:extLst>
          </p:cNvPr>
          <p:cNvGrpSpPr/>
          <p:nvPr/>
        </p:nvGrpSpPr>
        <p:grpSpPr>
          <a:xfrm>
            <a:off x="1667547" y="2400300"/>
            <a:ext cx="11019754" cy="2766534"/>
            <a:chOff x="-3805047" y="3869835"/>
            <a:chExt cx="6297262" cy="2753069"/>
          </a:xfrm>
        </p:grpSpPr>
        <p:sp>
          <p:nvSpPr>
            <p:cNvPr id="8" name="Rectangle : coins arrondis 18 - 2">
              <a:extLst>
                <a:ext uri="{FF2B5EF4-FFF2-40B4-BE49-F238E27FC236}">
                  <a16:creationId xmlns:a16="http://schemas.microsoft.com/office/drawing/2014/main" id="{710E5C23-2F46-D2F5-2A1C-908F27DFA352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18 - 2">
              <a:extLst>
                <a:ext uri="{FF2B5EF4-FFF2-40B4-BE49-F238E27FC236}">
                  <a16:creationId xmlns:a16="http://schemas.microsoft.com/office/drawing/2014/main" id="{64439FD4-917D-4409-721E-423C8F94A93B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Projection ajustée</a:t>
              </a:r>
            </a:p>
          </p:txBody>
        </p:sp>
        <p:sp>
          <p:nvSpPr>
            <p:cNvPr id="10" name="Rectangle : coins arrondis 18 - 2">
              <a:extLst>
                <a:ext uri="{FF2B5EF4-FFF2-40B4-BE49-F238E27FC236}">
                  <a16:creationId xmlns:a16="http://schemas.microsoft.com/office/drawing/2014/main" id="{7808B883-4A94-32EA-A6B1-BA7121DCF898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FF26DDA4-A603-3C50-5E37-11A4E143D59E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Pointeur</a:t>
              </a: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D7BDB6C9-4928-9A77-E619-2C0AD7F159D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2BEA4EC1-CA31-03F8-9B93-687DD33FAE6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PC + PPT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DD610488-92E0-FB5D-FFB0-F3AEEAA25339}"/>
              </a:ext>
            </a:extLst>
          </p:cNvPr>
          <p:cNvGrpSpPr/>
          <p:nvPr/>
        </p:nvGrpSpPr>
        <p:grpSpPr>
          <a:xfrm>
            <a:off x="1667547" y="5552255"/>
            <a:ext cx="11019754" cy="2766534"/>
            <a:chOff x="-3805047" y="3869835"/>
            <a:chExt cx="6297262" cy="2753069"/>
          </a:xfrm>
        </p:grpSpPr>
        <p:sp>
          <p:nvSpPr>
            <p:cNvPr id="21" name="Rectangle : coins arrondis 18 - 2">
              <a:extLst>
                <a:ext uri="{FF2B5EF4-FFF2-40B4-BE49-F238E27FC236}">
                  <a16:creationId xmlns:a16="http://schemas.microsoft.com/office/drawing/2014/main" id="{23C7F805-C006-C4D0-2AD2-2E2DAFAF6394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2" name="Rectangle : coins arrondis 18 - 2">
              <a:extLst>
                <a:ext uri="{FF2B5EF4-FFF2-40B4-BE49-F238E27FC236}">
                  <a16:creationId xmlns:a16="http://schemas.microsoft.com/office/drawing/2014/main" id="{66299E20-4D39-B8DB-DEB1-15EF0EE770DC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25" name="Rectangle : coins arrondis 18 - 2">
              <a:extLst>
                <a:ext uri="{FF2B5EF4-FFF2-40B4-BE49-F238E27FC236}">
                  <a16:creationId xmlns:a16="http://schemas.microsoft.com/office/drawing/2014/main" id="{9D0277C3-439F-5EBA-7A8E-E6D613F404D9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6" name="Rectangle : coins arrondis 18 - 2">
              <a:extLst>
                <a:ext uri="{FF2B5EF4-FFF2-40B4-BE49-F238E27FC236}">
                  <a16:creationId xmlns:a16="http://schemas.microsoft.com/office/drawing/2014/main" id="{85C86FCF-EC28-D4A0-3C46-16BBB2455424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27" name="Rectangle : coins arrondis 18 - 2">
              <a:extLst>
                <a:ext uri="{FF2B5EF4-FFF2-40B4-BE49-F238E27FC236}">
                  <a16:creationId xmlns:a16="http://schemas.microsoft.com/office/drawing/2014/main" id="{39F302BC-85FB-F91E-1B0F-BF6292B64DEF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endParaRPr lang="fr-FR" sz="1050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29" name="Rectangle : coins arrondis 18 - 2">
              <a:extLst>
                <a:ext uri="{FF2B5EF4-FFF2-40B4-BE49-F238E27FC236}">
                  <a16:creationId xmlns:a16="http://schemas.microsoft.com/office/drawing/2014/main" id="{C49D048B-D808-7D54-BF79-87E31E59692C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rgbClr val="20455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342900">
                <a:defRPr/>
              </a:pPr>
              <a:r>
                <a:rPr lang="fr-FR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  <a:endParaRPr lang="ar-MA" sz="30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31" name="Image 30">
            <a:extLst>
              <a:ext uri="{FF2B5EF4-FFF2-40B4-BE49-F238E27FC236}">
                <a16:creationId xmlns:a16="http://schemas.microsoft.com/office/drawing/2014/main" id="{2DBBB6D9-F521-9D8E-1B1F-13EE7313FFC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2302163" y="2744502"/>
            <a:ext cx="1647867" cy="143723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5B86C2FB-D0CA-0CEF-F8EE-B99BCD0475E6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285686" y="2687579"/>
            <a:ext cx="1495756" cy="1494161"/>
          </a:xfrm>
          <a:prstGeom prst="rect">
            <a:avLst/>
          </a:prstGeom>
        </p:spPr>
      </p:pic>
      <p:pic>
        <p:nvPicPr>
          <p:cNvPr id="38" name="Image 37">
            <a:extLst>
              <a:ext uri="{FF2B5EF4-FFF2-40B4-BE49-F238E27FC236}">
                <a16:creationId xmlns:a16="http://schemas.microsoft.com/office/drawing/2014/main" id="{6A26BEA5-56AB-95DE-3AC5-6044E196A5D1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9735444" y="3081735"/>
            <a:ext cx="2563417" cy="805345"/>
          </a:xfrm>
          <a:prstGeom prst="rect">
            <a:avLst/>
          </a:prstGeom>
        </p:spPr>
      </p:pic>
      <p:pic>
        <p:nvPicPr>
          <p:cNvPr id="42" name="Image 41">
            <a:extLst>
              <a:ext uri="{FF2B5EF4-FFF2-40B4-BE49-F238E27FC236}">
                <a16:creationId xmlns:a16="http://schemas.microsoft.com/office/drawing/2014/main" id="{2441462A-7276-314C-56FC-4896711C50ED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 rotWithShape="1">
          <a:blip r:embed="rId19"/>
          <a:srcRect l="1" t="974" r="78882" b="31320"/>
          <a:stretch/>
        </p:blipFill>
        <p:spPr>
          <a:xfrm>
            <a:off x="2433637" y="5812768"/>
            <a:ext cx="1728962" cy="1236446"/>
          </a:xfrm>
          <a:prstGeom prst="rect">
            <a:avLst/>
          </a:prstGeom>
        </p:spPr>
      </p:pic>
      <p:pic>
        <p:nvPicPr>
          <p:cNvPr id="44" name="Image 43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D0BF20AF-3A1D-6630-F637-4E3862171519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6512485" y="5872259"/>
            <a:ext cx="1359077" cy="1478580"/>
          </a:xfrm>
          <a:prstGeom prst="rect">
            <a:avLst/>
          </a:prstGeom>
        </p:spPr>
      </p:pic>
      <p:sp>
        <p:nvSpPr>
          <p:cNvPr id="45" name="ZoneTexte 5">
            <a:extLst>
              <a:ext uri="{FF2B5EF4-FFF2-40B4-BE49-F238E27FC236}">
                <a16:creationId xmlns:a16="http://schemas.microsoft.com/office/drawing/2014/main" id="{C1265B61-3F23-014B-2D3C-908AE27AAA5C}"/>
              </a:ext>
            </a:extLst>
          </p:cNvPr>
          <p:cNvSpPr txBox="1"/>
          <p:nvPr/>
        </p:nvSpPr>
        <p:spPr>
          <a:xfrm>
            <a:off x="11481983" y="435627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8D70F66-FF11-AD29-BF68-0DC98BC313DB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0244361" y="5676771"/>
            <a:ext cx="1724854" cy="205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60617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0A795F-6EF6-C8D9-3B66-859A74E1D5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8ADB05E0-101D-0A17-6EF2-D21A9B23494B}"/>
              </a:ext>
            </a:extLst>
          </p:cNvPr>
          <p:cNvSpPr/>
          <p:nvPr/>
        </p:nvSpPr>
        <p:spPr>
          <a:xfrm>
            <a:off x="-1" y="1"/>
            <a:ext cx="13716001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100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AA4C3AF0-48F2-F437-A129-6F02EEA5836F}"/>
              </a:ext>
            </a:extLst>
          </p:cNvPr>
          <p:cNvGrpSpPr/>
          <p:nvPr/>
        </p:nvGrpSpPr>
        <p:grpSpPr>
          <a:xfrm>
            <a:off x="483617" y="652223"/>
            <a:ext cx="12748764" cy="9177577"/>
            <a:chOff x="312517" y="308344"/>
            <a:chExt cx="8518967" cy="6230679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07366EC-4F56-A764-8AC6-710BEDC64E4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567BA332-71B8-9C2C-3EAE-59460C3B62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id="{5881C21B-C4BD-D4D7-7A70-CC18EAA5734E}"/>
              </a:ext>
            </a:extLst>
          </p:cNvPr>
          <p:cNvSpPr txBox="1"/>
          <p:nvPr/>
        </p:nvSpPr>
        <p:spPr>
          <a:xfrm>
            <a:off x="1550426" y="929438"/>
            <a:ext cx="10615145" cy="8463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Observez bien les images. Je vais masquer 2 images.</a:t>
            </a:r>
          </a:p>
          <a:p>
            <a:pPr defTabSz="342900">
              <a:defRPr/>
            </a:pPr>
            <a:endParaRPr lang="fr-FR" sz="21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ea typeface="Calibri" panose="020F0502020204030204" pitchFamily="34" charset="0"/>
              <a:cs typeface="Microsoft Uighur" panose="02000000000000000000" pitchFamily="2" charset="-78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51C57C68-359C-E06E-7F5E-8D22B03DA17A}"/>
              </a:ext>
            </a:extLst>
          </p:cNvPr>
          <p:cNvGrpSpPr/>
          <p:nvPr/>
        </p:nvGrpSpPr>
        <p:grpSpPr>
          <a:xfrm>
            <a:off x="152400" y="104177"/>
            <a:ext cx="13563600" cy="486001"/>
            <a:chOff x="-1604302" y="20290"/>
            <a:chExt cx="10430213" cy="411175"/>
          </a:xfrm>
          <a:noFill/>
        </p:grpSpPr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CEE26AC-FBE3-C86C-4CB9-B9A1BF3C881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23E86364-F32E-69A1-5CF4-66058FAECA16}"/>
                </a:ext>
              </a:extLst>
            </p:cNvPr>
            <p:cNvSpPr/>
            <p:nvPr/>
          </p:nvSpPr>
          <p:spPr>
            <a:xfrm>
              <a:off x="3552207" y="20291"/>
              <a:ext cx="1781822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7" name="Rectangle : coins arrondis 36">
              <a:extLst>
                <a:ext uri="{FF2B5EF4-FFF2-40B4-BE49-F238E27FC236}">
                  <a16:creationId xmlns:a16="http://schemas.microsoft.com/office/drawing/2014/main" id="{181B7AA4-1311-02C2-4B4D-B85E94F65C9D}"/>
                </a:ext>
              </a:extLst>
            </p:cNvPr>
            <p:cNvSpPr/>
            <p:nvPr/>
          </p:nvSpPr>
          <p:spPr>
            <a:xfrm>
              <a:off x="4958529" y="20291"/>
              <a:ext cx="2461061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8" name="Rectangle : coins arrondis 37">
              <a:extLst>
                <a:ext uri="{FF2B5EF4-FFF2-40B4-BE49-F238E27FC236}">
                  <a16:creationId xmlns:a16="http://schemas.microsoft.com/office/drawing/2014/main" id="{27772F88-5D38-398C-589F-0ADAA400B8D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6.Jeu</a:t>
              </a:r>
            </a:p>
          </p:txBody>
        </p:sp>
        <p:sp>
          <p:nvSpPr>
            <p:cNvPr id="39" name="Rectangle : coins arrondis 38">
              <a:extLst>
                <a:ext uri="{FF2B5EF4-FFF2-40B4-BE49-F238E27FC236}">
                  <a16:creationId xmlns:a16="http://schemas.microsoft.com/office/drawing/2014/main" id="{6C814674-90DD-D525-A6FD-BE251F86DF2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2" name="Rectangle : coins arrondis 1">
              <a:extLst>
                <a:ext uri="{FF2B5EF4-FFF2-40B4-BE49-F238E27FC236}">
                  <a16:creationId xmlns:a16="http://schemas.microsoft.com/office/drawing/2014/main" id="{0BA9D3EF-6980-A8CC-04E0-DB05166D645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Graphique 3">
            <a:extLst>
              <a:ext uri="{FF2B5EF4-FFF2-40B4-BE49-F238E27FC236}">
                <a16:creationId xmlns:a16="http://schemas.microsoft.com/office/drawing/2014/main" id="{85BB535C-75B7-81CB-3FEB-3074132CE0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18104" y="1000640"/>
            <a:ext cx="427603" cy="378145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E3D061BF-CFB3-C455-952F-92213FA86B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6312" y="2950054"/>
            <a:ext cx="3014049" cy="341264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16B3E4D-82F6-CB93-63C2-0646A1B94D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94910" y="3354455"/>
            <a:ext cx="2786951" cy="2699920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47F1EA2-8F7D-8D4E-6CCE-3A71B94C002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1861" y="3403620"/>
            <a:ext cx="3289158" cy="269992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1793AEF9-C5D2-503B-6FFE-7C0A2F3362F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46815" y="2775015"/>
            <a:ext cx="2224028" cy="3578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274506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A74F58-C2A9-A111-E90C-A3CC9ACF11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3608F883-3D18-B0ED-620B-3C1D96C1D8B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1BCA9F3-9B76-CC9B-2A31-781E75D1CE44}"/>
              </a:ext>
            </a:extLst>
          </p:cNvPr>
          <p:cNvGrpSpPr/>
          <p:nvPr/>
        </p:nvGrpSpPr>
        <p:grpSpPr>
          <a:xfrm>
            <a:off x="467684" y="752586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6CA0722-8CD6-F2AC-3821-25E83DD65B9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FFF81A4-E921-FC52-B36F-FBC3678AC6A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387204A-F1DB-0ED0-144E-125F6923606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Quels sont les 2 mots qui manquent ?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CE2E31B-210D-75E8-B2FB-4BCAF31C79D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1EE2A9-DA76-0932-CD5B-C498851D529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82A50ED-A6FC-2F71-7069-132D9A48548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5145C20E-CF97-2E30-C09F-AFEFC3E5BC8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D33DC63-ED47-4C57-25EF-A479D812734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6A1BCF1-DBB6-3F08-C4CC-A3D3D8FD175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0151222-B0CE-DC62-0169-BF920229C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828F56-2DD9-9A53-C527-2D2A5E7DCF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14760616-ADCE-99B8-85DC-BE5C40F45512}"/>
              </a:ext>
            </a:extLst>
          </p:cNvPr>
          <p:cNvGrpSpPr/>
          <p:nvPr/>
        </p:nvGrpSpPr>
        <p:grpSpPr>
          <a:xfrm>
            <a:off x="2813950" y="3181895"/>
            <a:ext cx="10292449" cy="5367568"/>
            <a:chOff x="2859791" y="4076966"/>
            <a:chExt cx="7914151" cy="4127271"/>
          </a:xfrm>
        </p:grpSpPr>
        <p:cxnSp>
          <p:nvCxnSpPr>
            <p:cNvPr id="3" name="Connecteur droit avec flèche 2">
              <a:extLst>
                <a:ext uri="{FF2B5EF4-FFF2-40B4-BE49-F238E27FC236}">
                  <a16:creationId xmlns:a16="http://schemas.microsoft.com/office/drawing/2014/main" id="{84268501-2CDB-B159-F530-AB32944BEEBD}"/>
                </a:ext>
              </a:extLst>
            </p:cNvPr>
            <p:cNvCxnSpPr>
              <a:cxnSpLocks/>
            </p:cNvCxnSpPr>
            <p:nvPr/>
          </p:nvCxnSpPr>
          <p:spPr>
            <a:xfrm>
              <a:off x="2934238" y="4076966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Connecteur droit avec flèche 3">
              <a:extLst>
                <a:ext uri="{FF2B5EF4-FFF2-40B4-BE49-F238E27FC236}">
                  <a16:creationId xmlns:a16="http://schemas.microsoft.com/office/drawing/2014/main" id="{F987F795-36EC-30BD-6B6E-265BF3A02A5A}"/>
                </a:ext>
              </a:extLst>
            </p:cNvPr>
            <p:cNvCxnSpPr>
              <a:cxnSpLocks/>
            </p:cNvCxnSpPr>
            <p:nvPr/>
          </p:nvCxnSpPr>
          <p:spPr>
            <a:xfrm>
              <a:off x="2859791" y="4126569"/>
              <a:ext cx="420743" cy="217306"/>
            </a:xfrm>
            <a:prstGeom prst="straightConnector1">
              <a:avLst/>
            </a:prstGeom>
            <a:ln w="476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ZoneTexte 5">
              <a:extLst>
                <a:ext uri="{FF2B5EF4-FFF2-40B4-BE49-F238E27FC236}">
                  <a16:creationId xmlns:a16="http://schemas.microsoft.com/office/drawing/2014/main" id="{153C9544-4427-A0C8-D651-1F50E352ACA3}"/>
                </a:ext>
              </a:extLst>
            </p:cNvPr>
            <p:cNvSpPr txBox="1"/>
            <p:nvPr/>
          </p:nvSpPr>
          <p:spPr>
            <a:xfrm>
              <a:off x="8967936" y="4253685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D4675394-94AA-272B-D889-DC1073E95516}"/>
                </a:ext>
              </a:extLst>
            </p:cNvPr>
            <p:cNvSpPr/>
            <p:nvPr/>
          </p:nvSpPr>
          <p:spPr>
            <a:xfrm>
              <a:off x="8115301" y="5772150"/>
              <a:ext cx="2658641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1EC81B01-6A56-18F7-B9DB-9C58148548A6}"/>
                </a:ext>
              </a:extLst>
            </p:cNvPr>
            <p:cNvSpPr/>
            <p:nvPr/>
          </p:nvSpPr>
          <p:spPr>
            <a:xfrm>
              <a:off x="4754879" y="5630955"/>
              <a:ext cx="3084566" cy="243208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MA" sz="1350"/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D13CE7A3-2877-B857-87C7-CBE7F2BC53E8}"/>
                </a:ext>
              </a:extLst>
            </p:cNvPr>
            <p:cNvSpPr txBox="1"/>
            <p:nvPr/>
          </p:nvSpPr>
          <p:spPr>
            <a:xfrm>
              <a:off x="4217785" y="4385162"/>
              <a:ext cx="1371599" cy="20083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34"/>
              <a:r>
                <a:rPr lang="fr-MA" sz="12451" b="1" dirty="0">
                  <a:solidFill>
                    <a:prstClr val="black"/>
                  </a:solidFill>
                  <a:latin typeface="Dosis"/>
                </a:rPr>
                <a:t>?</a:t>
              </a:r>
            </a:p>
          </p:txBody>
        </p:sp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97595568-4DB6-95F3-0FBD-0DAFFADCB6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312" y="2950054"/>
            <a:ext cx="3014049" cy="3412645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B678E111-962D-2B62-D0ED-1C30ED5988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81861" y="3403620"/>
            <a:ext cx="3289158" cy="2699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15517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FE3DBD-80B4-D891-198B-0032C03A7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C0C63A6F-9BF0-2B44-A9C6-B4DE30EB05E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97C910E-4B82-2794-D971-98333345C3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0002377-E7BC-E3A9-D3A4-A80BF03873E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E4E7B1E-9FCB-C9C0-D0DB-6DF52672B3A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08000A0D-2568-2DE6-4E3B-FFF165AB161B}"/>
              </a:ext>
            </a:extLst>
          </p:cNvPr>
          <p:cNvSpPr txBox="1"/>
          <p:nvPr/>
        </p:nvSpPr>
        <p:spPr>
          <a:xfrm>
            <a:off x="1534494" y="892864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mots qu’il fallait trouver sont : jus  et jouer.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A0C1DEA-02A8-4DD3-A641-F64AD27FC43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BAAB618-37E8-3BD8-A334-DC82C8F595A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BBAE8DB-11C3-1394-F98B-5FA8B105946D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86FC716-E764-DD2E-83C0-9DA3DAF3DFC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A682509A-271B-4E80-98D2-384D3FA088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979C848-58CC-853A-9621-4DF5D319878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ED7EB2D-3859-428F-CBE7-BA89BC18722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C9F913F-EC51-D5B4-E301-4D1C4DC0D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B6591378-5C0D-1993-F8C1-F26ACDCFD5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6312" y="2950054"/>
            <a:ext cx="3014049" cy="3412645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FC2172D-AC98-E95E-FC26-456B6CDCB3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94910" y="3354455"/>
            <a:ext cx="2786951" cy="269992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F4DA93A4-C3D7-86E4-461C-000F18EE1E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81861" y="3403620"/>
            <a:ext cx="3289158" cy="269992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75137C2-F5B1-6BCE-383B-76F3C01136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46815" y="2775015"/>
            <a:ext cx="2224028" cy="3578159"/>
          </a:xfrm>
          <a:prstGeom prst="rect">
            <a:avLst/>
          </a:prstGeom>
        </p:spPr>
      </p:pic>
      <p:sp>
        <p:nvSpPr>
          <p:cNvPr id="9" name="Ellipse 8">
            <a:extLst>
              <a:ext uri="{FF2B5EF4-FFF2-40B4-BE49-F238E27FC236}">
                <a16:creationId xmlns:a16="http://schemas.microsoft.com/office/drawing/2014/main" id="{AB864796-CFD0-1DAC-2F17-D06277B05650}"/>
              </a:ext>
            </a:extLst>
          </p:cNvPr>
          <p:cNvSpPr/>
          <p:nvPr/>
        </p:nvSpPr>
        <p:spPr>
          <a:xfrm>
            <a:off x="10123146" y="1885156"/>
            <a:ext cx="2892674" cy="5087143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4537F102-470D-20E5-B022-05FC896C873E}"/>
              </a:ext>
            </a:extLst>
          </p:cNvPr>
          <p:cNvCxnSpPr>
            <a:cxnSpLocks/>
          </p:cNvCxnSpPr>
          <p:nvPr/>
        </p:nvCxnSpPr>
        <p:spPr>
          <a:xfrm flipH="1">
            <a:off x="11792918" y="1750828"/>
            <a:ext cx="1523846" cy="126020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Ellipse 17">
            <a:extLst>
              <a:ext uri="{FF2B5EF4-FFF2-40B4-BE49-F238E27FC236}">
                <a16:creationId xmlns:a16="http://schemas.microsoft.com/office/drawing/2014/main" id="{6AE93783-1C4B-F114-D736-8518040E52AD}"/>
              </a:ext>
            </a:extLst>
          </p:cNvPr>
          <p:cNvSpPr/>
          <p:nvPr/>
        </p:nvSpPr>
        <p:spPr>
          <a:xfrm>
            <a:off x="3708881" y="3121261"/>
            <a:ext cx="2892673" cy="307023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CF235B33-C307-D4C8-4DF4-8897403DCF6B}"/>
              </a:ext>
            </a:extLst>
          </p:cNvPr>
          <p:cNvCxnSpPr>
            <a:cxnSpLocks/>
          </p:cNvCxnSpPr>
          <p:nvPr/>
        </p:nvCxnSpPr>
        <p:spPr>
          <a:xfrm>
            <a:off x="2917745" y="2288179"/>
            <a:ext cx="1630201" cy="12192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042791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34475-DFA2-FD9A-7470-30B3874C0A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A3994A2-AA69-264A-A2DE-1D950F4D0A0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EE7652D-A371-24A7-9768-33E8A4BC322A}"/>
              </a:ext>
            </a:extLst>
          </p:cNvPr>
          <p:cNvGrpSpPr/>
          <p:nvPr/>
        </p:nvGrpSpPr>
        <p:grpSpPr>
          <a:xfrm>
            <a:off x="418188" y="5334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DB55FC3-8921-CFB4-5EAA-D12A6B2F296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640C61A-C7B6-4E99-6274-DB727DE4FA7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65384D5-60CA-D6C0-74B5-0107D0FB288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83C6F68-D31A-07F6-A4D4-6A85E0C63E6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3C83945-0999-EE59-2293-472E446BA3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F7EF62B-59FF-6DBA-F2B5-33266802E84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58052D6-9893-605F-B43F-1A078A7FA2F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0413224-EB1F-B991-9DA7-81CE92C485F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A8BAA85-FED8-9536-653E-C994F4A87AE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8" name="Ellipse 7">
            <a:extLst>
              <a:ext uri="{FF2B5EF4-FFF2-40B4-BE49-F238E27FC236}">
                <a16:creationId xmlns:a16="http://schemas.microsoft.com/office/drawing/2014/main" id="{2322E736-BF77-A43A-3185-DFDF9534FD4E}"/>
              </a:ext>
            </a:extLst>
          </p:cNvPr>
          <p:cNvSpPr/>
          <p:nvPr/>
        </p:nvSpPr>
        <p:spPr>
          <a:xfrm>
            <a:off x="8916430" y="419137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E18A3012-BE2F-274E-FAA1-EEB341855B1E}"/>
              </a:ext>
            </a:extLst>
          </p:cNvPr>
          <p:cNvSpPr/>
          <p:nvPr/>
        </p:nvSpPr>
        <p:spPr>
          <a:xfrm>
            <a:off x="4965985" y="5205067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2B1617C8-C7AE-C513-B158-352FEFF64674}"/>
              </a:ext>
            </a:extLst>
          </p:cNvPr>
          <p:cNvSpPr/>
          <p:nvPr/>
        </p:nvSpPr>
        <p:spPr>
          <a:xfrm>
            <a:off x="11310008" y="7409768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0C3A597F-3F9E-BC60-5078-03073F9D3551}"/>
              </a:ext>
            </a:extLst>
          </p:cNvPr>
          <p:cNvSpPr/>
          <p:nvPr/>
        </p:nvSpPr>
        <p:spPr>
          <a:xfrm>
            <a:off x="3773960" y="7248580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9FB45A84-46AF-F7DC-76E1-35E6275EDB1D}"/>
              </a:ext>
            </a:extLst>
          </p:cNvPr>
          <p:cNvSpPr/>
          <p:nvPr/>
        </p:nvSpPr>
        <p:spPr>
          <a:xfrm>
            <a:off x="7555524" y="6356046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95D7E272-E966-0E13-19E4-426239D2E5B3}"/>
              </a:ext>
            </a:extLst>
          </p:cNvPr>
          <p:cNvSpPr/>
          <p:nvPr/>
        </p:nvSpPr>
        <p:spPr>
          <a:xfrm>
            <a:off x="5094022" y="8330877"/>
            <a:ext cx="990600" cy="892534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B4932087-4446-E473-8AF9-7948F4AC5339}"/>
              </a:ext>
            </a:extLst>
          </p:cNvPr>
          <p:cNvSpPr/>
          <p:nvPr/>
        </p:nvSpPr>
        <p:spPr>
          <a:xfrm>
            <a:off x="7555524" y="8352736"/>
            <a:ext cx="990600" cy="1089913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F3E84B-1F2C-F88D-D9D5-49E6E75E82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508" y="2107083"/>
            <a:ext cx="6232923" cy="758618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CEA9E41-75CF-4C34-2BAB-5E63E8A80C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3431" y="2103618"/>
            <a:ext cx="6445180" cy="758618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42C62A98-7D27-E2AB-AFDA-BC75F5C12B4F}"/>
              </a:ext>
            </a:extLst>
          </p:cNvPr>
          <p:cNvSpPr txBox="1"/>
          <p:nvPr/>
        </p:nvSpPr>
        <p:spPr>
          <a:xfrm>
            <a:off x="1488576" y="757028"/>
            <a:ext cx="11673614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À la maison, écrivez, les mots du vocabulaire que nous avons vus aujourd’hui.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Les pages 14 et 15</a:t>
            </a:r>
          </a:p>
        </p:txBody>
      </p:sp>
      <p:pic>
        <p:nvPicPr>
          <p:cNvPr id="11" name="Graphique 10">
            <a:extLst>
              <a:ext uri="{FF2B5EF4-FFF2-40B4-BE49-F238E27FC236}">
                <a16:creationId xmlns:a16="http://schemas.microsoft.com/office/drawing/2014/main" id="{9831F5DB-6561-5018-5E28-F763D9DC8F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98135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372C6-B724-4CDC-C43E-58694C5EEE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2">
            <a:extLst>
              <a:ext uri="{FF2B5EF4-FFF2-40B4-BE49-F238E27FC236}">
                <a16:creationId xmlns:a16="http://schemas.microsoft.com/office/drawing/2014/main" id="{4A3689F0-39ED-1688-0C71-9C6902B7F76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7A674ECF-1D88-BD94-2E74-10AF52B4D428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DF8C12C3-F994-2BFC-E97A-E16F13460BB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29FAF132-D4B9-A0D6-F6DD-0A8FFDC9A5E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3F2A55A9-ABF4-124C-408A-18E93E00970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- Ecriture </a:t>
              </a:r>
              <a:endParaRPr lang="fr-FR" sz="495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  <a:p>
              <a:pPr algn="ctr" defTabSz="514376"/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Syllabes simples avec –j-</a:t>
              </a:r>
              <a:endParaRPr lang="fr-FR" sz="96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73C2D81-619B-9125-25AA-1CFD97D68BDC}"/>
              </a:ext>
            </a:extLst>
          </p:cNvPr>
          <p:cNvSpPr/>
          <p:nvPr/>
        </p:nvSpPr>
        <p:spPr>
          <a:xfrm>
            <a:off x="0" y="8625987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1F32371-9BC5-1C1E-6CA8-EEB1B5A3814B}"/>
              </a:ext>
            </a:extLst>
          </p:cNvPr>
          <p:cNvSpPr/>
          <p:nvPr/>
        </p:nvSpPr>
        <p:spPr>
          <a:xfrm>
            <a:off x="11956620" y="8397669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736670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7FDA9-0C96-ACE3-507E-865FCA147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3F61F9-724B-96D0-105F-183F8C9009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8CAD9-C8B8-9D2E-3FC4-8FD74BD9C92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EB507582-617B-AF5C-3CE7-B6F86541DAC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633B2B8-CDCD-8A45-D6FF-2BD9A42AFB3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4C73E95-F440-CA42-BE49-5E6C58D51C6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EABD69D-C4BB-3EE3-023D-B7803C9721C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3C21714-C0BF-67BF-41DA-C458B247634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A8299A2-F331-F979-E274-35DE8919747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25D75E0-C852-E9E9-07AB-D3A9199382E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C50B26A-6C0D-B3A2-FD26-7F7CA4AB37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821281F-6585-6021-F9C9-0F6E82AF8EE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3427C833-DA3C-8BEF-A6D6-C7F638E2B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10D83C8-AA54-9BF1-3AD3-57109E22697B}"/>
              </a:ext>
            </a:extLst>
          </p:cNvPr>
          <p:cNvSpPr txBox="1"/>
          <p:nvPr/>
        </p:nvSpPr>
        <p:spPr>
          <a:xfrm>
            <a:off x="1462547" y="717171"/>
            <a:ext cx="1174556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Nous allons apprendre à lire des syllabes simples avec les lettres «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j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», puis les utiliser  pour lire des mots ( pseudo-mots et mots).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72FD3E6A-D61F-B5A3-C7E3-7EF1FAC41D49}"/>
              </a:ext>
            </a:extLst>
          </p:cNvPr>
          <p:cNvSpPr txBox="1"/>
          <p:nvPr/>
        </p:nvSpPr>
        <p:spPr>
          <a:xfrm>
            <a:off x="4752975" y="4886295"/>
            <a:ext cx="822960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MA" sz="6000" b="1" dirty="0">
                <a:solidFill>
                  <a:srgbClr val="CA7732"/>
                </a:solidFill>
                <a:latin typeface="Dosis" pitchFamily="2" charset="0"/>
              </a:rPr>
              <a:t>j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+  ( a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o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u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i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e 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fr-MA" sz="6000" b="1" dirty="0">
                <a:solidFill>
                  <a:schemeClr val="accent3">
                    <a:lumMod val="75000"/>
                  </a:schemeClr>
                </a:solidFill>
                <a:latin typeface="Dosis" pitchFamily="2" charset="0"/>
              </a:rPr>
              <a:t> é-ou)</a:t>
            </a:r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endParaRPr lang="en-US" sz="6000" b="1" dirty="0">
              <a:solidFill>
                <a:schemeClr val="accent3">
                  <a:lumMod val="75000"/>
                </a:schemeClr>
              </a:solidFill>
              <a:latin typeface="Dosis" pitchFamily="2" charset="0"/>
            </a:endParaRPr>
          </a:p>
          <a:p>
            <a:pPr algn="ctr"/>
            <a:endParaRPr lang="fr-MA" sz="6000" dirty="0"/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00A2FB7-23C4-BF86-76A3-CFDB3B66E60F}"/>
              </a:ext>
            </a:extLst>
          </p:cNvPr>
          <p:cNvSpPr/>
          <p:nvPr/>
        </p:nvSpPr>
        <p:spPr>
          <a:xfrm>
            <a:off x="4614353" y="3498845"/>
            <a:ext cx="8339647" cy="4259297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A5D7C795-B057-4F10-A466-3BDAD8C0F289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115" y="4885868"/>
            <a:ext cx="5004877" cy="463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02683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D8FAEF-C09A-7831-19DE-0535E6B574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FE0D83-754B-D0A9-0CE7-B03CA9078FE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620E053-8931-C121-B256-5A580877132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982B59A-ED86-520B-1823-BEA6A0DF4E2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5A418CD-3CF0-F277-3631-A40BED72075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sp>
        <p:nvSpPr>
          <p:cNvPr id="26" name="ZoneTexte 25">
            <a:extLst>
              <a:ext uri="{FF2B5EF4-FFF2-40B4-BE49-F238E27FC236}">
                <a16:creationId xmlns:a16="http://schemas.microsoft.com/office/drawing/2014/main" id="{4D38BDD2-E18A-AE1D-2E55-F44EF6813980}"/>
              </a:ext>
            </a:extLst>
          </p:cNvPr>
          <p:cNvSpPr txBox="1"/>
          <p:nvPr/>
        </p:nvSpPr>
        <p:spPr>
          <a:xfrm>
            <a:off x="1462547" y="723586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s en minuscule e . Elles font le son « j».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lire « j» . 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17D2ACE-DE10-6A9F-6D5E-90EC9E5F0C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E912DA-AC91-20E3-531B-AA69F23B09B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CE1785-5BD2-E028-C2CD-1A71D822621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F63453C-1F61-AF0C-D941-31C9265D183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3CC9E11-4350-05AC-5EBC-C35DB5A179A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FF43981-E179-46CD-E598-3D5CFE15EA5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C7EF370-63B6-EAB8-05FF-8FB9CD3AAB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71E144F-02A3-40FD-8176-339036FBD1C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45DD961-C43E-83BF-FA48-0C02EB8031F6}"/>
              </a:ext>
            </a:extLst>
          </p:cNvPr>
          <p:cNvSpPr txBox="1"/>
          <p:nvPr/>
        </p:nvSpPr>
        <p:spPr>
          <a:xfrm>
            <a:off x="5461285" y="2857500"/>
            <a:ext cx="672119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25074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245EC1-F533-49E9-A29F-0E94AC1CD9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03972D4-F597-5103-6869-580FC87F982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1B538B-6ABB-7254-07E1-028D1AD393A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7A3160-E0FD-1B21-317E-582AE50FF8D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8BD8400-875E-A19C-845C-6F87A74A8C6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DBDF931-5F03-D5E1-4A4D-E0110285E4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055740-9643-A88B-3FAA-7EBC09A03FFE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C036857-11EC-8144-39C8-3AFE36858AF6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DFC1294-C2F3-148A-5FBB-730B685EDEF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11C37D2-1B34-81CB-F90F-09EB12B1F8D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2DE610-0983-C43F-6BC1-70A522A875F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0E8CE65-0279-74D4-A171-56901C184D3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087B471-8CA9-D7EE-AFCA-4FA9648676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B339388-6D22-3F9F-8F4B-FE3D8C14543C}"/>
              </a:ext>
            </a:extLst>
          </p:cNvPr>
          <p:cNvSpPr txBox="1"/>
          <p:nvPr/>
        </p:nvSpPr>
        <p:spPr>
          <a:xfrm>
            <a:off x="1534494" y="892864"/>
            <a:ext cx="1061514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C’est la lettre  j en majuscule . Elle fait le son « j». </a:t>
            </a:r>
          </a:p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Qui veut lire « j» .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48A772-9D45-84D6-09AA-9E7F7D48D882}"/>
              </a:ext>
            </a:extLst>
          </p:cNvPr>
          <p:cNvSpPr txBox="1"/>
          <p:nvPr/>
        </p:nvSpPr>
        <p:spPr>
          <a:xfrm>
            <a:off x="3589528" y="2857500"/>
            <a:ext cx="58592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38648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F4E006-96CC-1B52-7267-DC6AAF4F0D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B1D02EC-9990-8EA2-E45A-7CEDA94EF8D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41E91E5-8D8D-1032-9FEC-DA0CA198C92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7EC7157-747C-9B5D-2235-D19FF31F2E2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22F7418-255E-F19B-6955-2E99F77EBE8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9EE316-8F82-D89F-2CE6-E9BA8A2B32F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CBE8D51C-F33F-2943-DDA2-56997B92104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783DCE6-A443-A9A7-06B6-06EFF9DAFE0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4A33EA8-02C4-BACF-292E-CF459A139FA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FD34444-4DC1-5948-FA05-1A291006201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E78B965-7BFF-E967-D221-4933CECCCA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E9DC52B-9FFA-69B2-E2F2-AD2EE2CC4D6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59934E2-29BB-CE91-311A-4B9D313BA9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8334613-CC3F-2578-78BF-887B3B687999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1019919-5728-279E-0585-34E40BE48209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D50E6710-7CF3-9F48-7840-1755D6E34EAB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FB002D2-99EB-75D4-DDC1-C0774B6E712C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«j » « a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1848462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B72A8D-821A-2667-3E84-9967989D41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106048D-B396-805D-E815-8D287BB7472A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C57DBF5-2B9B-DFCF-12C3-BEFE03588C2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F35994-50BD-512E-BB75-6F1472DA290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F6039DD-BE56-BECF-C493-E6DA1FD8663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ED7490C-4879-9511-9E9E-AE8A43B718F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223E8E8-38C8-F7F5-F7D1-B984B6DFEAD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C0A4587-365F-2446-9F8B-A32229668B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8D04A65-3016-7E4E-070E-3FE4568A4EE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958B66-EA9D-6EA4-8083-5B169A8579C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E3EADA5-4AA9-4F93-510E-9231981B8BC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6CE8-69EF-7149-8FF2-1E8A08E775D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2212414-9394-1507-1BA4-36D2617137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23442" y="571500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CB5E536E-69D0-7D2C-9A60-F0B69FB510F8}"/>
              </a:ext>
            </a:extLst>
          </p:cNvPr>
          <p:cNvSpPr txBox="1"/>
          <p:nvPr/>
        </p:nvSpPr>
        <p:spPr>
          <a:xfrm>
            <a:off x="5229224" y="3130725"/>
            <a:ext cx="4143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j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a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E107586-A0C0-09B9-B225-817144F99D63}"/>
              </a:ext>
            </a:extLst>
          </p:cNvPr>
          <p:cNvSpPr txBox="1"/>
          <p:nvPr/>
        </p:nvSpPr>
        <p:spPr>
          <a:xfrm>
            <a:off x="840147" y="805965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ja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j  est à côté de la lettre  a , </a:t>
            </a:r>
            <a:r>
              <a:rPr lang="fr-FR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ça fait le son 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ja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j »  « a » « </a:t>
            </a:r>
            <a:r>
              <a:rPr lang="fr-MA" sz="24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ja</a:t>
            </a:r>
            <a:r>
              <a:rPr lang="fr-MA" sz="24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  <a:endParaRPr lang="fr-MA" sz="2800" b="1" dirty="0">
              <a:solidFill>
                <a:schemeClr val="bg1">
                  <a:lumMod val="65000"/>
                </a:schemeClr>
              </a:solidFill>
              <a:latin typeface="Dosis" panose="02010703020202060003" pitchFamily="2" charset="0"/>
              <a:cs typeface="Microsoft Uighur" panose="02000000000000000000" pitchFamily="2" charset="-78"/>
            </a:endParaRP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«j» « a 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ja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Qui veut lire «j» « a 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ja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</a:t>
            </a:r>
          </a:p>
        </p:txBody>
      </p:sp>
    </p:spTree>
    <p:extLst>
      <p:ext uri="{BB962C8B-B14F-4D97-AF65-F5344CB8AC3E}">
        <p14:creationId xmlns:p14="http://schemas.microsoft.com/office/powerpoint/2010/main" val="17526139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8238C4-59DD-AB03-D04E-235528F8F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2">
            <a:extLst>
              <a:ext uri="{FF2B5EF4-FFF2-40B4-BE49-F238E27FC236}">
                <a16:creationId xmlns:a16="http://schemas.microsoft.com/office/drawing/2014/main" id="{5038F49D-8CF0-2FFE-B668-0864BAF8A8D5}"/>
              </a:ext>
            </a:extLst>
          </p:cNvPr>
          <p:cNvSpPr/>
          <p:nvPr/>
        </p:nvSpPr>
        <p:spPr>
          <a:xfrm>
            <a:off x="-1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618E00F6-F453-440A-763D-FE08BF7A46FB}"/>
              </a:ext>
            </a:extLst>
          </p:cNvPr>
          <p:cNvSpPr/>
          <p:nvPr/>
        </p:nvSpPr>
        <p:spPr>
          <a:xfrm>
            <a:off x="11968088" y="8383812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685800"/>
            <a:endParaRPr lang="fr-MA" sz="32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3" name="Freeform 23">
            <a:extLst>
              <a:ext uri="{FF2B5EF4-FFF2-40B4-BE49-F238E27FC236}">
                <a16:creationId xmlns:a16="http://schemas.microsoft.com/office/drawing/2014/main" id="{3CD1A4F0-659C-7606-1A60-2D0C74C326F2}"/>
              </a:ext>
            </a:extLst>
          </p:cNvPr>
          <p:cNvSpPr/>
          <p:nvPr/>
        </p:nvSpPr>
        <p:spPr>
          <a:xfrm>
            <a:off x="12944475" y="1358538"/>
            <a:ext cx="713150" cy="713150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/>
            <a:endParaRPr lang="fr-FR" sz="135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7EA8E909-9533-E4B0-EF7D-780BFC50C2CB}"/>
              </a:ext>
            </a:extLst>
          </p:cNvPr>
          <p:cNvSpPr/>
          <p:nvPr/>
        </p:nvSpPr>
        <p:spPr>
          <a:xfrm>
            <a:off x="2140118" y="1806601"/>
            <a:ext cx="6018105" cy="118847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fr-FR" sz="135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74DB15F7-CFC6-A6BC-D152-269F8B0EC23C}"/>
              </a:ext>
            </a:extLst>
          </p:cNvPr>
          <p:cNvGrpSpPr/>
          <p:nvPr/>
        </p:nvGrpSpPr>
        <p:grpSpPr>
          <a:xfrm>
            <a:off x="459784" y="0"/>
            <a:ext cx="12849624" cy="9791700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9C1B77-B5ED-F652-FF79-CCD7106061B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/>
              <a:endParaRPr lang="fr-FR" sz="21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32C75368-2173-7FB8-0399-6AF323930684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7">
                <a:extLst>
                  <a:ext uri="{96DAC541-7B7A-43D3-8B79-37D633B846F1}">
                    <asvg:svgBlip xmlns:asvg="http://schemas.microsoft.com/office/drawing/2016/SVG/main" r:embed="rId18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/>
              <a:endParaRPr lang="fr-MA" sz="525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20" name="Rectangle : coins arrondis 19">
              <a:extLst>
                <a:ext uri="{FF2B5EF4-FFF2-40B4-BE49-F238E27FC236}">
                  <a16:creationId xmlns:a16="http://schemas.microsoft.com/office/drawing/2014/main" id="{9FE96150-CF0E-8AA2-34F6-A0AAED937879}"/>
                </a:ext>
              </a:extLst>
            </p:cNvPr>
            <p:cNvSpPr/>
            <p:nvPr/>
          </p:nvSpPr>
          <p:spPr>
            <a:xfrm flipH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/>
              <a:r>
                <a:rPr lang="fr-FR" sz="3600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Pictogrammes pour la gestion de la séance. </a:t>
              </a:r>
              <a:endParaRPr lang="ar-MA" sz="36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grpSp>
        <p:nvGrpSpPr>
          <p:cNvPr id="4" name="Groupe 3">
            <a:extLst>
              <a:ext uri="{FF2B5EF4-FFF2-40B4-BE49-F238E27FC236}">
                <a16:creationId xmlns:a16="http://schemas.microsoft.com/office/drawing/2014/main" id="{A20903B0-EB3A-66A1-6254-DB728A9A8BB9}"/>
              </a:ext>
            </a:extLst>
          </p:cNvPr>
          <p:cNvGrpSpPr/>
          <p:nvPr/>
        </p:nvGrpSpPr>
        <p:grpSpPr>
          <a:xfrm>
            <a:off x="1180601" y="2192703"/>
            <a:ext cx="10825088" cy="7114498"/>
            <a:chOff x="927300" y="1714500"/>
            <a:chExt cx="11861398" cy="7588800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BA0FDF2A-2214-C3B4-0AA9-C06884565443}"/>
                </a:ext>
              </a:extLst>
            </p:cNvPr>
            <p:cNvGrpSpPr/>
            <p:nvPr/>
          </p:nvGrpSpPr>
          <p:grpSpPr>
            <a:xfrm>
              <a:off x="927300" y="5617007"/>
              <a:ext cx="11861398" cy="3686293"/>
              <a:chOff x="879241" y="2081147"/>
              <a:chExt cx="15157229" cy="3686293"/>
            </a:xfrm>
          </p:grpSpPr>
          <p:grpSp>
            <p:nvGrpSpPr>
              <p:cNvPr id="299" name="Groupe 298">
                <a:extLst>
                  <a:ext uri="{FF2B5EF4-FFF2-40B4-BE49-F238E27FC236}">
                    <a16:creationId xmlns:a16="http://schemas.microsoft.com/office/drawing/2014/main" id="{471D762B-E26E-9529-5B21-5B961135C781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8" name="Rectangle : coins arrondis 18 - 2">
                  <a:extLst>
                    <a:ext uri="{FF2B5EF4-FFF2-40B4-BE49-F238E27FC236}">
                      <a16:creationId xmlns:a16="http://schemas.microsoft.com/office/drawing/2014/main" id="{CFADCD74-2819-71D2-2BB5-22EAEF36952E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9" name="Rectangle : coins arrondis 18 - 2">
                  <a:extLst>
                    <a:ext uri="{FF2B5EF4-FFF2-40B4-BE49-F238E27FC236}">
                      <a16:creationId xmlns:a16="http://schemas.microsoft.com/office/drawing/2014/main" id="{0B6CF796-E63C-BE54-2BAC-EF18E377E31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Passage au tableau.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Un élève réalise la tâche. </a:t>
                  </a:r>
                </a:p>
              </p:txBody>
            </p:sp>
          </p:grpSp>
          <p:grpSp>
            <p:nvGrpSpPr>
              <p:cNvPr id="300" name="Groupe 299">
                <a:extLst>
                  <a:ext uri="{FF2B5EF4-FFF2-40B4-BE49-F238E27FC236}">
                    <a16:creationId xmlns:a16="http://schemas.microsoft.com/office/drawing/2014/main" id="{AA643439-31E0-A165-46F8-72CA8EB175A0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86293"/>
                <a:chOff x="190445" y="2577358"/>
                <a:chExt cx="1439843" cy="2751266"/>
              </a:xfrm>
            </p:grpSpPr>
            <p:sp>
              <p:nvSpPr>
                <p:cNvPr id="306" name="Rectangle : coins arrondis 18 - 2">
                  <a:extLst>
                    <a:ext uri="{FF2B5EF4-FFF2-40B4-BE49-F238E27FC236}">
                      <a16:creationId xmlns:a16="http://schemas.microsoft.com/office/drawing/2014/main" id="{A9CD3A95-DEB9-B7F4-5A22-C171DE7166F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7" name="Rectangle : coins arrondis 18 - 2">
                  <a:extLst>
                    <a:ext uri="{FF2B5EF4-FFF2-40B4-BE49-F238E27FC236}">
                      <a16:creationId xmlns:a16="http://schemas.microsoft.com/office/drawing/2014/main" id="{71668DF2-FF3B-F58A-4634-464727A25256}"/>
                    </a:ext>
                  </a:extLst>
                </p:cNvPr>
                <p:cNvSpPr/>
                <p:nvPr/>
              </p:nvSpPr>
              <p:spPr>
                <a:xfrm flipH="1">
                  <a:off x="190445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Travail en binôme.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travaillent à deux 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301" name="Groupe 300">
                <a:extLst>
                  <a:ext uri="{FF2B5EF4-FFF2-40B4-BE49-F238E27FC236}">
                    <a16:creationId xmlns:a16="http://schemas.microsoft.com/office/drawing/2014/main" id="{0B8057DA-3C35-5119-E517-C1FCF48B8CF7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86293"/>
                <a:chOff x="190446" y="2577358"/>
                <a:chExt cx="3016583" cy="2751266"/>
              </a:xfrm>
            </p:grpSpPr>
            <p:sp>
              <p:nvSpPr>
                <p:cNvPr id="302" name="Rectangle : coins arrondis 18 - 2">
                  <a:extLst>
                    <a:ext uri="{FF2B5EF4-FFF2-40B4-BE49-F238E27FC236}">
                      <a16:creationId xmlns:a16="http://schemas.microsoft.com/office/drawing/2014/main" id="{8CA35B9E-8706-1AE1-1A69-43EEF44A0AE0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3" name="Rectangle : coins arrondis 18 - 2">
                  <a:extLst>
                    <a:ext uri="{FF2B5EF4-FFF2-40B4-BE49-F238E27FC236}">
                      <a16:creationId xmlns:a16="http://schemas.microsoft.com/office/drawing/2014/main" id="{58CB8E4A-B218-936F-4DDC-3CEEB74821BA}"/>
                    </a:ext>
                  </a:extLst>
                </p:cNvPr>
                <p:cNvSpPr/>
                <p:nvPr/>
              </p:nvSpPr>
              <p:spPr>
                <a:xfrm flipH="1">
                  <a:off x="190446" y="3925353"/>
                  <a:ext cx="1439842" cy="1403271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Pratique autonome.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L’enseignant(e)  circule entre les rangs. 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4" name="Rectangle : coins arrondis 18 - 2">
                  <a:extLst>
                    <a:ext uri="{FF2B5EF4-FFF2-40B4-BE49-F238E27FC236}">
                      <a16:creationId xmlns:a16="http://schemas.microsoft.com/office/drawing/2014/main" id="{B878870E-9238-BFD8-04C7-454A8B7ADF19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305" name="Rectangle : coins arrondis 18 - 2">
                  <a:extLst>
                    <a:ext uri="{FF2B5EF4-FFF2-40B4-BE49-F238E27FC236}">
                      <a16:creationId xmlns:a16="http://schemas.microsoft.com/office/drawing/2014/main" id="{78AA6516-AE23-8393-26E6-449EF4149533}"/>
                    </a:ext>
                  </a:extLst>
                </p:cNvPr>
                <p:cNvSpPr/>
                <p:nvPr/>
              </p:nvSpPr>
              <p:spPr>
                <a:xfrm flipH="1">
                  <a:off x="1767187" y="3901340"/>
                  <a:ext cx="1439842" cy="1427284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Devoir à la maison.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recopient leurs devoirs</a:t>
                  </a:r>
                </a:p>
              </p:txBody>
            </p:sp>
          </p:grpSp>
        </p:grp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6501F8B8-0627-8E38-E9D9-322683E595D5}"/>
                </a:ext>
              </a:extLst>
            </p:cNvPr>
            <p:cNvGrpSpPr/>
            <p:nvPr/>
          </p:nvGrpSpPr>
          <p:grpSpPr>
            <a:xfrm>
              <a:off x="927300" y="1714500"/>
              <a:ext cx="11861398" cy="3648781"/>
              <a:chOff x="879241" y="2081147"/>
              <a:chExt cx="15157229" cy="3648781"/>
            </a:xfrm>
          </p:grpSpPr>
          <p:grpSp>
            <p:nvGrpSpPr>
              <p:cNvPr id="25" name="Groupe 24">
                <a:extLst>
                  <a:ext uri="{FF2B5EF4-FFF2-40B4-BE49-F238E27FC236}">
                    <a16:creationId xmlns:a16="http://schemas.microsoft.com/office/drawing/2014/main" id="{C879E857-DC42-A002-992B-1C6ADDE35AC5}"/>
                  </a:ext>
                </a:extLst>
              </p:cNvPr>
              <p:cNvGrpSpPr/>
              <p:nvPr/>
            </p:nvGrpSpPr>
            <p:grpSpPr>
              <a:xfrm>
                <a:off x="879241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7" name="Rectangle : coins arrondis 18 - 2">
                  <a:extLst>
                    <a:ext uri="{FF2B5EF4-FFF2-40B4-BE49-F238E27FC236}">
                      <a16:creationId xmlns:a16="http://schemas.microsoft.com/office/drawing/2014/main" id="{1AC421EE-0D8B-118E-B2E3-A999570E7DE6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8" name="Rectangle : coins arrondis 18 - 2">
                  <a:extLst>
                    <a:ext uri="{FF2B5EF4-FFF2-40B4-BE49-F238E27FC236}">
                      <a16:creationId xmlns:a16="http://schemas.microsoft.com/office/drawing/2014/main" id="{45E534AB-300C-5A26-FAE7-6545AA16DF98}"/>
                    </a:ext>
                  </a:extLst>
                </p:cNvPr>
                <p:cNvSpPr/>
                <p:nvPr/>
              </p:nvSpPr>
              <p:spPr>
                <a:xfrm flipH="1">
                  <a:off x="190445" y="4165601"/>
                  <a:ext cx="1439842" cy="1135025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Modelage.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écoutent. </a:t>
                  </a:r>
                </a:p>
              </p:txBody>
            </p:sp>
          </p:grpSp>
          <p:grpSp>
            <p:nvGrpSpPr>
              <p:cNvPr id="26" name="Groupe 25">
                <a:extLst>
                  <a:ext uri="{FF2B5EF4-FFF2-40B4-BE49-F238E27FC236}">
                    <a16:creationId xmlns:a16="http://schemas.microsoft.com/office/drawing/2014/main" id="{FAB240E7-12CD-7D9D-234E-CAC5A7A1E36C}"/>
                  </a:ext>
                </a:extLst>
              </p:cNvPr>
              <p:cNvGrpSpPr/>
              <p:nvPr/>
            </p:nvGrpSpPr>
            <p:grpSpPr>
              <a:xfrm>
                <a:off x="4761805" y="2081147"/>
                <a:ext cx="3528316" cy="3648780"/>
                <a:chOff x="190445" y="2577358"/>
                <a:chExt cx="1439843" cy="2723268"/>
              </a:xfrm>
            </p:grpSpPr>
            <p:sp>
              <p:nvSpPr>
                <p:cNvPr id="295" name="Rectangle : coins arrondis 18 - 2">
                  <a:extLst>
                    <a:ext uri="{FF2B5EF4-FFF2-40B4-BE49-F238E27FC236}">
                      <a16:creationId xmlns:a16="http://schemas.microsoft.com/office/drawing/2014/main" id="{3E3378BC-1D28-C2DD-51A8-85795DF8FAB5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6" name="Rectangle : coins arrondis 18 - 2">
                  <a:extLst>
                    <a:ext uri="{FF2B5EF4-FFF2-40B4-BE49-F238E27FC236}">
                      <a16:creationId xmlns:a16="http://schemas.microsoft.com/office/drawing/2014/main" id="{B97814C7-3B3E-DA95-EA58-81B54F1F119C}"/>
                    </a:ext>
                  </a:extLst>
                </p:cNvPr>
                <p:cNvSpPr/>
                <p:nvPr/>
              </p:nvSpPr>
              <p:spPr>
                <a:xfrm flipH="1">
                  <a:off x="190445" y="4182563"/>
                  <a:ext cx="1439842" cy="1118063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Questions directes.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L’enseignant( e) désigne des élèves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  <p:grpSp>
            <p:nvGrpSpPr>
              <p:cNvPr id="27" name="Groupe 26">
                <a:extLst>
                  <a:ext uri="{FF2B5EF4-FFF2-40B4-BE49-F238E27FC236}">
                    <a16:creationId xmlns:a16="http://schemas.microsoft.com/office/drawing/2014/main" id="{7E088AD1-6174-F623-A7EA-3CC146163A2B}"/>
                  </a:ext>
                </a:extLst>
              </p:cNvPr>
              <p:cNvGrpSpPr/>
              <p:nvPr/>
            </p:nvGrpSpPr>
            <p:grpSpPr>
              <a:xfrm>
                <a:off x="8644373" y="2081147"/>
                <a:ext cx="7392097" cy="3648781"/>
                <a:chOff x="190446" y="2577358"/>
                <a:chExt cx="3016583" cy="2723269"/>
              </a:xfrm>
            </p:grpSpPr>
            <p:sp>
              <p:nvSpPr>
                <p:cNvPr id="28" name="Rectangle : coins arrondis 18 - 2">
                  <a:extLst>
                    <a:ext uri="{FF2B5EF4-FFF2-40B4-BE49-F238E27FC236}">
                      <a16:creationId xmlns:a16="http://schemas.microsoft.com/office/drawing/2014/main" id="{D9FFAE24-8BEC-5D09-9CF2-20B1C5266352}"/>
                    </a:ext>
                  </a:extLst>
                </p:cNvPr>
                <p:cNvSpPr/>
                <p:nvPr/>
              </p:nvSpPr>
              <p:spPr>
                <a:xfrm flipH="1">
                  <a:off x="190446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2" name="Rectangle : coins arrondis 18 - 2">
                  <a:extLst>
                    <a:ext uri="{FF2B5EF4-FFF2-40B4-BE49-F238E27FC236}">
                      <a16:creationId xmlns:a16="http://schemas.microsoft.com/office/drawing/2014/main" id="{57E1A71A-25D1-A99C-19C0-016464B72E43}"/>
                    </a:ext>
                  </a:extLst>
                </p:cNvPr>
                <p:cNvSpPr/>
                <p:nvPr/>
              </p:nvSpPr>
              <p:spPr>
                <a:xfrm flipH="1">
                  <a:off x="190446" y="4193888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Répétition chorale.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Toute la classe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participe. </a:t>
                  </a:r>
                </a:p>
              </p:txBody>
            </p:sp>
            <p:sp>
              <p:nvSpPr>
                <p:cNvPr id="293" name="Rectangle : coins arrondis 18 - 2">
                  <a:extLst>
                    <a:ext uri="{FF2B5EF4-FFF2-40B4-BE49-F238E27FC236}">
                      <a16:creationId xmlns:a16="http://schemas.microsoft.com/office/drawing/2014/main" id="{ABFB7F44-C24D-A7E2-F4BB-BA991E16E43C}"/>
                    </a:ext>
                  </a:extLst>
                </p:cNvPr>
                <p:cNvSpPr/>
                <p:nvPr/>
              </p:nvSpPr>
              <p:spPr>
                <a:xfrm flipH="1">
                  <a:off x="1767187" y="2577358"/>
                  <a:ext cx="1439842" cy="2695991"/>
                </a:xfrm>
                <a:prstGeom prst="roundRect">
                  <a:avLst>
                    <a:gd name="adj" fmla="val 8533"/>
                  </a:avLst>
                </a:prstGeom>
                <a:solidFill>
                  <a:schemeClr val="bg1"/>
                </a:solidFill>
                <a:ln w="38100">
                  <a:solidFill>
                    <a:srgbClr val="0097B2"/>
                  </a:solidFill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endParaRPr lang="fr-FR" sz="32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  <p:sp>
              <p:nvSpPr>
                <p:cNvPr id="294" name="Rectangle : coins arrondis 18 - 2">
                  <a:extLst>
                    <a:ext uri="{FF2B5EF4-FFF2-40B4-BE49-F238E27FC236}">
                      <a16:creationId xmlns:a16="http://schemas.microsoft.com/office/drawing/2014/main" id="{6402A3D3-19C5-F71E-FC9D-4052F4F9E7DA}"/>
                    </a:ext>
                  </a:extLst>
                </p:cNvPr>
                <p:cNvSpPr/>
                <p:nvPr/>
              </p:nvSpPr>
              <p:spPr>
                <a:xfrm flipH="1">
                  <a:off x="1767187" y="4193887"/>
                  <a:ext cx="1439842" cy="1106739"/>
                </a:xfrm>
                <a:prstGeom prst="roundRect">
                  <a:avLst/>
                </a:prstGeom>
                <a:solidFill>
                  <a:srgbClr val="0097B2"/>
                </a:solidFill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Observation. </a:t>
                  </a:r>
                </a:p>
                <a:p>
                  <a:pPr algn="ctr" defTabSz="342900">
                    <a:defRPr/>
                  </a:pPr>
                  <a:r>
                    <a:rPr lang="fr-FR" sz="2800" b="1" dirty="0">
                      <a:solidFill>
                        <a:prstClr val="white"/>
                      </a:solidFill>
                      <a:latin typeface="Microsoft Uighur" panose="02000000000000000000" pitchFamily="2" charset="-78"/>
                      <a:cs typeface="Microsoft Uighur" panose="02000000000000000000" pitchFamily="2" charset="-78"/>
                    </a:rPr>
                    <a:t>Les élèves observent</a:t>
                  </a:r>
                  <a:endParaRPr lang="ar-MA" sz="2800" b="1" dirty="0">
                    <a:solidFill>
                      <a:prstClr val="white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endParaRPr>
                </a:p>
              </p:txBody>
            </p:sp>
          </p:grpSp>
        </p:grpSp>
      </p:grpSp>
      <p:sp>
        <p:nvSpPr>
          <p:cNvPr id="7" name="ZoneTexte 5">
            <a:extLst>
              <a:ext uri="{FF2B5EF4-FFF2-40B4-BE49-F238E27FC236}">
                <a16:creationId xmlns:a16="http://schemas.microsoft.com/office/drawing/2014/main" id="{FE5B4AC6-4521-5841-1E23-D9C1384A64E5}"/>
              </a:ext>
            </a:extLst>
          </p:cNvPr>
          <p:cNvSpPr txBox="1"/>
          <p:nvPr/>
        </p:nvSpPr>
        <p:spPr>
          <a:xfrm>
            <a:off x="11496190" y="58139"/>
            <a:ext cx="213762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342900">
              <a:defRPr/>
            </a:pPr>
            <a:r>
              <a:rPr lang="fr-FR" sz="21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Pour l’enseignant ( e )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8C868B1-FD9A-1519-6987-A526B0B295E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177" y="2239254"/>
            <a:ext cx="1725836" cy="1721373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99CEE31-CE59-5E23-02CB-9EBBA5DCBD5F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4092063" y="2516380"/>
            <a:ext cx="2105587" cy="140441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676B2580-DB1F-A362-8330-1A0262B65A9A}"/>
              </a:ext>
            </a:extLst>
          </p:cNvPr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2951" y="2368126"/>
            <a:ext cx="1843445" cy="1547516"/>
          </a:xfrm>
          <a:prstGeom prst="rect">
            <a:avLst/>
          </a:prstGeom>
        </p:spPr>
      </p:pic>
      <p:pic>
        <p:nvPicPr>
          <p:cNvPr id="30" name="Image 29">
            <a:extLst>
              <a:ext uri="{FF2B5EF4-FFF2-40B4-BE49-F238E27FC236}">
                <a16:creationId xmlns:a16="http://schemas.microsoft.com/office/drawing/2014/main" id="{22866E99-CE8C-03AC-8FDC-6F31C4D4C977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1465177" y="6078389"/>
            <a:ext cx="1950722" cy="1352362"/>
          </a:xfrm>
          <a:prstGeom prst="roundRect">
            <a:avLst>
              <a:gd name="adj" fmla="val 11078"/>
            </a:avLst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948671F5-86C2-0904-D360-E4C66766E4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9763" y="6158905"/>
            <a:ext cx="1948191" cy="1355468"/>
          </a:xfrm>
          <a:prstGeom prst="rect">
            <a:avLst/>
          </a:prstGeom>
        </p:spPr>
      </p:pic>
      <p:pic>
        <p:nvPicPr>
          <p:cNvPr id="32" name="Image 31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2711B6C5-2365-2541-3A7A-A8F9BA0FAE38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901428" y="2326182"/>
            <a:ext cx="1318892" cy="1547516"/>
          </a:xfrm>
          <a:prstGeom prst="rect">
            <a:avLst/>
          </a:prstGeom>
        </p:spPr>
      </p:pic>
      <p:pic>
        <p:nvPicPr>
          <p:cNvPr id="33" name="Picture 2">
            <a:extLst>
              <a:ext uri="{FF2B5EF4-FFF2-40B4-BE49-F238E27FC236}">
                <a16:creationId xmlns:a16="http://schemas.microsoft.com/office/drawing/2014/main" id="{BA3176FE-9B0C-BD54-006F-76F9E1BCB3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5338" y="6189067"/>
            <a:ext cx="2020827" cy="1355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22D85CFA-E340-38C2-3740-2051060E0940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3857" y="6158905"/>
            <a:ext cx="2168921" cy="1355467"/>
          </a:xfrm>
          <a:prstGeom prst="rect">
            <a:avLst/>
          </a:prstGeom>
        </p:spPr>
      </p:pic>
      <p:sp>
        <p:nvSpPr>
          <p:cNvPr id="42" name="ZoneTexte 41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6232861" y="3706084"/>
            <a:ext cx="165201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45">
              <a:defRPr/>
            </a:pPr>
            <a:r>
              <a:rPr lang="fr-FR" sz="1350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40375675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DE43A-2942-510D-631F-EF55F344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D6CEDD-43CF-51E5-F300-042447EC6AC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BD84ECDB-EFDF-6639-9738-3EBA0B8DE87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B541378-38F3-0E43-9117-4BDEB444466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158925E-BFC2-8C39-4ADA-5EBC2590BE8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82F963-DCD5-90F7-2704-AFE74C83BC56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68FEA5E-6829-45AF-840C-3DEDCE649DE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C0F8FA2-4099-1DFA-1D3E-769EC793011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9925B80-4E0C-6A3B-1F4E-B0FD15BA3A7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56F3FAC1-FC31-F26E-9C26-627168A1682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C50E72E-551E-812C-82D4-0E1813D0EB2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B4C66F1E-20A9-D3CB-DFF9-CD6752ABAC9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DE3ADD7-9626-2413-9E3E-21F3155F2B8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F98188A-9518-6246-DC33-28E08EA4792C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02E5C7B-A5BC-D0F2-7166-CB178E96CA3B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F1F0497-6F2C-CFCA-3E0A-E8619BE9225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8532B9D-18C4-9C6A-E51A-E88F53A2651D}"/>
              </a:ext>
            </a:extLst>
          </p:cNvPr>
          <p:cNvSpPr txBox="1"/>
          <p:nvPr/>
        </p:nvSpPr>
        <p:spPr>
          <a:xfrm>
            <a:off x="1488576" y="860981"/>
            <a:ext cx="11099623" cy="4892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32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«j» « o » qui veut lire les lettres ? </a:t>
            </a:r>
            <a:endParaRPr lang="fr-FR" sz="32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2328709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1ADD9-E03D-F180-D26F-DE6145F6E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77A6BC5-2581-B5BF-9F6F-270CB5C5D51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A4B8D6D-9D7A-8AFC-B67B-DFEC1226884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FFDAB57-A6B7-BA81-752F-E450B40A3F8F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DDCF136-B71F-171F-A814-1B25CC01C67A}"/>
                </a:ext>
              </a:extLst>
            </p:cNvPr>
            <p:cNvSpPr/>
            <p:nvPr/>
          </p:nvSpPr>
          <p:spPr>
            <a:xfrm>
              <a:off x="329910" y="330438"/>
              <a:ext cx="8496000" cy="885099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EFA3EA4-D653-88B4-B38A-16602AC612B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6C9F86-2CD2-96D0-7D48-70D37CD563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658D607-8D6C-05EC-7686-77D12DF41E6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7FF6FA7-C3AF-EF50-D59F-DFDF1BE78BB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B067121-6EED-863C-E429-742A6201FEF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A851CBF-605A-0EA2-53A5-5278762632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DAF32FE-1D9C-36A7-0D4B-621D380A395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FB84FF-D757-19D8-A3A3-09E16C2C03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8710" y="680119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DD2A1B1-13B6-BFA8-8630-9B35BB35B344}"/>
              </a:ext>
            </a:extLst>
          </p:cNvPr>
          <p:cNvSpPr txBox="1"/>
          <p:nvPr/>
        </p:nvSpPr>
        <p:spPr>
          <a:xfrm>
            <a:off x="3733800" y="3130725"/>
            <a:ext cx="594359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j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o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97C7878-599E-BB52-EDAD-18A54E3E35F4}"/>
              </a:ext>
            </a:extLst>
          </p:cNvPr>
          <p:cNvSpPr txBox="1"/>
          <p:nvPr/>
        </p:nvSpPr>
        <p:spPr>
          <a:xfrm>
            <a:off x="914400" y="848837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jo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j est à côté de la lettre  o,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jo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j»  « o » 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jo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j» « o 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jo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Qui veut lire «j» « o 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jo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</a:t>
            </a:r>
          </a:p>
        </p:txBody>
      </p:sp>
    </p:spTree>
    <p:extLst>
      <p:ext uri="{BB962C8B-B14F-4D97-AF65-F5344CB8AC3E}">
        <p14:creationId xmlns:p14="http://schemas.microsoft.com/office/powerpoint/2010/main" val="296175518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916205-9FE7-6D0A-9BE1-FAB899CFFC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0B13A8A-6C4B-A30B-FB57-A084A053949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2F1AFAE-7D6A-EC23-265F-98AED78CC6C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4A771D-1316-0E3B-2675-C163620E659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8A18E06-F8BC-4A41-F8AB-D40E6599339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F7C95C-5D63-7F1C-129B-FC890C63732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96EFDD5-9D14-2987-91C1-F5828A6BD6E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5F7934C-55EB-8E4C-9EC9-4EDFAE0416F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BDBB68D1-EDF7-9FEE-FD68-50F42FB19AC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60ABD448-ED05-C5CB-3116-D7CFBA96350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26FC57E-CB2A-C146-E8FA-9992918B0D6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88D0DD1E-053C-F936-7142-5181125937D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87F0C54-FC6C-0542-F4B7-99DD02E6BD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7ABDA40-16AB-51A3-6BAF-DFFBBB1500E0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92A6F54-9A54-48A1-77A4-6B541F70350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A906AF80-38D2-4529-40D3-120F61D27D1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D0E49A5-14EE-A372-E982-1E6BB3306F06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«j» « i » qui 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23794809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38F2D5-9421-C050-A299-5E08E9C9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8A7128D-3749-A3BC-BD50-551DDB29630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FB2A-2C91-733F-90BC-28809556658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38938B0-BB36-C30E-A7C3-25D07BA561BC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633E1F2-EF30-DA6C-6C96-3AECC18CB9F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6DD2E326-1519-3E39-A201-8E33722464C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BFE570E-6A18-FEE2-0C10-5AF21570CD5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D009819-C489-EF30-9C8B-A96294EB96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1B7B291-6754-680E-98D7-F66E4D4EEFE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096FC79-E559-011A-8242-36D933BEC2E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C749260-63D9-96B5-B1AE-D38BADA96FD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452E018-1EFC-4A55-2F08-6E27F13C59B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265FF48-89B5-8A38-F1DB-B4BB863B44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0F194BC-EF91-4FD4-E031-2DCF5E260705}"/>
              </a:ext>
            </a:extLst>
          </p:cNvPr>
          <p:cNvSpPr txBox="1"/>
          <p:nvPr/>
        </p:nvSpPr>
        <p:spPr>
          <a:xfrm>
            <a:off x="5229225" y="3130725"/>
            <a:ext cx="325755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j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i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BE8991-406E-1B62-CD7C-BD7800D3FFD2}"/>
              </a:ext>
            </a:extLst>
          </p:cNvPr>
          <p:cNvSpPr txBox="1"/>
          <p:nvPr/>
        </p:nvSpPr>
        <p:spPr>
          <a:xfrm>
            <a:off x="1082782" y="811081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ji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j est à côté de la lettre  i .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ji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«j»  « i » 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ji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j» « i 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ji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Qui veut lire «j» « i 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ji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 </a:t>
            </a:r>
          </a:p>
        </p:txBody>
      </p:sp>
    </p:spTree>
    <p:extLst>
      <p:ext uri="{BB962C8B-B14F-4D97-AF65-F5344CB8AC3E}">
        <p14:creationId xmlns:p14="http://schemas.microsoft.com/office/powerpoint/2010/main" val="57798869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B7626A-F924-3AB3-8B0E-05AECD8BF9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803C383-A9A0-AF41-3750-25CD3415C0B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5F8CBD9-4496-5A49-EA3A-0615F10CBADA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FFAC679A-1AE1-2EE2-9AC1-C6C0912367F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12059FDE-8E3D-47FD-9F29-63A9D88EBFA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3E8D41D-AF45-807D-A588-45DD4A9833A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B12A562-4A1C-4F3B-B1CD-346020F5222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F889590-176E-431D-EC5B-2C21432722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C681916-D47D-DF48-30D2-3B5D64244C6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BCB228-77B9-2CA6-3789-B573CD3DD80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388B375-9A3F-8CA5-B977-22F36CA740B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6B512A9-540E-D8ED-EC04-2C62A24BFE4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C9CE880-FF43-A769-F8F7-BD078B5DFE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9418729B-D227-E12E-9FD9-786794C22320}"/>
              </a:ext>
            </a:extLst>
          </p:cNvPr>
          <p:cNvSpPr txBox="1"/>
          <p:nvPr/>
        </p:nvSpPr>
        <p:spPr>
          <a:xfrm>
            <a:off x="4134950" y="3150274"/>
            <a:ext cx="2471553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8A69901-1CE2-63DA-A27F-6A2D54517F1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A7A9320-AFBC-FA16-B047-0306F6732066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D182F0F7-B232-057C-D843-6BBCEDE8E91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 j» « e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3293547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8591BA-DC8A-3E46-EF39-DD02414A4A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792D11D-4967-B4AC-DF75-64F30E50E33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3830F95-3F4E-4D9F-863B-D8B3AD785D3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43BA295-7558-F7B5-4368-2A5D31321AB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A1EF7A0-4434-800F-1996-095E1BC10D5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177DECD7-F6E9-5610-B3CC-13BFE979958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2D6FADE-1124-F270-1167-2B376F43E2F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69115BD-AE91-BCC1-6FBE-BF68CF891D6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DFA11F43-38C0-BECD-A778-800472D58CC1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A3365D4-AC66-3851-8771-38F68D4319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719EE891-9FDD-0F54-6EE0-98AFA06F2FE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1882836-582A-D1D7-611D-1EFB86DA9A0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4433803-A75E-89C0-608A-FE7B5F7F9B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3242" y="811080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3C955B0F-8847-C45E-AA6B-BBC276A165F9}"/>
              </a:ext>
            </a:extLst>
          </p:cNvPr>
          <p:cNvSpPr txBox="1"/>
          <p:nvPr/>
        </p:nvSpPr>
        <p:spPr>
          <a:xfrm>
            <a:off x="4329728" y="3130725"/>
            <a:ext cx="534767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j</a:t>
            </a: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e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782BB8A-AF7D-10A2-A331-92EFA7606828}"/>
              </a:ext>
            </a:extLst>
          </p:cNvPr>
          <p:cNvSpPr txBox="1"/>
          <p:nvPr/>
        </p:nvSpPr>
        <p:spPr>
          <a:xfrm>
            <a:off x="733475" y="741813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je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j  est à côté de la lettre  e 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je ». « j»  « e » « je ».      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«j» « e » «je ».         Qui veut lire «j» « e » «je ». 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99263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DF5AD-2269-74AB-6FE8-244BFA56E7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13F1E40-C89A-5627-8E9D-1DE4A855950D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8903658-692D-4721-3512-65FD8514E31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79105FD-0B99-901F-BBA1-D86DC040A08B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9235534-9E73-399B-035A-29014CD7F1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8C3976-7DAD-89F2-AE4E-DD7DFE09893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4AA0D09-3EA5-CCE1-4E5E-317C4097EAE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A34CAF-AD48-D9D3-5CE9-D024C1D341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ED39E17-B375-5F24-65D7-6F4C03F875A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655463C-597B-13A2-AF59-6EAF9022140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CF0D90D9-71C1-F8F4-DE6D-522E6FFEBF5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0055963-822B-2A8B-E148-F22C5B24706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B5C2BBA0-AD80-B391-53AC-425D5501BD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D1E4BC8-5AB6-6F52-10C8-016D2CA83656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12E12BB-7312-2DD0-6A96-92E83CF9478D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B5EE3D42-A8C8-34D4-3A13-C909BF76242C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C5F43221-4D17-81DE-7312-AE18270C4562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«j» « é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781361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73FAB0-9B1E-98EF-490B-AF574EF0CD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7BAFF11-2361-9E65-83E9-C125DDB1C72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BBEFD04-B657-6687-E681-DF3BC53F7271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D9E74EB9-3FE1-49A0-BCEC-1BAAF05B931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74313204-33AC-B155-9A27-E87576F810E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74D6A91-4726-68FD-EA56-22C5229049C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1312CAA-D1D1-35D1-7E32-DA0BB7EC875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D419F53E-741B-41BA-6C63-EAC80F9DCE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3C58BE3-49C2-8F9B-6E30-DF429DCB5FD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463EADBD-6EDC-F975-FE2E-AB153662C66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067FFC3-A058-C7DC-837E-7F0040887F2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5CE8AB2-2C83-DDA3-6475-5CFE6D19D46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179EBA54-F718-C238-E0F4-DE517824D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4561" y="604195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EAECE4E5-5142-DD6D-CFE4-5577409EC8A8}"/>
              </a:ext>
            </a:extLst>
          </p:cNvPr>
          <p:cNvSpPr txBox="1"/>
          <p:nvPr/>
        </p:nvSpPr>
        <p:spPr>
          <a:xfrm>
            <a:off x="4495800" y="3130725"/>
            <a:ext cx="39909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j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é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2EB2B53E-C410-1CE6-015F-3AD21CC783A4}"/>
              </a:ext>
            </a:extLst>
          </p:cNvPr>
          <p:cNvSpPr txBox="1"/>
          <p:nvPr/>
        </p:nvSpPr>
        <p:spPr>
          <a:xfrm>
            <a:off x="814115" y="687414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jé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 j est à côté de la lettre  é .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jé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« j»  « é » 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jé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«j» « é 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jé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Qui veut lire «j» « é 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jé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</a:t>
            </a:r>
          </a:p>
        </p:txBody>
      </p:sp>
    </p:spTree>
    <p:extLst>
      <p:ext uri="{BB962C8B-B14F-4D97-AF65-F5344CB8AC3E}">
        <p14:creationId xmlns:p14="http://schemas.microsoft.com/office/powerpoint/2010/main" val="94863187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CBD1A5-71C5-6608-EC65-EF69BA39F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63C0FCD-5CFE-0AAC-62A3-3414C521D6B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D899131-0E5C-484F-AE37-76FF2F4EB7EB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9346DF8-1717-6EE4-E2B9-20A5FAA675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D2982DE-FB64-0C4F-4596-4CD1E8EB075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D26A7FE-53F4-5871-D622-C87C7308852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83A92E5-7041-74BF-FB8E-1D5B9E6D53C9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F406124-EB82-390C-AD66-2EDAA72B3AF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D6A09FD-FE5F-0E2A-C922-DDFADB176C2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EBB6DEB-00B8-911E-59CF-A01DDD6C921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F1D7BF95-42A2-03B3-BF32-F589B9155D9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82D8E13-E733-2D5F-0740-78DD7025446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EF13AD9-D805-0A49-1C28-5C4897B17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399D053-80AC-25DF-AF20-C3700D41B40E}"/>
              </a:ext>
            </a:extLst>
          </p:cNvPr>
          <p:cNvSpPr txBox="1"/>
          <p:nvPr/>
        </p:nvSpPr>
        <p:spPr>
          <a:xfrm>
            <a:off x="2857500" y="3130725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8B26B207-4152-4D23-B677-A95D3E115827}"/>
              </a:ext>
            </a:extLst>
          </p:cNvPr>
          <p:cNvSpPr txBox="1"/>
          <p:nvPr/>
        </p:nvSpPr>
        <p:spPr>
          <a:xfrm>
            <a:off x="8001000" y="3047033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EE7EDC9-F789-2D32-E248-5D8B9EB3DDF0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09106E-6DCE-3A5E-80CD-6F6AA0C01B77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«j» « u » qui veut lire les lettres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8689651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DF812A-4F5A-0C5F-C0C0-BB078AEE62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6F1DBB8-F857-CEDA-5A5D-D96598F8627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C40540D-91CB-7549-A701-91FFC69987A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1A0F7AAB-009E-0A77-A46E-CBB3E06EF6C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925C9B3-D5F0-4E3A-91B0-BA1F907D654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773292D-FB81-0C96-80F2-D4A5638E02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CE4E5DC-2DD4-A73F-26BB-9C32325180C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9F9EB24-8211-529E-B917-AF89E60B59E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988A661-73EC-604F-1A50-A673C218D86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10A607-0D1C-FC57-B12C-B805BC5443A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9BD9C89-DD58-AB7E-1227-EF96D4AD6326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F3AFB68-98A6-49D1-E0FC-0A4BB879C58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8BE5EF0-340E-687C-9627-E937FBEDE6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6358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57C290B-7370-22F3-700F-A9CD635F4EC0}"/>
              </a:ext>
            </a:extLst>
          </p:cNvPr>
          <p:cNvSpPr txBox="1"/>
          <p:nvPr/>
        </p:nvSpPr>
        <p:spPr>
          <a:xfrm>
            <a:off x="3581400" y="3130725"/>
            <a:ext cx="4905375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j</a:t>
            </a:r>
            <a:r>
              <a:rPr lang="fr-FR" sz="25800" b="1" kern="0" spc="480" dirty="0" err="1">
                <a:solidFill>
                  <a:srgbClr val="106585"/>
                </a:solidFill>
                <a:latin typeface="Dosis" pitchFamily="2" charset="0"/>
              </a:rPr>
              <a:t>u</a:t>
            </a:r>
            <a:endParaRPr lang="fr-FR" sz="25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0F517F3-5B01-0CA2-0161-4B8B04EFA20E}"/>
              </a:ext>
            </a:extLst>
          </p:cNvPr>
          <p:cNvSpPr txBox="1"/>
          <p:nvPr/>
        </p:nvSpPr>
        <p:spPr>
          <a:xfrm>
            <a:off x="1013891" y="761685"/>
            <a:ext cx="12950660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ju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j est à côté de la lettre u, ça fait le son 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ju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«j» «u» «</a:t>
            </a:r>
            <a:r>
              <a:rPr lang="fr-MA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ju</a:t>
            </a: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«j» « u 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Qui veut lire «j» « u 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».  </a:t>
            </a:r>
          </a:p>
        </p:txBody>
      </p:sp>
    </p:spTree>
    <p:extLst>
      <p:ext uri="{BB962C8B-B14F-4D97-AF65-F5344CB8AC3E}">
        <p14:creationId xmlns:p14="http://schemas.microsoft.com/office/powerpoint/2010/main" val="41438385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>
            <a:extLst>
              <a:ext uri="{FF2B5EF4-FFF2-40B4-BE49-F238E27FC236}">
                <a16:creationId xmlns:a16="http://schemas.microsoft.com/office/drawing/2014/main" id="{3E48B176-737A-9792-E08B-7DC87159D4F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-3213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5555" b="-5555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>
            <p:custDataLst>
              <p:tags r:id="rId2"/>
            </p:custDataLst>
          </p:nvPr>
        </p:nvSpPr>
        <p:spPr>
          <a:xfrm>
            <a:off x="2349737" y="1460251"/>
            <a:ext cx="11876750" cy="78380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914445">
              <a:lnSpc>
                <a:spcPts val="8229"/>
              </a:lnSpc>
              <a:spcAft>
                <a:spcPts val="3000"/>
              </a:spcAft>
              <a:defRPr/>
            </a:pPr>
            <a:r>
              <a:rPr lang="fr-FR" sz="66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        </a:t>
            </a:r>
            <a:r>
              <a:rPr lang="fr-FR" sz="6000" b="1" dirty="0">
                <a:solidFill>
                  <a:srgbClr val="106585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Plan de la séance 1</a:t>
            </a:r>
            <a:endParaRPr lang="fr-FR" sz="6600" b="1" dirty="0">
              <a:solidFill>
                <a:srgbClr val="106585"/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endParaRPr lang="fr-FR" sz="1500" b="1" dirty="0">
              <a:solidFill>
                <a:schemeClr val="accent5">
                  <a:lumMod val="50000"/>
                </a:schemeClr>
              </a:solidFill>
              <a:latin typeface="Dosis" pitchFamily="2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 1. Rituel : </a:t>
            </a:r>
            <a:r>
              <a:rPr lang="fr-FR" sz="3600" dirty="0">
                <a:latin typeface="Dosis" pitchFamily="2" charset="0"/>
                <a:cs typeface="Calibri" panose="020F0502020204030204" pitchFamily="34" charset="0"/>
              </a:rPr>
              <a:t>dictée flash</a:t>
            </a:r>
            <a:r>
              <a:rPr lang="fr-FR" sz="3600" dirty="0">
                <a:latin typeface="Dosis" pitchFamily="2" charset="0"/>
              </a:rPr>
              <a:t> </a:t>
            </a:r>
            <a:endParaRPr lang="fr-FR" sz="4400" dirty="0">
              <a:latin typeface="Dosis" pitchFamily="2" charset="0"/>
              <a:cs typeface="Calibri" panose="020F0502020204030204" pitchFamily="34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2.Vocabulaire</a:t>
            </a:r>
          </a:p>
          <a:p>
            <a:pPr marL="457200" indent="-457200" defTabSz="914445">
              <a:spcAft>
                <a:spcPts val="1800"/>
              </a:spcAft>
              <a:buFontTx/>
              <a:buChar char="-"/>
              <a:defRPr/>
            </a:pPr>
            <a:r>
              <a:rPr lang="fr-FR" sz="3200" dirty="0">
                <a:latin typeface="Dosis" pitchFamily="2" charset="0"/>
              </a:rPr>
              <a:t>jupe – jardin – jus - jouer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3.</a:t>
            </a:r>
            <a:r>
              <a:rPr lang="fr-MA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Lecture: </a:t>
            </a:r>
            <a:r>
              <a:rPr lang="fr-MA" sz="3200" dirty="0">
                <a:latin typeface="Dosis" pitchFamily="2" charset="0"/>
              </a:rPr>
              <a:t>syllabes et mots simples avec: j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4.Écriture: </a:t>
            </a:r>
            <a:r>
              <a:rPr lang="fr-MA" sz="3200" dirty="0">
                <a:latin typeface="Dosis" pitchFamily="2" charset="0"/>
              </a:rPr>
              <a:t>syllabes et mots simples avec :j</a:t>
            </a:r>
            <a:endParaRPr lang="fr-FR" sz="3200" dirty="0">
              <a:latin typeface="Dosis" pitchFamily="2" charset="0"/>
            </a:endParaRP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5.Pratique autonome</a:t>
            </a:r>
          </a:p>
          <a:p>
            <a:pPr defTabSz="914445">
              <a:spcAft>
                <a:spcPts val="1800"/>
              </a:spcAft>
              <a:defRPr/>
            </a:pPr>
            <a:r>
              <a:rPr lang="fr-FR" sz="4400" b="1" dirty="0">
                <a:solidFill>
                  <a:srgbClr val="106585"/>
                </a:solidFill>
                <a:latin typeface="Dosis" pitchFamily="2" charset="0"/>
                <a:cs typeface="Calibri" panose="020F0502020204030204" pitchFamily="34" charset="0"/>
              </a:rPr>
              <a:t>6.Jeu</a:t>
            </a:r>
          </a:p>
        </p:txBody>
      </p:sp>
      <p:sp>
        <p:nvSpPr>
          <p:cNvPr id="9" name="Freeform 9"/>
          <p:cNvSpPr/>
          <p:nvPr>
            <p:custDataLst>
              <p:tags r:id="rId3"/>
            </p:custDataLst>
          </p:nvPr>
        </p:nvSpPr>
        <p:spPr>
          <a:xfrm>
            <a:off x="1" y="7658100"/>
            <a:ext cx="1977638" cy="262545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Freeform 10"/>
          <p:cNvSpPr/>
          <p:nvPr>
            <p:custDataLst>
              <p:tags r:id="rId4"/>
            </p:custDataLst>
          </p:nvPr>
        </p:nvSpPr>
        <p:spPr>
          <a:xfrm>
            <a:off x="11125200" y="7429500"/>
            <a:ext cx="2558670" cy="285405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pPr defTabSz="914445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80B285C9-C0F8-D54A-C597-3B205FF0BC8B}"/>
              </a:ext>
            </a:extLst>
          </p:cNvPr>
          <p:cNvGrpSpPr/>
          <p:nvPr/>
        </p:nvGrpSpPr>
        <p:grpSpPr>
          <a:xfrm>
            <a:off x="10244975" y="3390900"/>
            <a:ext cx="1066274" cy="418206"/>
            <a:chOff x="3663231" y="3540342"/>
            <a:chExt cx="1066274" cy="385540"/>
          </a:xfrm>
        </p:grpSpPr>
        <p:sp>
          <p:nvSpPr>
            <p:cNvPr id="36" name="Rectangle : coins arrondis 35">
              <a:extLst>
                <a:ext uri="{FF2B5EF4-FFF2-40B4-BE49-F238E27FC236}">
                  <a16:creationId xmlns:a16="http://schemas.microsoft.com/office/drawing/2014/main" id="{A0A759C9-628A-E953-460B-A5BA3FFCE08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7" name="Picture 2">
              <a:extLst>
                <a:ext uri="{FF2B5EF4-FFF2-40B4-BE49-F238E27FC236}">
                  <a16:creationId xmlns:a16="http://schemas.microsoft.com/office/drawing/2014/main" id="{84B05220-8793-5019-507D-45BA24E57C2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id="{A7F5D616-D051-C6E7-3B2C-B6E934CC85C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76049D47-7F43-1DEA-C6A9-BBDEE9D1F445}"/>
              </a:ext>
            </a:extLst>
          </p:cNvPr>
          <p:cNvGrpSpPr/>
          <p:nvPr/>
        </p:nvGrpSpPr>
        <p:grpSpPr>
          <a:xfrm>
            <a:off x="10246691" y="4410546"/>
            <a:ext cx="1037462" cy="418206"/>
            <a:chOff x="3663231" y="3540342"/>
            <a:chExt cx="1037462" cy="385540"/>
          </a:xfrm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BC0ACB3C-A9E9-0B32-C252-6E4619B8DEB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1" name="Picture 2">
              <a:extLst>
                <a:ext uri="{FF2B5EF4-FFF2-40B4-BE49-F238E27FC236}">
                  <a16:creationId xmlns:a16="http://schemas.microsoft.com/office/drawing/2014/main" id="{14BB633E-09B7-6180-472A-CC9AA6A40AD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2" name="ZoneTexte 41">
              <a:extLst>
                <a:ext uri="{FF2B5EF4-FFF2-40B4-BE49-F238E27FC236}">
                  <a16:creationId xmlns:a16="http://schemas.microsoft.com/office/drawing/2014/main" id="{C6960B82-0C5A-E30E-C9E0-888C833AC80E}"/>
                </a:ext>
              </a:extLst>
            </p:cNvPr>
            <p:cNvSpPr txBox="1"/>
            <p:nvPr/>
          </p:nvSpPr>
          <p:spPr>
            <a:xfrm>
              <a:off x="3952506" y="361771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3" name="Groupe 42">
            <a:extLst>
              <a:ext uri="{FF2B5EF4-FFF2-40B4-BE49-F238E27FC236}">
                <a16:creationId xmlns:a16="http://schemas.microsoft.com/office/drawing/2014/main" id="{EC8D3E59-D6FA-5219-C275-AEBF739C62AC}"/>
              </a:ext>
            </a:extLst>
          </p:cNvPr>
          <p:cNvGrpSpPr/>
          <p:nvPr/>
        </p:nvGrpSpPr>
        <p:grpSpPr>
          <a:xfrm>
            <a:off x="10941022" y="6056514"/>
            <a:ext cx="1108980" cy="418206"/>
            <a:chOff x="3581032" y="3265648"/>
            <a:chExt cx="1108980" cy="385540"/>
          </a:xfrm>
        </p:grpSpPr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DCED4454-6111-386F-2617-725AD62DFC5D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5" name="Picture 2">
              <a:extLst>
                <a:ext uri="{FF2B5EF4-FFF2-40B4-BE49-F238E27FC236}">
                  <a16:creationId xmlns:a16="http://schemas.microsoft.com/office/drawing/2014/main" id="{3C2E4D29-3784-36C2-3F31-1D45AF0B04A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6" name="ZoneTexte 45">
              <a:extLst>
                <a:ext uri="{FF2B5EF4-FFF2-40B4-BE49-F238E27FC236}">
                  <a16:creationId xmlns:a16="http://schemas.microsoft.com/office/drawing/2014/main" id="{7942CFC0-A202-F883-59E5-2FEC07AA723F}"/>
                </a:ext>
              </a:extLst>
            </p:cNvPr>
            <p:cNvSpPr txBox="1"/>
            <p:nvPr/>
          </p:nvSpPr>
          <p:spPr>
            <a:xfrm>
              <a:off x="3941825" y="334358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40 min</a:t>
              </a:r>
            </a:p>
          </p:txBody>
        </p:sp>
      </p:grpSp>
      <p:grpSp>
        <p:nvGrpSpPr>
          <p:cNvPr id="47" name="Groupe 46">
            <a:extLst>
              <a:ext uri="{FF2B5EF4-FFF2-40B4-BE49-F238E27FC236}">
                <a16:creationId xmlns:a16="http://schemas.microsoft.com/office/drawing/2014/main" id="{47907D5B-B91E-C41D-049F-B072AB707B16}"/>
              </a:ext>
            </a:extLst>
          </p:cNvPr>
          <p:cNvGrpSpPr/>
          <p:nvPr/>
        </p:nvGrpSpPr>
        <p:grpSpPr>
          <a:xfrm>
            <a:off x="10186637" y="7815256"/>
            <a:ext cx="1132930" cy="418206"/>
            <a:chOff x="3663231" y="3540342"/>
            <a:chExt cx="1017343" cy="385540"/>
          </a:xfrm>
        </p:grpSpPr>
        <p:sp>
          <p:nvSpPr>
            <p:cNvPr id="48" name="Rectangle : coins arrondis 47">
              <a:extLst>
                <a:ext uri="{FF2B5EF4-FFF2-40B4-BE49-F238E27FC236}">
                  <a16:creationId xmlns:a16="http://schemas.microsoft.com/office/drawing/2014/main" id="{CDBED388-7B20-662E-2579-6CF419611DE7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9" name="Picture 2">
              <a:extLst>
                <a:ext uri="{FF2B5EF4-FFF2-40B4-BE49-F238E27FC236}">
                  <a16:creationId xmlns:a16="http://schemas.microsoft.com/office/drawing/2014/main" id="{907186F6-3906-26B1-9DFA-07221F54F4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0" name="ZoneTexte 49">
              <a:extLst>
                <a:ext uri="{FF2B5EF4-FFF2-40B4-BE49-F238E27FC236}">
                  <a16:creationId xmlns:a16="http://schemas.microsoft.com/office/drawing/2014/main" id="{D1330085-263F-1AC5-856A-1C515E8881E1}"/>
                </a:ext>
              </a:extLst>
            </p:cNvPr>
            <p:cNvSpPr txBox="1"/>
            <p:nvPr/>
          </p:nvSpPr>
          <p:spPr>
            <a:xfrm>
              <a:off x="3932387" y="3616156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51" name="Groupe 50">
            <a:extLst>
              <a:ext uri="{FF2B5EF4-FFF2-40B4-BE49-F238E27FC236}">
                <a16:creationId xmlns:a16="http://schemas.microsoft.com/office/drawing/2014/main" id="{0ED9E39D-FD6B-BBB0-92DE-F92FAE5B7C3E}"/>
              </a:ext>
            </a:extLst>
          </p:cNvPr>
          <p:cNvGrpSpPr/>
          <p:nvPr/>
        </p:nvGrpSpPr>
        <p:grpSpPr>
          <a:xfrm>
            <a:off x="10135113" y="8611566"/>
            <a:ext cx="1237986" cy="418206"/>
            <a:chOff x="3663231" y="3540342"/>
            <a:chExt cx="1066274" cy="385540"/>
          </a:xfrm>
        </p:grpSpPr>
        <p:sp>
          <p:nvSpPr>
            <p:cNvPr id="52" name="Rectangle : coins arrondis 51">
              <a:extLst>
                <a:ext uri="{FF2B5EF4-FFF2-40B4-BE49-F238E27FC236}">
                  <a16:creationId xmlns:a16="http://schemas.microsoft.com/office/drawing/2014/main" id="{BADD7E62-00C3-7822-0C55-DB1A8401ECB4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3" name="Picture 2">
              <a:extLst>
                <a:ext uri="{FF2B5EF4-FFF2-40B4-BE49-F238E27FC236}">
                  <a16:creationId xmlns:a16="http://schemas.microsoft.com/office/drawing/2014/main" id="{ECE70611-7BB1-2B23-080A-A50242166D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4" name="ZoneTexte 53">
              <a:extLst>
                <a:ext uri="{FF2B5EF4-FFF2-40B4-BE49-F238E27FC236}">
                  <a16:creationId xmlns:a16="http://schemas.microsoft.com/office/drawing/2014/main" id="{27DC2E05-312A-8411-CAB7-C88B2248CD8E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grpSp>
        <p:nvGrpSpPr>
          <p:cNvPr id="55" name="Groupe 54">
            <a:extLst>
              <a:ext uri="{FF2B5EF4-FFF2-40B4-BE49-F238E27FC236}">
                <a16:creationId xmlns:a16="http://schemas.microsoft.com/office/drawing/2014/main" id="{3E4C8F21-50CF-7E15-F22F-230A6C632737}"/>
              </a:ext>
            </a:extLst>
          </p:cNvPr>
          <p:cNvGrpSpPr/>
          <p:nvPr/>
        </p:nvGrpSpPr>
        <p:grpSpPr>
          <a:xfrm>
            <a:off x="11096874" y="6921112"/>
            <a:ext cx="1021037" cy="418206"/>
            <a:chOff x="3332095" y="2716733"/>
            <a:chExt cx="1021037" cy="385540"/>
          </a:xfrm>
        </p:grpSpPr>
        <p:sp>
          <p:nvSpPr>
            <p:cNvPr id="56" name="Rectangle : coins arrondis 55">
              <a:extLst>
                <a:ext uri="{FF2B5EF4-FFF2-40B4-BE49-F238E27FC236}">
                  <a16:creationId xmlns:a16="http://schemas.microsoft.com/office/drawing/2014/main" id="{1F0C862A-53F0-35F3-9808-D009BE47888A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7" name="Picture 2">
              <a:extLst>
                <a:ext uri="{FF2B5EF4-FFF2-40B4-BE49-F238E27FC236}">
                  <a16:creationId xmlns:a16="http://schemas.microsoft.com/office/drawing/2014/main" id="{B4F3F7E6-AEF3-3DA1-51D8-6E761F5A02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8" name="ZoneTexte 57">
              <a:extLst>
                <a:ext uri="{FF2B5EF4-FFF2-40B4-BE49-F238E27FC236}">
                  <a16:creationId xmlns:a16="http://schemas.microsoft.com/office/drawing/2014/main" id="{36793DEE-54F1-BA3F-44DB-E25ABA04EE98}"/>
                </a:ext>
              </a:extLst>
            </p:cNvPr>
            <p:cNvSpPr txBox="1"/>
            <p:nvPr/>
          </p:nvSpPr>
          <p:spPr>
            <a:xfrm>
              <a:off x="3590581" y="2739040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821615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94329D-68F0-AD59-136B-EE33EBDD7E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6F6DD67-A4B4-3550-179F-B93978138DC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ADE3EB-BD33-AEBA-D98F-A4DF6AA9AD20}"/>
              </a:ext>
            </a:extLst>
          </p:cNvPr>
          <p:cNvGrpSpPr/>
          <p:nvPr/>
        </p:nvGrpSpPr>
        <p:grpSpPr>
          <a:xfrm>
            <a:off x="483617" y="571499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7B8B1E6-490B-EC98-55E0-21E2294AAFB6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4835872C-BCB5-0901-2FEB-A23E8B6F7B9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B1EEDB5-2217-4312-E8F1-193F2E6F6BE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28A86-399E-AA35-204C-3A2008176DF4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CD45D0A-8E11-1E78-7E13-182C15810C9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FA0E433A-7624-F7A2-E5F9-7C0FC3878DB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8CDBDE1-F7E1-10E3-1367-E67C6105D4A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1B57726-D0BE-6B71-70AC-F335A7A9E0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81CFD54-ADBC-BF2C-2510-E6447DCED8D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D84B4E1-9497-26BF-EA03-75C26D004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8844FC5-73F1-937B-EBBC-C683EAF85EAB}"/>
              </a:ext>
            </a:extLst>
          </p:cNvPr>
          <p:cNvSpPr txBox="1"/>
          <p:nvPr/>
        </p:nvSpPr>
        <p:spPr>
          <a:xfrm>
            <a:off x="7941484" y="3191500"/>
            <a:ext cx="493631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369D66-E884-F9D0-1B0E-7A7C6B202DDE}"/>
              </a:ext>
            </a:extLst>
          </p:cNvPr>
          <p:cNvSpPr txBox="1"/>
          <p:nvPr/>
        </p:nvSpPr>
        <p:spPr>
          <a:xfrm>
            <a:off x="3809520" y="3150274"/>
            <a:ext cx="1143000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25800" b="1" kern="0" spc="480" dirty="0">
                <a:solidFill>
                  <a:srgbClr val="FFC000"/>
                </a:solidFill>
                <a:latin typeface="Dosis" pitchFamily="2" charset="0"/>
              </a:rPr>
              <a:t>j</a:t>
            </a:r>
            <a:endParaRPr lang="fr-FR" sz="25800" kern="0" spc="480" dirty="0">
              <a:solidFill>
                <a:srgbClr val="FFC000"/>
              </a:solidFill>
              <a:latin typeface="Dosis" pitchFamily="2" charset="0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D998A6F-60C1-D754-E353-35128123D983}"/>
              </a:ext>
            </a:extLst>
          </p:cNvPr>
          <p:cNvSpPr txBox="1"/>
          <p:nvPr/>
        </p:nvSpPr>
        <p:spPr>
          <a:xfrm>
            <a:off x="1456998" y="1283745"/>
            <a:ext cx="1069026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/>
            <a:r>
              <a:rPr lang="fr-MA" sz="20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Dire</a:t>
            </a:r>
            <a:r>
              <a:rPr lang="fr-MA" sz="2000" i="1" u="sng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 son des lettres. </a:t>
            </a:r>
            <a:r>
              <a:rPr lang="fr-FR" sz="20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L’enseignant (e) désigne trois élèves pour lire.</a:t>
            </a:r>
            <a:r>
              <a:rPr lang="fr-FR" sz="20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 </a:t>
            </a:r>
            <a:endParaRPr lang="fr-FR" sz="2000" dirty="0"/>
          </a:p>
          <a:p>
            <a:pPr defTabSz="685834"/>
            <a:endParaRPr lang="fr-MA" sz="20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DE4184F-3763-CEB5-24BC-E640FAB602D4}"/>
              </a:ext>
            </a:extLst>
          </p:cNvPr>
          <p:cNvSpPr txBox="1"/>
          <p:nvPr/>
        </p:nvSpPr>
        <p:spPr>
          <a:xfrm>
            <a:off x="1488576" y="860981"/>
            <a:ext cx="11099623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«j» « ou » qui veut lire ?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891673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71AA41-791B-A9A7-1CBF-95111F3C2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F86190-8677-30A1-0302-547DB9C8753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7737E69-6976-6C07-5CA7-39E62031320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CD64EA1-C49E-A524-7425-A7AF3901084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D85003D-6410-4155-26E0-24604325A5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6ABBF4-BFA3-600C-2D91-307F6A1459B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2928D3A-DC19-FEA6-4C15-1BF8225296C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2F346FF-5ADC-943D-FFE5-04755CB7ED6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0CDA56D-3030-B2C3-927B-F087180B178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31E5E039-DDB3-1BC3-EE61-BAB468C1ABC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DC6E782-5A9E-726A-5B05-3F68238F63C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DB27555-042C-8D5A-DF04-E6EC6BF425C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2D1B66B5-FC02-273C-7DB7-CE6BB68CA7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34347" y="811081"/>
            <a:ext cx="581346" cy="51410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777C2E77-7CDA-B94B-8137-372DA3263960}"/>
              </a:ext>
            </a:extLst>
          </p:cNvPr>
          <p:cNvSpPr txBox="1"/>
          <p:nvPr/>
        </p:nvSpPr>
        <p:spPr>
          <a:xfrm>
            <a:off x="3589279" y="3150274"/>
            <a:ext cx="650557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5800" b="1" kern="0" spc="480" dirty="0" err="1">
                <a:solidFill>
                  <a:srgbClr val="FFC000"/>
                </a:solidFill>
                <a:latin typeface="Dosis" pitchFamily="2" charset="0"/>
              </a:rPr>
              <a:t>j</a:t>
            </a:r>
            <a:r>
              <a:rPr lang="fr-FR" sz="25800" b="1" kern="0" spc="480" dirty="0" err="1">
                <a:solidFill>
                  <a:srgbClr val="215968"/>
                </a:solidFill>
                <a:latin typeface="Dosis" pitchFamily="2" charset="0"/>
              </a:rPr>
              <a:t>ou</a:t>
            </a:r>
            <a:endParaRPr lang="fr-FR" sz="25800" kern="0" spc="480" dirty="0">
              <a:solidFill>
                <a:srgbClr val="215968"/>
              </a:solidFill>
              <a:latin typeface="Dosis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F54BC4B-14C1-797A-89AB-FF310EB7EDEB}"/>
              </a:ext>
            </a:extLst>
          </p:cNvPr>
          <p:cNvSpPr txBox="1"/>
          <p:nvPr/>
        </p:nvSpPr>
        <p:spPr>
          <a:xfrm>
            <a:off x="798678" y="621536"/>
            <a:ext cx="13234764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 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</a:t>
            </a:r>
            <a:r>
              <a:rPr lang="fr-FR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. Quand la lettre j est à côté du graphème ou , ça fait le son 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».«j» «ou » «</a:t>
            </a:r>
            <a:r>
              <a:rPr lang="fr-MA" sz="26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jou</a:t>
            </a:r>
            <a:r>
              <a:rPr lang="fr-MA" sz="26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 ».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 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«j» «ou» «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Qui veut lire «j» « ou» « </a:t>
            </a:r>
            <a:r>
              <a:rPr lang="fr-FR" sz="2800" b="1" dirty="0" err="1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jou</a:t>
            </a: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».  </a:t>
            </a:r>
          </a:p>
        </p:txBody>
      </p:sp>
    </p:spTree>
    <p:extLst>
      <p:ext uri="{BB962C8B-B14F-4D97-AF65-F5344CB8AC3E}">
        <p14:creationId xmlns:p14="http://schemas.microsoft.com/office/powerpoint/2010/main" val="63255257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DC6D3-1B66-D1C2-045B-BB0D454809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2473450F-8128-EA6D-3ACD-373E5AB9ABA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0CF4B67-72EB-CFDE-A227-8A70ACF3213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BF14018-5C92-2DF2-2082-E8C8EAB989E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9A146ED-B093-8EF9-8968-960314EF64D6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45477DDB-7168-144C-AA9B-56D10E0526CF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(1)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syllabes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481383A9-7986-4AAF-127E-D9347E221525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C28DC94E-E353-5E99-83A2-D3A6716CFA28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5710828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4089F-3C18-E8C4-3B21-B3FB39BACC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142FC10-C616-3757-34C3-B1094BC5336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30B4D97-30E4-4C22-B80B-D2892C09EA5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CDCD9AA-95E9-58F4-6032-EC43395C144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18E1A92-C4DE-DEDA-F711-58D9EAC36E8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497B767-5399-7D9D-F8D6-8EEC3EEE475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FE71170-9129-4010-8731-B10AF18170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708CA44-D115-63C2-098D-2A2FF909353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3C1B057-7453-C240-3D74-3E8106A0A16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59E35F6-6B81-7585-EE91-4E2931BC9F7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9796C046-3700-C60A-6037-235ECBCF895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919D3931-6036-B23F-E5C6-0A067A58B7A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F8A12A5-D2F8-ED59-BA99-72D3C996C2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4E1721-22F6-F34F-263A-C5E4C53BA1F6}"/>
              </a:ext>
            </a:extLst>
          </p:cNvPr>
          <p:cNvSpPr txBox="1"/>
          <p:nvPr/>
        </p:nvSpPr>
        <p:spPr>
          <a:xfrm>
            <a:off x="1172612" y="664616"/>
            <a:ext cx="12950660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Je vais  vous montrer comment lire les syllabes. Écoutez attentivement.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lit l’arbre des syllabes en  pointant les lettres. </a:t>
            </a:r>
          </a:p>
        </p:txBody>
      </p:sp>
      <p:pic>
        <p:nvPicPr>
          <p:cNvPr id="59" name="Image 58">
            <a:extLst>
              <a:ext uri="{FF2B5EF4-FFF2-40B4-BE49-F238E27FC236}">
                <a16:creationId xmlns:a16="http://schemas.microsoft.com/office/drawing/2014/main" id="{4D997796-2E4D-49C4-7E97-80A1D4058EE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92191F92-2148-3EFF-5318-BFE0758E72F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48770" y="2548665"/>
            <a:ext cx="6218459" cy="5189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07531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B0D3F-5421-7E19-49E5-8CE1DA3F95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E45ADB-7E32-BA90-A326-33C6DB8707C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295523D-ADD7-DE52-4111-96DAA7A7BC42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FC0E931-C530-958E-C070-C2BBDBA16AF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8C143A5-2E45-5191-745E-9DA57FACB03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5EEEC55-9708-53DE-F08E-72B6E54E0F2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CF2DF63-E897-BE9C-5D34-D261F06B649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1587E95D-07B7-5515-3954-29902F9F742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43DFDBE-B1A7-866F-2A16-2A11F64158B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1FA5BCF-BCBE-CACD-38BE-6928CD65B7B8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014FB25A-5036-38F3-6FA2-45D54FFDE82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08CA6EF-86FC-F06D-0F06-DBDD7C0A38C5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401AB90-3BD5-BCFD-69B5-077A7C47F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830002F9-13B0-4307-1883-8068A56A1FEA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32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Lisons ensemble.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15DA9-2E53-89EE-30B9-6CFB23B0441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825969" y="830131"/>
            <a:ext cx="1212143" cy="68580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31394D25-6A95-79B8-DC18-8A65C6A0788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48770" y="2548665"/>
            <a:ext cx="6218459" cy="5189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40298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13F3F-24DA-DE65-953F-6EEFCD5173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650D03-3BDE-417D-FF3C-42ADE54E379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91ED911D-0968-994D-7516-FFEEF1C5851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63BC91F-8927-476C-B361-DD68EDAD97C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9C9A7F3-71BF-1BAB-CA7F-CCEEC524C80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882333B3-3385-A63B-E35C-2E4AF7FF934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BA4EC889-C3FE-59AD-F3B6-33CB16AAAF65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445744F-49B6-2DE6-D3EA-3BB314972A8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EAB0DEC4-7840-5123-7DE6-8A2330C5B43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88DC0C5-E16C-6449-D159-780D7EBE394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F350F62-9A45-8D9E-AB2A-82D39B16760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FAD4A82-4D1D-1F6D-462C-1782A1C807B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07458D5-3392-68A0-629B-7BDA10F6F2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190F49A-D993-E1A4-6840-015132D60552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les syllabes ?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C0B47265-C8D0-0056-8A34-40F20D73190D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6DC758E-B2C5-587C-E635-47DB552C04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48770" y="2548665"/>
            <a:ext cx="6218459" cy="51896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47765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ACA9E-ABB7-4E2F-639A-743DA3E52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8A05662-438F-D60C-77D4-95E9E04D5C8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164004C-9AE6-BADC-184D-08686D8F8448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CE294BA-869B-FA4D-E6FF-B2F990AAB65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6F11BA8-061F-7C7A-4D87-18CB03FD9BD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0D36FAA-51F3-700E-90DB-EADCDCC0960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2E8703CA-0419-6442-3DBF-704A0C1E833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B4633228-A4B0-DA4D-4572-98E0A46D007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C73FB34F-6C3B-C981-B4C4-2F1D50A2418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0113C01C-CD7A-47FE-F5F7-52822BACE7C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9A8CBA-7CCF-DF00-CBA6-7CEECFC5308A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4AB7DDF-5ECE-6075-BC5C-6434506756A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4DB142C-7A5D-8AFA-9CB5-06540B679D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071E4BC-EAF4-6063-AB0A-41108DD003D9}"/>
              </a:ext>
            </a:extLst>
          </p:cNvPr>
          <p:cNvSpPr txBox="1"/>
          <p:nvPr/>
        </p:nvSpPr>
        <p:spPr>
          <a:xfrm>
            <a:off x="1196425" y="774327"/>
            <a:ext cx="1295066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342900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Qui veut lire la liste des syllabes ?</a:t>
            </a:r>
          </a:p>
        </p:txBody>
      </p:sp>
      <p:pic>
        <p:nvPicPr>
          <p:cNvPr id="65" name="Image 64">
            <a:extLst>
              <a:ext uri="{FF2B5EF4-FFF2-40B4-BE49-F238E27FC236}">
                <a16:creationId xmlns:a16="http://schemas.microsoft.com/office/drawing/2014/main" id="{D803A6D6-DA6A-A6C2-50C9-06DAE342DF1F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19038" y="779295"/>
            <a:ext cx="1218877" cy="884353"/>
          </a:xfrm>
          <a:prstGeom prst="roundRect">
            <a:avLst>
              <a:gd name="adj" fmla="val 0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62A89C00-6816-2442-FB9A-0281A6D138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9000" y="3007800"/>
            <a:ext cx="7985714" cy="5037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45734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929F67-5043-0179-82D6-5A5977C79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04A2B07A-80BA-951E-DBA4-FAA3090EA90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3D96E25A-A358-7195-C808-D792E600DF3D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7D388E56-2537-F5D4-D077-27A26ABCE646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1A452CFB-2394-99AC-4C25-19674CB098E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C1DF2D9-EFCF-DF11-7043-0141B67417F1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(2)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lis des mots 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F01CCAE3-8AF2-A51C-DC28-36B427C25E3C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B4EEE8D2-4E2D-13BF-63D0-F9F5B8641D7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2757152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2600F-28A7-5F95-0400-FD6B0ED96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7B7136A-3724-B7BD-BEE9-593B96A4E71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E5DAC57-E8E4-E456-2830-2025FC36CC3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0AF93D0-726D-BE20-55D0-EB3A9D4AD06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4FFDA2-ABE8-B2A0-5E4C-B04AC7C6BCD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8AD7A2D-5B5B-BE68-70D1-6C9919E74B3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06115878-0E93-F627-91A2-3B436D98E1D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A861A0A4-76B5-C963-2AEC-17330ABE54F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8D540688-0AFA-EF2F-C773-54299E78175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FB5C7FB0-2E3B-4EE5-8AC7-F934BAA566B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F2DB49B-CC19-0ED7-188F-44CCBC7BA7C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4D565808-416A-DF71-CDA1-6722812206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32542E-7E7E-BD1B-72C4-3283966909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40637DB-EFAB-2A8D-2985-0707DC7D4D83}"/>
              </a:ext>
            </a:extLst>
          </p:cNvPr>
          <p:cNvSpPr txBox="1"/>
          <p:nvPr/>
        </p:nvSpPr>
        <p:spPr>
          <a:xfrm>
            <a:off x="1409471" y="879359"/>
            <a:ext cx="11099623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lire des mots ensemble. On lit les lettres de gauche à droite.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45C07CC2-8C7B-23F2-B9AE-0EF84C4D94D6}"/>
              </a:ext>
            </a:extLst>
          </p:cNvPr>
          <p:cNvSpPr txBox="1"/>
          <p:nvPr/>
        </p:nvSpPr>
        <p:spPr>
          <a:xfrm>
            <a:off x="3663208" y="3435421"/>
            <a:ext cx="5859272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Raja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38026F04-5351-F390-39AE-EA51A15FF585}"/>
              </a:ext>
            </a:extLst>
          </p:cNvPr>
          <p:cNvCxnSpPr>
            <a:cxnSpLocks/>
          </p:cNvCxnSpPr>
          <p:nvPr/>
        </p:nvCxnSpPr>
        <p:spPr>
          <a:xfrm>
            <a:off x="3810000" y="6286500"/>
            <a:ext cx="5257800" cy="0"/>
          </a:xfrm>
          <a:prstGeom prst="straightConnector1">
            <a:avLst/>
          </a:prstGeom>
          <a:ln w="7620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8" name="Image 7">
            <a:extLst>
              <a:ext uri="{FF2B5EF4-FFF2-40B4-BE49-F238E27FC236}">
                <a16:creationId xmlns:a16="http://schemas.microsoft.com/office/drawing/2014/main" id="{D26960D0-A0AF-7E34-4C36-EE690A1C688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24400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3BFA96-5170-6A0C-5235-4AAEFC12A0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AFCCC7E-4DA9-0AB1-8FE6-683DEB1CC295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5D261C4-B34C-89BF-1D3F-E185F01D3933}"/>
              </a:ext>
            </a:extLst>
          </p:cNvPr>
          <p:cNvGrpSpPr/>
          <p:nvPr/>
        </p:nvGrpSpPr>
        <p:grpSpPr>
          <a:xfrm>
            <a:off x="406379" y="560718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7B86EA4-C2A2-26FC-C536-BEEBA14012D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3AA6B5FF-6228-0F98-3038-35EC54E4EA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E035756C-DE66-F8AE-E30B-616DEBC0CE4B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7127452C-D80E-8931-A585-E11543C02C9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AD98BB4-1ED0-2B53-C63E-C84F7E4AC19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AB73D324-AADA-B03B-6AE5-373B9BBC4E9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DC090BA-E0FC-0059-DABE-77B220E5F72C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B96F57E6-DEA8-DA6B-4F64-8700C9D9283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CC822EC-66E2-568C-0267-AD701A6B8A2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E9CB242-8CE4-66D2-A8C1-8850542839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06882" y="560719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142576C-9AAB-A334-5695-76F888E5FCA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8854" y="316429"/>
            <a:ext cx="1381080" cy="112044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B9F23CCA-DFDA-BA53-88AF-2FE653AEEEC2}"/>
              </a:ext>
            </a:extLst>
          </p:cNvPr>
          <p:cNvSpPr txBox="1"/>
          <p:nvPr/>
        </p:nvSpPr>
        <p:spPr>
          <a:xfrm>
            <a:off x="832668" y="672489"/>
            <a:ext cx="1300919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lis :  «r»  «a»  «ra».   «j»  «a»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«ra»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« raja ». 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ensemble </a:t>
            </a:r>
            <a:r>
              <a:rPr lang="pt-B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: 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«ra»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ja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« raja ».                              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9" name="Parenthèse ouvrante 8">
            <a:extLst>
              <a:ext uri="{FF2B5EF4-FFF2-40B4-BE49-F238E27FC236}">
                <a16:creationId xmlns:a16="http://schemas.microsoft.com/office/drawing/2014/main" id="{95715246-AFFB-5892-1FC9-B0FCB59BB27B}"/>
              </a:ext>
            </a:extLst>
          </p:cNvPr>
          <p:cNvSpPr/>
          <p:nvPr/>
        </p:nvSpPr>
        <p:spPr>
          <a:xfrm rot="16200000">
            <a:off x="4608598" y="4859360"/>
            <a:ext cx="434847" cy="1930355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E5DDBC2-8F1F-ED7E-53EB-41376E81F38B}"/>
              </a:ext>
            </a:extLst>
          </p:cNvPr>
          <p:cNvSpPr txBox="1"/>
          <p:nvPr/>
        </p:nvSpPr>
        <p:spPr>
          <a:xfrm>
            <a:off x="3663208" y="3435421"/>
            <a:ext cx="5859272" cy="23891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52">
              <a:defRPr/>
            </a:pPr>
            <a:r>
              <a:rPr lang="fr-FR" sz="14925" b="1" kern="0" spc="480" dirty="0">
                <a:solidFill>
                  <a:srgbClr val="106585"/>
                </a:solidFill>
                <a:latin typeface="Dosis" pitchFamily="2" charset="0"/>
              </a:rPr>
              <a:t>Raja</a:t>
            </a:r>
            <a:endParaRPr lang="fr-FR" sz="14925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07C808EE-0EB7-6B5A-CDB5-3330137427A8}"/>
              </a:ext>
            </a:extLst>
          </p:cNvPr>
          <p:cNvSpPr/>
          <p:nvPr/>
        </p:nvSpPr>
        <p:spPr>
          <a:xfrm rot="16200000">
            <a:off x="6535460" y="5025615"/>
            <a:ext cx="396863" cy="1747277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</p:spTree>
    <p:extLst>
      <p:ext uri="{BB962C8B-B14F-4D97-AF65-F5344CB8AC3E}">
        <p14:creationId xmlns:p14="http://schemas.microsoft.com/office/powerpoint/2010/main" val="2861556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4763" y="4762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409204" y="500287"/>
            <a:ext cx="13154395" cy="933850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434569" y="492235"/>
            <a:ext cx="13154395" cy="9785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1425540" y="605597"/>
            <a:ext cx="994106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34"/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cs typeface="Microsoft Uighur" panose="02000000000000000000" pitchFamily="2" charset="-78"/>
              </a:rPr>
              <a:t>         Bonjour ! Nous allons commencer la séance du français. </a:t>
            </a:r>
          </a:p>
        </p:txBody>
      </p:sp>
      <p:pic>
        <p:nvPicPr>
          <p:cNvPr id="7" name="Image 6" descr="Une image contenant croquis, dessin, Visage humain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FDCA860D-A701-626B-BD7E-6BD89B1E09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213" y="2674827"/>
            <a:ext cx="8586786" cy="5724524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8FA2867C-AED3-F778-FBA2-8B7D8790B25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D9047B9A-F84F-AAE4-B0C6-539DBAACC4F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C8EC9F21-9B04-599C-152E-3947964D7D7B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FE72B79E-BFE1-31E6-2C21-26AD3D6EFA9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868E5A3-67E6-08B6-B65D-A56075B4D7C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EBB8A34-8F02-7AB9-9E85-7DBF8942FFB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841995-CFEE-A313-C50C-FD1F08EFD46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3" name="Graphique 12">
            <a:extLst>
              <a:ext uri="{FF2B5EF4-FFF2-40B4-BE49-F238E27FC236}">
                <a16:creationId xmlns:a16="http://schemas.microsoft.com/office/drawing/2014/main" id="{B8047377-F4CC-FD8C-5590-4B9B557A91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E93AC-515A-5A8C-A6FE-3546960AA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A1245FE-0846-6585-A381-033A3D1DD73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93E4944-19D5-718D-9085-BFB1D33E474F}"/>
              </a:ext>
            </a:extLst>
          </p:cNvPr>
          <p:cNvGrpSpPr/>
          <p:nvPr/>
        </p:nvGrpSpPr>
        <p:grpSpPr>
          <a:xfrm>
            <a:off x="458207" y="581038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5ECFF17-D0C1-6E8D-FC2D-DF5884F2E00E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7EE6CE6-9B39-3025-4837-B0F7AEF31BBA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90F66B1F-F784-3648-272F-722D00CDACB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5F8C526-6164-E911-6045-342448408E2A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1B8969C-FEDC-03C8-251E-2EFED9D7F25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47B8F67-3E35-2519-0D4C-62CE3CBAB0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8D192072-BCEE-ECD1-DFBA-FD9C2F70365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23AEAA72-3A52-700E-F423-6456E5710DC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600ABE84-DD45-55EA-F466-16988F935CB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C34FF1C-43AC-27A7-0A50-AFD38404BB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805C2B57-3696-EBD0-57CC-3508F76CE49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5702" y="373126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AD1AA12-2E5E-7418-C37E-08FF0731C31C}"/>
              </a:ext>
            </a:extLst>
          </p:cNvPr>
          <p:cNvSpPr txBox="1"/>
          <p:nvPr/>
        </p:nvSpPr>
        <p:spPr>
          <a:xfrm>
            <a:off x="2030056" y="3142788"/>
            <a:ext cx="9333246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ji</a:t>
            </a:r>
            <a:r>
              <a:rPr lang="fr-FR" sz="3000" b="1" kern="0" spc="623" dirty="0">
                <a:solidFill>
                  <a:srgbClr val="106585"/>
                </a:solidFill>
                <a:latin typeface="Dosis" pitchFamily="2" charset="0"/>
              </a:rPr>
              <a:t> </a:t>
            </a:r>
            <a:r>
              <a:rPr lang="fr-FR" sz="17925" b="1" kern="0" spc="623" dirty="0" err="1">
                <a:solidFill>
                  <a:srgbClr val="106585"/>
                </a:solidFill>
                <a:latin typeface="Dosis" pitchFamily="2" charset="0"/>
              </a:rPr>
              <a:t>jo</a:t>
            </a:r>
            <a:endParaRPr lang="fr-FR" sz="17925" kern="0" spc="623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5" name="Parenthèse ouvrante 4">
            <a:extLst>
              <a:ext uri="{FF2B5EF4-FFF2-40B4-BE49-F238E27FC236}">
                <a16:creationId xmlns:a16="http://schemas.microsoft.com/office/drawing/2014/main" id="{CE498172-3523-5E58-7974-3F3C4C71082B}"/>
              </a:ext>
            </a:extLst>
          </p:cNvPr>
          <p:cNvSpPr/>
          <p:nvPr/>
        </p:nvSpPr>
        <p:spPr>
          <a:xfrm rot="16200000">
            <a:off x="5365295" y="5631993"/>
            <a:ext cx="623213" cy="1143000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EF6F7626-6613-5320-1A59-BB15F58AFCDF}"/>
              </a:ext>
            </a:extLst>
          </p:cNvPr>
          <p:cNvSpPr/>
          <p:nvPr/>
        </p:nvSpPr>
        <p:spPr>
          <a:xfrm rot="16200000">
            <a:off x="7019748" y="5272938"/>
            <a:ext cx="589877" cy="182777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A12539B-9716-7B3D-E4B0-2777419011FC}"/>
              </a:ext>
            </a:extLst>
          </p:cNvPr>
          <p:cNvSpPr txBox="1"/>
          <p:nvPr/>
        </p:nvSpPr>
        <p:spPr>
          <a:xfrm>
            <a:off x="1029636" y="604851"/>
            <a:ext cx="1217733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Ecoutez comment je lis :     « j»  « i»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ji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  «j»  «o»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jijo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Lisons  ensemble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ji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   «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jijo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».                         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96899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47EEE0-0CF7-FEE1-7440-F3970EA96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90D2F2-2017-6D71-1CD0-6EE39F7FAF5B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526AB86-E3B7-7838-88DD-5EF769266C50}"/>
              </a:ext>
            </a:extLst>
          </p:cNvPr>
          <p:cNvGrpSpPr/>
          <p:nvPr/>
        </p:nvGrpSpPr>
        <p:grpSpPr>
          <a:xfrm>
            <a:off x="483617" y="60009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F68E88E-5A51-D887-C9B8-86622867F52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2722378-8565-E464-C3EE-635F311736C3}"/>
                </a:ext>
              </a:extLst>
            </p:cNvPr>
            <p:cNvSpPr/>
            <p:nvPr/>
          </p:nvSpPr>
          <p:spPr>
            <a:xfrm>
              <a:off x="329910" y="330437"/>
              <a:ext cx="8496000" cy="933156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ED605A0-C46F-D33A-B44D-8A5A2D24D1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53A70339-950A-E11F-C37C-A3BBF08AD7C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31AA415C-7506-0066-4B3F-DF342E19AF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347042C-681D-5ACD-15D1-FE6C816A437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180006A-89EA-F896-9E60-2F95B066CA63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5EE46ADF-5B74-A937-005C-8187CB829F0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BF19EAC-C556-A3BC-9FC0-64A1184F29B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17422F2-BD01-BD2A-C0DA-549400CCB5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FEC9A93-C99C-AE68-A4DA-8E42C3F4905B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6704" y="1068133"/>
            <a:ext cx="1381080" cy="112044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E2FFD414-200A-FEF6-0C77-70001E71C43F}"/>
              </a:ext>
            </a:extLst>
          </p:cNvPr>
          <p:cNvSpPr txBox="1"/>
          <p:nvPr/>
        </p:nvSpPr>
        <p:spPr>
          <a:xfrm>
            <a:off x="2687084" y="3639038"/>
            <a:ext cx="7811520" cy="2850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25" b="1" kern="0" spc="623" dirty="0">
                <a:solidFill>
                  <a:srgbClr val="106585"/>
                </a:solidFill>
                <a:latin typeface="Dosis" pitchFamily="2" charset="0"/>
              </a:rPr>
              <a:t>ju</a:t>
            </a:r>
            <a:r>
              <a:rPr lang="fr-FR" sz="17925" b="1" kern="0" spc="623" dirty="0">
                <a:solidFill>
                  <a:schemeClr val="bg1">
                    <a:lumMod val="65000"/>
                  </a:schemeClr>
                </a:solidFill>
                <a:latin typeface="Dosis" pitchFamily="2" charset="0"/>
              </a:rPr>
              <a:t>s</a:t>
            </a:r>
            <a:endParaRPr lang="fr-FR" sz="17925" kern="0" spc="623" dirty="0">
              <a:solidFill>
                <a:schemeClr val="bg1">
                  <a:lumMod val="65000"/>
                </a:schemeClr>
              </a:solidFill>
              <a:latin typeface="Dosis" pitchFamily="2" charset="0"/>
            </a:endParaRPr>
          </a:p>
        </p:txBody>
      </p:sp>
      <p:sp>
        <p:nvSpPr>
          <p:cNvPr id="6" name="Parenthèse ouvrante 5">
            <a:extLst>
              <a:ext uri="{FF2B5EF4-FFF2-40B4-BE49-F238E27FC236}">
                <a16:creationId xmlns:a16="http://schemas.microsoft.com/office/drawing/2014/main" id="{6E8A8ECE-013E-EFC7-43AC-D3C9CE0BA303}"/>
              </a:ext>
            </a:extLst>
          </p:cNvPr>
          <p:cNvSpPr/>
          <p:nvPr/>
        </p:nvSpPr>
        <p:spPr>
          <a:xfrm rot="16200000">
            <a:off x="6354922" y="4238876"/>
            <a:ext cx="596782" cy="4133282"/>
          </a:xfrm>
          <a:prstGeom prst="leftBracket">
            <a:avLst>
              <a:gd name="adj" fmla="val 106746"/>
            </a:avLst>
          </a:prstGeom>
          <a:ln w="762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F40B94A9-55FA-7639-B871-F6678DE9C1F2}"/>
              </a:ext>
            </a:extLst>
          </p:cNvPr>
          <p:cNvSpPr txBox="1"/>
          <p:nvPr/>
        </p:nvSpPr>
        <p:spPr>
          <a:xfrm>
            <a:off x="1196425" y="732332"/>
            <a:ext cx="12177335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« j »  « u »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ju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».On entend « 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ju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 » et on écrit « jus » avec s lettre muette.</a:t>
            </a:r>
          </a:p>
          <a:p>
            <a:pPr marL="0" lvl="1" defTabSz="685834"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 Lisons ensemble «jus ».                 Qui veut lire?    </a:t>
            </a:r>
            <a:endParaRPr lang="fr-FR" sz="2800" b="1" i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913124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306C76-B464-8930-099C-6056F589E5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1033521B-1748-102B-1A2C-CB938C3C9A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03F8DA2-3D03-576A-E263-6BEE599F890B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8C282D15-EABF-5156-36AE-0E60EA6D9E5F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C7A468B0-1B6A-A7EF-8639-F1C231C67B7E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0EC258-962B-40AB-A589-D979D8BD1CB5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Rebrassage de lecture (3)</a:t>
              </a:r>
            </a:p>
            <a:p>
              <a:pPr algn="ctr" defTabSz="514376"/>
              <a:r>
                <a:rPr lang="fr-FR" sz="495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 jeu du duel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EFF24D4C-95C9-8169-C202-3313533C6B19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7DC48A00-1B14-B15F-5250-491FB625FE1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4151ED9D-FAE0-1650-B84B-A9FE627762E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6363" y="6856310"/>
            <a:ext cx="4153392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3911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FA6C04-2FDC-158B-CAF6-2510717639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70654EE-A668-2D84-A7EE-C80CEEEFA25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4B71BBB-AA87-01C0-B192-379D57DB2B2A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F0AFED1-AF1F-5F58-B9AF-543744AC29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ADDA704-0F51-6208-E3DA-654697D0DBA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56BF7D7C-EE0D-9455-2C97-1E684C22A1E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5C78C36-AA32-4E35-E56D-4EE0B05BE80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8B71E848-51D8-EF17-525C-C5ADB2A5134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C15FE5F-44B0-ED86-A334-7BAACD454CF0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6D7A63E-C927-A80A-7292-C41EDA01BFEF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64FB791B-FB80-88E8-E04D-09D0AB25AF3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108CE6BC-31E6-E9E7-3619-15ECCD2422E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E38D66F-D834-8E3B-92DD-315F57A1D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1CC46C18-E68C-F1F0-71F3-77D55F7537B4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0638" y="1358560"/>
            <a:ext cx="1381080" cy="1120448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7B20FD81-FEF4-E1A1-718D-92BCF1BA51DF}"/>
              </a:ext>
            </a:extLst>
          </p:cNvPr>
          <p:cNvSpPr txBox="1"/>
          <p:nvPr/>
        </p:nvSpPr>
        <p:spPr>
          <a:xfrm>
            <a:off x="1118287" y="779861"/>
            <a:ext cx="11950223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Vous  allez passer au tableau pour jouer à  deux. </a:t>
            </a:r>
            <a:r>
              <a:rPr kumimoji="0" lang="fr-MA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élève montre quatre mots, un après l’autre, et l’autre lit les mots. Par la suite les rôles seront échangés</a:t>
            </a: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F538C7B-3554-FDAE-7675-012DC08ACC5E}"/>
              </a:ext>
            </a:extLst>
          </p:cNvPr>
          <p:cNvSpPr txBox="1"/>
          <p:nvPr/>
        </p:nvSpPr>
        <p:spPr>
          <a:xfrm>
            <a:off x="2667000" y="6434435"/>
            <a:ext cx="372218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  Je montre 4 mots ou syllabes au hasard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02E973A-23D5-883F-F58B-F8102C830DA8}"/>
              </a:ext>
            </a:extLst>
          </p:cNvPr>
          <p:cNvSpPr txBox="1"/>
          <p:nvPr/>
        </p:nvSpPr>
        <p:spPr>
          <a:xfrm>
            <a:off x="7605148" y="6382910"/>
            <a:ext cx="32493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Je lis les mots </a:t>
            </a:r>
          </a:p>
          <a:p>
            <a:pPr defTabSz="685800">
              <a:defRPr/>
            </a:pPr>
            <a:r>
              <a:rPr lang="fr-MA" sz="3000" b="1" dirty="0">
                <a:solidFill>
                  <a:prstClr val="black"/>
                </a:solidFill>
                <a:latin typeface="Dosis"/>
              </a:rPr>
              <a:t>ou les syllabes</a:t>
            </a:r>
          </a:p>
        </p:txBody>
      </p:sp>
      <p:pic>
        <p:nvPicPr>
          <p:cNvPr id="7" name="Image 6" descr="Une image contenant habits, garçon, Dessin animé, clipart&#10;&#10;Le contenu généré par l’IA peut être incorrect.">
            <a:extLst>
              <a:ext uri="{FF2B5EF4-FFF2-40B4-BE49-F238E27FC236}">
                <a16:creationId xmlns:a16="http://schemas.microsoft.com/office/drawing/2014/main" id="{C73E8A89-DA94-4EF7-81C9-B8B0C30145B0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8BA6D"/>
              </a:clrFrom>
              <a:clrTo>
                <a:srgbClr val="F8BA6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1400" y="2634394"/>
            <a:ext cx="6255876" cy="3418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0761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224E98-DED1-A087-5D62-348B25D6A4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D25040C-A612-FBB3-25C7-6260D3A7ED7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C41F0A01-2115-6F70-411D-6B3A313311E5}"/>
              </a:ext>
            </a:extLst>
          </p:cNvPr>
          <p:cNvGrpSpPr/>
          <p:nvPr/>
        </p:nvGrpSpPr>
        <p:grpSpPr>
          <a:xfrm>
            <a:off x="483617" y="655574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BB5ECB4F-1871-C102-FE66-70509FBAE8E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EA3863CC-2714-485C-6306-84D8B415C132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F31A09A2-4C90-D574-11A1-1E660548003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9701630F-98E9-87CA-AB25-4AF57B55626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E535562-B72C-002D-D9CF-9B826D91602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9993CC77-8760-F625-B891-7A0E4479F294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0C373EB-6226-18B2-AD83-F5DE956CF33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D038BDEF-B116-B304-A44E-F0571CCFD14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7395A084-62F6-CBC2-2922-22DD138EFB5D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51108775-8ED9-929B-2CBA-E0A44E45D4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079" y="811081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D15846D-5C36-8EAB-7652-61653F02B04F}"/>
              </a:ext>
            </a:extLst>
          </p:cNvPr>
          <p:cNvSpPr txBox="1"/>
          <p:nvPr/>
        </p:nvSpPr>
        <p:spPr>
          <a:xfrm>
            <a:off x="1118287" y="779861"/>
            <a:ext cx="11950223" cy="16850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Maintenant, on va commencer le jeu. Qui veut passer au tableau?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Le gagnant sera celui qui aura plus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 lectures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correctes. 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5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MA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C932D48-B6EF-54AA-24D3-44B0A661314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1773470" y="811081"/>
            <a:ext cx="1255020" cy="910576"/>
          </a:xfrm>
          <a:prstGeom prst="roundRect">
            <a:avLst>
              <a:gd name="adj" fmla="val 31362"/>
            </a:avLst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C8991E8E-CBD2-2D63-1DEA-89D0071CEA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4115" y="3744630"/>
            <a:ext cx="12132726" cy="136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3079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B4F5E0-8F01-6F1A-15CB-BBCBFA917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50B75EE9-E904-0EFA-3537-268ADC87A35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0AB38DBE-AC2F-1330-C23F-01CC68C0B63C}"/>
              </a:ext>
            </a:extLst>
          </p:cNvPr>
          <p:cNvGrpSpPr/>
          <p:nvPr/>
        </p:nvGrpSpPr>
        <p:grpSpPr>
          <a:xfrm>
            <a:off x="-18288" y="7239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5ADB67B6-DE6C-4741-DC87-12666F1B67E4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30AF71B1-D517-55D3-6320-786EBC3FC652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881432-562C-A63B-27AB-0794AB8036DA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Lecture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mots-outils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MA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C’est </a:t>
              </a:r>
              <a:endParaRPr lang="fr-FR" sz="60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8ACA91AB-8BFC-A818-CD20-373B8CF66FF5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EFE3F74-F9B0-41D2-8500-CB9B828E2159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470339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851281-597E-E255-CA76-7F520F5A1C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B632D74-BBE9-07F8-C4ED-4C874D319497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AB952152-425B-4C4B-CF99-2163A31B5A19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30BCF893-E221-BDB9-2397-5BBEB27FCB7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CFE75A6-9B22-8F79-9FF4-84E21692FED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ABEFC41-3773-89B1-E60C-E0CF997B7F07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EDB875F1-919C-9F88-5215-544B7F223FF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76B3CA70-7B3B-42B0-3D88-E67E696BF93F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2C594A0D-486E-D96E-A5F9-40AE71F264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2E32D885-3721-642E-80DB-B22920732C8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216036-6275-200C-C842-786F1B479B1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A89DDE33-5FA8-9CF3-7EED-E2C86191389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7AF89D6-52CA-5191-ADDA-3374E8334E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6984D6DD-ACD4-9EAA-38BA-45A31F084F2C}"/>
              </a:ext>
            </a:extLst>
          </p:cNvPr>
          <p:cNvSpPr txBox="1"/>
          <p:nvPr/>
        </p:nvSpPr>
        <p:spPr>
          <a:xfrm>
            <a:off x="4686300" y="4218872"/>
            <a:ext cx="8229600" cy="11676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514376">
              <a:lnSpc>
                <a:spcPts val="8324"/>
              </a:lnSpc>
            </a:pPr>
            <a:r>
              <a:rPr lang="fr-FR" sz="7200" b="1" dirty="0">
                <a:solidFill>
                  <a:srgbClr val="20455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C’est </a:t>
            </a: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55179926-A186-9CCA-855D-7D146F207EA6}"/>
              </a:ext>
            </a:extLst>
          </p:cNvPr>
          <p:cNvSpPr/>
          <p:nvPr/>
        </p:nvSpPr>
        <p:spPr>
          <a:xfrm>
            <a:off x="4800601" y="3498846"/>
            <a:ext cx="8153399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6" name="Image 5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08DC1D82-B91B-8E53-AE0D-DAF020687F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5C7E74B6-9754-74DF-98E5-30BC0BFFF668}"/>
              </a:ext>
            </a:extLst>
          </p:cNvPr>
          <p:cNvSpPr txBox="1"/>
          <p:nvPr/>
        </p:nvSpPr>
        <p:spPr>
          <a:xfrm>
            <a:off x="1581150" y="936117"/>
            <a:ext cx="94869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outils.</a:t>
            </a:r>
          </a:p>
        </p:txBody>
      </p:sp>
    </p:spTree>
    <p:extLst>
      <p:ext uri="{BB962C8B-B14F-4D97-AF65-F5344CB8AC3E}">
        <p14:creationId xmlns:p14="http://schemas.microsoft.com/office/powerpoint/2010/main" val="2535935250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F05C10-631A-19D2-B440-3B5762E9E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1B596E1-09D6-511F-0CEF-DBC29789C909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07DBDDFD-7976-4323-879F-32E096D97B5C}"/>
              </a:ext>
            </a:extLst>
          </p:cNvPr>
          <p:cNvGrpSpPr/>
          <p:nvPr/>
        </p:nvGrpSpPr>
        <p:grpSpPr>
          <a:xfrm>
            <a:off x="483617" y="6477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7E88A5BA-988B-44CD-7B3B-B6CC3B48ECA9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CE6F33A-8FEB-95BA-21F3-3FA951C257A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182F07B-B7DE-CB5E-C534-BBD7349AC13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FA43725-AA6D-CA9E-1D53-9D0C566810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242FB1F6-A195-F17E-4837-ED58DD4151E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318656B4-9918-268B-BEF1-6E3B57C4611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7122AC74-ADCC-2A46-555A-4D48D6A8DC8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3B258CB-F02D-DC4F-47C5-2E4E9894F5D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3B49F47F-C1D2-6CD4-53E8-B8CA67AA99F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7205FCD9-281C-1570-B7A0-55888F0B5E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49B21F0-75DA-B0A0-DECA-0F1EBEEE0FCE}"/>
              </a:ext>
            </a:extLst>
          </p:cNvPr>
          <p:cNvSpPr txBox="1"/>
          <p:nvPr/>
        </p:nvSpPr>
        <p:spPr>
          <a:xfrm>
            <a:off x="3092995" y="2718161"/>
            <a:ext cx="712063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8800" b="1" kern="0" spc="480" dirty="0">
                <a:solidFill>
                  <a:srgbClr val="CA7732"/>
                </a:solidFill>
                <a:latin typeface="Dosis" pitchFamily="2" charset="0"/>
              </a:rPr>
              <a:t>C’est</a:t>
            </a:r>
            <a:r>
              <a:rPr lang="fr-FR" sz="8800" b="1" kern="0" spc="480" dirty="0">
                <a:solidFill>
                  <a:srgbClr val="106585"/>
                </a:solidFill>
                <a:latin typeface="Dosis" pitchFamily="2" charset="0"/>
              </a:rPr>
              <a:t> un jus.</a:t>
            </a:r>
            <a:endParaRPr lang="fr-FR" sz="88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C67E221-96A8-4878-A951-4E21E72197D6}"/>
              </a:ext>
            </a:extLst>
          </p:cNvPr>
          <p:cNvSpPr txBox="1"/>
          <p:nvPr/>
        </p:nvSpPr>
        <p:spPr>
          <a:xfrm>
            <a:off x="1507626" y="778630"/>
            <a:ext cx="11487782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“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un jus ”.   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 ” “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un jus ” .?                        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désigne trois élèves pour lire .</a:t>
            </a:r>
            <a:endParaRPr lang="fr-FR" sz="24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E542A4F6-F8B4-BEB7-97CD-3F9CD878D9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0810" y="4164711"/>
            <a:ext cx="5078289" cy="3695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95061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99854-CEA1-225E-FBD1-07AEC6570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1AA543C-BA3E-1025-5A4C-4CEA93942833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8012989-8BDE-41B0-4CBA-933AFA47E763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C7AAD67-459C-E759-6F70-B42CE3EA0D0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D45B2F88-B097-D4F8-7509-CE99A16629B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01667D70-2914-8FBE-0F11-2B678392D7F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6A2E1118-B8E5-E09F-6D0E-504AD3C7C44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67E989BF-03AD-0F43-DE77-B593753DDC4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6E12DDFF-DED1-ECCD-B53A-6FB46E7DBFFF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1D62D1F9-664A-8DE0-7264-48CD2D46CDF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E1DE2669-795A-03DC-0951-CC7A4557F03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5852DB3C-2C6D-8791-CBEC-1C6A2469EC5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C73AF0A-0561-90F2-F60D-28A25C0A80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D5AECCB-FA71-2238-2F8C-CBC6EAE908D3}"/>
              </a:ext>
            </a:extLst>
          </p:cNvPr>
          <p:cNvSpPr txBox="1"/>
          <p:nvPr/>
        </p:nvSpPr>
        <p:spPr>
          <a:xfrm>
            <a:off x="1462547" y="1154474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8EFA61A-A10B-B8CF-1602-35E21451DB9D}"/>
              </a:ext>
            </a:extLst>
          </p:cNvPr>
          <p:cNvSpPr txBox="1"/>
          <p:nvPr/>
        </p:nvSpPr>
        <p:spPr>
          <a:xfrm>
            <a:off x="1451115" y="718623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Observez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bien 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”. 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42DFBD2A-6525-89A4-FCCC-0561DE847532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560549" y="378608"/>
            <a:ext cx="943348" cy="101319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85BC8D54-5DEF-0CE4-BABB-40BAD834A3B9}"/>
              </a:ext>
            </a:extLst>
          </p:cNvPr>
          <p:cNvSpPr txBox="1"/>
          <p:nvPr/>
        </p:nvSpPr>
        <p:spPr>
          <a:xfrm>
            <a:off x="3243997" y="3924300"/>
            <a:ext cx="7120636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17900" b="1" kern="0" spc="480" dirty="0">
                <a:solidFill>
                  <a:srgbClr val="106585"/>
                </a:solidFill>
                <a:latin typeface="Dosis" pitchFamily="2" charset="0"/>
              </a:rPr>
              <a:t>c’est</a:t>
            </a:r>
            <a:endParaRPr lang="fr-FR" sz="17900" kern="0" spc="480" dirty="0">
              <a:solidFill>
                <a:srgbClr val="106585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031559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C3C73-E4F2-234E-C4A0-EBB11DA6EB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270AEBB-0414-A947-D034-A48235BD41D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F6CFD349-BBE5-C8E5-4FA3-B0D91DB2AD80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1EBCBE-7744-9876-2BDF-3C68F03FDC6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53F0676-A3F1-1AC6-38DE-8565C7C8D141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7871912D-E921-5A90-2CF7-FADC02466E99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1C821FD-7F74-3063-4419-4C7D2D8986C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033D4183-996C-E73C-6228-366D8001257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62527DF-033B-FB53-433B-96AC638AE7C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9F1D3943-EB68-CF7A-1BD7-5A898FE6370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3CA677B2-BABC-E3C5-3328-C9A3DEE60507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F21A3BE0-FCDF-25DD-1077-93649325B8D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010F977A-04CD-2350-6D05-0C61453A3A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80FD0C-B627-F056-A347-C5600BC95775}"/>
              </a:ext>
            </a:extLst>
          </p:cNvPr>
          <p:cNvSpPr txBox="1"/>
          <p:nvPr/>
        </p:nvSpPr>
        <p:spPr>
          <a:xfrm>
            <a:off x="1512869" y="1206499"/>
            <a:ext cx="1069026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Passer à la diapositive suivante après 5 secondes.</a:t>
            </a:r>
            <a:endParaRPr lang="fr-MA" sz="24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323B6F9-83D3-4C11-4A07-F99451B0FD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6275" y="2933700"/>
            <a:ext cx="4743450" cy="513203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33355E3-A103-B272-C8A4-6713B4735D16}"/>
              </a:ext>
            </a:extLst>
          </p:cNvPr>
          <p:cNvSpPr txBox="1"/>
          <p:nvPr/>
        </p:nvSpPr>
        <p:spPr>
          <a:xfrm>
            <a:off x="1501437" y="770648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Fermez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les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yeux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visualisez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comment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s’écrit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4814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E5EAD995-27B1-0183-32C9-1CFBC4F3E5A5}"/>
              </a:ext>
            </a:extLst>
          </p:cNvPr>
          <p:cNvGrpSpPr/>
          <p:nvPr/>
        </p:nvGrpSpPr>
        <p:grpSpPr>
          <a:xfrm>
            <a:off x="381000" y="508445"/>
            <a:ext cx="12954000" cy="9174328"/>
            <a:chOff x="312517" y="308344"/>
            <a:chExt cx="8518967" cy="6230679"/>
          </a:xfrm>
        </p:grpSpPr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6A9C737-1FE1-8A5C-177B-88895BC9ACD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E3628FE8-1057-2ADC-8B6F-5BDD9723E579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800" dirty="0"/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39AB39AF-5653-3EBA-3C37-ABC76B41B8C2}"/>
              </a:ext>
            </a:extLst>
          </p:cNvPr>
          <p:cNvGrpSpPr/>
          <p:nvPr/>
        </p:nvGrpSpPr>
        <p:grpSpPr>
          <a:xfrm>
            <a:off x="917246" y="3045504"/>
            <a:ext cx="11881507" cy="3688712"/>
            <a:chOff x="-3805047" y="3869835"/>
            <a:chExt cx="6297262" cy="2753069"/>
          </a:xfrm>
        </p:grpSpPr>
        <p:sp>
          <p:nvSpPr>
            <p:cNvPr id="11" name="Rectangle : coins arrondis 18 - 2">
              <a:extLst>
                <a:ext uri="{FF2B5EF4-FFF2-40B4-BE49-F238E27FC236}">
                  <a16:creationId xmlns:a16="http://schemas.microsoft.com/office/drawing/2014/main" id="{AA6BC9A8-BE99-C93A-5E49-D46725E0CF26}"/>
                </a:ext>
              </a:extLst>
            </p:cNvPr>
            <p:cNvSpPr/>
            <p:nvPr/>
          </p:nvSpPr>
          <p:spPr>
            <a:xfrm flipH="1">
              <a:off x="556072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8 - 2">
              <a:extLst>
                <a:ext uri="{FF2B5EF4-FFF2-40B4-BE49-F238E27FC236}">
                  <a16:creationId xmlns:a16="http://schemas.microsoft.com/office/drawing/2014/main" id="{D97B2B8C-46E4-77BD-9D88-4884D36F1FC0}"/>
                </a:ext>
              </a:extLst>
            </p:cNvPr>
            <p:cNvSpPr/>
            <p:nvPr/>
          </p:nvSpPr>
          <p:spPr>
            <a:xfrm flipH="1">
              <a:off x="556072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Livret </a:t>
              </a:r>
            </a:p>
          </p:txBody>
        </p:sp>
        <p:sp>
          <p:nvSpPr>
            <p:cNvPr id="13" name="Rectangle : coins arrondis 18 - 2">
              <a:extLst>
                <a:ext uri="{FF2B5EF4-FFF2-40B4-BE49-F238E27FC236}">
                  <a16:creationId xmlns:a16="http://schemas.microsoft.com/office/drawing/2014/main" id="{0BDD3E61-484F-675D-82B5-70A065EE164D}"/>
                </a:ext>
              </a:extLst>
            </p:cNvPr>
            <p:cNvSpPr/>
            <p:nvPr/>
          </p:nvSpPr>
          <p:spPr>
            <a:xfrm flipH="1">
              <a:off x="-1634079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4" name="Rectangle : coins arrondis 18 - 2">
              <a:extLst>
                <a:ext uri="{FF2B5EF4-FFF2-40B4-BE49-F238E27FC236}">
                  <a16:creationId xmlns:a16="http://schemas.microsoft.com/office/drawing/2014/main" id="{A5F8E8BF-7012-693B-3649-088F2EBAE7FA}"/>
                </a:ext>
              </a:extLst>
            </p:cNvPr>
            <p:cNvSpPr/>
            <p:nvPr/>
          </p:nvSpPr>
          <p:spPr>
            <a:xfrm flipH="1">
              <a:off x="-1634079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Cahier </a:t>
              </a:r>
            </a:p>
          </p:txBody>
        </p:sp>
        <p:sp>
          <p:nvSpPr>
            <p:cNvPr id="16" name="Rectangle : coins arrondis 18 - 2">
              <a:extLst>
                <a:ext uri="{FF2B5EF4-FFF2-40B4-BE49-F238E27FC236}">
                  <a16:creationId xmlns:a16="http://schemas.microsoft.com/office/drawing/2014/main" id="{678C10D5-4F19-06C0-6ABF-0B4A280376DC}"/>
                </a:ext>
              </a:extLst>
            </p:cNvPr>
            <p:cNvSpPr/>
            <p:nvPr/>
          </p:nvSpPr>
          <p:spPr>
            <a:xfrm flipH="1">
              <a:off x="-3805046" y="3869835"/>
              <a:ext cx="1936143" cy="2157663"/>
            </a:xfrm>
            <a:prstGeom prst="roundRect">
              <a:avLst>
                <a:gd name="adj" fmla="val 8533"/>
              </a:avLst>
            </a:prstGeom>
            <a:solidFill>
              <a:schemeClr val="bg1"/>
            </a:solidFill>
            <a:ln w="3175">
              <a:solidFill>
                <a:srgbClr val="02BDC9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endParaRPr kumimoji="0" lang="fr-F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7" name="Rectangle : coins arrondis 18 - 2">
              <a:extLst>
                <a:ext uri="{FF2B5EF4-FFF2-40B4-BE49-F238E27FC236}">
                  <a16:creationId xmlns:a16="http://schemas.microsoft.com/office/drawing/2014/main" id="{FB558191-F537-5DBC-E292-9C27DEFD143A}"/>
                </a:ext>
              </a:extLst>
            </p:cNvPr>
            <p:cNvSpPr/>
            <p:nvPr/>
          </p:nvSpPr>
          <p:spPr>
            <a:xfrm flipH="1">
              <a:off x="-3805047" y="6159030"/>
              <a:ext cx="1936143" cy="46387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50000"/>
              </a:schemeClr>
            </a:solidFill>
            <a:ln>
              <a:solidFill>
                <a:schemeClr val="bg1">
                  <a:lumMod val="65000"/>
                </a:schemeClr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spcBef>
                  <a:spcPts val="0"/>
                </a:spcBef>
                <a:buClrTx/>
                <a:buSzTx/>
                <a:buFontTx/>
                <a:buNone/>
                <a:tabLst/>
                <a:defRPr/>
              </a:pPr>
              <a:r>
                <a:rPr kumimoji="0" lang="fr-FR" sz="40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Microsoft Uighur" panose="02000000000000000000" pitchFamily="2" charset="-78"/>
                  <a:cs typeface="Microsoft Uighur" panose="02000000000000000000" pitchFamily="2" charset="-78"/>
                </a:rPr>
                <a:t>Ardoise </a:t>
              </a:r>
            </a:p>
          </p:txBody>
        </p:sp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9AB15392-7D37-7409-EB9A-7D083FDCC6A5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32952" y="3486288"/>
            <a:ext cx="2621650" cy="1988839"/>
          </a:xfrm>
          <a:prstGeom prst="rect">
            <a:avLst/>
          </a:prstGeom>
        </p:spPr>
      </p:pic>
      <p:pic>
        <p:nvPicPr>
          <p:cNvPr id="19" name="Image 18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5B911BA-2E12-F491-7304-2697272C5BF1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5951484" y="3390900"/>
            <a:ext cx="1831003" cy="1992001"/>
          </a:xfrm>
          <a:prstGeom prst="rect">
            <a:avLst/>
          </a:prstGeom>
        </p:spPr>
      </p:pic>
      <p:pic>
        <p:nvPicPr>
          <p:cNvPr id="36" name="Graphique 35">
            <a:extLst>
              <a:ext uri="{FF2B5EF4-FFF2-40B4-BE49-F238E27FC236}">
                <a16:creationId xmlns:a16="http://schemas.microsoft.com/office/drawing/2014/main" id="{3452361B-7881-2333-93B2-D379B71BF33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85456" y="727964"/>
            <a:ext cx="570137" cy="504193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3A4AEE15-EF34-184E-55B7-F0D753C02146}"/>
              </a:ext>
            </a:extLst>
          </p:cNvPr>
          <p:cNvSpPr txBox="1"/>
          <p:nvPr/>
        </p:nvSpPr>
        <p:spPr>
          <a:xfrm>
            <a:off x="1696715" y="708937"/>
            <a:ext cx="714248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uLnTx/>
                <a:uFillTx/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vos ardoises et vos livrets du français.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185395F9-43D4-709A-1E9C-562C56F619CB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5924" y="585177"/>
            <a:ext cx="1032186" cy="95473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Groupe 38">
            <a:extLst>
              <a:ext uri="{FF2B5EF4-FFF2-40B4-BE49-F238E27FC236}">
                <a16:creationId xmlns:a16="http://schemas.microsoft.com/office/drawing/2014/main" id="{BD68C278-4CBF-920B-A9DE-18845A0FAC8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40" name="Rectangle : coins arrondis 39">
              <a:extLst>
                <a:ext uri="{FF2B5EF4-FFF2-40B4-BE49-F238E27FC236}">
                  <a16:creationId xmlns:a16="http://schemas.microsoft.com/office/drawing/2014/main" id="{4211989C-D8BB-A33C-1F9A-202DDE1D83E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2D88F20A-300E-8D62-2011-71D0C7EA66C1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42" name="Rectangle : coins arrondis 41">
              <a:extLst>
                <a:ext uri="{FF2B5EF4-FFF2-40B4-BE49-F238E27FC236}">
                  <a16:creationId xmlns:a16="http://schemas.microsoft.com/office/drawing/2014/main" id="{8CDAC3F3-D0F9-E540-E4F8-361F81A715DE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43" name="Rectangle : coins arrondis 42">
              <a:extLst>
                <a:ext uri="{FF2B5EF4-FFF2-40B4-BE49-F238E27FC236}">
                  <a16:creationId xmlns:a16="http://schemas.microsoft.com/office/drawing/2014/main" id="{63B9CBAC-7F54-9BED-A2FC-675E99E43121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44" name="Rectangle : coins arrondis 43">
              <a:extLst>
                <a:ext uri="{FF2B5EF4-FFF2-40B4-BE49-F238E27FC236}">
                  <a16:creationId xmlns:a16="http://schemas.microsoft.com/office/drawing/2014/main" id="{04C0B9BA-F4BA-9BAE-A259-3B12287B3B6D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0630B9B5-D94D-EBDA-6DE3-6FEBDFCA4AC2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0E06082A-CF83-3757-3627-1AF7D87C500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09794" y="3233214"/>
            <a:ext cx="1724854" cy="2059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3B1B3-9284-BB1D-48F0-07299A3AC9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061A7B2-145E-3B9D-04F9-2A658AA9F27D}"/>
              </a:ext>
            </a:extLst>
          </p:cNvPr>
          <p:cNvSpPr/>
          <p:nvPr/>
        </p:nvSpPr>
        <p:spPr>
          <a:xfrm>
            <a:off x="0" y="0"/>
            <a:ext cx="13716000" cy="10286999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F26ADD0B-A502-87BF-D5FC-C1A2D1DE3C54}"/>
              </a:ext>
            </a:extLst>
          </p:cNvPr>
          <p:cNvSpPr/>
          <p:nvPr/>
        </p:nvSpPr>
        <p:spPr>
          <a:xfrm>
            <a:off x="457201" y="577695"/>
            <a:ext cx="12801600" cy="921400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49209CB-C88E-AAE4-7DF4-D631DA2012F3}"/>
              </a:ext>
            </a:extLst>
          </p:cNvPr>
          <p:cNvSpPr/>
          <p:nvPr/>
        </p:nvSpPr>
        <p:spPr>
          <a:xfrm>
            <a:off x="495299" y="568395"/>
            <a:ext cx="12801600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43D504-B1FE-28A8-9EB2-D92B54FFD7A7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588680" y="2615871"/>
            <a:ext cx="6538640" cy="5055257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3941533A-005F-515B-A791-629B1C512257}"/>
              </a:ext>
            </a:extLst>
          </p:cNvPr>
          <p:cNvSpPr txBox="1"/>
          <p:nvPr/>
        </p:nvSpPr>
        <p:spPr>
          <a:xfrm>
            <a:off x="1463675" y="830706"/>
            <a:ext cx="9144000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Écrivez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” sur </a:t>
            </a:r>
            <a:r>
              <a:rPr lang="en-US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vos</a:t>
            </a:r>
            <a:r>
              <a:rPr lang="en-US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ardoises.</a:t>
            </a:r>
            <a:endParaRPr lang="fr-FR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6D345681-670C-E621-93DD-AE004984B6F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ED31803-BA16-8A9E-7AF4-D6CF66857823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22EF7D0-DC9F-E332-0220-28A45BC905E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55349282-F569-CD03-91D2-35CA040F5FD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DF3C582-FCDA-370A-669E-EA91006923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6BE56C2C-F235-3C52-A26A-80F3B8EB164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6D5F67A-3973-34F6-1CDE-5A3B873F7CA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5" name="Graphique 14">
            <a:extLst>
              <a:ext uri="{FF2B5EF4-FFF2-40B4-BE49-F238E27FC236}">
                <a16:creationId xmlns:a16="http://schemas.microsoft.com/office/drawing/2014/main" id="{C65114F1-F4EA-6B06-A60B-197E458831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22398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4B270-DC3D-F017-669D-799188DF7E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1F2730-E4CF-436F-914F-2E8DF8CE73D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71461C48-6D5F-CF96-3545-B1C5B8A19C07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011E8732-2E91-97C3-ECCB-0CB0CAFAAC53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457F7D-6B47-D374-B4E3-4F13E15E5910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67CA466-A0E5-8F36-081F-A366375AE65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8E4FCC38-52A8-2EB1-74BB-A7E396AA410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F00AE4A3-1DB6-6ECC-F49B-0CB0EBA194B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0842DB97-714F-DC1D-530D-F0D71D228D65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B3A836D1-25FB-4CE1-5CBA-BD29DA5F724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1789ADDB-210F-3017-AC11-20A1E6A5D88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C3270EB0-7912-EE82-6845-70CCCB71BDCA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1E50B9C-135E-C83F-1840-A932E2A5C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5358FED6-4A7D-A9F2-FD93-2BF89C4D82C1}"/>
              </a:ext>
            </a:extLst>
          </p:cNvPr>
          <p:cNvSpPr txBox="1"/>
          <p:nvPr/>
        </p:nvSpPr>
        <p:spPr>
          <a:xfrm>
            <a:off x="1512868" y="977502"/>
            <a:ext cx="1069026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Corrigez.  «c’est»</a:t>
            </a:r>
            <a:endParaRPr lang="fr-MA" sz="28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5792CF3-971F-A101-3445-69052EFAAE88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74596" y="2425371"/>
            <a:ext cx="9125650" cy="5436257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9C18180-B0D5-C347-2A04-706A7DCD392C}"/>
              </a:ext>
            </a:extLst>
          </p:cNvPr>
          <p:cNvSpPr txBox="1"/>
          <p:nvPr/>
        </p:nvSpPr>
        <p:spPr>
          <a:xfrm>
            <a:off x="4266067" y="3443033"/>
            <a:ext cx="6575337" cy="340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28752">
              <a:defRPr/>
            </a:pPr>
            <a:r>
              <a:rPr lang="fr-FR" sz="21500" b="1" kern="0" spc="480" dirty="0">
                <a:solidFill>
                  <a:schemeClr val="bg1"/>
                </a:solidFill>
                <a:latin typeface="Dosis" pitchFamily="2" charset="0"/>
              </a:rPr>
              <a:t>c’est </a:t>
            </a:r>
            <a:endParaRPr lang="fr-FR" sz="21500" kern="0" spc="480" dirty="0">
              <a:solidFill>
                <a:schemeClr val="bg1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168399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8DA2A1-9B82-0E31-54AB-70C49BB509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06F229A-F9E5-15E0-E240-F8753D66B65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45E8910-B37D-9CE6-7D76-7A09B3F4E1E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105EF3E-88E0-A001-4ED0-043816EEF725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56B7E8CE-68B5-96DC-0416-740E48436A03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DE8DB375-C415-40DD-5E13-16733B5FEAB8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4BFAB65-CB56-E2F0-655E-714893CF03A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E175797B-A0E0-53A3-0786-528AF5E7355A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181FC37C-2C2C-6C61-B48A-917B5E4C5C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C5492BC6-56BF-7D81-E09C-BF9EAEA0CC2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A2ECB6B4-61D8-5601-EA8C-5C29BC01559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0BC021F4-DAAB-086F-1176-72622DC4BAF9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41A84364-FE7E-2795-5F80-8116113929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5946B46-0190-CA55-629C-B86F5179A3A2}"/>
              </a:ext>
            </a:extLst>
          </p:cNvPr>
          <p:cNvSpPr txBox="1"/>
          <p:nvPr/>
        </p:nvSpPr>
        <p:spPr>
          <a:xfrm>
            <a:off x="1462547" y="741580"/>
            <a:ext cx="106902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le, la, une , sur , c’est , un , répétons ensemble: le, la, une , sur , c’est , un Qui veut répéter</a:t>
            </a:r>
            <a:r>
              <a:rPr lang="fr-FR" sz="2800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?       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désigne trois élèves pour répéter. </a:t>
            </a:r>
            <a:endParaRPr lang="fr-MA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652984B-AA16-7A4A-3F9A-85A10BFDCB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927" y="4782182"/>
            <a:ext cx="12402273" cy="1180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52423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708B42-C7D6-98A4-A7D1-BC57C5039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6988781-7479-4F58-6AC6-B4BB7FCD941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E1C4B2F8-7AB8-727C-2A64-A3745480DB95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A853FBB-C9D7-FCC4-958A-8D3B411A7A1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8A69F0DB-FBC1-4A3E-4FDF-E0699F486D4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33695E4F-8A0E-402B-267E-988A97FF94F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1F58EDB1-38EB-E82F-74FD-4157E207584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42D53781-7414-F218-ABC6-CF317BBE561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78473086-3A92-E79D-5A45-78B662668F4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E5457FA1-B245-0463-35FD-3B5301AD4E4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4C3ADF27-7E9A-BAD4-5BD8-3E93CD4901CB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22AF6C34-3F90-70A3-31BF-193DE3D79C1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3B1979-DC6C-0C67-98CC-702003E5CF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B8B41F4-B4F3-3905-9F15-45B039AEA4F4}"/>
              </a:ext>
            </a:extLst>
          </p:cNvPr>
          <p:cNvSpPr txBox="1"/>
          <p:nvPr/>
        </p:nvSpPr>
        <p:spPr>
          <a:xfrm>
            <a:off x="1462547" y="741580"/>
            <a:ext cx="106902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Qui veut passer au tableau pour lire?       </a:t>
            </a:r>
          </a:p>
          <a:p>
            <a:pPr defTabSz="685834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désigne trois élèves pour lire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  <a:endParaRPr lang="fr-MA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97766A4-0193-F10A-EAE5-A37A9FA5E47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7927" y="4782182"/>
            <a:ext cx="12402273" cy="1180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96005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F7502-61EA-9780-C5E8-41D0A9893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B007D8EF-E7CA-3DEA-6CE7-03998CBB7A17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1A6260EB-3C59-3B8A-5CDC-F9B377E50253}"/>
              </a:ext>
            </a:extLst>
          </p:cNvPr>
          <p:cNvGrpSpPr/>
          <p:nvPr/>
        </p:nvGrpSpPr>
        <p:grpSpPr>
          <a:xfrm>
            <a:off x="152399" y="1181100"/>
            <a:ext cx="13366415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5DF6386-4600-E56E-7C4C-1C5BC0343775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5FF2F606-8C2C-0F00-3512-73D42B6EAE1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EA24090-7428-E8AB-30DC-7A0676D89E2E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Ecriture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syllabes avec    «j»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Des mots et des phrases.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3FE91B38-17DF-7D5A-99BF-6060EE7EC6CF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9775384B-FD18-8056-426F-4E678F11EA05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222332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39BF9-2185-0EB8-0749-AC9E83D815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DDFA8C02-0FD1-2A55-6FA0-A1306D0EAD64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67C537EB-4B6A-8679-021B-29AD51A056AF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02C7041-FF3B-F354-27F4-78ED8B2C2B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262ACCB-0C89-3A6D-B6D1-F41060BDBC3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C5802E62-9951-488B-2F08-D4FB84C01BBD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28" name="Rectangle : coins arrondis 27">
              <a:extLst>
                <a:ext uri="{FF2B5EF4-FFF2-40B4-BE49-F238E27FC236}">
                  <a16:creationId xmlns:a16="http://schemas.microsoft.com/office/drawing/2014/main" id="{44B98C02-A474-BCA3-81B7-50870DAF92E8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1CBC762-838F-AA54-5612-549300A44C75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30" name="Rectangle : coins arrondis 29">
              <a:extLst>
                <a:ext uri="{FF2B5EF4-FFF2-40B4-BE49-F238E27FC236}">
                  <a16:creationId xmlns:a16="http://schemas.microsoft.com/office/drawing/2014/main" id="{463B25AC-C7B3-563D-14A9-8FC967C1531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31" name="Rectangle : coins arrondis 30">
              <a:extLst>
                <a:ext uri="{FF2B5EF4-FFF2-40B4-BE49-F238E27FC236}">
                  <a16:creationId xmlns:a16="http://schemas.microsoft.com/office/drawing/2014/main" id="{D67F6973-A1A3-2D10-3CE8-32C8CC6009D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32" name="Rectangle : coins arrondis 31">
              <a:extLst>
                <a:ext uri="{FF2B5EF4-FFF2-40B4-BE49-F238E27FC236}">
                  <a16:creationId xmlns:a16="http://schemas.microsoft.com/office/drawing/2014/main" id="{8BBC8CD3-9042-CEB0-6F1A-A5C1E5078740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33" name="Rectangle : coins arrondis 32">
              <a:extLst>
                <a:ext uri="{FF2B5EF4-FFF2-40B4-BE49-F238E27FC236}">
                  <a16:creationId xmlns:a16="http://schemas.microsoft.com/office/drawing/2014/main" id="{E9D479CD-74BF-3417-6A75-5C22B4CF2726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D2829761-A893-D4E7-CCF7-BB658DCC40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2" name="Bulle narrative : rectangle à coins arrondis 1">
            <a:extLst>
              <a:ext uri="{FF2B5EF4-FFF2-40B4-BE49-F238E27FC236}">
                <a16:creationId xmlns:a16="http://schemas.microsoft.com/office/drawing/2014/main" id="{7028449A-B440-292E-2FF2-516ACB6D309F}"/>
              </a:ext>
            </a:extLst>
          </p:cNvPr>
          <p:cNvSpPr/>
          <p:nvPr/>
        </p:nvSpPr>
        <p:spPr>
          <a:xfrm>
            <a:off x="3962401" y="3498846"/>
            <a:ext cx="8991600" cy="3016254"/>
          </a:xfrm>
          <a:prstGeom prst="wedgeRoundRectCallout">
            <a:avLst>
              <a:gd name="adj1" fmla="val -48938"/>
              <a:gd name="adj2" fmla="val -18269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1350" dirty="0"/>
          </a:p>
        </p:txBody>
      </p:sp>
      <p:pic>
        <p:nvPicPr>
          <p:cNvPr id="3" name="Image 2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6E73C55D-0C7B-F7AA-D8F0-9DC099A3583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479528"/>
            <a:ext cx="5562600" cy="5292378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CF067BE-20B5-70B0-0FDD-5E3506B398A2}"/>
              </a:ext>
            </a:extLst>
          </p:cNvPr>
          <p:cNvSpPr txBox="1"/>
          <p:nvPr/>
        </p:nvSpPr>
        <p:spPr>
          <a:xfrm>
            <a:off x="1461948" y="752490"/>
            <a:ext cx="11746159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Nous allons apprendre à écrire  cette phrase.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C6FFE94-CBB8-5AC5-03F8-BAD5BBDA920F}"/>
              </a:ext>
            </a:extLst>
          </p:cNvPr>
          <p:cNvSpPr txBox="1"/>
          <p:nvPr/>
        </p:nvSpPr>
        <p:spPr>
          <a:xfrm>
            <a:off x="5346674" y="4350603"/>
            <a:ext cx="7543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 C’est un joli jardin. </a:t>
            </a:r>
          </a:p>
        </p:txBody>
      </p:sp>
    </p:spTree>
    <p:extLst>
      <p:ext uri="{BB962C8B-B14F-4D97-AF65-F5344CB8AC3E}">
        <p14:creationId xmlns:p14="http://schemas.microsoft.com/office/powerpoint/2010/main" val="20572318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737A5D-6FEE-6033-241C-2ACBA492CB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E334335-AA55-9459-AEB3-B65EE97D791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08AFD55-86AD-3028-1DA6-53ED62A55209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0BB6433-224C-DB4A-9CA7-BB7DAB306414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15AC45A-DAB9-4594-DD6A-7A9C7D6513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B9D0FBA1-AD22-B7DD-86CE-25B17898B381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E41AA94-2990-E410-97DE-16EE1AA972E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37031F42-774E-B788-F7BF-09E2474D066A}"/>
              </a:ext>
            </a:extLst>
          </p:cNvPr>
          <p:cNvGrpSpPr/>
          <p:nvPr/>
        </p:nvGrpSpPr>
        <p:grpSpPr>
          <a:xfrm>
            <a:off x="483617" y="614897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C881160-E6BF-2108-3173-D7401EFCC06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7646C03E-4C83-59B9-7087-0507CBEE7834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60B29E6E-68FF-919F-389D-22D7416FC44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74D4B867-6CBD-8A1A-53C7-61CBAA71450F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DA15A5B9-2948-1F23-B17A-8D98FEBF61A0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330F7F41-F139-FB66-8D2E-A793CB6DCD1D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E8294D68-069D-CDF2-D40D-833E1B74680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47F80E98-8A7A-F251-6741-6E576D1830C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148853EA-262F-2CFB-416A-F2CD59E8ECA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FF953E37-D544-0BE2-0E96-42F7FCD7EA7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7892" y="583982"/>
            <a:ext cx="581346" cy="514106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217C384C-773C-8127-3395-01D6643975F5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7012" y="1124682"/>
            <a:ext cx="1381080" cy="1120448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D056496D-CA43-154B-3658-36E0B9E09158}"/>
              </a:ext>
            </a:extLst>
          </p:cNvPr>
          <p:cNvCxnSpPr>
            <a:cxnSpLocks/>
          </p:cNvCxnSpPr>
          <p:nvPr/>
        </p:nvCxnSpPr>
        <p:spPr>
          <a:xfrm>
            <a:off x="3810000" y="4152900"/>
            <a:ext cx="0" cy="64171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730CBA05-87CF-97A7-7E06-AB937731BFCE}"/>
              </a:ext>
            </a:extLst>
          </p:cNvPr>
          <p:cNvCxnSpPr>
            <a:cxnSpLocks/>
          </p:cNvCxnSpPr>
          <p:nvPr/>
        </p:nvCxnSpPr>
        <p:spPr>
          <a:xfrm>
            <a:off x="5562600" y="4152900"/>
            <a:ext cx="0" cy="64171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6278E233-832D-8EB9-F672-1C34B755F336}"/>
              </a:ext>
            </a:extLst>
          </p:cNvPr>
          <p:cNvSpPr/>
          <p:nvPr/>
        </p:nvSpPr>
        <p:spPr>
          <a:xfrm>
            <a:off x="2633223" y="4928928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C87CF728-DFE6-63F4-5177-E37040523990}"/>
              </a:ext>
            </a:extLst>
          </p:cNvPr>
          <p:cNvSpPr/>
          <p:nvPr/>
        </p:nvSpPr>
        <p:spPr>
          <a:xfrm>
            <a:off x="4801490" y="4957549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5419C78-1374-DFBE-A03A-4403A66532CC}"/>
              </a:ext>
            </a:extLst>
          </p:cNvPr>
          <p:cNvSpPr/>
          <p:nvPr/>
        </p:nvSpPr>
        <p:spPr>
          <a:xfrm>
            <a:off x="3178053" y="4919595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B5EDCD4-1ED7-BEA6-2FEC-AAFA165D3CC6}"/>
              </a:ext>
            </a:extLst>
          </p:cNvPr>
          <p:cNvSpPr/>
          <p:nvPr/>
        </p:nvSpPr>
        <p:spPr>
          <a:xfrm>
            <a:off x="9624700" y="498899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77F2CEB-47EB-5FB4-422E-CC125CAC648A}"/>
              </a:ext>
            </a:extLst>
          </p:cNvPr>
          <p:cNvSpPr/>
          <p:nvPr/>
        </p:nvSpPr>
        <p:spPr>
          <a:xfrm>
            <a:off x="8431083" y="499951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F67DB3A-2038-65C8-DF6E-EA58DB384E1D}"/>
              </a:ext>
            </a:extLst>
          </p:cNvPr>
          <p:cNvSpPr/>
          <p:nvPr/>
        </p:nvSpPr>
        <p:spPr>
          <a:xfrm>
            <a:off x="5371733" y="4976502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869B05CB-27CE-6E35-78F1-E4FE6305E061}"/>
              </a:ext>
            </a:extLst>
          </p:cNvPr>
          <p:cNvSpPr/>
          <p:nvPr/>
        </p:nvSpPr>
        <p:spPr>
          <a:xfrm>
            <a:off x="3699693" y="4908927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06A9C22-BA69-F6DC-DDE4-4C2477430916}"/>
              </a:ext>
            </a:extLst>
          </p:cNvPr>
          <p:cNvSpPr/>
          <p:nvPr/>
        </p:nvSpPr>
        <p:spPr>
          <a:xfrm>
            <a:off x="1660675" y="4916603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AB8D4DC-5D85-FB6D-BB1A-64C504D52BA3}"/>
              </a:ext>
            </a:extLst>
          </p:cNvPr>
          <p:cNvSpPr/>
          <p:nvPr/>
        </p:nvSpPr>
        <p:spPr>
          <a:xfrm>
            <a:off x="9040701" y="4978178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CB3D5D89-3939-7CE8-43D2-04F2468649FB}"/>
              </a:ext>
            </a:extLst>
          </p:cNvPr>
          <p:cNvCxnSpPr>
            <a:cxnSpLocks/>
          </p:cNvCxnSpPr>
          <p:nvPr/>
        </p:nvCxnSpPr>
        <p:spPr>
          <a:xfrm>
            <a:off x="507892" y="4756691"/>
            <a:ext cx="12724489" cy="127282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895C8503-48AA-C468-87A9-0C2B54995C38}"/>
              </a:ext>
            </a:extLst>
          </p:cNvPr>
          <p:cNvCxnSpPr>
            <a:cxnSpLocks/>
          </p:cNvCxnSpPr>
          <p:nvPr/>
        </p:nvCxnSpPr>
        <p:spPr>
          <a:xfrm>
            <a:off x="483617" y="3848100"/>
            <a:ext cx="12724489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6AE705AC-9960-1A62-D087-9D9554EDB47B}"/>
              </a:ext>
            </a:extLst>
          </p:cNvPr>
          <p:cNvCxnSpPr>
            <a:cxnSpLocks/>
          </p:cNvCxnSpPr>
          <p:nvPr/>
        </p:nvCxnSpPr>
        <p:spPr>
          <a:xfrm flipV="1">
            <a:off x="689567" y="4284363"/>
            <a:ext cx="12534473" cy="56462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8" name="ZoneTexte 37">
            <a:extLst>
              <a:ext uri="{FF2B5EF4-FFF2-40B4-BE49-F238E27FC236}">
                <a16:creationId xmlns:a16="http://schemas.microsoft.com/office/drawing/2014/main" id="{52B25BD1-5865-C835-06BD-DB363FDA54D4}"/>
              </a:ext>
            </a:extLst>
          </p:cNvPr>
          <p:cNvSpPr txBox="1"/>
          <p:nvPr/>
        </p:nvSpPr>
        <p:spPr>
          <a:xfrm>
            <a:off x="870822" y="3680950"/>
            <a:ext cx="114061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96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C’est un </a:t>
            </a:r>
            <a:r>
              <a:rPr lang="fr-FR" sz="9600" b="1" dirty="0">
                <a:solidFill>
                  <a:srgbClr val="4F81BD">
                    <a:lumMod val="50000"/>
                  </a:srgbClr>
                </a:solidFill>
                <a:cs typeface="Aharoni" panose="02010803020104030203" pitchFamily="2" charset="-79"/>
              </a:rPr>
              <a:t>j</a:t>
            </a:r>
            <a:r>
              <a:rPr lang="fr-FR" sz="96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oli </a:t>
            </a:r>
            <a:r>
              <a:rPr lang="fr-FR" sz="9600" b="1" dirty="0">
                <a:solidFill>
                  <a:srgbClr val="4F81BD">
                    <a:lumMod val="50000"/>
                  </a:srgbClr>
                </a:solidFill>
                <a:cs typeface="Aharoni" panose="02010803020104030203" pitchFamily="2" charset="-79"/>
              </a:rPr>
              <a:t>j</a:t>
            </a:r>
            <a:r>
              <a:rPr lang="fr-FR" sz="96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ardin.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29AD5E86-13F3-2D32-EFF0-7D0FC7DBCD88}"/>
              </a:ext>
            </a:extLst>
          </p:cNvPr>
          <p:cNvSpPr/>
          <p:nvPr/>
        </p:nvSpPr>
        <p:spPr>
          <a:xfrm>
            <a:off x="10234923" y="499951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7A97EAE-64D0-A587-67F8-AA781D330AE1}"/>
              </a:ext>
            </a:extLst>
          </p:cNvPr>
          <p:cNvSpPr txBox="1"/>
          <p:nvPr/>
        </p:nvSpPr>
        <p:spPr>
          <a:xfrm>
            <a:off x="1114845" y="652280"/>
            <a:ext cx="12258254" cy="12195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Je vais écrire des mots de la phrase en script.  Regardez bien et suivez les mouvements du feutre/ de la craie.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L’enseignant utilise le tableau  d’écriture. Il écrit la phrase.</a:t>
            </a:r>
            <a:endParaRPr kumimoji="0" lang="fr-FR" sz="24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anose="02010703020202060003" pitchFamily="2" charset="0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C26EFF6-F537-2847-AF68-C3DE4A0AEE04}"/>
              </a:ext>
            </a:extLst>
          </p:cNvPr>
          <p:cNvSpPr/>
          <p:nvPr/>
        </p:nvSpPr>
        <p:spPr>
          <a:xfrm>
            <a:off x="7577194" y="4999511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DCEA0F4-C3FE-82D9-DCF7-2D0B750DD5E2}"/>
              </a:ext>
            </a:extLst>
          </p:cNvPr>
          <p:cNvSpPr/>
          <p:nvPr/>
        </p:nvSpPr>
        <p:spPr>
          <a:xfrm>
            <a:off x="7213095" y="495393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F612C6C2-4E07-21FC-7E1D-1958FE647CA2}"/>
              </a:ext>
            </a:extLst>
          </p:cNvPr>
          <p:cNvSpPr/>
          <p:nvPr/>
        </p:nvSpPr>
        <p:spPr>
          <a:xfrm>
            <a:off x="6851337" y="4992930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D38CEB4F-2805-7CD1-AD92-16BA1773EDC3}"/>
              </a:ext>
            </a:extLst>
          </p:cNvPr>
          <p:cNvSpPr/>
          <p:nvPr/>
        </p:nvSpPr>
        <p:spPr>
          <a:xfrm>
            <a:off x="6275198" y="4986242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B29CC4D-F08D-0EE1-85BF-5968FF5799E6}"/>
              </a:ext>
            </a:extLst>
          </p:cNvPr>
          <p:cNvSpPr/>
          <p:nvPr/>
        </p:nvSpPr>
        <p:spPr>
          <a:xfrm>
            <a:off x="10644913" y="5013798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</p:spTree>
    <p:extLst>
      <p:ext uri="{BB962C8B-B14F-4D97-AF65-F5344CB8AC3E}">
        <p14:creationId xmlns:p14="http://schemas.microsoft.com/office/powerpoint/2010/main" val="3618709184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78260E-1D33-0C05-861A-7BBDF8B9C0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A223841-2F9E-2D55-A1A9-F79D4E8EF123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530D98B-61EF-8755-6A14-D40AA7D08C83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4499CE5-0B05-38CF-0124-B03FBD2F7301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5E5738B-CA40-EB27-FE72-33D00DD9DD8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E2021860-2BA7-CECD-9C2E-4BC99B7A9575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ADA0E71-9556-209F-7BEB-64ECE789102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8E738EE8-89B3-E53C-4311-DA6782EA902C}"/>
              </a:ext>
            </a:extLst>
          </p:cNvPr>
          <p:cNvGrpSpPr/>
          <p:nvPr/>
        </p:nvGrpSpPr>
        <p:grpSpPr>
          <a:xfrm>
            <a:off x="483617" y="614897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7E64047-9947-C1E5-C74B-B3CDABB6361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C5A1E865-2D9B-E463-3357-032E78BA1FFF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288CAB98-98A7-5EAB-F555-552699BE984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4C2102BD-188D-F803-DA0C-9D86F1B2980C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83EABBFC-33D2-0EDD-8ACE-CEC446A9777C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A6966D0E-5D5A-002B-8E03-247F9DBF2756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3D5F2F79-DAA3-F70A-9ED7-AE3B148D240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FF86D0E6-4018-0299-A137-A3673D8AC44F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15BD10B8-5D2A-534E-E93C-E84D72998C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93ED07A1-AC7C-1AD7-1BBC-1E40FBBBAA2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7892" y="583982"/>
            <a:ext cx="581346" cy="514106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60831226-0943-58DA-A4BB-B815A7494C23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7012" y="1124682"/>
            <a:ext cx="1381080" cy="1120448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81C32490-EFD6-B770-B92F-3B82177AA05B}"/>
              </a:ext>
            </a:extLst>
          </p:cNvPr>
          <p:cNvCxnSpPr>
            <a:cxnSpLocks/>
          </p:cNvCxnSpPr>
          <p:nvPr/>
        </p:nvCxnSpPr>
        <p:spPr>
          <a:xfrm>
            <a:off x="3810000" y="4152900"/>
            <a:ext cx="0" cy="64171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EE67877D-A6EC-7261-ED24-DE0E6FC88334}"/>
              </a:ext>
            </a:extLst>
          </p:cNvPr>
          <p:cNvCxnSpPr>
            <a:cxnSpLocks/>
          </p:cNvCxnSpPr>
          <p:nvPr/>
        </p:nvCxnSpPr>
        <p:spPr>
          <a:xfrm>
            <a:off x="5562600" y="4152900"/>
            <a:ext cx="0" cy="64171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E7DD99B3-33BD-1669-C443-6A8EAB85ACFD}"/>
              </a:ext>
            </a:extLst>
          </p:cNvPr>
          <p:cNvSpPr/>
          <p:nvPr/>
        </p:nvSpPr>
        <p:spPr>
          <a:xfrm>
            <a:off x="2633223" y="4928928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63A8F23-4B20-C891-8F26-F712FD80D188}"/>
              </a:ext>
            </a:extLst>
          </p:cNvPr>
          <p:cNvSpPr/>
          <p:nvPr/>
        </p:nvSpPr>
        <p:spPr>
          <a:xfrm>
            <a:off x="4801490" y="4957549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6E0A0122-0B3F-B8A2-F053-3D1C308F7FBE}"/>
              </a:ext>
            </a:extLst>
          </p:cNvPr>
          <p:cNvSpPr/>
          <p:nvPr/>
        </p:nvSpPr>
        <p:spPr>
          <a:xfrm>
            <a:off x="3178053" y="4919595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0D72B15-A144-9E83-0AE1-499765B6801E}"/>
              </a:ext>
            </a:extLst>
          </p:cNvPr>
          <p:cNvSpPr/>
          <p:nvPr/>
        </p:nvSpPr>
        <p:spPr>
          <a:xfrm>
            <a:off x="9624700" y="498899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33A7F36-53E0-7EFD-6484-5FAF9AF3B9C8}"/>
              </a:ext>
            </a:extLst>
          </p:cNvPr>
          <p:cNvSpPr/>
          <p:nvPr/>
        </p:nvSpPr>
        <p:spPr>
          <a:xfrm>
            <a:off x="8431083" y="499951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DE24BE8-1B3D-A5CD-83DA-2E246BCCAAFF}"/>
              </a:ext>
            </a:extLst>
          </p:cNvPr>
          <p:cNvSpPr/>
          <p:nvPr/>
        </p:nvSpPr>
        <p:spPr>
          <a:xfrm>
            <a:off x="5371733" y="4976502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378562F1-E7B7-4043-E52C-053F3CCD8043}"/>
              </a:ext>
            </a:extLst>
          </p:cNvPr>
          <p:cNvSpPr/>
          <p:nvPr/>
        </p:nvSpPr>
        <p:spPr>
          <a:xfrm>
            <a:off x="3699693" y="4908927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2F25889-0900-0821-7548-6A45123B6AE9}"/>
              </a:ext>
            </a:extLst>
          </p:cNvPr>
          <p:cNvSpPr/>
          <p:nvPr/>
        </p:nvSpPr>
        <p:spPr>
          <a:xfrm>
            <a:off x="1660675" y="4916603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4F181964-699B-8937-9B39-723D3DFE2959}"/>
              </a:ext>
            </a:extLst>
          </p:cNvPr>
          <p:cNvSpPr/>
          <p:nvPr/>
        </p:nvSpPr>
        <p:spPr>
          <a:xfrm>
            <a:off x="9040701" y="4978178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A37302CA-D8FC-EDCE-91AA-923E2B3D8C81}"/>
              </a:ext>
            </a:extLst>
          </p:cNvPr>
          <p:cNvCxnSpPr>
            <a:cxnSpLocks/>
          </p:cNvCxnSpPr>
          <p:nvPr/>
        </p:nvCxnSpPr>
        <p:spPr>
          <a:xfrm>
            <a:off x="507892" y="4756691"/>
            <a:ext cx="12724489" cy="127282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B35374AF-DE03-8C24-9469-1E26E53F98BE}"/>
              </a:ext>
            </a:extLst>
          </p:cNvPr>
          <p:cNvCxnSpPr>
            <a:cxnSpLocks/>
          </p:cNvCxnSpPr>
          <p:nvPr/>
        </p:nvCxnSpPr>
        <p:spPr>
          <a:xfrm>
            <a:off x="483617" y="3848100"/>
            <a:ext cx="12724489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71FC4FC7-F9D3-CA6D-675B-B9DDE6A36359}"/>
              </a:ext>
            </a:extLst>
          </p:cNvPr>
          <p:cNvCxnSpPr>
            <a:cxnSpLocks/>
          </p:cNvCxnSpPr>
          <p:nvPr/>
        </p:nvCxnSpPr>
        <p:spPr>
          <a:xfrm flipV="1">
            <a:off x="689567" y="4284363"/>
            <a:ext cx="12534473" cy="56462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8" name="ZoneTexte 37">
            <a:extLst>
              <a:ext uri="{FF2B5EF4-FFF2-40B4-BE49-F238E27FC236}">
                <a16:creationId xmlns:a16="http://schemas.microsoft.com/office/drawing/2014/main" id="{402120BF-8AC5-F4D9-EEB0-7C8B3E61A13B}"/>
              </a:ext>
            </a:extLst>
          </p:cNvPr>
          <p:cNvSpPr txBox="1"/>
          <p:nvPr/>
        </p:nvSpPr>
        <p:spPr>
          <a:xfrm>
            <a:off x="870822" y="3680950"/>
            <a:ext cx="114061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96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C’est un </a:t>
            </a:r>
            <a:r>
              <a:rPr lang="fr-FR" sz="9600" b="1" dirty="0">
                <a:solidFill>
                  <a:srgbClr val="4F81BD">
                    <a:lumMod val="50000"/>
                  </a:srgbClr>
                </a:solidFill>
                <a:cs typeface="Aharoni" panose="02010803020104030203" pitchFamily="2" charset="-79"/>
              </a:rPr>
              <a:t>j</a:t>
            </a:r>
            <a:r>
              <a:rPr lang="fr-FR" sz="96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oli </a:t>
            </a:r>
            <a:r>
              <a:rPr lang="fr-FR" sz="9600" b="1" dirty="0">
                <a:solidFill>
                  <a:srgbClr val="4F81BD">
                    <a:lumMod val="50000"/>
                  </a:srgbClr>
                </a:solidFill>
                <a:cs typeface="Aharoni" panose="02010803020104030203" pitchFamily="2" charset="-79"/>
              </a:rPr>
              <a:t>j</a:t>
            </a:r>
            <a:r>
              <a:rPr lang="fr-FR" sz="96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ardin.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F910B886-D32D-1DD6-C2BF-5BAEDCA2787B}"/>
              </a:ext>
            </a:extLst>
          </p:cNvPr>
          <p:cNvSpPr/>
          <p:nvPr/>
        </p:nvSpPr>
        <p:spPr>
          <a:xfrm>
            <a:off x="10234923" y="499951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EB4CAE7-437A-4C0C-B7AB-5ED559B119A8}"/>
              </a:ext>
            </a:extLst>
          </p:cNvPr>
          <p:cNvSpPr/>
          <p:nvPr/>
        </p:nvSpPr>
        <p:spPr>
          <a:xfrm>
            <a:off x="7577194" y="4999511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B617488-4A31-73C9-7ACD-E7CD4DF430D9}"/>
              </a:ext>
            </a:extLst>
          </p:cNvPr>
          <p:cNvSpPr/>
          <p:nvPr/>
        </p:nvSpPr>
        <p:spPr>
          <a:xfrm>
            <a:off x="7213095" y="495393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0E109FC-204A-76B6-E5A6-498E3573CDEC}"/>
              </a:ext>
            </a:extLst>
          </p:cNvPr>
          <p:cNvSpPr/>
          <p:nvPr/>
        </p:nvSpPr>
        <p:spPr>
          <a:xfrm>
            <a:off x="6851337" y="4992930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64BDE4A2-FCDA-23A1-FE2E-D5A82C7DC44C}"/>
              </a:ext>
            </a:extLst>
          </p:cNvPr>
          <p:cNvSpPr/>
          <p:nvPr/>
        </p:nvSpPr>
        <p:spPr>
          <a:xfrm>
            <a:off x="6275198" y="4986242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2EC4D15-2EA2-62C8-9D8C-9546DFFA2BDA}"/>
              </a:ext>
            </a:extLst>
          </p:cNvPr>
          <p:cNvSpPr/>
          <p:nvPr/>
        </p:nvSpPr>
        <p:spPr>
          <a:xfrm>
            <a:off x="10644913" y="5013798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0522C3AC-6771-74E4-65C8-BA3D7A65F5EE}"/>
              </a:ext>
            </a:extLst>
          </p:cNvPr>
          <p:cNvSpPr txBox="1"/>
          <p:nvPr/>
        </p:nvSpPr>
        <p:spPr>
          <a:xfrm>
            <a:off x="959493" y="679683"/>
            <a:ext cx="12438631" cy="8617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En script, on commence les lettres du haut vers le bas, on laisse un  tout petit espace entre les lettres et un plus grand entre les mots.</a:t>
            </a:r>
          </a:p>
        </p:txBody>
      </p:sp>
    </p:spTree>
    <p:extLst>
      <p:ext uri="{BB962C8B-B14F-4D97-AF65-F5344CB8AC3E}">
        <p14:creationId xmlns:p14="http://schemas.microsoft.com/office/powerpoint/2010/main" val="3299847810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3ED395-131D-A86A-A3B8-D7743561C7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78C008E-82D0-E69D-B06F-CD4C1CDCF482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B2D3E00-6950-7C7B-D23A-3AC732D1E870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A1447C9-CBF9-3B5C-F041-DD5FE247FDBB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F735F2F-7859-97EF-6ED2-8C16EE815C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C81529C2-29D0-DDB5-32FF-D1548DA3115D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337A11B-B7CB-2181-C4A1-A8E07575BE6F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D74A0476-0F03-B608-D3B7-AE84716F03A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6321623F-FD6E-CE39-0C42-10EE90C66BC0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B05B6F96-D185-8299-75E5-FE4D6C97C19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351E375C-9FDD-510D-0015-75DA4C55597A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B12F646A-A3C0-644D-3B1C-CDDF9FE767E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05E08154-EC98-8BE1-ED97-7080D72991D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C1FC9609-B4DC-A015-A5E0-0BD235984D0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424D1C1A-B722-7F5F-5158-F31A046579F7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CD4403E5-36E1-6384-5E22-5A53B285CBE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A50C14DA-8670-F417-8543-8B267DCA4B98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BF3FFFA1-C9BA-21E9-CD16-EE3BB015AD1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671CAF4-764D-7D0D-D70C-3AD5AC66B410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43350" y="3060043"/>
            <a:ext cx="5389632" cy="4166918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A770F91-A1AC-D24D-D4E7-2B7ABEAC22A0}"/>
              </a:ext>
            </a:extLst>
          </p:cNvPr>
          <p:cNvSpPr txBox="1"/>
          <p:nvPr/>
        </p:nvSpPr>
        <p:spPr>
          <a:xfrm>
            <a:off x="1500081" y="685716"/>
            <a:ext cx="11859636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Prenez vos ardoises. </a:t>
            </a:r>
            <a:r>
              <a:rPr kumimoji="0" lang="fr-F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Recopi</a:t>
            </a:r>
            <a:r>
              <a:rPr lang="fr-FR" sz="28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ez</a:t>
            </a: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la phrase.</a:t>
            </a:r>
          </a:p>
          <a:p>
            <a:pPr marL="0" lvl="1" defTabSz="685834">
              <a:lnSpc>
                <a:spcPts val="3017"/>
              </a:lnSpc>
              <a:spcBef>
                <a:spcPct val="0"/>
              </a:spcBef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              </a:t>
            </a:r>
            <a:r>
              <a:rPr lang="fr-MA" sz="2400" i="1" dirty="0">
                <a:solidFill>
                  <a:prstClr val="white">
                    <a:lumMod val="65000"/>
                  </a:prstClr>
                </a:solidFill>
                <a:latin typeface="Dosis" panose="02010703020202060003" pitchFamily="2" charset="0"/>
              </a:rPr>
              <a:t>L’enseignant donne une rétroaction positive et corrective.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063292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3ED853-E011-A1EF-8D2F-F69A5AD624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67B0BF4-AFA4-C8D8-05E8-DC14A67D4E6D}"/>
              </a:ext>
            </a:extLst>
          </p:cNvPr>
          <p:cNvSpPr/>
          <p:nvPr/>
        </p:nvSpPr>
        <p:spPr>
          <a:xfrm>
            <a:off x="285753" y="342900"/>
            <a:ext cx="13154395" cy="110313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A36493B-1D3F-DEB6-8E16-6A1930F710DC}"/>
              </a:ext>
            </a:extLst>
          </p:cNvPr>
          <p:cNvSpPr/>
          <p:nvPr/>
        </p:nvSpPr>
        <p:spPr>
          <a:xfrm>
            <a:off x="342901" y="1485902"/>
            <a:ext cx="13030202" cy="717996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3F8B120-9167-204A-0CEB-624EDAD3E8EE}"/>
              </a:ext>
            </a:extLst>
          </p:cNvPr>
          <p:cNvSpPr/>
          <p:nvPr/>
        </p:nvSpPr>
        <p:spPr>
          <a:xfrm>
            <a:off x="689567" y="714717"/>
            <a:ext cx="415519" cy="28641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BA55925-F152-9208-7D84-68BE1A1E99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1018" y="2439932"/>
            <a:ext cx="5033963" cy="5271899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1071BE5E-1A60-1C17-4F10-AA15245769E8}"/>
              </a:ext>
            </a:extLst>
          </p:cNvPr>
          <p:cNvSpPr txBox="1"/>
          <p:nvPr/>
        </p:nvSpPr>
        <p:spPr>
          <a:xfrm>
            <a:off x="1186339" y="498656"/>
            <a:ext cx="11974981" cy="8348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Laissez un petit espace entre les lettres d’un même mot et un espace plus grand entre les mots. </a:t>
            </a:r>
          </a:p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L’enseignant donne une rétroaction positive ou corrective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92640DC-6F49-C20C-4E50-A3C3B55D0AC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077E3AEE-62DD-5E66-CD48-797EFB2C8CE6}"/>
              </a:ext>
            </a:extLst>
          </p:cNvPr>
          <p:cNvGrpSpPr/>
          <p:nvPr/>
        </p:nvGrpSpPr>
        <p:grpSpPr>
          <a:xfrm>
            <a:off x="483617" y="614897"/>
            <a:ext cx="12748764" cy="9220200"/>
            <a:chOff x="312517" y="308344"/>
            <a:chExt cx="8518967" cy="6230679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9EFB931-9409-C0CD-F932-A6B3D450C45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390375CB-1970-5805-A9D4-F2ABDA2A50EC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42812747-8DF4-ACBC-DDC4-CF532B0D9AD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5FFCB405-CC69-4F00-0495-5D1EB205368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15" name="Rectangle : coins arrondis 14">
              <a:extLst>
                <a:ext uri="{FF2B5EF4-FFF2-40B4-BE49-F238E27FC236}">
                  <a16:creationId xmlns:a16="http://schemas.microsoft.com/office/drawing/2014/main" id="{07F47243-1F14-B01C-040A-91211A2E214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16" name="Rectangle : coins arrondis 15">
              <a:extLst>
                <a:ext uri="{FF2B5EF4-FFF2-40B4-BE49-F238E27FC236}">
                  <a16:creationId xmlns:a16="http://schemas.microsoft.com/office/drawing/2014/main" id="{A01D3A7A-097C-B0DD-1DDD-CBFFF2E05EE9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17" name="Rectangle : coins arrondis 16">
              <a:extLst>
                <a:ext uri="{FF2B5EF4-FFF2-40B4-BE49-F238E27FC236}">
                  <a16:creationId xmlns:a16="http://schemas.microsoft.com/office/drawing/2014/main" id="{0A9AF2D8-DAEB-A11E-A6A2-AF34CA0F065A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8" name="Rectangle : coins arrondis 17">
              <a:extLst>
                <a:ext uri="{FF2B5EF4-FFF2-40B4-BE49-F238E27FC236}">
                  <a16:creationId xmlns:a16="http://schemas.microsoft.com/office/drawing/2014/main" id="{3722743D-C2C0-17A3-1D6F-CF4CD3B245D5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9" name="Rectangle : coins arrondis 18">
              <a:extLst>
                <a:ext uri="{FF2B5EF4-FFF2-40B4-BE49-F238E27FC236}">
                  <a16:creationId xmlns:a16="http://schemas.microsoft.com/office/drawing/2014/main" id="{B11CE0E1-8722-2D29-E843-40332F60478B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F917417-09D2-B2ED-D3AC-39EEB01C12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07892" y="583982"/>
            <a:ext cx="581346" cy="514106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DF7A65DC-3BCA-3113-DFBC-DC1BE27F96D8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7012" y="1124682"/>
            <a:ext cx="1381080" cy="1120448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06D94713-1B23-1CA9-371E-3D6A2C90C09E}"/>
              </a:ext>
            </a:extLst>
          </p:cNvPr>
          <p:cNvCxnSpPr>
            <a:cxnSpLocks/>
          </p:cNvCxnSpPr>
          <p:nvPr/>
        </p:nvCxnSpPr>
        <p:spPr>
          <a:xfrm>
            <a:off x="3810000" y="4152900"/>
            <a:ext cx="0" cy="64171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C76F41FC-F56C-9C69-1CF4-B0FFB251508D}"/>
              </a:ext>
            </a:extLst>
          </p:cNvPr>
          <p:cNvCxnSpPr>
            <a:cxnSpLocks/>
          </p:cNvCxnSpPr>
          <p:nvPr/>
        </p:nvCxnSpPr>
        <p:spPr>
          <a:xfrm>
            <a:off x="5562600" y="4152900"/>
            <a:ext cx="0" cy="64171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136850C5-B0D7-D314-7361-408DFD863B32}"/>
              </a:ext>
            </a:extLst>
          </p:cNvPr>
          <p:cNvSpPr/>
          <p:nvPr/>
        </p:nvSpPr>
        <p:spPr>
          <a:xfrm>
            <a:off x="2633223" y="4928928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333AD43F-8C56-6C0E-A762-DD1AC2B87FE1}"/>
              </a:ext>
            </a:extLst>
          </p:cNvPr>
          <p:cNvSpPr/>
          <p:nvPr/>
        </p:nvSpPr>
        <p:spPr>
          <a:xfrm>
            <a:off x="4801490" y="4957549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C260A5A-3B29-64D6-7D89-7FDC3A68D4B3}"/>
              </a:ext>
            </a:extLst>
          </p:cNvPr>
          <p:cNvSpPr/>
          <p:nvPr/>
        </p:nvSpPr>
        <p:spPr>
          <a:xfrm>
            <a:off x="3178053" y="4919595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2A01ECC-7F7B-29BD-B31D-AE0753850AB0}"/>
              </a:ext>
            </a:extLst>
          </p:cNvPr>
          <p:cNvSpPr/>
          <p:nvPr/>
        </p:nvSpPr>
        <p:spPr>
          <a:xfrm>
            <a:off x="9624700" y="498899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CCD2EE0-5CE5-7137-F0F6-8AC3734A14A3}"/>
              </a:ext>
            </a:extLst>
          </p:cNvPr>
          <p:cNvSpPr/>
          <p:nvPr/>
        </p:nvSpPr>
        <p:spPr>
          <a:xfrm>
            <a:off x="8431083" y="499951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7440460-5CDF-567F-1795-EB8303AAF71E}"/>
              </a:ext>
            </a:extLst>
          </p:cNvPr>
          <p:cNvSpPr/>
          <p:nvPr/>
        </p:nvSpPr>
        <p:spPr>
          <a:xfrm>
            <a:off x="5371733" y="4976502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1278AA26-D153-D0C3-9A19-91DC161C92AC}"/>
              </a:ext>
            </a:extLst>
          </p:cNvPr>
          <p:cNvSpPr/>
          <p:nvPr/>
        </p:nvSpPr>
        <p:spPr>
          <a:xfrm>
            <a:off x="3699693" y="4908927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3FDDB3D-DCEC-0109-1551-AE019F2B1E7E}"/>
              </a:ext>
            </a:extLst>
          </p:cNvPr>
          <p:cNvSpPr/>
          <p:nvPr/>
        </p:nvSpPr>
        <p:spPr>
          <a:xfrm>
            <a:off x="1660675" y="4916603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175498D2-D53F-83AF-7066-6D584396AE11}"/>
              </a:ext>
            </a:extLst>
          </p:cNvPr>
          <p:cNvSpPr/>
          <p:nvPr/>
        </p:nvSpPr>
        <p:spPr>
          <a:xfrm>
            <a:off x="9040701" y="4978178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EBDA2682-25B5-E96C-4C99-0288A03B766D}"/>
              </a:ext>
            </a:extLst>
          </p:cNvPr>
          <p:cNvCxnSpPr>
            <a:cxnSpLocks/>
          </p:cNvCxnSpPr>
          <p:nvPr/>
        </p:nvCxnSpPr>
        <p:spPr>
          <a:xfrm>
            <a:off x="507892" y="4756691"/>
            <a:ext cx="12724489" cy="127282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6" name="Connecteur droit 35">
            <a:extLst>
              <a:ext uri="{FF2B5EF4-FFF2-40B4-BE49-F238E27FC236}">
                <a16:creationId xmlns:a16="http://schemas.microsoft.com/office/drawing/2014/main" id="{EED6396B-183D-C22B-63C0-0F7F62B5C9F8}"/>
              </a:ext>
            </a:extLst>
          </p:cNvPr>
          <p:cNvCxnSpPr>
            <a:cxnSpLocks/>
          </p:cNvCxnSpPr>
          <p:nvPr/>
        </p:nvCxnSpPr>
        <p:spPr>
          <a:xfrm>
            <a:off x="483617" y="3848100"/>
            <a:ext cx="12724489" cy="0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7" name="Connecteur droit 36">
            <a:extLst>
              <a:ext uri="{FF2B5EF4-FFF2-40B4-BE49-F238E27FC236}">
                <a16:creationId xmlns:a16="http://schemas.microsoft.com/office/drawing/2014/main" id="{6CDB1398-DE27-F9D9-B492-755420DD891A}"/>
              </a:ext>
            </a:extLst>
          </p:cNvPr>
          <p:cNvCxnSpPr>
            <a:cxnSpLocks/>
          </p:cNvCxnSpPr>
          <p:nvPr/>
        </p:nvCxnSpPr>
        <p:spPr>
          <a:xfrm flipV="1">
            <a:off x="689567" y="4284363"/>
            <a:ext cx="12534473" cy="56462"/>
          </a:xfrm>
          <a:prstGeom prst="line">
            <a:avLst/>
          </a:prstGeom>
          <a:ln w="19050">
            <a:solidFill>
              <a:schemeClr val="accent6">
                <a:lumMod val="75000"/>
              </a:schemeClr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8" name="ZoneTexte 37">
            <a:extLst>
              <a:ext uri="{FF2B5EF4-FFF2-40B4-BE49-F238E27FC236}">
                <a16:creationId xmlns:a16="http://schemas.microsoft.com/office/drawing/2014/main" id="{83D5B918-432F-B088-7490-402117852A49}"/>
              </a:ext>
            </a:extLst>
          </p:cNvPr>
          <p:cNvSpPr txBox="1"/>
          <p:nvPr/>
        </p:nvSpPr>
        <p:spPr>
          <a:xfrm>
            <a:off x="870822" y="3680950"/>
            <a:ext cx="114061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69">
              <a:defRPr/>
            </a:pPr>
            <a:r>
              <a:rPr lang="fr-FR" sz="96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C’est un </a:t>
            </a:r>
            <a:r>
              <a:rPr lang="fr-FR" sz="9600" b="1" dirty="0">
                <a:solidFill>
                  <a:srgbClr val="4F81BD">
                    <a:lumMod val="50000"/>
                  </a:srgbClr>
                </a:solidFill>
                <a:cs typeface="Aharoni" panose="02010803020104030203" pitchFamily="2" charset="-79"/>
              </a:rPr>
              <a:t>j</a:t>
            </a:r>
            <a:r>
              <a:rPr lang="fr-FR" sz="96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oli </a:t>
            </a:r>
            <a:r>
              <a:rPr lang="fr-FR" sz="9600" b="1" dirty="0">
                <a:solidFill>
                  <a:srgbClr val="4F81BD">
                    <a:lumMod val="50000"/>
                  </a:srgbClr>
                </a:solidFill>
                <a:cs typeface="Aharoni" panose="02010803020104030203" pitchFamily="2" charset="-79"/>
              </a:rPr>
              <a:t>j</a:t>
            </a:r>
            <a:r>
              <a:rPr lang="fr-FR" sz="9600" b="1" dirty="0">
                <a:solidFill>
                  <a:srgbClr val="4F81BD">
                    <a:lumMod val="50000"/>
                  </a:srgbClr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ardin.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7207447-3EF3-4139-1E6D-616CD94D7DF9}"/>
              </a:ext>
            </a:extLst>
          </p:cNvPr>
          <p:cNvSpPr/>
          <p:nvPr/>
        </p:nvSpPr>
        <p:spPr>
          <a:xfrm>
            <a:off x="10234923" y="499951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DF0CF7A-B6A3-3614-8633-61E3BD835BBE}"/>
              </a:ext>
            </a:extLst>
          </p:cNvPr>
          <p:cNvSpPr/>
          <p:nvPr/>
        </p:nvSpPr>
        <p:spPr>
          <a:xfrm>
            <a:off x="7577194" y="4999511"/>
            <a:ext cx="695922" cy="226897"/>
          </a:xfrm>
          <a:prstGeom prst="rect">
            <a:avLst/>
          </a:prstGeom>
          <a:solidFill>
            <a:schemeClr val="accent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E0F2A27-F6F5-D007-A194-B05C62C3EEB3}"/>
              </a:ext>
            </a:extLst>
          </p:cNvPr>
          <p:cNvSpPr/>
          <p:nvPr/>
        </p:nvSpPr>
        <p:spPr>
          <a:xfrm>
            <a:off x="7213095" y="4953931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2ECD67F-D130-385D-58F4-A473FA325190}"/>
              </a:ext>
            </a:extLst>
          </p:cNvPr>
          <p:cNvSpPr/>
          <p:nvPr/>
        </p:nvSpPr>
        <p:spPr>
          <a:xfrm>
            <a:off x="6851337" y="4992930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9BB05E2A-514A-F75A-38E5-7DF7816F5C1D}"/>
              </a:ext>
            </a:extLst>
          </p:cNvPr>
          <p:cNvSpPr/>
          <p:nvPr/>
        </p:nvSpPr>
        <p:spPr>
          <a:xfrm>
            <a:off x="6275198" y="4986242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BCD247F1-D4A2-C091-0CFA-569DF70AAC30}"/>
              </a:ext>
            </a:extLst>
          </p:cNvPr>
          <p:cNvSpPr/>
          <p:nvPr/>
        </p:nvSpPr>
        <p:spPr>
          <a:xfrm>
            <a:off x="10644913" y="5013798"/>
            <a:ext cx="269274" cy="226897"/>
          </a:xfrm>
          <a:prstGeom prst="rect">
            <a:avLst/>
          </a:prstGeom>
          <a:solidFill>
            <a:schemeClr val="accent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1055589C-A03C-2861-90AB-270F83797811}"/>
              </a:ext>
            </a:extLst>
          </p:cNvPr>
          <p:cNvSpPr txBox="1"/>
          <p:nvPr/>
        </p:nvSpPr>
        <p:spPr>
          <a:xfrm>
            <a:off x="1089238" y="754864"/>
            <a:ext cx="7093744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1" indent="0" algn="l" defTabSz="685834" rtl="0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anose="02010703020202060003" pitchFamily="2" charset="0"/>
                <a:ea typeface="+mn-ea"/>
                <a:cs typeface="+mn-cs"/>
              </a:rPr>
              <a:t>Corrigez .</a:t>
            </a:r>
          </a:p>
        </p:txBody>
      </p:sp>
    </p:spTree>
    <p:extLst>
      <p:ext uri="{BB962C8B-B14F-4D97-AF65-F5344CB8AC3E}">
        <p14:creationId xmlns:p14="http://schemas.microsoft.com/office/powerpoint/2010/main" val="3965623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297A5-191C-5888-7BF9-45C899FBD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65259513-3F79-FC3D-3EBF-D3CAA8440112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3AEF787-7EF0-7C0B-C881-E13D3D18536C}"/>
              </a:ext>
            </a:extLst>
          </p:cNvPr>
          <p:cNvGrpSpPr/>
          <p:nvPr/>
        </p:nvGrpSpPr>
        <p:grpSpPr>
          <a:xfrm>
            <a:off x="0" y="1285875"/>
            <a:ext cx="13716000" cy="771525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EB3F224C-5599-5FC0-DE3B-F9A867BA6ADB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82685369-AB99-B5B3-B2EA-7F3FD4D4D23D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6164ED85-8BED-C97D-130A-0F588D54724B}"/>
                </a:ext>
              </a:extLst>
            </p:cNvPr>
            <p:cNvSpPr/>
            <p:nvPr/>
          </p:nvSpPr>
          <p:spPr>
            <a:xfrm>
              <a:off x="4419600" y="419100"/>
              <a:ext cx="9448800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1035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Rituel 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Dictée flash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62FB531A-D7E6-5911-D299-ABBCA5D17A1A}"/>
              </a:ext>
            </a:extLst>
          </p:cNvPr>
          <p:cNvSpPr/>
          <p:nvPr/>
        </p:nvSpPr>
        <p:spPr>
          <a:xfrm>
            <a:off x="-922" y="7377574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32B2244E-2818-A56D-4F88-5A83066F6FCC}"/>
              </a:ext>
            </a:extLst>
          </p:cNvPr>
          <p:cNvSpPr/>
          <p:nvPr/>
        </p:nvSpPr>
        <p:spPr>
          <a:xfrm>
            <a:off x="11981106" y="7197948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1303659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F7620B-9B59-533E-70CC-05C4264F8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2">
            <a:extLst>
              <a:ext uri="{FF2B5EF4-FFF2-40B4-BE49-F238E27FC236}">
                <a16:creationId xmlns:a16="http://schemas.microsoft.com/office/drawing/2014/main" id="{8179BADA-B137-92C2-A6CD-61463E6E29E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endParaRPr lang="fr-MA" sz="1350" dirty="0">
              <a:latin typeface="Dosis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82AA065-E58C-8C18-E067-35FF4C3B80C6}"/>
              </a:ext>
            </a:extLst>
          </p:cNvPr>
          <p:cNvGrpSpPr/>
          <p:nvPr/>
        </p:nvGrpSpPr>
        <p:grpSpPr>
          <a:xfrm>
            <a:off x="0" y="1181100"/>
            <a:ext cx="13716000" cy="8189810"/>
            <a:chOff x="0" y="0"/>
            <a:chExt cx="18288000" cy="10287000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0C1C51F7-0E01-7E2B-7B72-3E4AB5AD8713}"/>
                </a:ext>
              </a:extLst>
            </p:cNvPr>
            <p:cNvSpPr/>
            <p:nvPr/>
          </p:nvSpPr>
          <p:spPr>
            <a:xfrm>
              <a:off x="0" y="0"/>
              <a:ext cx="18288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t="-5555" b="-5555"/>
              </a:stretch>
            </a:blipFill>
          </p:spPr>
          <p:txBody>
            <a:bodyPr/>
            <a:lstStyle/>
            <a:p>
              <a:pPr defTabSz="514376"/>
              <a:endParaRPr lang="fr-MA" sz="1013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" name="TextBox 9">
              <a:extLst>
                <a:ext uri="{FF2B5EF4-FFF2-40B4-BE49-F238E27FC236}">
                  <a16:creationId xmlns:a16="http://schemas.microsoft.com/office/drawing/2014/main" id="{EE283FC9-593B-070D-E26C-86C2241B6B3B}"/>
                </a:ext>
              </a:extLst>
            </p:cNvPr>
            <p:cNvSpPr txBox="1"/>
            <p:nvPr/>
          </p:nvSpPr>
          <p:spPr>
            <a:xfrm>
              <a:off x="4070515" y="854735"/>
              <a:ext cx="5575583" cy="35907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1556"/>
                </a:lnSpc>
              </a:pPr>
              <a:r>
                <a:rPr lang="ar-MA" sz="30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الإعداد المادي للأستاذ</a:t>
              </a:r>
            </a:p>
          </p:txBody>
        </p:sp>
        <p:sp>
          <p:nvSpPr>
            <p:cNvPr id="13" name="Ellipse 12">
              <a:extLst>
                <a:ext uri="{FF2B5EF4-FFF2-40B4-BE49-F238E27FC236}">
                  <a16:creationId xmlns:a16="http://schemas.microsoft.com/office/drawing/2014/main" id="{73D75E5A-5943-21B4-1D8F-91FB5F497896}"/>
                </a:ext>
              </a:extLst>
            </p:cNvPr>
            <p:cNvSpPr/>
            <p:nvPr/>
          </p:nvSpPr>
          <p:spPr>
            <a:xfrm>
              <a:off x="4119257" y="4218"/>
              <a:ext cx="9998685" cy="9448800"/>
            </a:xfrm>
            <a:prstGeom prst="ellipse">
              <a:avLst/>
            </a:prstGeom>
            <a:solidFill>
              <a:srgbClr val="D6E9EA">
                <a:alpha val="58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514376">
                <a:lnSpc>
                  <a:spcPts val="8324"/>
                </a:lnSpc>
              </a:pPr>
              <a:r>
                <a:rPr lang="fr-FR" sz="6600" b="1" dirty="0">
                  <a:solidFill>
                    <a:srgbClr val="106585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Pratique autonome</a:t>
              </a:r>
            </a:p>
            <a:p>
              <a:pPr algn="ctr" defTabSz="514376">
                <a:lnSpc>
                  <a:spcPts val="8324"/>
                </a:lnSpc>
              </a:pPr>
              <a:r>
                <a:rPr lang="fr-FR" sz="60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Je m’exerce sur mon cahier d’activités </a:t>
              </a:r>
              <a:r>
                <a:rPr lang="fr-FR" sz="5400" b="1" dirty="0">
                  <a:solidFill>
                    <a:srgbClr val="20455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.</a:t>
              </a:r>
            </a:p>
          </p:txBody>
        </p:sp>
      </p:grpSp>
      <p:sp>
        <p:nvSpPr>
          <p:cNvPr id="5" name="Freeform 2">
            <a:extLst>
              <a:ext uri="{FF2B5EF4-FFF2-40B4-BE49-F238E27FC236}">
                <a16:creationId xmlns:a16="http://schemas.microsoft.com/office/drawing/2014/main" id="{CDC25409-7D31-4529-9408-DBB0E726509B}"/>
              </a:ext>
            </a:extLst>
          </p:cNvPr>
          <p:cNvSpPr/>
          <p:nvPr/>
        </p:nvSpPr>
        <p:spPr>
          <a:xfrm>
            <a:off x="0" y="8649800"/>
            <a:ext cx="1320713" cy="1637200"/>
          </a:xfrm>
          <a:custGeom>
            <a:avLst/>
            <a:gdLst/>
            <a:ahLst/>
            <a:cxnLst/>
            <a:rect l="l" t="t" r="r" b="b"/>
            <a:pathLst>
              <a:path w="2684349" h="3327606">
                <a:moveTo>
                  <a:pt x="0" y="0"/>
                </a:moveTo>
                <a:lnTo>
                  <a:pt x="2684349" y="0"/>
                </a:lnTo>
                <a:lnTo>
                  <a:pt x="2684349" y="3327606"/>
                </a:lnTo>
                <a:lnTo>
                  <a:pt x="0" y="332760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-157570" t="-6438" b="-44673"/>
            </a:stretch>
          </a:blipFill>
          <a:ln>
            <a:noFill/>
          </a:ln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  <p:sp>
        <p:nvSpPr>
          <p:cNvPr id="6" name="Freeform 4">
            <a:extLst>
              <a:ext uri="{FF2B5EF4-FFF2-40B4-BE49-F238E27FC236}">
                <a16:creationId xmlns:a16="http://schemas.microsoft.com/office/drawing/2014/main" id="{0ABE89C0-FEC3-EE87-FABA-824E510D068B}"/>
              </a:ext>
            </a:extLst>
          </p:cNvPr>
          <p:cNvSpPr/>
          <p:nvPr/>
        </p:nvSpPr>
        <p:spPr>
          <a:xfrm>
            <a:off x="11962817" y="8454820"/>
            <a:ext cx="1734895" cy="1832180"/>
          </a:xfrm>
          <a:custGeom>
            <a:avLst/>
            <a:gdLst/>
            <a:ahLst/>
            <a:cxnLst/>
            <a:rect l="l" t="t" r="r" b="b"/>
            <a:pathLst>
              <a:path w="3556432" h="3755858">
                <a:moveTo>
                  <a:pt x="0" y="0"/>
                </a:moveTo>
                <a:lnTo>
                  <a:pt x="3556432" y="0"/>
                </a:lnTo>
                <a:lnTo>
                  <a:pt x="3556432" y="3755858"/>
                </a:lnTo>
                <a:lnTo>
                  <a:pt x="0" y="37558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4351" t="-332" r="-93446" b="-41558"/>
            </a:stretch>
          </a:blipFill>
        </p:spPr>
        <p:txBody>
          <a:bodyPr/>
          <a:lstStyle/>
          <a:p>
            <a:endParaRPr lang="fr-MA" sz="321" dirty="0"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208669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01F159-9290-CF8F-A298-1CF601D329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47F1C7D-2999-192F-2F73-D7A6BBBEDF1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6E359F3-F8DB-EBCF-03AD-281666844EB6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A13B71F2-C5B0-B47F-BB33-3F1012A5412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5560673-C3EB-84F4-825B-022BC42DF777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AB3AA77-99B2-C9E9-D0E1-3344103B49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E48788C5-605A-BC28-CD22-35AFE49E7C53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01,  page 19. 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C6A44DD9-4E22-5B75-354F-22347C7D0C63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E242EE3-5CF5-1E8F-DD74-F39D1CC8322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8B1CE2B7-E9A9-0D53-8722-2EDACB82F7CE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27A6F9E-D4FB-FF3F-AA85-0F4F0E3AB9DB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C8D4BA-21D7-9813-9AAC-E45B8E223D74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E95BC7A-C591-929A-2E0B-C9C394DA046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BFDCDB8B-4772-327F-7B6F-D0CA5FA7D2DF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00FAA06D-5BDF-EBE5-FCC7-09976465EB1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550A2986-3E2F-C809-B9BD-FE505096E0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935201"/>
            <a:ext cx="6324599" cy="7856497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720B9BE9-48C4-A46C-4755-3C8FDE2B29D5}"/>
              </a:ext>
            </a:extLst>
          </p:cNvPr>
          <p:cNvSpPr/>
          <p:nvPr/>
        </p:nvSpPr>
        <p:spPr>
          <a:xfrm>
            <a:off x="3276600" y="3080022"/>
            <a:ext cx="7805397" cy="2292077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2440418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187EDE-4B81-6DAF-0D53-127815A4C8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B54D831E-DCC7-3E99-BD69-BF320F447ED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43CF3BE4-D8A4-42D6-3379-425A5A8ACB6C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62E0C76C-1D01-10C8-4C39-EE79AE632934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72D4D2E-1073-A9B1-2184-576FB8F7B5A8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AB353DC-81A7-FE6F-B38C-D02A56ADFF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9B743791-E2E1-ABB8-7B73-9A1C2C4C53C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A8A63080-B0CF-E696-6A7D-F2A06192489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2DBEE9FC-9FF8-1616-5A0A-B5AE01FB395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A796172E-2B9A-D214-7026-040E66940D73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AD2070AF-B6A5-051B-B3A5-0A71D54EC23E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987E984D-501B-9BC4-E43A-A361FF26AC91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E8FF600-3D76-4DC4-F7C9-9A5E0EDF3A74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CFB3F9CB-CB5B-0EDD-D179-8F0616D3676C}"/>
              </a:ext>
            </a:extLst>
          </p:cNvPr>
          <p:cNvSpPr txBox="1"/>
          <p:nvPr/>
        </p:nvSpPr>
        <p:spPr>
          <a:xfrm>
            <a:off x="1488576" y="800284"/>
            <a:ext cx="1203697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1 . Lisez  à votre voisin à voix basse . Ensuite, échangez les rôles.</a:t>
            </a:r>
            <a:endParaRPr lang="fr-FR" sz="26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6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13BAF48-9261-C684-CB8A-01A0F58997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1877" y="2675176"/>
            <a:ext cx="10820400" cy="4215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98290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D0FB94-090D-6158-E7F0-C2BB5EB35E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A3F25475-8C39-5D2E-3424-5575114608B2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56323E74-3FA1-9FA9-F279-A47C4FB29FA2}"/>
              </a:ext>
            </a:extLst>
          </p:cNvPr>
          <p:cNvGrpSpPr/>
          <p:nvPr/>
        </p:nvGrpSpPr>
        <p:grpSpPr>
          <a:xfrm>
            <a:off x="467684" y="6096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CD9075D9-865C-93BC-628D-3CA06CC95737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22A8171A-07AE-579D-2F7A-EC536DA48EB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893673F5-7E01-F6A7-E692-A16A0323A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DF2CD41-3235-E12F-683B-0D6679A4686F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2 , page 19.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AC7BFECE-DDFF-626A-D79C-61B80B570851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6599E4A4-0DFB-8BAF-0661-549C0D68501D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7644DF0A-4DB2-467C-57CD-B1F1FDE760B4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51DF0FE8-E636-D706-DC55-FAAE1A96414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FF95E21-8F03-8B20-929F-9739B7C9EE50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21B53E2-F5E6-E263-BA7A-C0C68A318E04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E1118B4C-5CBA-613F-AEE0-67858B4882CE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F4ACAD3E-66BD-C0BF-DF4F-B868719C1B3F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290F0135-7A43-A3CB-8C33-CB7F92CAA6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935201"/>
            <a:ext cx="6324599" cy="7856497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10D2C94-14F9-D0F3-5B07-5F83D2272074}"/>
              </a:ext>
            </a:extLst>
          </p:cNvPr>
          <p:cNvSpPr/>
          <p:nvPr/>
        </p:nvSpPr>
        <p:spPr>
          <a:xfrm>
            <a:off x="2939368" y="5372100"/>
            <a:ext cx="7805397" cy="10668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8719622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7F3B9D-CDF4-523F-02CE-B728F8AA97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B371B91-C126-A56A-8BF3-4BC2AD8958D0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31821217-33BC-C044-47B9-5A291006DAA2}"/>
              </a:ext>
            </a:extLst>
          </p:cNvPr>
          <p:cNvGrpSpPr/>
          <p:nvPr/>
        </p:nvGrpSpPr>
        <p:grpSpPr>
          <a:xfrm>
            <a:off x="428121" y="63753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5D05633A-4B07-765B-4D0C-AEDE8345D812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E05A05D-E18C-75BC-B67A-D425017A0B0E}"/>
                </a:ext>
              </a:extLst>
            </p:cNvPr>
            <p:cNvSpPr/>
            <p:nvPr/>
          </p:nvSpPr>
          <p:spPr>
            <a:xfrm>
              <a:off x="333810" y="331733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F355986-B7DE-E62C-AAFE-B8E92F3AE7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87607" y="90040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A89EF87-7E5F-305D-4DA7-709FF72F7CC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98689426-FDEB-3FDA-551C-385C53280330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EDC1851-E6CC-6C20-62FD-E966AF826317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8349F63E-F452-4029-3A2E-A45B6FC22FBA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A8EBB43-82BF-A53B-6A39-647525C2BC0D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BAE7CFFD-6F1B-1F6D-5DDD-38D02E702613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FFB17E10-C124-92DC-C022-A701573EA8E1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3EA4561A-8B09-860D-E22B-037F1E5BB7EA}"/>
              </a:ext>
            </a:extLst>
          </p:cNvPr>
          <p:cNvSpPr txBox="1"/>
          <p:nvPr/>
        </p:nvSpPr>
        <p:spPr>
          <a:xfrm>
            <a:off x="1172966" y="830131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2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4" name="Image 13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BCA7B0C3-F369-631F-5B02-C0DA05948B9A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5122" y="623245"/>
            <a:ext cx="1288906" cy="1180060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8D603424-4D67-E087-7FC3-0AC308A85EE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06302" y="3018364"/>
            <a:ext cx="10668819" cy="3191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012110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DE64E-890F-7F9B-364F-2733C31A1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54CCEE9-A58C-8856-9431-05A3576DBBA6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6C9BDB8-5257-660F-34FD-6BC9E3A6213D}"/>
              </a:ext>
            </a:extLst>
          </p:cNvPr>
          <p:cNvGrpSpPr/>
          <p:nvPr/>
        </p:nvGrpSpPr>
        <p:grpSpPr>
          <a:xfrm>
            <a:off x="467685" y="57150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4DA279B7-4E24-508D-B915-F115F44F93F1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CADBE410-0B1A-0BD9-A97C-6152FA87ED0E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95D005DC-E082-7283-1B1C-AE2FCC89D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4F2AB80F-894E-5701-D91F-78CAB874B29C}"/>
              </a:ext>
            </a:extLst>
          </p:cNvPr>
          <p:cNvSpPr txBox="1"/>
          <p:nvPr/>
        </p:nvSpPr>
        <p:spPr>
          <a:xfrm>
            <a:off x="1462547" y="737437"/>
            <a:ext cx="106151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Prenez l’activité 3 , page 19.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14A9963C-969C-CE22-4D89-1012E02CC0C0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815B5B1-2A2E-0A27-0A84-31655E050DEB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5BC65897-9998-BCEE-FFEB-BDD30534394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B27DD63D-A39F-B6CB-CA20-3414DF7AD378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EE8B8F54-2C4B-F4A8-A073-A5FF36F5EF85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A907BCF6-F7D7-0E47-55ED-2DEBBBCF86E9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1809EAF-7EB0-6890-5BF8-919B5D9BF7DC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7E60E8C2-248E-235E-606A-FC4E0D72D640}"/>
              </a:ext>
            </a:extLst>
          </p:cNvPr>
          <p:cNvSpPr/>
          <p:nvPr/>
        </p:nvSpPr>
        <p:spPr>
          <a:xfrm>
            <a:off x="3810000" y="1784255"/>
            <a:ext cx="6324600" cy="8007444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304815">
              <a:defRPr/>
            </a:pPr>
            <a:endParaRPr lang="fr-FR" sz="120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7C952C2-DEE1-A192-8913-DD29EC7BB8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0" y="1816951"/>
            <a:ext cx="6324599" cy="7974748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3929B38-FE47-DA81-6478-2FD34084C0B7}"/>
              </a:ext>
            </a:extLst>
          </p:cNvPr>
          <p:cNvSpPr/>
          <p:nvPr/>
        </p:nvSpPr>
        <p:spPr>
          <a:xfrm>
            <a:off x="3069600" y="6438900"/>
            <a:ext cx="7805397" cy="83820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3472037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5AEC9E-1E06-A090-11CB-84E23CF8CB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82DF9EA-4286-917D-D37E-F5ABC222F5FE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A949FD0-C68A-A821-0579-E91084D11B84}"/>
              </a:ext>
            </a:extLst>
          </p:cNvPr>
          <p:cNvGrpSpPr/>
          <p:nvPr/>
        </p:nvGrpSpPr>
        <p:grpSpPr>
          <a:xfrm>
            <a:off x="483617" y="528083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E6571E0-2290-43F6-1440-61864B1A70A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F3DA3E2D-0D97-35CD-CCE3-1E8E105B9B95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E46D5328-CF0F-EB79-EC98-F30393796E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3B329A10-DDB1-9853-8BD0-1F227E6E26DE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D1774EE-2CEA-F858-8853-FB7BA79D5886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9EA03038-4338-F4EB-2D70-DC49FC61EC99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0CC6F834-8472-66A1-ED3B-CC95E4A5C7E2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BC211E88-A106-11BE-0B87-9E93B2E9BDF2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44922CDC-FF22-5E19-CE43-CF290AA0B0C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4B066498-8683-A960-B7C3-68A073413F70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9CCCFD57-A440-EE30-1C16-CEB9DBFE7F0A}"/>
              </a:ext>
            </a:extLst>
          </p:cNvPr>
          <p:cNvSpPr txBox="1"/>
          <p:nvPr/>
        </p:nvSpPr>
        <p:spPr>
          <a:xfrm>
            <a:off x="1462547" y="778726"/>
            <a:ext cx="112590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18">
              <a:defRPr/>
            </a:pPr>
            <a:r>
              <a:rPr lang="fr-FR" sz="28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Activité 3 : Lisez  à votre voisin à voix basse . Ensuite, échangez les rôles.</a:t>
            </a:r>
            <a:endParaRPr lang="fr-FR" sz="28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  <a:p>
            <a:pPr defTabSz="685834">
              <a:defRPr/>
            </a:pPr>
            <a:r>
              <a:rPr lang="fr-FR" sz="24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 (e ) circule entre les rangs et donne une rétroaction positive ou corrective.    </a:t>
            </a:r>
            <a:endParaRPr lang="fr-FR" sz="28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562C7A9-68DD-3432-907A-AECBFB4F64F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36347" y="3771900"/>
            <a:ext cx="10363899" cy="1775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803899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C249A-BE77-4941-251B-6D5D3F7218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DAEDD3C-1779-1272-A1AF-7DCAF6819881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22B395E8-6494-C62F-6CC8-2F92E07E25B7}"/>
              </a:ext>
            </a:extLst>
          </p:cNvPr>
          <p:cNvGrpSpPr/>
          <p:nvPr/>
        </p:nvGrpSpPr>
        <p:grpSpPr>
          <a:xfrm>
            <a:off x="483617" y="572911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997B8862-018E-0474-E682-6837E94B1538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672E09EA-588F-4715-4D7E-244342679A46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A1F578AF-CD9D-4FAA-B390-774D27CD03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7DD389CB-CDD1-2407-A961-AA8F317219C4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F75809FB-FACF-969D-8541-CED982438C61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13AF26C2-AADA-9130-F57B-BDB274FAA108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3965AA8C-2539-BAF1-92FF-75232A3FB1DC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B671AA0-2B4D-D53A-EAAF-7F6EB91B734B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6BBA8B90-2645-8114-F886-CB57ABCDA538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F94687D-51A6-A890-9C7A-152D2F3F4DF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0158AB76-5E40-864F-15FD-651E8629774E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451799" y="897421"/>
            <a:ext cx="120144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Prenez l’activité 4 page 19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4D40FB36-2956-CCF3-208B-65651FEFCBDE}"/>
              </a:ext>
            </a:extLst>
          </p:cNvPr>
          <p:cNvSpPr txBox="1"/>
          <p:nvPr/>
        </p:nvSpPr>
        <p:spPr>
          <a:xfrm>
            <a:off x="394995" y="4411542"/>
            <a:ext cx="5181600" cy="12060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  <a:defRPr/>
            </a:pPr>
            <a:r>
              <a:rPr lang="en-US" sz="3600" dirty="0">
                <a:solidFill>
                  <a:srgbClr val="215968"/>
                </a:solidFill>
                <a:latin typeface="Carelia"/>
              </a:rPr>
              <a:t>Devoir à la </a:t>
            </a:r>
            <a:r>
              <a:rPr lang="en-US" sz="3600" dirty="0" err="1">
                <a:solidFill>
                  <a:srgbClr val="215968"/>
                </a:solidFill>
                <a:latin typeface="Carelia"/>
              </a:rPr>
              <a:t>maison</a:t>
            </a:r>
            <a:endParaRPr lang="en-US" sz="3600" dirty="0">
              <a:solidFill>
                <a:srgbClr val="215968"/>
              </a:solidFill>
              <a:latin typeface="Carelia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C2781FB-C0FA-E471-5C29-26360BC1DA1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94037" y="1818361"/>
            <a:ext cx="6324599" cy="7974748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A77D973F-7B14-6769-3DE6-7DF625034E01}"/>
              </a:ext>
            </a:extLst>
          </p:cNvPr>
          <p:cNvSpPr/>
          <p:nvPr/>
        </p:nvSpPr>
        <p:spPr>
          <a:xfrm>
            <a:off x="5013731" y="7239733"/>
            <a:ext cx="7805397" cy="135849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8069801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B51446-8B61-22D4-5C43-4FC5D43583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19725FD-AB2E-7BAC-F5C1-E70E299CB458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D1AFACFE-9327-FB8F-A070-CEA47402A392}"/>
              </a:ext>
            </a:extLst>
          </p:cNvPr>
          <p:cNvGrpSpPr/>
          <p:nvPr/>
        </p:nvGrpSpPr>
        <p:grpSpPr>
          <a:xfrm>
            <a:off x="414265" y="52997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8A0EDD81-96D6-FD35-25A3-46039BA198ED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BE48B2DA-7D13-235D-9FE1-60536E7D910B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C6C6EC18-ACBA-9775-BF37-4F9781F1CFD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14871" y="839786"/>
            <a:ext cx="581346" cy="514106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id="{104BD0B5-8715-439B-DB8B-E0C7E3777405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14DF52F6-4756-535B-675C-10D30E38BE0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24F0B4A-C9A7-AAEA-9315-B638DA8D1BD2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6AC14EFB-F2F0-A16C-E687-DD15B45AF08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29F0D44A-EACB-B5D8-95AD-EB7879563C26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DAAEE7D4-BB65-7443-C03F-C81F6290A61E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DD2A1E22-F2A7-5291-F389-74EBEAE1D883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sp>
        <p:nvSpPr>
          <p:cNvPr id="19" name="ZoneTexte 18">
            <a:extLst>
              <a:ext uri="{FF2B5EF4-FFF2-40B4-BE49-F238E27FC236}">
                <a16:creationId xmlns:a16="http://schemas.microsoft.com/office/drawing/2014/main" id="{09182F5D-87C2-AF83-F13F-321BFC6EB71F}"/>
              </a:ext>
            </a:extLst>
          </p:cNvPr>
          <p:cNvSpPr txBox="1"/>
          <p:nvPr>
            <p:custDataLst>
              <p:tags r:id="rId1"/>
            </p:custDataLst>
          </p:nvPr>
        </p:nvSpPr>
        <p:spPr>
          <a:xfrm>
            <a:off x="1086692" y="707659"/>
            <a:ext cx="12748764" cy="10310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Nous allons faire le 1</a:t>
            </a:r>
            <a:r>
              <a:rPr lang="fr-FR" sz="2800" b="1" baseline="30000" dirty="0">
                <a:solidFill>
                  <a:srgbClr val="A6A6A6"/>
                </a:solidFill>
                <a:latin typeface="Dosis" panose="02010703020202060003" pitchFamily="2" charset="0"/>
              </a:rPr>
              <a:t>er</a:t>
            </a: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 exemple ensemble. Je vais écrire la syllabe </a:t>
            </a:r>
            <a:r>
              <a:rPr lang="fr-FR" sz="2800" b="1" dirty="0" err="1">
                <a:solidFill>
                  <a:srgbClr val="A6A6A6"/>
                </a:solidFill>
                <a:latin typeface="Dosis" panose="02010703020202060003" pitchFamily="2" charset="0"/>
              </a:rPr>
              <a:t>ju</a:t>
            </a: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 pour avoir </a:t>
            </a:r>
          </a:p>
          <a:p>
            <a:pPr defTabSz="1028727">
              <a:spcAft>
                <a:spcPts val="600"/>
              </a:spcAft>
              <a:defRPr/>
            </a:pPr>
            <a:r>
              <a:rPr lang="fr-FR" sz="2800" b="1" dirty="0">
                <a:solidFill>
                  <a:srgbClr val="A6A6A6"/>
                </a:solidFill>
                <a:latin typeface="Dosis" panose="02010703020202060003" pitchFamily="2" charset="0"/>
              </a:rPr>
              <a:t>le mot jus .                          </a:t>
            </a:r>
            <a:r>
              <a:rPr lang="fr-FR" sz="2400" i="1" dirty="0">
                <a:solidFill>
                  <a:srgbClr val="A6A6A6"/>
                </a:solidFill>
                <a:latin typeface="Dosis" panose="02010703020202060003" pitchFamily="2" charset="0"/>
              </a:rPr>
              <a:t>Demander aux élèves de terminer l’activité à la maison.</a:t>
            </a:r>
            <a:endParaRPr lang="fr-FR" sz="2800" b="1" dirty="0">
              <a:solidFill>
                <a:srgbClr val="A6A6A6"/>
              </a:solidFill>
              <a:latin typeface="Dosis" panose="02010703020202060003" pitchFamily="2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DD664724-88DA-DC11-7DED-4B229A14AA1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4449" y="3924103"/>
            <a:ext cx="10176789" cy="2806765"/>
          </a:xfrm>
          <a:prstGeom prst="rect">
            <a:avLst/>
          </a:prstGeom>
        </p:spPr>
      </p:pic>
      <p:sp>
        <p:nvSpPr>
          <p:cNvPr id="12" name="Ellipse 11">
            <a:extLst>
              <a:ext uri="{FF2B5EF4-FFF2-40B4-BE49-F238E27FC236}">
                <a16:creationId xmlns:a16="http://schemas.microsoft.com/office/drawing/2014/main" id="{BE5B4A38-DC06-926B-9E78-0D7535C4B890}"/>
              </a:ext>
            </a:extLst>
          </p:cNvPr>
          <p:cNvSpPr/>
          <p:nvPr/>
        </p:nvSpPr>
        <p:spPr>
          <a:xfrm>
            <a:off x="7784871" y="4076700"/>
            <a:ext cx="564294" cy="584776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603914C-1044-73E8-8107-552BD6CE8503}"/>
              </a:ext>
            </a:extLst>
          </p:cNvPr>
          <p:cNvSpPr txBox="1"/>
          <p:nvPr/>
        </p:nvSpPr>
        <p:spPr>
          <a:xfrm>
            <a:off x="2871319" y="5742783"/>
            <a:ext cx="62819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b="1" dirty="0" err="1">
                <a:solidFill>
                  <a:srgbClr val="FF0000"/>
                </a:solidFill>
                <a:latin typeface="Dosis" panose="02010703020202060003" pitchFamily="2" charset="0"/>
              </a:rPr>
              <a:t>ju</a:t>
            </a:r>
            <a:r>
              <a:rPr lang="fr-FR" sz="3200" b="1" dirty="0">
                <a:solidFill>
                  <a:srgbClr val="FF0000"/>
                </a:solidFill>
                <a:latin typeface="Dosis" panose="02010703020202060003" pitchFamily="2" charset="0"/>
              </a:rPr>
              <a:t> </a:t>
            </a:r>
            <a:endParaRPr lang="fr-MA" sz="3200" b="1" dirty="0">
              <a:solidFill>
                <a:srgbClr val="FF0000"/>
              </a:solidFill>
            </a:endParaRP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4B40F905-93F5-20C3-C942-85CA505F9E5F}"/>
              </a:ext>
            </a:extLst>
          </p:cNvPr>
          <p:cNvSpPr/>
          <p:nvPr/>
        </p:nvSpPr>
        <p:spPr>
          <a:xfrm>
            <a:off x="2909419" y="5653399"/>
            <a:ext cx="456564" cy="763545"/>
          </a:xfrm>
          <a:prstGeom prst="ellips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cxnSp>
        <p:nvCxnSpPr>
          <p:cNvPr id="20" name="Connecteur droit avec flèche 19">
            <a:extLst>
              <a:ext uri="{FF2B5EF4-FFF2-40B4-BE49-F238E27FC236}">
                <a16:creationId xmlns:a16="http://schemas.microsoft.com/office/drawing/2014/main" id="{09143B2A-4393-5772-F61C-BACF46026ECE}"/>
              </a:ext>
            </a:extLst>
          </p:cNvPr>
          <p:cNvCxnSpPr>
            <a:cxnSpLocks/>
          </p:cNvCxnSpPr>
          <p:nvPr/>
        </p:nvCxnSpPr>
        <p:spPr>
          <a:xfrm flipV="1">
            <a:off x="1504449" y="6451065"/>
            <a:ext cx="1115338" cy="64754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623438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48285B-D048-3179-1DDC-BC928EF3BD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4A8E760-A62F-549C-8EC2-9DC7852D3DDC}"/>
              </a:ext>
            </a:extLst>
          </p:cNvPr>
          <p:cNvSpPr/>
          <p:nvPr/>
        </p:nvSpPr>
        <p:spPr>
          <a:xfrm>
            <a:off x="-1" y="-10633"/>
            <a:ext cx="13716001" cy="10297633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800" dirty="0"/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782AB59-ADA3-CEC6-490E-AA9C9595CACD}"/>
              </a:ext>
            </a:extLst>
          </p:cNvPr>
          <p:cNvGrpSpPr/>
          <p:nvPr/>
        </p:nvGrpSpPr>
        <p:grpSpPr>
          <a:xfrm>
            <a:off x="493714" y="778240"/>
            <a:ext cx="12748764" cy="9220200"/>
            <a:chOff x="312517" y="308344"/>
            <a:chExt cx="8518967" cy="6230679"/>
          </a:xfrm>
        </p:grpSpPr>
        <p:sp>
          <p:nvSpPr>
            <p:cNvPr id="24" name="Rectangle : coins arrondis 23">
              <a:extLst>
                <a:ext uri="{FF2B5EF4-FFF2-40B4-BE49-F238E27FC236}">
                  <a16:creationId xmlns:a16="http://schemas.microsoft.com/office/drawing/2014/main" id="{27206577-17EF-3FF8-7F1D-8CD1CAFC423A}"/>
                </a:ext>
              </a:extLst>
            </p:cNvPr>
            <p:cNvSpPr/>
            <p:nvPr/>
          </p:nvSpPr>
          <p:spPr>
            <a:xfrm>
              <a:off x="312517" y="308344"/>
              <a:ext cx="8518967" cy="6230679"/>
            </a:xfrm>
            <a:prstGeom prst="roundRect">
              <a:avLst>
                <a:gd name="adj" fmla="val 1963"/>
              </a:avLst>
            </a:prstGeom>
            <a:solidFill>
              <a:schemeClr val="bg1"/>
            </a:solidFill>
            <a:ln w="19050">
              <a:solidFill>
                <a:schemeClr val="bg1">
                  <a:lumMod val="65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A4B11CB0-BD13-BCE3-D443-E1D477FE9FCD}"/>
                </a:ext>
              </a:extLst>
            </p:cNvPr>
            <p:cNvSpPr/>
            <p:nvPr/>
          </p:nvSpPr>
          <p:spPr>
            <a:xfrm>
              <a:off x="329910" y="330438"/>
              <a:ext cx="8496000" cy="797442"/>
            </a:xfrm>
            <a:prstGeom prst="roundRect">
              <a:avLst>
                <a:gd name="adj" fmla="val 18771"/>
              </a:avLst>
            </a:prstGeom>
            <a:solidFill>
              <a:schemeClr val="bg1">
                <a:lumMod val="95000"/>
                <a:alpha val="73000"/>
              </a:schemeClr>
            </a:solidFill>
            <a:ln w="28575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100" dirty="0"/>
            </a:p>
          </p:txBody>
        </p:sp>
      </p:grpSp>
      <p:pic>
        <p:nvPicPr>
          <p:cNvPr id="34" name="Graphique 33">
            <a:extLst>
              <a:ext uri="{FF2B5EF4-FFF2-40B4-BE49-F238E27FC236}">
                <a16:creationId xmlns:a16="http://schemas.microsoft.com/office/drawing/2014/main" id="{61B6D416-4346-70C6-929F-28148EFF37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81201" y="901978"/>
            <a:ext cx="581346" cy="51410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F684A2C7-0D18-89FC-885E-4AF16CC1AE9E}"/>
              </a:ext>
            </a:extLst>
          </p:cNvPr>
          <p:cNvSpPr txBox="1"/>
          <p:nvPr/>
        </p:nvSpPr>
        <p:spPr>
          <a:xfrm>
            <a:off x="1462547" y="737437"/>
            <a:ext cx="11779931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42900">
              <a:defRPr/>
            </a:pPr>
            <a:r>
              <a:rPr lang="fr-FR" sz="2800" b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Lisez les mots et la phrase et recopiez les dans votre cahier de maison . </a:t>
            </a:r>
          </a:p>
          <a:p>
            <a:pPr defTabSz="342900">
              <a:defRPr/>
            </a:pPr>
            <a:r>
              <a:rPr lang="fr-FR" sz="2800" i="1" dirty="0">
                <a:solidFill>
                  <a:schemeClr val="bg1">
                    <a:lumMod val="65000"/>
                  </a:schemeClr>
                </a:solidFill>
                <a:latin typeface="Dosis" panose="02010703020202060003" pitchFamily="2" charset="0"/>
                <a:ea typeface="Calibri" panose="020F0502020204030204" pitchFamily="34" charset="0"/>
                <a:cs typeface="Microsoft Uighur" panose="02000000000000000000" pitchFamily="2" charset="-78"/>
              </a:rPr>
              <a:t>Travail individuel. Terminer la copie à la maison .</a:t>
            </a: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FFA344F1-9264-094A-F9D6-5F50F3D99492}"/>
              </a:ext>
            </a:extLst>
          </p:cNvPr>
          <p:cNvGrpSpPr/>
          <p:nvPr/>
        </p:nvGrpSpPr>
        <p:grpSpPr>
          <a:xfrm>
            <a:off x="-317443" y="0"/>
            <a:ext cx="13881043" cy="486001"/>
            <a:chOff x="-1604302" y="20290"/>
            <a:chExt cx="10430213" cy="411175"/>
          </a:xfrm>
          <a:noFill/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3EBA08E-D799-E018-E4A2-5AC9402D4E72}"/>
                </a:ext>
              </a:extLst>
            </p:cNvPr>
            <p:cNvSpPr/>
            <p:nvPr/>
          </p:nvSpPr>
          <p:spPr>
            <a:xfrm>
              <a:off x="1887581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3. Lecture</a:t>
              </a:r>
            </a:p>
          </p:txBody>
        </p:sp>
        <p:sp>
          <p:nvSpPr>
            <p:cNvPr id="6" name="Rectangle : coins arrondis 5">
              <a:extLst>
                <a:ext uri="{FF2B5EF4-FFF2-40B4-BE49-F238E27FC236}">
                  <a16:creationId xmlns:a16="http://schemas.microsoft.com/office/drawing/2014/main" id="{AF7279A1-C370-AC92-6C38-C13BA47EBD83}"/>
                </a:ext>
              </a:extLst>
            </p:cNvPr>
            <p:cNvSpPr/>
            <p:nvPr/>
          </p:nvSpPr>
          <p:spPr>
            <a:xfrm>
              <a:off x="3633523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4.Ecriture</a:t>
              </a: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16320A90-6DE4-4E2E-999D-44036768A5A7}"/>
                </a:ext>
              </a:extLst>
            </p:cNvPr>
            <p:cNvSpPr/>
            <p:nvPr/>
          </p:nvSpPr>
          <p:spPr>
            <a:xfrm>
              <a:off x="5218742" y="20291"/>
              <a:ext cx="2432465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5.Pratique autonome</a:t>
              </a: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DBD47D48-6CC8-8A88-61C8-B85E9EA80F79}"/>
                </a:ext>
              </a:extLst>
            </p:cNvPr>
            <p:cNvSpPr/>
            <p:nvPr/>
          </p:nvSpPr>
          <p:spPr>
            <a:xfrm>
              <a:off x="7125405" y="20290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8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           6.Jeu</a:t>
              </a:r>
            </a:p>
          </p:txBody>
        </p:sp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EF8D1499-CFAE-E612-88EF-7E4D964BE2EC}"/>
                </a:ext>
              </a:extLst>
            </p:cNvPr>
            <p:cNvSpPr/>
            <p:nvPr/>
          </p:nvSpPr>
          <p:spPr>
            <a:xfrm>
              <a:off x="141640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2. Vocabulaire</a:t>
              </a:r>
            </a:p>
          </p:txBody>
        </p:sp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97F87163-897F-351A-2EB6-CA852E6B3797}"/>
                </a:ext>
              </a:extLst>
            </p:cNvPr>
            <p:cNvSpPr/>
            <p:nvPr/>
          </p:nvSpPr>
          <p:spPr>
            <a:xfrm>
              <a:off x="-1604302" y="20291"/>
              <a:ext cx="1700506" cy="411174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600" b="1" dirty="0">
                  <a:solidFill>
                    <a:schemeClr val="bg1">
                      <a:lumMod val="75000"/>
                    </a:schemeClr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1. Rituel </a:t>
              </a:r>
            </a:p>
          </p:txBody>
        </p:sp>
      </p:grpSp>
      <p:pic>
        <p:nvPicPr>
          <p:cNvPr id="14" name="Picture 2">
            <a:extLst>
              <a:ext uri="{FF2B5EF4-FFF2-40B4-BE49-F238E27FC236}">
                <a16:creationId xmlns:a16="http://schemas.microsoft.com/office/drawing/2014/main" id="{6EA5EDB7-7559-25B3-E158-50D5C62E2B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9056" y="840030"/>
            <a:ext cx="924217" cy="768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E85A90CC-3F7B-262B-109D-22B4F38E9D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7797" y="3673262"/>
            <a:ext cx="10390093" cy="2171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89221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21290</TotalTime>
  <Words>4890</Words>
  <Application>Microsoft Office PowerPoint</Application>
  <PresentationFormat>Personnalisé</PresentationFormat>
  <Paragraphs>895</Paragraphs>
  <Slides>107</Slides>
  <Notes>24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107</vt:i4>
      </vt:variant>
    </vt:vector>
  </HeadingPairs>
  <TitlesOfParts>
    <vt:vector size="119" baseType="lpstr">
      <vt:lpstr>Calibri</vt:lpstr>
      <vt:lpstr>Arial</vt:lpstr>
      <vt:lpstr>Dosis</vt:lpstr>
      <vt:lpstr>Symbol</vt:lpstr>
      <vt:lpstr>Microsoft Uighur</vt:lpstr>
      <vt:lpstr>Carelia</vt:lpstr>
      <vt:lpstr>A Massir Ballpoint</vt:lpstr>
      <vt:lpstr>Aharoni</vt:lpstr>
      <vt:lpstr>Aptos</vt:lpstr>
      <vt:lpstr>Wingdings</vt:lpstr>
      <vt:lpstr>Office Theme</vt:lpstr>
      <vt:lpstr>1_Office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AIT SI AHMAD HASNA</cp:lastModifiedBy>
  <cp:revision>180</cp:revision>
  <dcterms:created xsi:type="dcterms:W3CDTF">2006-08-16T00:00:00Z</dcterms:created>
  <dcterms:modified xsi:type="dcterms:W3CDTF">2025-09-17T13:35:35Z</dcterms:modified>
  <dc:identifier>DAFtlvZnwz4</dc:identifier>
</cp:coreProperties>
</file>