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9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0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1.xml" ContentType="application/vnd.openxmlformats-officedocument.presentationml.notesSlide+xml"/>
  <Override PartName="/ppt/tags/tag44.xml" ContentType="application/vnd.openxmlformats-officedocument.presentationml.tags+xml"/>
  <Override PartName="/ppt/notesSlides/notesSlide22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8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599" r:id="rId20"/>
    <p:sldId id="601" r:id="rId21"/>
    <p:sldId id="2147482746" r:id="rId22"/>
    <p:sldId id="2147482465" r:id="rId23"/>
    <p:sldId id="2134809012" r:id="rId24"/>
    <p:sldId id="2147482462" r:id="rId25"/>
    <p:sldId id="2147482463" r:id="rId26"/>
    <p:sldId id="2147482466" r:id="rId27"/>
    <p:sldId id="2147482464" r:id="rId28"/>
    <p:sldId id="2147482467" r:id="rId29"/>
    <p:sldId id="2147482472" r:id="rId30"/>
    <p:sldId id="2147482473" r:id="rId31"/>
    <p:sldId id="2147482470" r:id="rId32"/>
    <p:sldId id="2147482471" r:id="rId33"/>
    <p:sldId id="2147482741" r:id="rId34"/>
    <p:sldId id="2147482708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747" r:id="rId47"/>
    <p:sldId id="620" r:id="rId48"/>
    <p:sldId id="2147482494" r:id="rId49"/>
    <p:sldId id="2147482490" r:id="rId50"/>
    <p:sldId id="2147482495" r:id="rId51"/>
    <p:sldId id="2147482604" r:id="rId52"/>
    <p:sldId id="2147482605" r:id="rId53"/>
    <p:sldId id="2147482491" r:id="rId54"/>
    <p:sldId id="2147482599" r:id="rId55"/>
    <p:sldId id="2147482602" r:id="rId56"/>
    <p:sldId id="2147482603" r:id="rId57"/>
    <p:sldId id="2147482606" r:id="rId58"/>
    <p:sldId id="2147482607" r:id="rId59"/>
    <p:sldId id="2147482608" r:id="rId60"/>
    <p:sldId id="2147482609" r:id="rId61"/>
    <p:sldId id="2147482610" r:id="rId62"/>
    <p:sldId id="2147482611" r:id="rId63"/>
    <p:sldId id="2147482719" r:id="rId64"/>
    <p:sldId id="2147482720" r:id="rId65"/>
    <p:sldId id="2147482622" r:id="rId66"/>
    <p:sldId id="2147482623" r:id="rId67"/>
    <p:sldId id="2147482624" r:id="rId68"/>
    <p:sldId id="2147482625" r:id="rId69"/>
    <p:sldId id="2147482630" r:id="rId70"/>
    <p:sldId id="2147482631" r:id="rId71"/>
    <p:sldId id="2147482632" r:id="rId72"/>
    <p:sldId id="2147482633" r:id="rId73"/>
    <p:sldId id="2147482634" r:id="rId74"/>
    <p:sldId id="2147482639" r:id="rId75"/>
    <p:sldId id="2147482643" r:id="rId76"/>
    <p:sldId id="2147482644" r:id="rId77"/>
    <p:sldId id="2147482645" r:id="rId78"/>
    <p:sldId id="2147482646" r:id="rId79"/>
    <p:sldId id="2147482647" r:id="rId80"/>
    <p:sldId id="2147482748" r:id="rId81"/>
    <p:sldId id="2147482749" r:id="rId82"/>
    <p:sldId id="2147482750" r:id="rId83"/>
    <p:sldId id="2147482751" r:id="rId84"/>
    <p:sldId id="2147482752" r:id="rId85"/>
    <p:sldId id="2147482753" r:id="rId86"/>
    <p:sldId id="2147482754" r:id="rId87"/>
    <p:sldId id="2147482755" r:id="rId88"/>
    <p:sldId id="2147482756" r:id="rId89"/>
    <p:sldId id="2147482757" r:id="rId90"/>
    <p:sldId id="2147482758" r:id="rId91"/>
    <p:sldId id="2147482759" r:id="rId92"/>
    <p:sldId id="2147482648" r:id="rId93"/>
    <p:sldId id="2147482649" r:id="rId94"/>
    <p:sldId id="2147482650" r:id="rId95"/>
    <p:sldId id="2147482651" r:id="rId96"/>
    <p:sldId id="2147482701" r:id="rId97"/>
    <p:sldId id="2147482652" r:id="rId98"/>
    <p:sldId id="2147482742" r:id="rId99"/>
    <p:sldId id="2147482743" r:id="rId100"/>
    <p:sldId id="2147482671" r:id="rId101"/>
    <p:sldId id="2147482497" r:id="rId102"/>
    <p:sldId id="2147482679" r:id="rId103"/>
    <p:sldId id="2147482680" r:id="rId104"/>
    <p:sldId id="2147482681" r:id="rId105"/>
    <p:sldId id="2147482761" r:id="rId106"/>
    <p:sldId id="2147482764" r:id="rId107"/>
    <p:sldId id="2147482685" r:id="rId108"/>
    <p:sldId id="2147482765" r:id="rId109"/>
    <p:sldId id="2147482692" r:id="rId110"/>
    <p:sldId id="2147482693" r:id="rId111"/>
    <p:sldId id="2147482694" r:id="rId112"/>
    <p:sldId id="2147482698" r:id="rId113"/>
    <p:sldId id="2147482695" r:id="rId114"/>
    <p:sldId id="2147482699" r:id="rId115"/>
    <p:sldId id="2147482696" r:id="rId116"/>
    <p:sldId id="2147482697" r:id="rId117"/>
    <p:sldId id="2147482566" r:id="rId118"/>
    <p:sldId id="2147482577" r:id="rId119"/>
    <p:sldId id="2147482580" r:id="rId120"/>
    <p:sldId id="2147482709" r:id="rId121"/>
    <p:sldId id="2147482581" r:id="rId122"/>
    <p:sldId id="2147482582" r:id="rId123"/>
    <p:sldId id="2147482583" r:id="rId124"/>
    <p:sldId id="2147482584" r:id="rId125"/>
    <p:sldId id="700" r:id="rId126"/>
    <p:sldId id="701" r:id="rId127"/>
  </p:sldIdLst>
  <p:sldSz cx="13716000" cy="10287000"/>
  <p:notesSz cx="6858000" cy="9144000"/>
  <p:embeddedFontLst>
    <p:embeddedFont>
      <p:font typeface="Aharoni" panose="02010803020104030203" pitchFamily="2" charset="-79"/>
      <p:bold r:id="rId129"/>
    </p:embeddedFont>
    <p:embeddedFont>
      <p:font typeface="Carelia" panose="020B0604020202020204" charset="0"/>
      <p:regular r:id="rId130"/>
    </p:embeddedFont>
    <p:embeddedFont>
      <p:font typeface="Dosis" pitchFamily="2" charset="0"/>
      <p:regular r:id="rId131"/>
      <p:bold r:id="rId132"/>
    </p:embeddedFont>
    <p:embeddedFont>
      <p:font typeface="Microsoft Uighur" panose="02000000000000000000" pitchFamily="2" charset="-78"/>
      <p:regular r:id="rId133"/>
      <p:bold r:id="rId1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39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5.fntdata"/><Relationship Id="rId138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slide" Target="slides/slide124.xml"/><Relationship Id="rId134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font" Target="fonts/font1.fntdata"/><Relationship Id="rId13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2.fntdata"/><Relationship Id="rId13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3.fntdata"/><Relationship Id="rId136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67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5.pn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75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1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11" Type="http://schemas.openxmlformats.org/officeDocument/2006/relationships/image" Target="../media/image44.png"/><Relationship Id="rId5" Type="http://schemas.openxmlformats.org/officeDocument/2006/relationships/image" Target="../media/image35.sv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2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53.jp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2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5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5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2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5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</a:t>
                  </a:r>
                  <a:r>
                    <a:rPr lang="fr-FR" sz="48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lit- loup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 « r»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rat – Rali a un rôle.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448" y="783947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580529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5339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007641" y="4278719"/>
            <a:ext cx="5593559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rat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065" y="3990031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943771" y="664797"/>
            <a:ext cx="12384527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66556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63DF19D-BD9B-F13D-7EA2-20685B8A8051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BA7FBD-6ACA-48A1-BAA0-1A4E029799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3578672"/>
            <a:ext cx="3390970" cy="271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«rat»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5243851" y="3989668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2590800" y="3748756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3331273" y="498325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3958741" y="500903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4396550" y="500903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4850204" y="4988183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5813715" y="5032861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6659575" y="50243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9197897" y="504300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8073741" y="501171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7424129" y="5036548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090013" y="3648507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38423" y="405768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2384910" y="3441962"/>
            <a:ext cx="1091783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Rali a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un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rôle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540C74-69EE-B4DA-7281-1E222D3F3F0E}"/>
              </a:ext>
            </a:extLst>
          </p:cNvPr>
          <p:cNvSpPr/>
          <p:nvPr/>
        </p:nvSpPr>
        <p:spPr>
          <a:xfrm>
            <a:off x="8750320" y="50243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0665A-FB4C-58A7-0886-BF224A99E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F5FC4B4-40CC-ECEE-8CB8-6FD263BFBE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4A7C629-4104-9153-3654-002C29CF2AD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65AF06-56E7-4149-7F75-058FFB3D315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963629-DADD-3424-3497-80F31068E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D4E0C7A-D7A3-D612-0AF9-4C41E451FB8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2F5D99-7DCC-9EB9-0D62-7EFF453FD7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F8CDABC-010E-69D2-2FA0-C68BAB6FCC4E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9F02F87-9BCB-BDD8-157F-6C08E9BAC95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81B9EE4-61C5-1077-D9FE-CDA6809B29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C9BB26C-8445-2F51-B621-70BC03ED5B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DDDEE85-4E9E-7EE2-F721-1DD2174047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013B362-A38E-1FC8-0E2E-5526F790C9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28CD12F-9D05-B370-14B0-16D825C5F6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951D3D8-5275-024B-C674-E788DC70639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758FB91-96EB-A9E3-B4A4-0409DA19D4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5711892-3634-1B3D-6C90-21EEF4471B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98E3B88-D782-822C-3B81-A67AC14AB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EC30CB2-B8A2-0B02-45C2-997724CBBC08}"/>
              </a:ext>
            </a:extLst>
          </p:cNvPr>
          <p:cNvCxnSpPr>
            <a:cxnSpLocks/>
          </p:cNvCxnSpPr>
          <p:nvPr/>
        </p:nvCxnSpPr>
        <p:spPr>
          <a:xfrm>
            <a:off x="5243851" y="3989668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C862A36-13DF-6473-3ABF-3CEA20B599CD}"/>
              </a:ext>
            </a:extLst>
          </p:cNvPr>
          <p:cNvCxnSpPr>
            <a:cxnSpLocks/>
          </p:cNvCxnSpPr>
          <p:nvPr/>
        </p:nvCxnSpPr>
        <p:spPr>
          <a:xfrm>
            <a:off x="2590800" y="3748756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11D6D11D-39CF-B054-413C-ABF93A191CB1}"/>
              </a:ext>
            </a:extLst>
          </p:cNvPr>
          <p:cNvSpPr/>
          <p:nvPr/>
        </p:nvSpPr>
        <p:spPr>
          <a:xfrm>
            <a:off x="3331273" y="498325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DAFDDDD-0E29-6A48-BCAD-7C9476587BF6}"/>
              </a:ext>
            </a:extLst>
          </p:cNvPr>
          <p:cNvSpPr/>
          <p:nvPr/>
        </p:nvSpPr>
        <p:spPr>
          <a:xfrm>
            <a:off x="3958741" y="500903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0F93600-9C02-1FB2-8D0A-10C640E2EE20}"/>
              </a:ext>
            </a:extLst>
          </p:cNvPr>
          <p:cNvSpPr/>
          <p:nvPr/>
        </p:nvSpPr>
        <p:spPr>
          <a:xfrm>
            <a:off x="4396550" y="500903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9DC0D70-C70F-7B4E-724F-FDD5E76D8AF6}"/>
              </a:ext>
            </a:extLst>
          </p:cNvPr>
          <p:cNvSpPr/>
          <p:nvPr/>
        </p:nvSpPr>
        <p:spPr>
          <a:xfrm>
            <a:off x="4850204" y="4988183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614C0E-21E5-918B-6205-9AA0CA020874}"/>
              </a:ext>
            </a:extLst>
          </p:cNvPr>
          <p:cNvSpPr/>
          <p:nvPr/>
        </p:nvSpPr>
        <p:spPr>
          <a:xfrm>
            <a:off x="5813715" y="5032861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8D67C3F-29CE-FE3F-3AB8-4BFE738B7463}"/>
              </a:ext>
            </a:extLst>
          </p:cNvPr>
          <p:cNvSpPr/>
          <p:nvPr/>
        </p:nvSpPr>
        <p:spPr>
          <a:xfrm>
            <a:off x="6659575" y="50243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96807A6-476B-6D3D-FFCB-70985D455AC3}"/>
              </a:ext>
            </a:extLst>
          </p:cNvPr>
          <p:cNvSpPr/>
          <p:nvPr/>
        </p:nvSpPr>
        <p:spPr>
          <a:xfrm>
            <a:off x="9197897" y="504300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BF087D7-1288-338D-977E-597D8EF1F348}"/>
              </a:ext>
            </a:extLst>
          </p:cNvPr>
          <p:cNvSpPr/>
          <p:nvPr/>
        </p:nvSpPr>
        <p:spPr>
          <a:xfrm>
            <a:off x="8073741" y="501171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434598E-2DA2-D8F5-2548-BBCC352FCB73}"/>
              </a:ext>
            </a:extLst>
          </p:cNvPr>
          <p:cNvSpPr/>
          <p:nvPr/>
        </p:nvSpPr>
        <p:spPr>
          <a:xfrm>
            <a:off x="7424129" y="5036548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4689FC0-B82C-EE94-DACD-4DE7F95F9236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0A600D4-9C00-DC29-9B2D-2AD1C2F7FBA9}"/>
              </a:ext>
            </a:extLst>
          </p:cNvPr>
          <p:cNvCxnSpPr>
            <a:cxnSpLocks/>
          </p:cNvCxnSpPr>
          <p:nvPr/>
        </p:nvCxnSpPr>
        <p:spPr>
          <a:xfrm>
            <a:off x="1090013" y="3648507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9B7A7E-2241-87D0-FF77-474149FC585E}"/>
              </a:ext>
            </a:extLst>
          </p:cNvPr>
          <p:cNvCxnSpPr>
            <a:cxnSpLocks/>
          </p:cNvCxnSpPr>
          <p:nvPr/>
        </p:nvCxnSpPr>
        <p:spPr>
          <a:xfrm>
            <a:off x="1138423" y="405768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B648CF27-B1CE-4969-FA61-A696F0730BD8}"/>
              </a:ext>
            </a:extLst>
          </p:cNvPr>
          <p:cNvSpPr txBox="1"/>
          <p:nvPr/>
        </p:nvSpPr>
        <p:spPr>
          <a:xfrm>
            <a:off x="2384910" y="3441962"/>
            <a:ext cx="1091783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Rali a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un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rôle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1CE85FD-0C2D-318C-D6DC-48F51B10EA7F}"/>
              </a:ext>
            </a:extLst>
          </p:cNvPr>
          <p:cNvSpPr/>
          <p:nvPr/>
        </p:nvSpPr>
        <p:spPr>
          <a:xfrm>
            <a:off x="8750320" y="50243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255476083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34F73-9CF5-A51D-BDC6-EE6539B19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A056A06-DF5A-5D0B-27D7-E4D781BB82B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093F6F-8A54-3814-8028-B2607D9545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B54099-C49D-A6E6-6CFD-DF457F417A3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A0F935-D9E8-36D2-3D5A-16562B8A28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C6DBEDC-39A1-ABFF-437B-CF962EF5577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635213-408D-81DF-1594-A9A4B04A493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80F7ED5-E529-B6DD-4264-0B5467ABB39E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46991EF-4DF6-57D6-C530-E9B3AB5394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50CAEE1-5F5E-CE43-BE4F-435DE527F5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AAE8181-017B-73C6-6987-2E045D6F67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22974B4-C75C-964E-6817-E0733BBD96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9537C16-82D6-A76B-6842-F4E6DC9605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B49EDC8-7471-8267-0333-90A26FA62EC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FD47318-1F17-739F-A4F7-867D51C9FB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9D922DD-B124-4940-F01C-1E1A73372C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20A0C52-FCA5-6A98-3AAF-3470710C0BE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BF45B11-2C83-6EC8-FC23-900DA12F2C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A553226-E9C4-2BE7-DEA4-6C51A79F7529}"/>
              </a:ext>
            </a:extLst>
          </p:cNvPr>
          <p:cNvCxnSpPr>
            <a:cxnSpLocks/>
          </p:cNvCxnSpPr>
          <p:nvPr/>
        </p:nvCxnSpPr>
        <p:spPr>
          <a:xfrm>
            <a:off x="5243851" y="3989668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8155708-9DF2-75BD-E180-22106D1C92F8}"/>
              </a:ext>
            </a:extLst>
          </p:cNvPr>
          <p:cNvCxnSpPr>
            <a:cxnSpLocks/>
          </p:cNvCxnSpPr>
          <p:nvPr/>
        </p:nvCxnSpPr>
        <p:spPr>
          <a:xfrm>
            <a:off x="2590800" y="3748756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8A544EB-BBFC-D73E-16D2-06979C61B643}"/>
              </a:ext>
            </a:extLst>
          </p:cNvPr>
          <p:cNvSpPr/>
          <p:nvPr/>
        </p:nvSpPr>
        <p:spPr>
          <a:xfrm>
            <a:off x="3331273" y="498325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296E91-2323-AC67-E639-3D6DAE95B41D}"/>
              </a:ext>
            </a:extLst>
          </p:cNvPr>
          <p:cNvSpPr/>
          <p:nvPr/>
        </p:nvSpPr>
        <p:spPr>
          <a:xfrm>
            <a:off x="3958741" y="500903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BE41A9-21A2-549C-EB2A-C95F5A144CE3}"/>
              </a:ext>
            </a:extLst>
          </p:cNvPr>
          <p:cNvSpPr/>
          <p:nvPr/>
        </p:nvSpPr>
        <p:spPr>
          <a:xfrm>
            <a:off x="4396550" y="500903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981F2E5-BD1D-027D-3364-D2EF35CF6150}"/>
              </a:ext>
            </a:extLst>
          </p:cNvPr>
          <p:cNvSpPr/>
          <p:nvPr/>
        </p:nvSpPr>
        <p:spPr>
          <a:xfrm>
            <a:off x="4850204" y="4988183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854769D-5C4C-5E0A-D142-1468F5822D66}"/>
              </a:ext>
            </a:extLst>
          </p:cNvPr>
          <p:cNvSpPr/>
          <p:nvPr/>
        </p:nvSpPr>
        <p:spPr>
          <a:xfrm>
            <a:off x="5813715" y="5032861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4918F8-0C84-297C-8CBB-0DA1067AECFC}"/>
              </a:ext>
            </a:extLst>
          </p:cNvPr>
          <p:cNvSpPr/>
          <p:nvPr/>
        </p:nvSpPr>
        <p:spPr>
          <a:xfrm>
            <a:off x="6659575" y="50243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31BC561-1906-0202-74B3-B90F3B0DCE35}"/>
              </a:ext>
            </a:extLst>
          </p:cNvPr>
          <p:cNvSpPr/>
          <p:nvPr/>
        </p:nvSpPr>
        <p:spPr>
          <a:xfrm>
            <a:off x="9197897" y="504300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06ADC5D-3BAE-9B23-ED53-A0B4F66FD667}"/>
              </a:ext>
            </a:extLst>
          </p:cNvPr>
          <p:cNvSpPr/>
          <p:nvPr/>
        </p:nvSpPr>
        <p:spPr>
          <a:xfrm>
            <a:off x="8073741" y="501171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DECBE8F-DD3C-8EC3-BA9E-9C4EE944A2D4}"/>
              </a:ext>
            </a:extLst>
          </p:cNvPr>
          <p:cNvSpPr/>
          <p:nvPr/>
        </p:nvSpPr>
        <p:spPr>
          <a:xfrm>
            <a:off x="7424129" y="5036548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A4DF510-CB96-48C4-EC08-48B01795B947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74DCACD-9C33-B601-81C6-AE26DABD0953}"/>
              </a:ext>
            </a:extLst>
          </p:cNvPr>
          <p:cNvCxnSpPr>
            <a:cxnSpLocks/>
          </p:cNvCxnSpPr>
          <p:nvPr/>
        </p:nvCxnSpPr>
        <p:spPr>
          <a:xfrm>
            <a:off x="1090013" y="3648507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B795552-3639-B178-70FA-3157F9492F89}"/>
              </a:ext>
            </a:extLst>
          </p:cNvPr>
          <p:cNvCxnSpPr>
            <a:cxnSpLocks/>
          </p:cNvCxnSpPr>
          <p:nvPr/>
        </p:nvCxnSpPr>
        <p:spPr>
          <a:xfrm>
            <a:off x="1138423" y="405768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ADB88AD-DD52-E631-BFCA-B4AA88FB89A3}"/>
              </a:ext>
            </a:extLst>
          </p:cNvPr>
          <p:cNvSpPr txBox="1"/>
          <p:nvPr/>
        </p:nvSpPr>
        <p:spPr>
          <a:xfrm>
            <a:off x="2384910" y="3441962"/>
            <a:ext cx="1091783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Rali a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un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rôle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EC26039-43EB-ACB2-1FD4-BA9A6F3752EA}"/>
              </a:ext>
            </a:extLst>
          </p:cNvPr>
          <p:cNvSpPr/>
          <p:nvPr/>
        </p:nvSpPr>
        <p:spPr>
          <a:xfrm>
            <a:off x="8750320" y="50243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BD9795F-96B6-3B13-5525-D1505F9AF845}"/>
              </a:ext>
            </a:extLst>
          </p:cNvPr>
          <p:cNvSpPr txBox="1"/>
          <p:nvPr/>
        </p:nvSpPr>
        <p:spPr>
          <a:xfrm>
            <a:off x="1277369" y="647628"/>
            <a:ext cx="124386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</p:spTree>
    <p:extLst>
      <p:ext uri="{BB962C8B-B14F-4D97-AF65-F5344CB8AC3E}">
        <p14:creationId xmlns:p14="http://schemas.microsoft.com/office/powerpoint/2010/main" val="410823862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17.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86FCEDE-89D5-2B0F-EDA4-92B63D3B4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63045"/>
            <a:ext cx="6324599" cy="791976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4E0BF1F-DE4F-3993-D817-9F2BCCFC5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626" y="3056581"/>
            <a:ext cx="12101374" cy="383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10B713A-FA4E-B993-0330-B43757C70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63045"/>
            <a:ext cx="6324599" cy="79197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55300" y="5181600"/>
            <a:ext cx="7805397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29FE41A-3FDB-B65D-8D25-7CF9C1AF6C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706" y="3184103"/>
            <a:ext cx="12152093" cy="348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22F600F-0748-3A8A-FEB6-8EEAAA26D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63045"/>
            <a:ext cx="6324599" cy="791976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5913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5015F23-80E3-2CB9-964D-968211412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000500"/>
            <a:ext cx="12615368" cy="188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17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E0E8ACC-3528-50BB-4C94-7BB7A9A67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7442" y="1794329"/>
            <a:ext cx="6324599" cy="791976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7273071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6429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ro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robe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0861D0F-22B9-A835-488E-BA4C2E7DEF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64" y="2604238"/>
            <a:ext cx="12050336" cy="3370369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9220200" y="2741931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347899" y="4867537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229284" y="5365311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EB3FF20-430A-31F6-5DED-F9461AF55F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633" y="3768847"/>
            <a:ext cx="10734422" cy="174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«l»- «ou» -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 , on lit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et on écrit « loup » on ne prononce pas le p.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«loup». 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«loup»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lou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17.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0455A2-E331-E6F7-DA0F-3A190AB0A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2972" y="2831149"/>
            <a:ext cx="5471627" cy="685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«loup»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«loup»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loup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«l»- « i» - «li»  , on lit «li» et on écrit « lit » on ne prononce pas le 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lisons ensemble  «lit».         Qui veut lire «lit»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«lit»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«lit»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lit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</a:t>
              </a:r>
              <a:r>
                <a:rPr lang="de-DE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robe</a:t>
              </a: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</a:t>
              </a:r>
              <a:r>
                <a:rPr lang="de-DE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riz</a:t>
              </a: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</a:t>
              </a:r>
              <a:r>
                <a:rPr lang="de-DE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ruche</a:t>
              </a: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rat –</a:t>
              </a:r>
              <a:r>
                <a:rPr lang="de-DE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girafe</a:t>
              </a:r>
              <a:r>
                <a:rPr lang="de-DE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62D9855-6602-1596-6811-1E1333AF2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9188" y="4307156"/>
            <a:ext cx="2766300" cy="196613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9D493B5-49C2-E9E0-67AF-8AFC2FC13A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2522" y="2251042"/>
            <a:ext cx="2453853" cy="203471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8E6C63B-A34F-66BA-92F2-EDB698E1C6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4512" y="2553228"/>
            <a:ext cx="2194750" cy="305588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10F2313-B0CD-DD68-0C06-EAEBF087FC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34788" y="2713838"/>
            <a:ext cx="2438611" cy="381795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064754F-8AA1-F08C-120A-D93C59B223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16430" y="2092428"/>
            <a:ext cx="2507922" cy="179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73F0E-6DD2-1FB9-D683-39E0FCCA0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64C009-ADFC-7D59-9782-39FCFFE661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A9D6CD-C32A-E736-E01D-2EC4008EB3F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593D723-B6E8-A992-2F81-23DD1DC640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4333BE7-C5B2-4021-EB30-7BA5B383BC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96810B8-6AAD-21E4-2677-4F2C2F3A19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A1D6B01-3508-BE5C-8A26-8173EFA913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08E2B01-160F-F62C-28A1-66972A9F6D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413A19-7D78-D7DB-645D-2606E51CD5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840B99-8848-90EF-63DB-305BEFCA56A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5139B3-070D-8E2A-9465-1485CAB8FE0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D8C0FB5-27E2-034C-17F1-EFE8E2331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AB4F7-1B39-9B54-9B6A-DFB2F0C2F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88BB5D-D759-8743-42F7-3908E2D8F933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49AFBB-7B6D-5A20-165A-796D53336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785" y="4176779"/>
            <a:ext cx="4109152" cy="29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12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3745875" y="282055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rat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le rat . Répétons ensemble “ un rat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rat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BC20EB-6F9E-2647-3D6D-06EF14AE8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491" y="4763805"/>
            <a:ext cx="4109152" cy="29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girafe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girafe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AEBDF5-FD89-3ABA-DD84-84B984848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2214047"/>
            <a:ext cx="3705599" cy="580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90683" y="1920813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girafe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girafe , une girafe. Répétons ensemble “ une girafe”.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girafe ”?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1559A77-4563-7011-A7C2-D5137A46E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3493074"/>
            <a:ext cx="3705599" cy="580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robe.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robe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8099034-5326-C1D6-DE44-C42FA4AA7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220" y="2668933"/>
            <a:ext cx="2954888" cy="411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21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robe , la robe . Répétons ensemble “ une robe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robe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robe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6D051B3-A3AC-8D4B-FDEC-81852AE94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622" y="4158342"/>
            <a:ext cx="2954888" cy="411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72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robe est rose, Répétons ensemble “la robe est rose.”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 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7B86F2-F332-D242-6D35-9EE1886C9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4344192"/>
            <a:ext cx="2954888" cy="41142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E023D63-564C-7DFE-E9F9-527EE4346D24}"/>
              </a:ext>
            </a:extLst>
          </p:cNvPr>
          <p:cNvSpPr txBox="1"/>
          <p:nvPr/>
        </p:nvSpPr>
        <p:spPr>
          <a:xfrm>
            <a:off x="2234485" y="2893723"/>
            <a:ext cx="8132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robe est rose.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416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1DE80B-D661-6BD2-E9A4-7F4582FF6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867942"/>
            <a:ext cx="2954888" cy="41142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8269991-0675-6A6C-E5CA-BAB5D213D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6398" y="2603405"/>
            <a:ext cx="3414523" cy="534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F11EFA5-706F-4E53-542E-E3291C5B2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3734" y="4657791"/>
            <a:ext cx="4109152" cy="29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riz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E56AE3-CC51-A285-2289-8C20AE84B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726" y="3774605"/>
            <a:ext cx="4047173" cy="28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riz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 ,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riz”?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5B1855-8B7E-B04C-787C-945D397F8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4090615"/>
            <a:ext cx="4047173" cy="28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robe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riz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ruche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rat –</a:t>
                </a:r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girafe.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«r»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ruche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ruche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17BE8D-F1C9-37BB-21E3-AEDFDACBE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162" y="3766761"/>
            <a:ext cx="4484585" cy="371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ruche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ruche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ruche” ”. Encore une fois “une ruche”.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ruche”?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04E156-9696-37DB-B3AB-693CB0721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162" y="3766761"/>
            <a:ext cx="4484585" cy="371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D40E-8253-CEF1-C73D-F6E42256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97C6624-358D-2E4E-D784-A6DEC686BD4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C87F3A-F0C4-7FB3-D909-8CDA9BBC8B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0B018F-8857-A3C5-7D69-E3D01F1BAE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4C5AB1-9777-E704-9FF6-606F1E62BE17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36768A-7648-F0D9-7CF9-F83AA7529B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53E6C9-AAF7-10C4-8AC4-F704CA31A1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A64B4-93EC-7A8A-E261-5E6CFD0B2E7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61C6F82-1E10-776C-347D-FF76DACEBEA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970E36-A9CF-31C1-09E9-36A8CA080E7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8D865A7-39A4-1AAA-8A00-D495053A877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592E1B-3A49-86E8-BE0C-3C7A3A82E5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61F97E-E4F0-3697-1B39-0C04B7113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CD2CA48-BF2E-713F-45F7-AF1F25CC13A9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Les abeilles sont à la ruche.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D8871B-153F-0D65-A4DD-6E80B6818906}"/>
              </a:ext>
            </a:extLst>
          </p:cNvPr>
          <p:cNvSpPr txBox="1"/>
          <p:nvPr/>
        </p:nvSpPr>
        <p:spPr>
          <a:xfrm>
            <a:off x="1488576" y="632393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abeilles sont à la ruche, répétons ensemble la phrase.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5241BC-038F-C569-1EAC-337B7F79ED1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F96CBBA-51B9-696D-E588-42CED6006F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ABF92C9-3238-A0DA-8046-28575CF8D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3766761"/>
            <a:ext cx="4893147" cy="405735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4E17748-0BAC-635E-6EAF-919E094F7290}"/>
              </a:ext>
            </a:extLst>
          </p:cNvPr>
          <p:cNvSpPr txBox="1"/>
          <p:nvPr/>
        </p:nvSpPr>
        <p:spPr>
          <a:xfrm>
            <a:off x="10112398" y="6112272"/>
            <a:ext cx="42784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une abeille </a:t>
            </a:r>
            <a:endParaRPr lang="fr-MA" sz="4800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6B55411-5AF8-F5F6-1B0D-A4E3509E7773}"/>
              </a:ext>
            </a:extLst>
          </p:cNvPr>
          <p:cNvCxnSpPr>
            <a:cxnSpLocks/>
          </p:cNvCxnSpPr>
          <p:nvPr/>
        </p:nvCxnSpPr>
        <p:spPr>
          <a:xfrm>
            <a:off x="7162800" y="5143500"/>
            <a:ext cx="3657600" cy="1066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051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C17BE4-881B-E8E2-D8CF-04C211E3F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3619500"/>
            <a:ext cx="4484585" cy="37185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63397E9-62A1-9619-E6C8-7FA09BE6C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0964" y="4349726"/>
            <a:ext cx="4047173" cy="28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girafe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E564A0-D401-1120-55FC-B89BC981F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133" y="3318982"/>
            <a:ext cx="3285503" cy="27243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C4B630-A2E1-FD68-CA0B-68CBCBEE3D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6516" y="4028245"/>
            <a:ext cx="2620701" cy="18626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CA068C0-2CF1-F87A-AE1E-6F6D46C84B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5447" y="2779996"/>
            <a:ext cx="2428606" cy="380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788706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rat – robe.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8F60456-E44C-F697-5EA9-61C8257A2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081" y="2238902"/>
            <a:ext cx="2954888" cy="411427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DACF01C-61EA-1BE2-D203-F5F9DEF1BD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1976" y="2978453"/>
            <a:ext cx="4109152" cy="29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4361" y="5676771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DE088A-9E87-93CA-B8C4-C88E8B9FE9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9649" y="1900275"/>
            <a:ext cx="3838126" cy="31825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7A0356-6E1B-2248-FFFD-5E7F1C3B8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A2E1188-A052-150E-F8FF-710A1E65F8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5447" y="2779996"/>
            <a:ext cx="2428606" cy="380228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0F18DB2-75F3-0F32-FFC8-CB93E3D070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8927" y="5706344"/>
            <a:ext cx="2311660" cy="321866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08697B0-EC06-9714-DBCD-C3B91B8DA0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86800" y="6914618"/>
            <a:ext cx="2813074" cy="201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3DED584-1BBA-3A78-C7E8-4E4CF3E320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A9283CC-D001-6006-BAA5-721CEEB0C8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8D00FA2-A375-483B-E383-941250D380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5447" y="2779996"/>
            <a:ext cx="2428606" cy="38022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B3826D-7237-4CE0-4348-5E15856C6D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927" y="5706344"/>
            <a:ext cx="2311660" cy="321866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74C711-91B8-44C9-4C12-657F7AA682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6800" y="6914618"/>
            <a:ext cx="2813074" cy="201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566060" y="2344177"/>
            <a:ext cx="10540340" cy="6768739"/>
            <a:chOff x="2669181" y="3432823"/>
            <a:chExt cx="8104761" cy="5204671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669181" y="3432823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280534" y="6629124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6FB8CEB-9A02-4532-B1C0-584FDA756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C60D5A-0C98-544D-2A0E-671867B3C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5447" y="2779996"/>
            <a:ext cx="2428606" cy="380228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9D769AE-210B-A1D3-D056-6DA90B20F8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800" y="6914618"/>
            <a:ext cx="2813074" cy="201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ruche  et robe.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5C1C0A7-3C60-D34A-82FE-6325DF123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A56B81-7198-1180-CE4C-34851B316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6728" y="2259130"/>
            <a:ext cx="4484585" cy="37185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E4009C5-064B-C847-4BAF-3291FC83FB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465" y="6065200"/>
            <a:ext cx="2311660" cy="3218666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534494" y="2214311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2062597" y="6063212"/>
            <a:ext cx="3850610" cy="333092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1515281" y="64389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700180" y="1870366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F9DDA10D-5BF7-2277-94F1-1AF5CEDB79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208" y="2355755"/>
            <a:ext cx="2428606" cy="380228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D0DFFF5-AA32-DE74-D50A-3B688CDFE2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6800" y="6914618"/>
            <a:ext cx="2813074" cy="201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813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r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«r»,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r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759" y="4092644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r». Qui veut lire « r»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922613" y="834893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ra ». «r»  « a » «ra».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a » «ra». Qui veut lire «r» « a » «ra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789152" y="937172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r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ro ». « r»  « o » « ro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o » « ro ». Qui veut lire « r» « o » « ro ». </a:t>
            </a: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». «r»  « i » «ri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r» « i » « ri ». Qui veut lire «r» « i » « ri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re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re ». « r»  « e » « re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e » «re ». Qui veut lire «r» « e » «re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015116" y="62325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». « r»  « é » «ré».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é » «ré ». Qui veut lire «r» « é » «ré».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de-DE" sz="3200" dirty="0">
                <a:latin typeface="Dosis" pitchFamily="2" charset="0"/>
              </a:rPr>
              <a:t>- </a:t>
            </a:r>
            <a:r>
              <a:rPr lang="de-DE" sz="3200" dirty="0" err="1">
                <a:latin typeface="Dosis" pitchFamily="2" charset="0"/>
              </a:rPr>
              <a:t>robe</a:t>
            </a:r>
            <a:r>
              <a:rPr lang="de-DE" sz="3200" dirty="0">
                <a:latin typeface="Dosis" pitchFamily="2" charset="0"/>
              </a:rPr>
              <a:t>- </a:t>
            </a:r>
            <a:r>
              <a:rPr lang="de-DE" sz="3200" dirty="0" err="1">
                <a:latin typeface="Dosis" pitchFamily="2" charset="0"/>
              </a:rPr>
              <a:t>riz</a:t>
            </a:r>
            <a:r>
              <a:rPr lang="de-DE" sz="3200" dirty="0">
                <a:latin typeface="Dosis" pitchFamily="2" charset="0"/>
              </a:rPr>
              <a:t> –</a:t>
            </a:r>
            <a:r>
              <a:rPr lang="de-DE" sz="3200" dirty="0" err="1">
                <a:latin typeface="Dosis" pitchFamily="2" charset="0"/>
              </a:rPr>
              <a:t>ruche</a:t>
            </a:r>
            <a:r>
              <a:rPr lang="de-DE" sz="3200" dirty="0">
                <a:latin typeface="Dosis" pitchFamily="2" charset="0"/>
              </a:rPr>
              <a:t>- rat –</a:t>
            </a:r>
            <a:r>
              <a:rPr lang="de-DE" sz="3200" dirty="0" err="1">
                <a:latin typeface="Dosis" pitchFamily="2" charset="0"/>
              </a:rPr>
              <a:t>girafe</a:t>
            </a:r>
            <a:r>
              <a:rPr lang="de-DE" sz="3200" dirty="0">
                <a:latin typeface="Dosis" pitchFamily="2" charset="0"/>
              </a:rPr>
              <a:t>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r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r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r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«ru». «r» «u» «ru».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u » «ru». Qui veut lire «r» « u » «ru».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6172200" y="30099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429000" y="310685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r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».«r»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«r»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83617" y="6936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D5787D8-B356-CE1C-918C-F9098C77C7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905" y="3165547"/>
            <a:ext cx="11454085" cy="288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131349-5A33-25BC-C977-FC9876F9C6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905" y="3165547"/>
            <a:ext cx="11454085" cy="288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6BB25E1-40CE-E120-1077-CB0618AE05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905" y="3165547"/>
            <a:ext cx="11454085" cy="288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lora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«l»  «o»  «lo».   «r»  «a»  «ra». «lo»  «ra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lora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«l»  «o»  «lo».   «r»  «a»  «ra». «lo»  «ra » . «lora».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213529" y="5080013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706240" y="5156991"/>
            <a:ext cx="342902" cy="207747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074" y="813947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949" y="586258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2249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815300" y="5635916"/>
            <a:ext cx="446445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6923851" y="5812125"/>
            <a:ext cx="342905" cy="15065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874051" y="752599"/>
            <a:ext cx="122624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«l»  «a»  «la».   «r»  «i»  «ri». «la»  «  ri» .«lari».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 ensemble  «l»  «a»  «la». «r» «i» «ri». «la»  «ri» .«lari».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9379" y="1294638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2362200" y="3152710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ru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6062207" y="4140896"/>
            <a:ext cx="326590" cy="33985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935682" y="600091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r» «u» «ru». «rue»  on lit « ru » et on écrit «rue»  e  est une lettre muette,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«rue» 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847698" y="2530332"/>
            <a:ext cx="5486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«r» , «a» «ra». Je lis « ra» sans prononcer le t qui est une lettre muette.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rat».    Qui veut lire?         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33C194-E415-194A-66C0-A61E7882E9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0237" y="3819874"/>
            <a:ext cx="10609674" cy="26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Un – une – sur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un – une  - sur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 un”.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ensemble ”un” .Qui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"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                      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 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08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09794" y="3357190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676400" y="4462680"/>
            <a:ext cx="6504709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350" b="1" i="0" u="none" strike="noStrike" kern="0" cap="none" spc="48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r>
              <a:rPr kumimoji="0" lang="fr-FR" sz="1035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1035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rat</a:t>
            </a:r>
            <a:endParaRPr kumimoji="0" lang="fr-FR" sz="10350" b="0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Qui veut lire?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 .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898617F-FDCA-6E66-495A-4F3F46E56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8639" y="4462680"/>
            <a:ext cx="4109152" cy="293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4322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 </a:t>
            </a:r>
            <a:endParaRPr kumimoji="0" lang="fr-MA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bien “ un 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E195E8-3CB7-959D-1399-EE752A81BAC3}"/>
              </a:ext>
            </a:extLst>
          </p:cNvPr>
          <p:cNvSpPr txBox="1"/>
          <p:nvPr/>
        </p:nvSpPr>
        <p:spPr>
          <a:xfrm>
            <a:off x="4795774" y="2933700"/>
            <a:ext cx="6504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5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endParaRPr kumimoji="0" lang="fr-FR" sz="215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7379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</a:t>
            </a:r>
            <a:endParaRPr kumimoji="0" lang="fr-MA" sz="2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Fermez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yeux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visualisez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comment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s’écrit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“un”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9973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“un ” sur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ardoises.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322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Corrigez.  «  un  »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500" b="1" i="0" u="none" strike="noStrike" kern="0" cap="none" spc="48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endParaRPr kumimoji="0" lang="fr-FR" sz="21500" b="0" i="0" u="none" strike="noStrike" kern="0" cap="none" spc="48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9619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endParaRPr kumimoji="0" lang="fr-FR" sz="17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“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”.  Lisons   ensemble ”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 .  Qui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veut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                      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 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8907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715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2390776" y="3012007"/>
            <a:ext cx="64008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10350" b="1" i="0" u="none" strike="noStrike" kern="0" cap="none" spc="48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fr-FR" sz="10350" b="1" i="0" u="none" strike="noStrike" kern="0" cap="none" spc="48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giraf</a:t>
            </a:r>
            <a:r>
              <a:rPr kumimoji="0" lang="fr-FR" sz="1035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5400" b="0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girafe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Qui veut lire?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6360AF-AFDB-235E-0D0A-241F69BFB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3467100"/>
            <a:ext cx="3283924" cy="514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4067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9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endParaRPr kumimoji="0" lang="fr-FR" sz="14900" b="0" i="0" u="none" strike="noStrike" kern="0" cap="none" spc="48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 </a:t>
            </a:r>
            <a:endParaRPr kumimoji="0" lang="fr-MA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bien “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5998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Passer à la diapositive suivante après 5 secondes.</a:t>
            </a:r>
            <a:endParaRPr kumimoji="0" lang="fr-MA" sz="2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Fermez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yeux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visualisez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comment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s’écrit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”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62537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” sur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ardoises.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49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Corrigez.  «  une »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500" b="1" i="0" u="none" strike="noStrike" kern="0" cap="none" spc="48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</a:t>
            </a:r>
            <a:endParaRPr kumimoji="0" lang="fr-FR" sz="21500" b="0" i="0" u="none" strike="noStrike" kern="0" cap="none" spc="48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60456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sur”.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”sur”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sur”?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945674" y="2760972"/>
            <a:ext cx="10300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Le rat est  </a:t>
            </a:r>
            <a:r>
              <a:rPr lang="fr-FR" sz="60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sur </a:t>
            </a: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le lit.</a:t>
            </a:r>
            <a:endParaRPr lang="fr-FR" sz="60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rat est sur le lit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la phrase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3" name="Image 2" descr="Une image contenant meubles, lit, chambre, literie&#10;&#10;Le contenu généré par l’IA peut être incorrect.">
            <a:extLst>
              <a:ext uri="{FF2B5EF4-FFF2-40B4-BE49-F238E27FC236}">
                <a16:creationId xmlns:a16="http://schemas.microsoft.com/office/drawing/2014/main" id="{8171E1C3-C6CC-DA1D-8C71-1389B49AD8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735" y="4532966"/>
            <a:ext cx="6361156" cy="397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“sur”.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E195E8-3CB7-959D-1399-EE752A81BAC3}"/>
              </a:ext>
            </a:extLst>
          </p:cNvPr>
          <p:cNvSpPr txBox="1"/>
          <p:nvPr/>
        </p:nvSpPr>
        <p:spPr>
          <a:xfrm>
            <a:off x="4795774" y="2933700"/>
            <a:ext cx="6504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«sur»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sur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Le, sur, un ,et, la, une, répétons ensemble: Le, sur, un ,et, la, une,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595037-DDF8-583D-239F-5FDA93211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784" y="4408266"/>
            <a:ext cx="9461346" cy="7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C7260B-D5AD-54F4-0388-50B65F5EC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784" y="4408266"/>
            <a:ext cx="9461346" cy="7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«r»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20988</TotalTime>
  <Words>5810</Words>
  <Application>Microsoft Office PowerPoint</Application>
  <PresentationFormat>Personnalisé</PresentationFormat>
  <Paragraphs>1053</Paragraphs>
  <Slides>125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125</vt:i4>
      </vt:variant>
    </vt:vector>
  </HeadingPairs>
  <TitlesOfParts>
    <vt:vector size="137" baseType="lpstr">
      <vt:lpstr>Calibri</vt:lpstr>
      <vt:lpstr>Arial</vt:lpstr>
      <vt:lpstr>Symbol</vt:lpstr>
      <vt:lpstr>Microsoft Uighur</vt:lpstr>
      <vt:lpstr>Dosis</vt:lpstr>
      <vt:lpstr>Aharoni</vt:lpstr>
      <vt:lpstr>Carelia</vt:lpstr>
      <vt:lpstr>Aptos</vt:lpstr>
      <vt:lpstr>A Massir Ballpoint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175</cp:revision>
  <dcterms:created xsi:type="dcterms:W3CDTF">2006-08-16T00:00:00Z</dcterms:created>
  <dcterms:modified xsi:type="dcterms:W3CDTF">2025-09-17T13:29:20Z</dcterms:modified>
  <dc:identifier>DAFtlvZnwz4</dc:identifier>
</cp:coreProperties>
</file>