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1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7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18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19.xml" ContentType="application/vnd.openxmlformats-officedocument.presentationml.notesSlid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20"/>
  </p:notesMasterIdLst>
  <p:sldIdLst>
    <p:sldId id="257" r:id="rId3"/>
    <p:sldId id="2134808446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47482762" r:id="rId12"/>
    <p:sldId id="2147482763" r:id="rId13"/>
    <p:sldId id="2147482764" r:id="rId14"/>
    <p:sldId id="2147482765" r:id="rId15"/>
    <p:sldId id="2147482766" r:id="rId16"/>
    <p:sldId id="2147482803" r:id="rId17"/>
    <p:sldId id="2147482804" r:id="rId18"/>
    <p:sldId id="2147482805" r:id="rId19"/>
    <p:sldId id="2147482767" r:id="rId20"/>
    <p:sldId id="2147482768" r:id="rId21"/>
    <p:sldId id="2147482769" r:id="rId22"/>
    <p:sldId id="599" r:id="rId23"/>
    <p:sldId id="601" r:id="rId24"/>
    <p:sldId id="2147482799" r:id="rId25"/>
    <p:sldId id="2147482800" r:id="rId26"/>
    <p:sldId id="2134809012" r:id="rId27"/>
    <p:sldId id="2147482462" r:id="rId28"/>
    <p:sldId id="2147482770" r:id="rId29"/>
    <p:sldId id="2147482771" r:id="rId30"/>
    <p:sldId id="2147482780" r:id="rId31"/>
    <p:sldId id="2147482468" r:id="rId32"/>
    <p:sldId id="2147482726" r:id="rId33"/>
    <p:sldId id="2147482727" r:id="rId34"/>
    <p:sldId id="2147482463" r:id="rId35"/>
    <p:sldId id="2147482464" r:id="rId36"/>
    <p:sldId id="2147482807" r:id="rId37"/>
    <p:sldId id="2147482808" r:id="rId38"/>
    <p:sldId id="2147482779" r:id="rId39"/>
    <p:sldId id="609" r:id="rId40"/>
    <p:sldId id="610" r:id="rId41"/>
    <p:sldId id="2147482483" r:id="rId42"/>
    <p:sldId id="2147482772" r:id="rId43"/>
    <p:sldId id="612" r:id="rId44"/>
    <p:sldId id="2147482484" r:id="rId45"/>
    <p:sldId id="2147482485" r:id="rId46"/>
    <p:sldId id="615" r:id="rId47"/>
    <p:sldId id="2147482467" r:id="rId48"/>
    <p:sldId id="2147482481" r:id="rId49"/>
    <p:sldId id="2147482479" r:id="rId50"/>
    <p:sldId id="2147482478" r:id="rId51"/>
    <p:sldId id="620" r:id="rId52"/>
    <p:sldId id="2147482820" r:id="rId53"/>
    <p:sldId id="2147482821" r:id="rId54"/>
    <p:sldId id="2147482822" r:id="rId55"/>
    <p:sldId id="2147482823" r:id="rId56"/>
    <p:sldId id="2147482824" r:id="rId57"/>
    <p:sldId id="2147482825" r:id="rId58"/>
    <p:sldId id="2147482826" r:id="rId59"/>
    <p:sldId id="2147482827" r:id="rId60"/>
    <p:sldId id="2147482828" r:id="rId61"/>
    <p:sldId id="2147482829" r:id="rId62"/>
    <p:sldId id="2147482830" r:id="rId63"/>
    <p:sldId id="2147482831" r:id="rId64"/>
    <p:sldId id="2147482832" r:id="rId65"/>
    <p:sldId id="2147482833" r:id="rId66"/>
    <p:sldId id="2147482834" r:id="rId67"/>
    <p:sldId id="2147482835" r:id="rId68"/>
    <p:sldId id="2147482734" r:id="rId69"/>
    <p:sldId id="2147482836" r:id="rId70"/>
    <p:sldId id="2147482837" r:id="rId71"/>
    <p:sldId id="2147482838" r:id="rId72"/>
    <p:sldId id="2147482839" r:id="rId73"/>
    <p:sldId id="2147482860" r:id="rId74"/>
    <p:sldId id="2147482840" r:id="rId75"/>
    <p:sldId id="2147482841" r:id="rId76"/>
    <p:sldId id="2147482842" r:id="rId77"/>
    <p:sldId id="2147482843" r:id="rId78"/>
    <p:sldId id="2147482844" r:id="rId79"/>
    <p:sldId id="2147482845" r:id="rId80"/>
    <p:sldId id="2147482859" r:id="rId81"/>
    <p:sldId id="2147482846" r:id="rId82"/>
    <p:sldId id="2147482847" r:id="rId83"/>
    <p:sldId id="2147482848" r:id="rId84"/>
    <p:sldId id="2147482849" r:id="rId85"/>
    <p:sldId id="2147482850" r:id="rId86"/>
    <p:sldId id="2147482851" r:id="rId87"/>
    <p:sldId id="2147482852" r:id="rId88"/>
    <p:sldId id="2147482853" r:id="rId89"/>
    <p:sldId id="2147482653" r:id="rId90"/>
    <p:sldId id="2147482654" r:id="rId91"/>
    <p:sldId id="2147482656" r:id="rId92"/>
    <p:sldId id="2147482662" r:id="rId93"/>
    <p:sldId id="2134805257" r:id="rId94"/>
    <p:sldId id="2147482657" r:id="rId95"/>
    <p:sldId id="2147482854" r:id="rId96"/>
    <p:sldId id="2147482855" r:id="rId97"/>
    <p:sldId id="2147482856" r:id="rId98"/>
    <p:sldId id="2147482857" r:id="rId99"/>
    <p:sldId id="2147482680" r:id="rId100"/>
    <p:sldId id="2147482861" r:id="rId101"/>
    <p:sldId id="2147482685" r:id="rId102"/>
    <p:sldId id="2147482862" r:id="rId103"/>
    <p:sldId id="2147482863" r:id="rId104"/>
    <p:sldId id="2147482864" r:id="rId105"/>
    <p:sldId id="2147482858" r:id="rId106"/>
    <p:sldId id="2147482747" r:id="rId107"/>
    <p:sldId id="2147482815" r:id="rId108"/>
    <p:sldId id="2147482816" r:id="rId109"/>
    <p:sldId id="2147482817" r:id="rId110"/>
    <p:sldId id="2147482818" r:id="rId111"/>
    <p:sldId id="2147482756" r:id="rId112"/>
    <p:sldId id="2147482757" r:id="rId113"/>
    <p:sldId id="2147482758" r:id="rId114"/>
    <p:sldId id="2147482709" r:id="rId115"/>
    <p:sldId id="2147482759" r:id="rId116"/>
    <p:sldId id="2147482584" r:id="rId117"/>
    <p:sldId id="700" r:id="rId118"/>
    <p:sldId id="701" r:id="rId119"/>
  </p:sldIdLst>
  <p:sldSz cx="13716000" cy="10287000"/>
  <p:notesSz cx="6858000" cy="9144000"/>
  <p:embeddedFontLst>
    <p:embeddedFont>
      <p:font typeface="Carelia" panose="020B0604020202020204" charset="0"/>
      <p:regular r:id="rId121"/>
    </p:embeddedFont>
    <p:embeddedFont>
      <p:font typeface="Dosis" pitchFamily="2" charset="0"/>
      <p:regular r:id="rId122"/>
      <p:bold r:id="rId123"/>
    </p:embeddedFont>
    <p:embeddedFont>
      <p:font typeface="Microsoft Uighur" panose="02000000000000000000" pitchFamily="2" charset="-78"/>
      <p:regular r:id="rId124"/>
      <p:bold r:id="rId1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968"/>
    <a:srgbClr val="106585"/>
    <a:srgbClr val="829D4A"/>
    <a:srgbClr val="CA7732"/>
    <a:srgbClr val="FCBF18"/>
    <a:srgbClr val="A1413E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164" autoAdjust="0"/>
    <p:restoredTop sz="95226" autoAdjust="0"/>
  </p:normalViewPr>
  <p:slideViewPr>
    <p:cSldViewPr>
      <p:cViewPr varScale="1">
        <p:scale>
          <a:sx n="54" d="100"/>
          <a:sy n="54" d="100"/>
        </p:scale>
        <p:origin x="1147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font" Target="fonts/font3.fntdata"/><Relationship Id="rId128" Type="http://schemas.openxmlformats.org/officeDocument/2006/relationships/theme" Target="theme/theme1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2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font" Target="fonts/font1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font" Target="fonts/font4.fntdata"/><Relationship Id="rId129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viewProps" Target="view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font" Target="fonts/font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notesMaster" Target="notesMasters/notesMaster1.xml"/><Relationship Id="rId125" Type="http://schemas.openxmlformats.org/officeDocument/2006/relationships/font" Target="fonts/font5.fntdata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61" Type="http://schemas.openxmlformats.org/officeDocument/2006/relationships/slide" Target="slides/slide59.xml"/><Relationship Id="rId82" Type="http://schemas.openxmlformats.org/officeDocument/2006/relationships/slide" Target="slides/slide8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28/09/2025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EA1D7-CDAE-69E8-3578-D85CD3A7E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EFD188F-5F23-721B-0F8F-CBC81B776D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FD3C411-929A-199B-3A00-3E42163D33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E9429C-B135-1AEF-8889-3949CA417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98210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9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7" Type="http://schemas.openxmlformats.org/officeDocument/2006/relationships/image" Target="../media/image36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9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9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9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7" Type="http://schemas.openxmlformats.org/officeDocument/2006/relationships/image" Target="../media/image36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9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9.svg"/><Relationship Id="rId4" Type="http://schemas.openxmlformats.org/officeDocument/2006/relationships/image" Target="../media/image9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1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75.png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76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7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jpeg"/><Relationship Id="rId10" Type="http://schemas.openxmlformats.org/officeDocument/2006/relationships/image" Target="../media/image44.png"/><Relationship Id="rId4" Type="http://schemas.openxmlformats.org/officeDocument/2006/relationships/image" Target="../media/image35.svg"/><Relationship Id="rId9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7.png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6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4.png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48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8.png"/><Relationship Id="rId4" Type="http://schemas.openxmlformats.org/officeDocument/2006/relationships/image" Target="../media/image35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6.png"/><Relationship Id="rId4" Type="http://schemas.openxmlformats.org/officeDocument/2006/relationships/image" Target="../media/image35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png"/><Relationship Id="rId4" Type="http://schemas.openxmlformats.org/officeDocument/2006/relationships/image" Target="../media/image35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8.png"/><Relationship Id="rId12" Type="http://schemas.openxmlformats.org/officeDocument/2006/relationships/image" Target="../media/image4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24.png"/><Relationship Id="rId11" Type="http://schemas.openxmlformats.org/officeDocument/2006/relationships/image" Target="../media/image42.png"/><Relationship Id="rId5" Type="http://schemas.openxmlformats.org/officeDocument/2006/relationships/image" Target="../media/image35.svg"/><Relationship Id="rId10" Type="http://schemas.openxmlformats.org/officeDocument/2006/relationships/image" Target="../media/image46.png"/><Relationship Id="rId4" Type="http://schemas.openxmlformats.org/officeDocument/2006/relationships/image" Target="../media/image34.png"/><Relationship Id="rId9" Type="http://schemas.openxmlformats.org/officeDocument/2006/relationships/image" Target="../media/image40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5.svg"/><Relationship Id="rId7" Type="http://schemas.openxmlformats.org/officeDocument/2006/relationships/image" Target="../media/image4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3.png"/><Relationship Id="rId4" Type="http://schemas.openxmlformats.org/officeDocument/2006/relationships/image" Target="../media/image48.png"/><Relationship Id="rId9" Type="http://schemas.openxmlformats.org/officeDocument/2006/relationships/image" Target="../media/image4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4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0.png"/><Relationship Id="rId4" Type="http://schemas.openxmlformats.org/officeDocument/2006/relationships/image" Target="../media/image48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5.svg"/><Relationship Id="rId7" Type="http://schemas.openxmlformats.org/officeDocument/2006/relationships/image" Target="../media/image4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3.png"/><Relationship Id="rId4" Type="http://schemas.openxmlformats.org/officeDocument/2006/relationships/image" Target="../media/image48.png"/><Relationship Id="rId9" Type="http://schemas.openxmlformats.org/officeDocument/2006/relationships/image" Target="../media/image4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9.svg"/><Relationship Id="rId4" Type="http://schemas.openxmlformats.org/officeDocument/2006/relationships/image" Target="../media/image9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56.png"/><Relationship Id="rId5" Type="http://schemas.openxmlformats.org/officeDocument/2006/relationships/image" Target="../media/image55.jpeg"/><Relationship Id="rId4" Type="http://schemas.openxmlformats.org/officeDocument/2006/relationships/image" Target="../media/image3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6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6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5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57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9.svg"/><Relationship Id="rId4" Type="http://schemas.openxmlformats.org/officeDocument/2006/relationships/image" Target="../media/image9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55.jpeg"/><Relationship Id="rId4" Type="http://schemas.openxmlformats.org/officeDocument/2006/relationships/image" Target="../media/image35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55.jpeg"/><Relationship Id="rId4" Type="http://schemas.openxmlformats.org/officeDocument/2006/relationships/image" Target="../media/image35.sv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g"/><Relationship Id="rId3" Type="http://schemas.openxmlformats.org/officeDocument/2006/relationships/image" Target="../media/image4.jpe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9.svg"/><Relationship Id="rId4" Type="http://schemas.openxmlformats.org/officeDocument/2006/relationships/image" Target="../media/image9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6" Type="http://schemas.openxmlformats.org/officeDocument/2006/relationships/image" Target="../media/image59.jpg"/><Relationship Id="rId5" Type="http://schemas.openxmlformats.org/officeDocument/2006/relationships/image" Target="../media/image55.jpeg"/><Relationship Id="rId4" Type="http://schemas.openxmlformats.org/officeDocument/2006/relationships/image" Target="../media/image35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6" Type="http://schemas.openxmlformats.org/officeDocument/2006/relationships/image" Target="../media/image60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61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9.svg"/><Relationship Id="rId4" Type="http://schemas.openxmlformats.org/officeDocument/2006/relationships/image" Target="../media/image9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62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3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6" Type="http://schemas.openxmlformats.org/officeDocument/2006/relationships/image" Target="../media/image62.png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9.svg"/><Relationship Id="rId4" Type="http://schemas.openxmlformats.org/officeDocument/2006/relationships/image" Target="../media/image9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9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0"/>
            <a:ext cx="2448861" cy="2471706"/>
            <a:chOff x="7058682" y="1822095"/>
            <a:chExt cx="1632647" cy="16478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1169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</a:p>
            <a:p>
              <a:pPr algn="ctr"/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18301" y="3674844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</a:t>
                  </a:r>
                  <a:r>
                    <a:rPr lang="fr-MA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13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1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4" name="Image 3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23EB0F0-BE05-7B46-8217-D995CC3D5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6821029"/>
            <a:ext cx="2245228" cy="31636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835366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Taxi- tapis- sous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5" y="627985"/>
            <a:ext cx="12716732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85" y="4389025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124200" y="3264645"/>
            <a:ext cx="9271265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37935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FB274-673D-50B1-1CBD-1C27D9A8B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81BC189-671E-8D00-126A-A0E23F00C81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0250635-3486-F1DA-E35E-7AA8DD7662A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6D8626E-7227-6B4E-4649-99DA6FBC7383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E7E82B-F1FB-D360-65E9-948D14F26D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3DE290B-C488-6681-F692-FBEE01D8D98F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AF39BA6-E112-DFEB-E074-C86499CD75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C4B3E0B0-8596-90EA-FCCC-A6478EAAE8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7C6E6E2-659A-367E-C52D-7E2A78C4EEB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EFEBFD6-DF9B-10F6-8EC9-5C171F840E2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F7A7657-2E7F-5C7A-D4D3-D1DC366600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97DCDB-AE46-3C86-0B22-E77C2272186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9FE26066-0F9E-36D9-1161-89C93AC4DFD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6992A4C-82AC-9DEF-0456-57EE660CA26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3FA56708-55F7-F1DC-0422-1E4EE2A3AC5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CF83E2A-1243-DC98-C7AF-E5F538A97E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661ECE19-CD73-180B-5EE2-66B13866773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5AB24B1-35E8-0BAB-CE8D-9630F7A1F0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F3567A-7EB1-A258-E5AE-184DD3C65FB0}"/>
              </a:ext>
            </a:extLst>
          </p:cNvPr>
          <p:cNvSpPr txBox="1"/>
          <p:nvPr/>
        </p:nvSpPr>
        <p:spPr>
          <a:xfrm>
            <a:off x="1443497" y="977502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recopiez la phrase.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9CAF00-09BA-8C3C-81DA-A97F5A57FEC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697424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65D712-6A26-46AC-9DA6-6C43172EB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9360C60-2D85-46C3-2339-9F59ED8B5E1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6EE85F1-0E79-85A4-DD64-B1555FF542E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726D7F8-58E8-1BE2-2F00-85E7BC7E5D85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5AAE8CB-43E1-3EAC-0C74-E46E2D2042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9D77AC4-681A-0836-E1AE-AE4721FBE793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FCA385D-DB0A-5E18-9A1D-F85B710355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15C3CBB-F7C0-BE89-C0B8-20055B23AE2D}"/>
              </a:ext>
            </a:extLst>
          </p:cNvPr>
          <p:cNvGrpSpPr/>
          <p:nvPr/>
        </p:nvGrpSpPr>
        <p:grpSpPr>
          <a:xfrm>
            <a:off x="494999" y="587408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57C1085-C249-F00A-0484-569DF8C5824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9E6E4B6B-70DD-5117-0C37-F3AF94292A2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44637BCB-F24A-3168-1E9D-A969B9593E0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F3112419-46B3-0594-4FC4-58230F4751B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7248B74-CB27-7ED0-557E-3F24E28A995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864518A-9382-EDE2-B615-E5D25536E90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5C72FFB4-48F7-A730-6D93-F9262A559CA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CC4EBAC2-BA95-59C0-699E-A7B6BC34BAA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2DF6AFA-584F-9C17-5306-2DF66CFA9D7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DE87404-AD02-BCDE-26DF-2C7A0C0AF6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3749" y="679329"/>
            <a:ext cx="581346" cy="514106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0BF9FE16-1114-D9CD-31D8-552C5004344C}"/>
              </a:ext>
            </a:extLst>
          </p:cNvPr>
          <p:cNvCxnSpPr>
            <a:cxnSpLocks/>
          </p:cNvCxnSpPr>
          <p:nvPr/>
        </p:nvCxnSpPr>
        <p:spPr>
          <a:xfrm>
            <a:off x="1239155" y="4974475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C8169AB7-39BE-A8BB-71FF-44F2333C03CA}"/>
              </a:ext>
            </a:extLst>
          </p:cNvPr>
          <p:cNvCxnSpPr>
            <a:cxnSpLocks/>
          </p:cNvCxnSpPr>
          <p:nvPr/>
        </p:nvCxnSpPr>
        <p:spPr>
          <a:xfrm>
            <a:off x="1190662" y="3887492"/>
            <a:ext cx="11041360" cy="9687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C9E7074A-4AA7-5372-CA8A-D65AE4FA513D}"/>
              </a:ext>
            </a:extLst>
          </p:cNvPr>
          <p:cNvCxnSpPr>
            <a:cxnSpLocks/>
          </p:cNvCxnSpPr>
          <p:nvPr/>
        </p:nvCxnSpPr>
        <p:spPr>
          <a:xfrm>
            <a:off x="1200670" y="4415321"/>
            <a:ext cx="11135873" cy="4355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DB9FF21E-9D58-4DFA-FB7E-D4B675E70262}"/>
              </a:ext>
            </a:extLst>
          </p:cNvPr>
          <p:cNvSpPr txBox="1"/>
          <p:nvPr/>
        </p:nvSpPr>
        <p:spPr>
          <a:xfrm>
            <a:off x="1657201" y="3816839"/>
            <a:ext cx="142116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9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 Massir Ballpoint"/>
                <a:ea typeface="+mn-ea"/>
                <a:cs typeface="+mn-cs"/>
              </a:rPr>
              <a:t> </a:t>
            </a:r>
            <a:r>
              <a:rPr kumimoji="0" lang="fr-FR" sz="9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 Massir Ballpoint"/>
                <a:ea typeface="+mn-ea"/>
                <a:cs typeface="+mn-cs"/>
              </a:rPr>
              <a:t>C’est un sac de café. 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AAEA4B95-B3C6-51A1-F6A8-CD8C30F40AE0}"/>
              </a:ext>
            </a:extLst>
          </p:cNvPr>
          <p:cNvSpPr txBox="1"/>
          <p:nvPr/>
        </p:nvSpPr>
        <p:spPr>
          <a:xfrm>
            <a:off x="714632" y="660218"/>
            <a:ext cx="13271307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les mots de la phrase en script.  Regardez bien et suivez les mouvements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la phrase.</a:t>
            </a:r>
          </a:p>
        </p:txBody>
      </p:sp>
    </p:spTree>
    <p:extLst>
      <p:ext uri="{BB962C8B-B14F-4D97-AF65-F5344CB8AC3E}">
        <p14:creationId xmlns:p14="http://schemas.microsoft.com/office/powerpoint/2010/main" val="321270903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A4878-4887-8B0E-747E-2FFF05334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B0A167F-6031-07BB-B839-BB568CAD2A4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CE4088F-67C6-DCB8-D430-67D715ABACCC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6EF7718-4D1E-4795-D6DD-B7AFE7B4F866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0E75DE8-649C-31EB-F7A6-BAAC539EF1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861FE83-ABF4-406F-900E-D7A5E3628333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CF43DA6-BE46-7330-88AF-B35D0E4DBB9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4D2D177-321C-10F1-8056-042F055D2C49}"/>
              </a:ext>
            </a:extLst>
          </p:cNvPr>
          <p:cNvGrpSpPr/>
          <p:nvPr/>
        </p:nvGrpSpPr>
        <p:grpSpPr>
          <a:xfrm>
            <a:off x="494999" y="587408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9A062A3-A6F1-29C7-A119-3E11882926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8C70F2DD-511D-D708-37E2-8B08DB4D1C6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043B4BA5-CC6C-AC82-C175-4C7D672679C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8B5317D9-0B71-01D8-A458-78C0F39049D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366FCEA-EA32-553E-44F5-A107665FCEA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5C7BB082-2CA0-9423-278F-2985646799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8BB0D38A-28CC-9C2B-F55F-6604C0A2A36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2EE29EF2-72BD-CB57-409D-721A1F4FA5A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4151D930-B9FA-338C-17C1-C0EDBAC41A8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B4F53512-4462-AF9D-AE18-4ACA44C012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3749" y="679329"/>
            <a:ext cx="581346" cy="514106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3EFF3E7B-463F-1169-C640-781489441A75}"/>
              </a:ext>
            </a:extLst>
          </p:cNvPr>
          <p:cNvCxnSpPr>
            <a:cxnSpLocks/>
          </p:cNvCxnSpPr>
          <p:nvPr/>
        </p:nvCxnSpPr>
        <p:spPr>
          <a:xfrm>
            <a:off x="1239155" y="4974475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18E9778-385A-2907-2997-84E23C4A98EE}"/>
              </a:ext>
            </a:extLst>
          </p:cNvPr>
          <p:cNvCxnSpPr>
            <a:cxnSpLocks/>
          </p:cNvCxnSpPr>
          <p:nvPr/>
        </p:nvCxnSpPr>
        <p:spPr>
          <a:xfrm>
            <a:off x="1190662" y="3887492"/>
            <a:ext cx="11041360" cy="9687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CDFB8194-65C1-FEAF-1DB0-1586B2EA20A8}"/>
              </a:ext>
            </a:extLst>
          </p:cNvPr>
          <p:cNvCxnSpPr>
            <a:cxnSpLocks/>
          </p:cNvCxnSpPr>
          <p:nvPr/>
        </p:nvCxnSpPr>
        <p:spPr>
          <a:xfrm>
            <a:off x="1200670" y="4415321"/>
            <a:ext cx="11135873" cy="4355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23A404FB-CDC8-B34F-BAF8-CA1DB5D00980}"/>
              </a:ext>
            </a:extLst>
          </p:cNvPr>
          <p:cNvSpPr txBox="1"/>
          <p:nvPr/>
        </p:nvSpPr>
        <p:spPr>
          <a:xfrm>
            <a:off x="1657201" y="3816839"/>
            <a:ext cx="142116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 Massir Ballpoint"/>
                <a:ea typeface="+mn-ea"/>
                <a:cs typeface="+mn-cs"/>
              </a:rPr>
              <a:t>C’est un sac de café.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E89C9C-C54D-E429-1715-ECA34B5CF503}"/>
              </a:ext>
            </a:extLst>
          </p:cNvPr>
          <p:cNvSpPr txBox="1"/>
          <p:nvPr/>
        </p:nvSpPr>
        <p:spPr>
          <a:xfrm>
            <a:off x="1051537" y="690405"/>
            <a:ext cx="1125788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En script, on commence les lettres du haut vers le bas, on laisse un  tout petit espace entre les lettres et un plus grand entre les mots.</a:t>
            </a:r>
          </a:p>
        </p:txBody>
      </p:sp>
    </p:spTree>
    <p:extLst>
      <p:ext uri="{BB962C8B-B14F-4D97-AF65-F5344CB8AC3E}">
        <p14:creationId xmlns:p14="http://schemas.microsoft.com/office/powerpoint/2010/main" val="163684661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F71C8-01C1-08DA-BE48-97EF8E3B6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6813777-4251-7AF8-FD04-7FC8935A7F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36FAC6C-A6C8-03A5-C166-AD3FD9EEF19E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EA02087-B9D5-8139-DA91-75592E55AA84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E40D986-B211-73E8-EAB5-21061CD609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8D9AF40-C257-E399-87BD-259FA9AE6F8A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BA55B2E-BFC1-1DBE-93D1-6FD853D3E8F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9DDFFC8-ED9E-C2F8-F90E-7D2FA82FAF5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7422C58-5FE5-A9D8-4AC3-F9BA6E92D21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37AB764-3780-43D0-56B7-0AA609E444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BEE713E-A234-6BC7-F791-800ED6E009C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6170D47E-25E4-D945-C94A-397D196A6DE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88EF95EC-FAA8-5EEF-07ED-A9764E708CB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C2B7292C-0DEF-A65E-2C27-493DAFFDFB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D43C3296-52AC-7FCA-46F6-971DC241C0A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64389C81-E2F3-9549-DE33-02AC8F40E2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FF59804-33BD-0520-96D4-CA54059407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DEFDCD7A-DEB5-7972-4E43-26E38409C4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CC3446F-CBEE-CCC2-C858-53B89266C994}"/>
              </a:ext>
            </a:extLst>
          </p:cNvPr>
          <p:cNvSpPr txBox="1"/>
          <p:nvPr/>
        </p:nvSpPr>
        <p:spPr>
          <a:xfrm>
            <a:off x="1443497" y="977502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recopiez la phrase.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1873BE2-0DF0-02AE-E063-8FB7026BAF31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42102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marL="0" marR="0" lvl="0" indent="0" algn="l" defTabSz="5143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0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55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514376" rtl="0" eaLnBrk="1" fontAlgn="auto" latinLnBrk="0" hangingPunct="1">
                <a:lnSpc>
                  <a:spcPts val="832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Pratique autonome</a:t>
              </a:r>
            </a:p>
            <a:p>
              <a:pPr marL="0" marR="0" lvl="0" indent="0" algn="ctr" defTabSz="514376" rtl="0" eaLnBrk="1" fontAlgn="auto" latinLnBrk="0" hangingPunct="1">
                <a:lnSpc>
                  <a:spcPts val="832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20455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Je m’exerce sur mon cahier d’activités </a:t>
              </a:r>
              <a:r>
                <a:rPr kumimoji="0" lang="fr-FR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20455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3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3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1627257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01,  pages 30 et 31.</a:t>
            </a:r>
          </a:p>
          <a:p>
            <a:pPr defTabSz="342900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F0C7209E-6C9B-51F0-D584-FBE9C201AA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1796211"/>
            <a:ext cx="5956465" cy="799548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A2A8D7C-87FA-129F-0D6E-91FE04C8A0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1606" y="1784254"/>
            <a:ext cx="5739094" cy="800744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609600" y="2854603"/>
            <a:ext cx="12598508" cy="2286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580314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259D4-F49D-D8B5-3F0C-945EBE211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C817459-1A59-5F51-69F4-AFADA4066D2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EA8400-611C-BDC8-7A83-0021D6DF20C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BD5D790-1C46-36D8-279A-EDFCB19AB5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D210D58-13B2-15C3-C97F-FD1E15BE194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BE840-CF7B-0F8D-C913-3918533D88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DE57F46-2A7C-55C4-7339-D39914BDE375}"/>
              </a:ext>
            </a:extLst>
          </p:cNvPr>
          <p:cNvSpPr txBox="1"/>
          <p:nvPr/>
        </p:nvSpPr>
        <p:spPr>
          <a:xfrm>
            <a:off x="1462547" y="737437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02,  pages 30 et 31.</a:t>
            </a:r>
          </a:p>
          <a:p>
            <a:pPr defTabSz="342900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A4D5EB0-2222-45D0-806C-5A5508C3386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510FAE86-2CDF-83D1-FF0E-9ED36A26716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C17631-D798-5445-45E3-7783D866333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E802AA8-8362-5686-972D-98E3F0128B6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0A0E1CDE-2EB6-B9F4-6C0D-4FCE296168E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47319B9-0E5E-1AB8-16E0-527DE86E42E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B5D33EB-7762-AD41-57F9-B68B4103492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0A379D74-0242-44B7-2A15-6161A5F21D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1796211"/>
            <a:ext cx="5956465" cy="799548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E3A98A1-4328-7D29-3853-ACEC67B9E6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1606" y="1784254"/>
            <a:ext cx="5739094" cy="800744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ADEE985-8B7D-A6C4-917B-578DEE21A600}"/>
              </a:ext>
            </a:extLst>
          </p:cNvPr>
          <p:cNvSpPr/>
          <p:nvPr/>
        </p:nvSpPr>
        <p:spPr>
          <a:xfrm>
            <a:off x="558745" y="5135286"/>
            <a:ext cx="12598508" cy="160841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773195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D6000-1239-BDC0-5163-8A3E1E9C8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743192-69A2-16B4-B8CE-7F2D77F6AC1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F7683E1-E97D-9B3A-CF71-A409BEA775F1}"/>
              </a:ext>
            </a:extLst>
          </p:cNvPr>
          <p:cNvGrpSpPr/>
          <p:nvPr/>
        </p:nvGrpSpPr>
        <p:grpSpPr>
          <a:xfrm>
            <a:off x="573371" y="63916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521C248-1ED9-179E-3AC2-B97FC8F943E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CBE78DA-F8EB-041B-379F-44215794D45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9B9602E-9AC2-32FF-B829-123B8BBA58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EBE123D-5745-5563-19A3-720D072C480D}"/>
              </a:ext>
            </a:extLst>
          </p:cNvPr>
          <p:cNvSpPr txBox="1"/>
          <p:nvPr/>
        </p:nvSpPr>
        <p:spPr>
          <a:xfrm>
            <a:off x="1462547" y="737437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03 ,  pages 30 et 31.</a:t>
            </a:r>
          </a:p>
          <a:p>
            <a:pPr defTabSz="342900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43C2720-78B8-07DA-826B-71793A18F5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9BD52AA-84B6-8A41-69D5-4A6D88F3DE2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6FD7A7A-9A0E-FF29-FE8E-AE97402FE20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6F9F2FF-DDB1-0BCD-7C5B-DF106FD642F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B6E5356-E792-6A59-9CBA-F3A6BC01ACB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3D7AD7B0-E780-2B92-19C2-25B01671C6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17F113F-0EAA-692E-1849-669B1C7FAF4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B058A46D-8223-94B8-D26E-8CFFD4A713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1796211"/>
            <a:ext cx="5956465" cy="799548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CDEE0EB-F74A-40D0-5BB5-48D28A8BDC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1606" y="1784254"/>
            <a:ext cx="5739094" cy="800744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E7CF76F-20A5-B914-16E8-325C50C6A8E8}"/>
              </a:ext>
            </a:extLst>
          </p:cNvPr>
          <p:cNvSpPr/>
          <p:nvPr/>
        </p:nvSpPr>
        <p:spPr>
          <a:xfrm>
            <a:off x="470865" y="6488113"/>
            <a:ext cx="12598508" cy="86518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6983094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607D9-57F3-8A96-61BF-15956C00B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FFF6751-32FE-EA0E-2F08-BD816C580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C0886D-E2FF-40DE-89D9-40D5A179F7C2}"/>
              </a:ext>
            </a:extLst>
          </p:cNvPr>
          <p:cNvGrpSpPr/>
          <p:nvPr/>
        </p:nvGrpSpPr>
        <p:grpSpPr>
          <a:xfrm>
            <a:off x="395737" y="62575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AF9342F-AB73-A7C3-503E-B1EFEC4D076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2D2019F-3E97-A7B8-CCCF-05C9449FD10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94175E7-B27C-F119-C781-BBB5F39913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6A87A25-99A1-FCD5-C3BC-0B0CF53D3973}"/>
              </a:ext>
            </a:extLst>
          </p:cNvPr>
          <p:cNvSpPr txBox="1"/>
          <p:nvPr/>
        </p:nvSpPr>
        <p:spPr>
          <a:xfrm>
            <a:off x="1462547" y="737437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04 ,  pages 30 et 31.</a:t>
            </a:r>
          </a:p>
          <a:p>
            <a:pPr defTabSz="342900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syllabe convenable à chaque mot.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E3D5D66-E7C3-CF5D-266D-BB988F2A561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076F87-37D9-15F9-87DE-39D7B6E67FB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389D8AE-A104-3183-CEE9-5D079E15753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F925130-5735-A195-83F0-9AD2519F992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5871CFC-432A-EBBC-E597-671CF0A3C4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213F543-7AEE-2860-6A5E-B59FD9B759F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382B419-7B13-496F-F933-0FA450A5A3C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3B5798F1-C9ED-F037-0F4D-5129291D71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1796211"/>
            <a:ext cx="5956465" cy="799548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C207D64-239F-9CFF-B8D2-5F0C3250E7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1606" y="1784254"/>
            <a:ext cx="5739094" cy="800744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27DBC06-3793-C85A-0A42-F3A3587E575E}"/>
              </a:ext>
            </a:extLst>
          </p:cNvPr>
          <p:cNvSpPr/>
          <p:nvPr/>
        </p:nvSpPr>
        <p:spPr>
          <a:xfrm>
            <a:off x="537652" y="7353299"/>
            <a:ext cx="12598508" cy="139600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5318301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2ACFC9-EA68-1410-DA3E-3DFDC6370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4F98B2B-BF59-209F-552E-E4D6AE06304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BC2E1CA-0DDD-DBC2-5A37-A6F5CF2C8DE2}"/>
              </a:ext>
            </a:extLst>
          </p:cNvPr>
          <p:cNvGrpSpPr/>
          <p:nvPr/>
        </p:nvGrpSpPr>
        <p:grpSpPr>
          <a:xfrm>
            <a:off x="573371" y="63916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F03CAE0-9E9F-1796-89B4-D207BD8A724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C6BE82-4E78-D1E0-AD17-2EEDF520FF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26C394F-98B7-A023-F077-294CDA597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4293FBC-8EDD-9F09-606F-7987C17C1321}"/>
              </a:ext>
            </a:extLst>
          </p:cNvPr>
          <p:cNvSpPr txBox="1"/>
          <p:nvPr/>
        </p:nvSpPr>
        <p:spPr>
          <a:xfrm>
            <a:off x="1462547" y="737437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05 ,  pages 30 et 31.</a:t>
            </a:r>
          </a:p>
          <a:p>
            <a:pPr defTabSz="342900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et recopiez les phrases dans vos cahiers de maison.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965243EC-AE78-1BD9-DDA3-F77E185AFF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D9A97FC-2353-748B-89B6-33FD3272C82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14D4837-EB4F-1A7A-13A2-DC64D287B7F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3880C5A-F21E-E72C-181E-4C71DFDAE3D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9142AE0-3E88-8713-4C34-56E78972D6F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84E849-E2B7-DA2F-9EB0-BFD599FE26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0A1E455-8E62-EA83-EFB8-929124E467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10AA2863-A025-A058-0311-379C5C77A4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1796211"/>
            <a:ext cx="5956465" cy="799548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230E0A1-14F5-F621-E45B-B3FA739383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1606" y="1784254"/>
            <a:ext cx="5739094" cy="800744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ACFAC45-87DA-4786-8E34-CFC943B90D1A}"/>
              </a:ext>
            </a:extLst>
          </p:cNvPr>
          <p:cNvSpPr/>
          <p:nvPr/>
        </p:nvSpPr>
        <p:spPr>
          <a:xfrm>
            <a:off x="639509" y="8502746"/>
            <a:ext cx="12598508" cy="138166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2846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970121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13848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45545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53002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624631" y="972443"/>
            <a:ext cx="120404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terminez les activités de la page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30 et 31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3175775" y="1442159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220696D-0485-415D-4714-2D9599E9D6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" y="2292391"/>
            <a:ext cx="5956465" cy="749930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3F829F8-AF35-70A5-0468-1D54DFDD79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1606" y="2255788"/>
            <a:ext cx="5739094" cy="753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715250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et les phrases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2619008" y="6640711"/>
            <a:ext cx="103254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721803" y="6697440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 ta » « xi » «taxi» , 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«taxi».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«taxi» ?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taxi 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392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 mot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237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«taxi»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taxi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2547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5DE56-4395-4FFD-BBAB-EA6C2FD33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D41FDC-EE26-9513-0CFD-9EF2E54B960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65B7198-1506-E077-DA36-6E603DCF36A2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E9F4233-5922-81E4-58AC-7BFBC3885BB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660E97B-140D-0EFC-806D-FB7A3A8A498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676CA67-6F16-47FE-C5EE-F3DD915B28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CC345B8-E494-D86E-5B01-6AA54E8E33E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B4068E36-725C-C29B-581D-17E04CB16D1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F67F5E-8E64-8FF0-8C25-56CFE9D96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9E3DAD9-F60E-10BE-8F06-403FD00A9D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B9763F2-91D7-063B-E57D-BAF2F986E10D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9215BF3-8FF7-9D0B-1179-1831AD391F4F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«ta»-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- «tapi» on entend « tapi » et on écrit «tapis » avec s lettre muette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«tapis».          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«tapis » ?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3D95DA0B-EF32-27BC-7FB8-D296DB76F4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9612537-2603-B1DF-591D-B5D7240F5D7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tapis 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6611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B25F2-FD99-A155-5A98-94F6AA2A9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02503E4-E9FC-EFD0-80FD-0D65142AA1F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E78C39D-C79F-2073-5788-E7D4AD039479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800B75F-1025-AC11-6BD4-A6BA2186848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670A2B2-1D81-9524-2A48-AA9D7388942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30068C0-E073-57F8-5105-D0238CA862F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A99DB6-BE4A-CB33-917D-2099A4D5C62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B4E20238-4687-4E58-93BD-B3D794F3FD9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DEFE6BA-663B-9819-F91A-8563FFE5AA1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1BC9C0F-3621-DDE0-ADFB-2F7CC8162A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B7893F-ABE4-CECE-41EA-D5976BAD3D6E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A244C0E-5AB0-492D-1681-3F495CF7374D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 mot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9CF4BA8-3F65-3E84-2B0B-CFE384A42E9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F310BBB-45AA-DDF9-8E23-5534718E14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8107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2F313-5D65-AA4F-5DB7-0CF1B4E14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DE1B72-10AC-4B3C-5A49-28DFF006328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4D3EC05-EB95-A3EC-D3E9-7CF58695A628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A490A60-CA4B-38D3-4A70-C4925AF8490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EE0778A-E584-4C32-6E79-66DFE0A92E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0EEC11E-FFDB-FAAF-D9B6-8E5D9B4A496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16D135E-E5FA-9232-E8EE-78002FA92C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C46DA068-577B-ADD9-DEB0-715C579611B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84949AA-1D94-3741-EC54-3F1264C1DE2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7AB6636-DFBF-9758-4F42-27B89B6A26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C188E7E-5BB6-84A6-486F-BBCBF327172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EED4A45-5736-F8A9-DEC5-B15F9B01112E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«tapis»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CF0C1A0-6483-0049-DB47-C9BE2A6D533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48157CA-A186-4F27-FD37-D34AF21A45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A80EE915-6263-4D4C-A332-F3C0DDEF9EE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tapis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633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1113632" y="909971"/>
            <a:ext cx="1248287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sous »,  lisons ensemble «sous »         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lire «sous»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0386" y="948765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sous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3252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 mot 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583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27548" y="1157765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9B51AE68-8580-C41F-63FB-AA5F8217098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48818" y="1859900"/>
            <a:ext cx="11853366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4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4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2400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«sous»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1500" b="1" dirty="0">
                <a:solidFill>
                  <a:schemeClr val="bg1"/>
                </a:solidFill>
                <a:latin typeface="Dosis" pitchFamily="2" charset="0"/>
              </a:rPr>
              <a:t>sous</a:t>
            </a:r>
          </a:p>
        </p:txBody>
      </p:sp>
    </p:spTree>
    <p:extLst>
      <p:ext uri="{BB962C8B-B14F-4D97-AF65-F5344CB8AC3E}">
        <p14:creationId xmlns:p14="http://schemas.microsoft.com/office/powerpoint/2010/main" val="32072341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673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endParaRPr lang="fr-FR" sz="1035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1035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1035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Camion – cafard – lac-guitare – girafe- gâteau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48200" y="1777932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CACA4CD-590E-75E4-986B-37AD4CF32D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77364" y="2313295"/>
            <a:ext cx="2073177" cy="138935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A671B48-1F32-48A1-DA1F-669042BCB5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85169" y="2092728"/>
            <a:ext cx="1169699" cy="190916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5804805-37CE-37D1-C00B-7E468D3B8D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81002" y="2166148"/>
            <a:ext cx="1927915" cy="152142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B0168A9-E5DF-6D74-CCEC-9DAF11FE7F7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12753" y="4376739"/>
            <a:ext cx="2408286" cy="119956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4771DC97-4BEA-348A-024F-8277753FF67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78185" y="4399601"/>
            <a:ext cx="1893106" cy="1127059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BB82FE13-F392-8186-6AC9-2CE1766DD45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23343" y="4412530"/>
            <a:ext cx="1452182" cy="1735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0A12A-6C53-1EBC-FCD0-03ED37B3C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F3F6B12-AA17-18E1-BFBB-017817AAFFD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65857F-99D8-43CB-564B-31ACBEE11C7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DFF5357-4E94-A7DC-4BF3-58D2CEF8BFE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75E09A6-AB80-7C29-067F-E1C76A542EA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D3F1120-7B98-8418-65D5-81BFC3244E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55A02CA-18E1-FF0E-B1E7-97289AEE546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9735699-4E11-3E2B-BBB3-6658BA17E1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F42A737-07B4-ED72-C117-1DA8EA10B0B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A8D237E-64C5-542E-F4CE-59305DC0F5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00E95D2-2255-76FF-0355-4E93C8E8A85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B06577-CC1F-6201-62EF-52218D37E82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95E6DC8-25A2-4C8A-C40E-294A4E26ED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F193F4E-3714-9759-F8CA-B4BA7E4A3BF7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gâteau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gâteau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7AA1355-B1FE-278D-5B26-1E48BAE511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2147" y="3162300"/>
            <a:ext cx="4201394" cy="331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9195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128D7-C076-0181-CCB3-6D5823FDA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834BFF3-4825-6547-ECF0-6ECC8B351F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7B7E5A8-0726-4961-E660-8516D8818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80A782-3EEC-1460-0FFF-1F93254E0A5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56194A-7EE1-4E11-94CC-381CE1B08C8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7CE3F05-D636-3C30-CBCC-5135BD286E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0027B16-6B80-F965-0F27-068F43E5F83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6A0C35-DC51-87C4-115B-E5EDF9B987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1B6F1D-A796-E209-017D-D51D7007B2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2E5A367-2508-7BF7-AC77-82C50E9A324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D7D28B9-EA92-1096-9BF0-6DD34E93B0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AD06A69-F2B6-3341-7FE9-B86D0C670A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5791D78-6D75-C530-43C3-77A62B3A60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A977263-CC60-254F-8093-17D528F03FF4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gâteau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DF5920B-D62A-8ADA-327A-7A20C0B54ADE}"/>
              </a:ext>
            </a:extLst>
          </p:cNvPr>
          <p:cNvSpPr txBox="1"/>
          <p:nvPr/>
        </p:nvSpPr>
        <p:spPr>
          <a:xfrm>
            <a:off x="1223331" y="726466"/>
            <a:ext cx="118506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gâteau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,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gâteau 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Répétons ensemble “un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gâteau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gâteau”?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E4D7BB0-1D2B-339A-4818-9EE9B72CCE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1607" y="4130198"/>
            <a:ext cx="4201394" cy="331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7040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girafe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girafe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6B0FA54-8598-3C4E-AF1E-0519680A33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0" y="3009900"/>
            <a:ext cx="2232734" cy="372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0931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girafe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girafe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, la girafe.  Répétons ensemble “une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girafe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girafe 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E769E10-3FCB-8925-40EB-11904E208D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6522" y="4166268"/>
            <a:ext cx="2232734" cy="372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2458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4AFB9-D689-86C0-F1B2-5BE230CED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FD62203-58E3-E84C-FE9B-2F0B63BD079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FD5A5EF-2A1F-E348-B29D-530B8A8DBC9E}"/>
              </a:ext>
            </a:extLst>
          </p:cNvPr>
          <p:cNvGrpSpPr/>
          <p:nvPr/>
        </p:nvGrpSpPr>
        <p:grpSpPr>
          <a:xfrm>
            <a:off x="579628" y="62552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F1A15C-99B0-34D2-2AF7-1CD55485F3D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EE592CF-5F31-CA2A-D8F6-26BFEC38D2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14904E4-8EAB-ED81-7258-4071C24285D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9D46CB6-853F-0386-058C-D34A0E2B655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9ABB4B-63A5-1850-1DF0-F8485792BE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C70EDB9-6A3C-E12C-7B79-D409BF4B24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ECEC99-0A41-6F9A-C83E-3619AA0D5B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FF272D-BACF-39E2-6932-D99295DE47A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03B2F84-1B93-B595-AEBB-EA828366A9C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514CA9C-EF64-CFD7-8E14-249E939EA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628" y="937172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493549D-3F86-CFF4-D8A1-127B2AFD3F18}"/>
              </a:ext>
            </a:extLst>
          </p:cNvPr>
          <p:cNvSpPr txBox="1"/>
          <p:nvPr/>
        </p:nvSpPr>
        <p:spPr>
          <a:xfrm>
            <a:off x="1160974" y="932409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lac, le lac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lac dans votre langue?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34FF66F-CD1F-AA0B-5B8F-FD1183CE45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6930" y="3445494"/>
            <a:ext cx="5411961" cy="322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5440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A9E1C-E277-1207-1BD8-7D55AFA99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1EA3C90-A729-B60E-CB94-1F49136099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A325F6-DE23-1556-C1EB-3D90358C3B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EF19A75-E5D8-33CC-72F5-766D153992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16BF0B7-0B7C-74AD-DC70-4EA0FFBF308A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5FBA916-A719-FF1E-B7EA-545C973C05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E403F1-F0AF-985B-0277-26CC8ADABEA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4C3011E-E3B6-102C-1A0E-7B2749B0D16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75E712F-5960-41C5-AEFF-72056002BC9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71E65BF-2BDA-F7EC-F87E-70B0F4D8F8A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2F242F-A4A9-9299-7EB7-74F6FCB0014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57FE8AD-3152-DF05-23DD-39E132B693B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D0B6AF2-A2C4-DF03-33F6-C45C8B552E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3C8588E-8A40-C2D8-B83E-210E922CD7D0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lac, le lac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lac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”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lac”?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36ECA89-AB8A-E42E-5EF8-5080D2567D9A}"/>
              </a:ext>
            </a:extLst>
          </p:cNvPr>
          <p:cNvSpPr txBox="1"/>
          <p:nvPr/>
        </p:nvSpPr>
        <p:spPr>
          <a:xfrm>
            <a:off x="3047689" y="2375036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</a:t>
            </a: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 lac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9F62BAE-FB53-24E0-FDA8-01A6CE4889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332" y="3883497"/>
            <a:ext cx="5411961" cy="322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7283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E180C-B412-EE80-8433-8E93EA36E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05015C9-2738-A32F-7A03-9C47E76DBC7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E9D8DE-FB48-EE1C-FD5B-75050286C230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E89925-95C6-0F90-3127-1748AF713F5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3B708BA-A5AE-B661-4BBA-A1E1EC2674FD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8695A9E-3DFC-FCE7-6D1D-E9410585AB1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45BBB21-FC77-1384-4A8A-ECC47D91AA6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3A14315-67AB-640E-6195-A7B814F56C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9E30158-A84C-6333-D957-45D27460842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566C306-206C-7E71-A184-9AB1A11489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EFC8B83-CE2C-5620-984C-AC65A03D9C8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F1B85A-8213-254E-DD47-0C4C7B85E0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FCA678B-CECE-C49C-B335-516943102C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F468C23-FA20-70B6-BA46-76F02BCD0A10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girafe est à côté du lac. Répétons ensemble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: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girafe est à côté du lac.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la phrase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70ED9B3-30D2-4433-9415-4C793A63E2FB}"/>
              </a:ext>
            </a:extLst>
          </p:cNvPr>
          <p:cNvSpPr txBox="1"/>
          <p:nvPr/>
        </p:nvSpPr>
        <p:spPr>
          <a:xfrm>
            <a:off x="2286000" y="2681937"/>
            <a:ext cx="94336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girafe est à côté du lac.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B9B9B30-A678-9FC2-515B-297A4BE548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4978" y="3701392"/>
            <a:ext cx="6819874" cy="40602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3931D5D-7FE9-24BB-72A1-FED9AC565E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979" b="96552" l="9735" r="91593">
                        <a14:foregroundMark x1="54867" y1="9814" x2="76549" y2="5040"/>
                        <a14:foregroundMark x1="76549" y1="5040" x2="92478" y2="14854"/>
                        <a14:foregroundMark x1="92478" y1="14854" x2="91593" y2="29443"/>
                        <a14:foregroundMark x1="91593" y1="29443" x2="85841" y2="15119"/>
                        <a14:foregroundMark x1="79204" y1="6366" x2="75664" y2="4509"/>
                        <a14:foregroundMark x1="69912" y1="5570" x2="69027" y2="4775"/>
                        <a14:foregroundMark x1="56195" y1="87798" x2="58407" y2="93899"/>
                        <a14:foregroundMark x1="65929" y1="94960" x2="64159" y2="96552"/>
                        <a14:foregroundMark x1="18584" y1="71353" x2="9735" y2="7745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84871" y="3422803"/>
            <a:ext cx="1470734" cy="245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933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7"/>
            <a:ext cx="12736369" cy="3640288"/>
            <a:chOff x="2853490" y="4076702"/>
            <a:chExt cx="12609208" cy="3280122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2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63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Camion – école – lac-guitare – girafe- gâteau </a:t>
                </a: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avec les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 lettres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 « c et g »,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7118C-9DCD-05B0-50C1-5417DDB9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C9E333-A326-2C68-4D5C-7D3E7D30F9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445226-DDF4-5197-6923-9381A0146A1F}"/>
              </a:ext>
            </a:extLst>
          </p:cNvPr>
          <p:cNvGrpSpPr/>
          <p:nvPr/>
        </p:nvGrpSpPr>
        <p:grpSpPr>
          <a:xfrm>
            <a:off x="609600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36319B4-9219-D7F7-821A-F1951E0819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5BA6D-703D-19E0-1364-8FF701D3789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FAB1D8E-6CCC-5B77-F14D-1A83067EF0C8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Qui veut dire les mots?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265073-A1D1-35A6-96D5-B4D07F7399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BB371F-480D-BE39-3D88-9E794A4BF5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7C80B06-A01C-DB1C-8B8C-B2D70D9CC11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91D3DC-5F24-F0F5-2D02-B080D09A56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2ABB8A5-D083-B830-9CBC-5DA9BBF398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89682F3-33C0-07F0-14E1-0ACEA585FA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5221FA-5CF5-3BC7-7BF6-F492022F54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6D81F1-D30B-64AD-50E5-13601FB9E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62DC2A5-7D97-5F73-1ABD-E84422D27CC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AE08152-95D3-BE17-4C59-10931D2468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8180" y="4166825"/>
            <a:ext cx="2232734" cy="372451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F5D2CEF-2164-F363-5E5D-29061D288B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62448" y="4185404"/>
            <a:ext cx="4201394" cy="331555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97BD5C3-3AA0-79C7-CEE6-C0F54AD7E1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34426" y="4534134"/>
            <a:ext cx="4397584" cy="2618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083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guitare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guitare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55CC8F1-AA9D-11F2-21AC-93F6D83801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9807" y="3329247"/>
            <a:ext cx="4223194" cy="2830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6822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guitare , la guitare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guitare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” une guitare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une guitare 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D21EDB0-7320-5E7E-6452-54A8DBAC0A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1716" y="3976493"/>
            <a:ext cx="4223194" cy="2830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0415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862843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camion . Comment vous dites camion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B375AFD-01B6-32FC-6DF0-46B50018D5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7467" y="3818363"/>
            <a:ext cx="3987080" cy="198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9680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-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camion  , le camion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 camion”.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camion ” 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2667000" y="2524192"/>
            <a:ext cx="65564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camion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8E692B1-510C-0396-4FB6-506A87F911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9773" y="4709272"/>
            <a:ext cx="3987080" cy="198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6182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F818D-45B7-3272-1D51-36DACA4C33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FB97B99-AFBF-CAA2-ED7C-1329AC43331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0987E89-51D4-D3F6-9A61-233C6AC7370E}"/>
              </a:ext>
            </a:extLst>
          </p:cNvPr>
          <p:cNvGrpSpPr/>
          <p:nvPr/>
        </p:nvGrpSpPr>
        <p:grpSpPr>
          <a:xfrm>
            <a:off x="579628" y="62552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7A36169-9508-5069-EF3E-A9FF1B605DD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3226D11-9594-6581-3B5F-F5A0BDC40E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FBFC479-8CC5-F6BA-4C8A-4391EBEFEC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686BC4D-35DF-403A-2E87-CFEE96E956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4136E42-B514-6347-24F3-B855953698B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BE9F53-4BC0-150A-9D2B-318422D6AF5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5B9BD5A-DC86-987F-7E15-CCAC284677E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624668D-BA8A-F961-34BD-5E660F42BD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30453D9-3613-4953-77A1-280C327955B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8F1C700-27A9-602A-81FA-AB7A98792D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628" y="937172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53B3EBF-A144-CBF2-867B-C633E896ED39}"/>
              </a:ext>
            </a:extLst>
          </p:cNvPr>
          <p:cNvSpPr txBox="1"/>
          <p:nvPr/>
        </p:nvSpPr>
        <p:spPr>
          <a:xfrm>
            <a:off x="1160974" y="932409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cafard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cafard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95F7CFB-F35D-20E9-2BE8-F4AE4DF927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0489" y="2963991"/>
            <a:ext cx="3475021" cy="435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8983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D6F9D-F342-A795-5C6A-A950FADD3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F8838C-7742-16FB-14F0-20DBD9672A7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1742942-C9E8-93C8-86ED-5C3BC4B050B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8A0B5EA-88AA-265D-19A0-11A1FEEE1E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1B8007-3360-9B76-9F6E-63CA3C4DC53B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C19CE7-912F-F35D-10BD-88D26F983D8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83512D-C8D7-319D-C042-DB39CF73B37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BE58E-5418-06F5-1888-5B6262EE399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4304AD-08B0-7DEF-82C4-C9EFC5734C8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B9E9DD4-FCD8-A634-A07B-1743BD2155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3626F4-A5F1-C51B-85D4-B1714AF96F9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6FF76D7-8FE0-1A10-8616-70509351B32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0F66D57-0877-A180-BCC8-D7DAE9DBE0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7A6570E-696C-AA44-2037-3905311E2328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cafard , le cafard . Répétons ensemble “ un cafard”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” un cafard 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FD7DE13-53CF-ECAB-2E99-30D25F5E61A1}"/>
              </a:ext>
            </a:extLst>
          </p:cNvPr>
          <p:cNvSpPr txBox="1"/>
          <p:nvPr/>
        </p:nvSpPr>
        <p:spPr>
          <a:xfrm>
            <a:off x="3596590" y="24745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 cafard 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33CB06C-B1EF-4254-B114-68A63899B3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4556" y="3996123"/>
            <a:ext cx="3475021" cy="435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292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A2EFA-B640-EDE8-DB07-44E0D3CD6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173CDD-AAC0-E1A3-70DA-8C46BC04AD9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60939D-8FA4-1AB1-E90A-8DA4ADDE910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61BF82F-7E8C-2413-DD17-473E625C5DD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A0242C6-D098-B6A1-AB26-9020A0AF86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BF18650-285E-895F-0B79-B5B2B126B275}"/>
              </a:ext>
            </a:extLst>
          </p:cNvPr>
          <p:cNvSpPr txBox="1"/>
          <p:nvPr/>
        </p:nvSpPr>
        <p:spPr>
          <a:xfrm>
            <a:off x="1488576" y="871023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Qui veut dire les mots?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7840E78-422B-A156-1F12-A3C54B03A58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903BC22-E8DD-64D1-618B-5242431ABE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42F2763-9640-3890-F998-839AAD99263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965AE07-D64A-7C1A-6645-279E6833F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D257E68-822F-F093-9D55-1F3D3D4A59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DDD038-FCE8-EF08-3945-B73BAD3E5BD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AFBA00C-0521-4B83-DA8B-80BDA61C070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029E529-A4E0-87DA-D516-D994ECF6F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B34ED84-3573-A4ED-853C-8AFA5E7DB7E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9C40898-14A4-4919-AB8B-7BAB51EAE8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2600" y="4229100"/>
            <a:ext cx="2254977" cy="282861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139D286-4844-516F-F0EF-7C59D1B86D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59773" y="4709272"/>
            <a:ext cx="3987080" cy="19859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2F13182-BF2B-D7F3-A5AA-925400DE1D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47875" y="4448329"/>
            <a:ext cx="3352800" cy="2246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7920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5"/>
            <a:chOff x="-3805047" y="3869835"/>
            <a:chExt cx="6297262" cy="2753070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1" y="6027499"/>
              <a:ext cx="1936143" cy="595406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662649-5618-9070-CC35-8E1AAF340B4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49124" y="5661052"/>
            <a:ext cx="1724854" cy="205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5725582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9887133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74876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camion- guitare -cafard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-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DC175B3-8639-CB1C-529F-757CE2CB09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9392" y="3027640"/>
            <a:ext cx="2254977" cy="282861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BE03DF1-FDBC-9860-9B25-B5732423A6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6565" y="3507812"/>
            <a:ext cx="3987080" cy="198596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21851E7-9DBE-2584-BAC1-75B2DE9DA4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4667" y="3246869"/>
            <a:ext cx="3352800" cy="2246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1625E-132D-6AF2-8737-CD5C81CC8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A034215-2472-57FD-CD9F-1401810B0201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6329D17-4B51-D9A2-2568-C5886861812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AD98E566-457C-8A15-3EF3-FF5C4D01C2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C9A2F68-4A46-216C-22DB-47E6F2B3E9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EFE5D1AB-CFBE-CA19-553E-DA44C70001D4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B319AC-7084-FA1F-55CB-08458194F9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B930FF3E-FA6F-81DB-8889-AFA9E299A1F8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F3CEFA36-0D6D-08B9-2F8C-C7F43777AACA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08F54686-0724-9507-B5F5-4FAADEC2189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BCF4731E-0C24-996B-6717-3E0F6F4B6AB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5ECC028-4040-D6CC-91B9-36AB30F11F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958AEC7-A012-3458-9EAA-17F58905AE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017D2F30-1D53-76EA-51CA-0E91F112C1F3}"/>
              </a:ext>
            </a:extLst>
          </p:cNvPr>
          <p:cNvSpPr/>
          <p:nvPr/>
        </p:nvSpPr>
        <p:spPr>
          <a:xfrm>
            <a:off x="2590800" y="670371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7CEBADB2-4E99-97E2-102D-A81A27EF87A8}"/>
              </a:ext>
            </a:extLst>
          </p:cNvPr>
          <p:cNvSpPr/>
          <p:nvPr/>
        </p:nvSpPr>
        <p:spPr>
          <a:xfrm>
            <a:off x="6458133" y="670371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B6B1074-C73A-036F-CED2-C6E78940887D}"/>
              </a:ext>
            </a:extLst>
          </p:cNvPr>
          <p:cNvSpPr txBox="1"/>
          <p:nvPr/>
        </p:nvSpPr>
        <p:spPr>
          <a:xfrm>
            <a:off x="990600" y="825793"/>
            <a:ext cx="1274876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lac- gâteau - girafe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-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8CBCE877-DAE9-FC12-DEE8-14E7CC6909D8}"/>
              </a:ext>
            </a:extLst>
          </p:cNvPr>
          <p:cNvSpPr/>
          <p:nvPr/>
        </p:nvSpPr>
        <p:spPr>
          <a:xfrm>
            <a:off x="10591800" y="670371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AF31D26-122C-6368-BE0D-F0536A2369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139" y="1953961"/>
            <a:ext cx="2062352" cy="344029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9F79CE6-A331-F254-A958-A65F717AA0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16883" y="3078319"/>
            <a:ext cx="3099669" cy="244612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561D98D-D0A1-4A88-B4C0-1D74ADFF52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99824" y="3284463"/>
            <a:ext cx="3244412" cy="193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583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D5F70B2-E33F-9749-E4DF-A9C2B97619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9392" y="2609977"/>
            <a:ext cx="2254977" cy="282861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6652556-91A4-92C8-D406-E0FAA0E518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3968" y="3124201"/>
            <a:ext cx="3987080" cy="198596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5BFDD62-1B9F-BD0A-C058-DDF3922741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40647" y="2772947"/>
            <a:ext cx="3352800" cy="224690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F6AF629-88B3-9212-31E9-880ECB799DE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9392" y="5856252"/>
            <a:ext cx="1647247" cy="274784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28B500-E36D-DA48-6266-A8259C89A55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9898" y="5767590"/>
            <a:ext cx="3099669" cy="244612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B1FBA05-3392-BA88-99E9-2E4266085D0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83324" y="5933426"/>
            <a:ext cx="3244412" cy="193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FB465CC-D1D3-3E2A-C240-614433E613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9392" y="2609977"/>
            <a:ext cx="2254977" cy="282861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5268221-500A-8B62-0A3F-5B1F547EC6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3968" y="3124201"/>
            <a:ext cx="3987080" cy="19859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2BE8510-70B0-4E8A-8745-AB030CD76C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40647" y="2772947"/>
            <a:ext cx="3352800" cy="224690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E038ABD-2B9E-F3C2-4D92-062F5F9B85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9392" y="5856252"/>
            <a:ext cx="1647247" cy="274784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33283BE-199A-94FA-6E96-2A960CD0AE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9898" y="5767590"/>
            <a:ext cx="3099669" cy="244612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DE46C42-C753-E2DE-0FE0-298C5917149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83324" y="5933426"/>
            <a:ext cx="3244412" cy="193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21655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880535" y="2223539"/>
            <a:ext cx="12225865" cy="6446292"/>
            <a:chOff x="1373134" y="3340063"/>
            <a:chExt cx="9400808" cy="4956733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15535-B2A3-4BD6-BD66-4881D381EC39}"/>
                </a:ext>
              </a:extLst>
            </p:cNvPr>
            <p:cNvSpPr/>
            <p:nvPr/>
          </p:nvSpPr>
          <p:spPr>
            <a:xfrm>
              <a:off x="1373134" y="334006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5383635" y="3557586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467591" y="563315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4895400" y="6288426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7AC4C5C0-4049-EDEB-919F-60E275C461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9392" y="2609977"/>
            <a:ext cx="2254977" cy="282861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76A56F2-A4AF-A358-D9C9-42154B69DB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50685" y="5179102"/>
            <a:ext cx="3352800" cy="224690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CFE349C-4D7A-547C-0088-D055DFBDC6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59392" y="5856252"/>
            <a:ext cx="1647247" cy="274784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21F052E-6C14-3E77-2E4C-95B7107EDA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18230" y="2934865"/>
            <a:ext cx="3244412" cy="193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83618" y="65736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gâteau - camion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 flipH="1">
            <a:off x="7431999" y="1834724"/>
            <a:ext cx="1648445" cy="115572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68A92E07-71CB-514D-4070-03FB7C98AB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9392" y="2609977"/>
            <a:ext cx="2254977" cy="282861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9E32C06-8D59-7EBF-8EEC-98034430BD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3968" y="3124201"/>
            <a:ext cx="3987080" cy="198596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F21DA2E-FA86-BBB9-169D-95BB3106FD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40647" y="2772947"/>
            <a:ext cx="3352800" cy="224690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2D9F099-F50C-C119-EA90-9F058D686B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9392" y="5856252"/>
            <a:ext cx="1647247" cy="274784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F941586-082D-0769-8CF5-AFA2EFD4DB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9898" y="5767590"/>
            <a:ext cx="3099669" cy="244612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290965A-54CE-54F1-6FE0-45DE10E8E68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83324" y="5933426"/>
            <a:ext cx="3244412" cy="1931558"/>
          </a:xfrm>
          <a:prstGeom prst="rect">
            <a:avLst/>
          </a:prstGeom>
        </p:spPr>
      </p:pic>
      <p:sp>
        <p:nvSpPr>
          <p:cNvPr id="15" name="Ellipse 14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4502338" y="5645195"/>
            <a:ext cx="3665769" cy="337284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3813552" y="2274471"/>
            <a:ext cx="4949449" cy="3298647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7784871" y="5600375"/>
            <a:ext cx="1523846" cy="12602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8" name="Ellipse 7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8916430" y="419137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4965985" y="520506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2B1617C8-C7AE-C513-B158-352FEFF64674}"/>
              </a:ext>
            </a:extLst>
          </p:cNvPr>
          <p:cNvSpPr/>
          <p:nvPr/>
        </p:nvSpPr>
        <p:spPr>
          <a:xfrm>
            <a:off x="11310008" y="7409768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C3A597F-3F9E-BC60-5078-03073F9D3551}"/>
              </a:ext>
            </a:extLst>
          </p:cNvPr>
          <p:cNvSpPr/>
          <p:nvPr/>
        </p:nvSpPr>
        <p:spPr>
          <a:xfrm>
            <a:off x="3773960" y="724858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FB45A84-46AF-F7DC-76E1-35E6275EDB1D}"/>
              </a:ext>
            </a:extLst>
          </p:cNvPr>
          <p:cNvSpPr/>
          <p:nvPr/>
        </p:nvSpPr>
        <p:spPr>
          <a:xfrm>
            <a:off x="7555524" y="6356046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95D7E272-E966-0E13-19E4-426239D2E5B3}"/>
              </a:ext>
            </a:extLst>
          </p:cNvPr>
          <p:cNvSpPr/>
          <p:nvPr/>
        </p:nvSpPr>
        <p:spPr>
          <a:xfrm>
            <a:off x="5094022" y="833087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B4932087-4446-E473-8AF9-7948F4AC5339}"/>
              </a:ext>
            </a:extLst>
          </p:cNvPr>
          <p:cNvSpPr/>
          <p:nvPr/>
        </p:nvSpPr>
        <p:spPr>
          <a:xfrm>
            <a:off x="7555524" y="8352736"/>
            <a:ext cx="990600" cy="108991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F3E84B-1F2C-F88D-D9D5-49E6E75E8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08" y="2107083"/>
            <a:ext cx="6232923" cy="75861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CEA9E41-75CF-4C34-2BAB-5E63E8A80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3431" y="2103618"/>
            <a:ext cx="6445180" cy="758618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2C62A98-7D27-E2AB-AFDA-BC75F5C12B4F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 Les pages 14 et 15</a:t>
            </a:r>
          </a:p>
        </p:txBody>
      </p:sp>
      <p:pic>
        <p:nvPicPr>
          <p:cNvPr id="11" name="Graphique 10">
            <a:extLst>
              <a:ext uri="{FF2B5EF4-FFF2-40B4-BE49-F238E27FC236}">
                <a16:creationId xmlns:a16="http://schemas.microsoft.com/office/drawing/2014/main" id="{9831F5DB-6561-5018-5E28-F763D9DC8F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c-g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les lettres «c» «g»,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800601" y="3972491"/>
            <a:ext cx="82296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FCBF1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+  ( a 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o 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u 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i 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e 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é-ou)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FCBF1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g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+  ( a 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o 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u 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i 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e 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kumimoji="0" lang="fr-MA" sz="6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é-ou)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614353" y="3498846"/>
            <a:ext cx="8339647" cy="2862322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714979"/>
            <a:ext cx="5715001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06176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83617" y="4860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295400" y="723586"/>
            <a:ext cx="1191095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3429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en minuscule et en majuscule . Elles font le son « g» ou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/ʒ/ « j »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lire « g» 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3883991" y="3106857"/>
            <a:ext cx="672119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g</a:t>
            </a: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</a:t>
            </a: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G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2213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E4DB1-40DA-8D93-0D04-BFB36475B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631027F-563C-DA73-1F20-9FF65C55A4E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303C340-DC8C-B863-6688-FD4B26F96933}"/>
              </a:ext>
            </a:extLst>
          </p:cNvPr>
          <p:cNvGrpSpPr/>
          <p:nvPr/>
        </p:nvGrpSpPr>
        <p:grpSpPr>
          <a:xfrm>
            <a:off x="483617" y="4860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827C677-8CB6-0A13-7AF7-EA712AA7DE9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E707F5D-55F3-F850-EB9D-ECFCCD24C2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CFEEA485-FA15-6278-7349-877656C0FDB4}"/>
              </a:ext>
            </a:extLst>
          </p:cNvPr>
          <p:cNvSpPr txBox="1"/>
          <p:nvPr/>
        </p:nvSpPr>
        <p:spPr>
          <a:xfrm>
            <a:off x="1462547" y="723586"/>
            <a:ext cx="1137225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c en minuscule et en majuscule . Elles font le son « s» ou «K». 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lire « c » 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4BFAB71-2C8F-13D3-9FC6-797E80D04F7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4040CDA-4EA1-565F-DABF-1BC6C91B65B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6FD32B7-E904-CB57-3E7E-291803FB02C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DF9318C-8DB8-CBE6-495C-FB8969ED53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10EC1F0-E06E-25A3-E5B1-C421E0B193C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758F21C-3EC6-2908-9AE6-449859825F8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B705709-B2DD-A610-C6F8-01EE14DDCA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A913B98-B304-F137-4BC8-A6B5C9D817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AEC1F22-7DE9-6505-9052-840D29635535}"/>
              </a:ext>
            </a:extLst>
          </p:cNvPr>
          <p:cNvSpPr txBox="1"/>
          <p:nvPr/>
        </p:nvSpPr>
        <p:spPr>
          <a:xfrm>
            <a:off x="3883991" y="3106857"/>
            <a:ext cx="672119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</a:t>
            </a: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</a:t>
            </a: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27389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Dire</a:t>
            </a:r>
            <a:r>
              <a:rPr kumimoji="0" lang="fr-MA" sz="2000" b="0" i="1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le son des lettres. </a:t>
            </a: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«c » « a » qui veut lire les lettres ?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264569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571500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5229224" y="3130725"/>
            <a:ext cx="4143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</a:t>
            </a: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107586-A0C0-09B9-B225-817144F99D63}"/>
              </a:ext>
            </a:extLst>
          </p:cNvPr>
          <p:cNvSpPr txBox="1"/>
          <p:nvPr/>
        </p:nvSpPr>
        <p:spPr>
          <a:xfrm>
            <a:off x="1233026" y="785410"/>
            <a:ext cx="1295066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342900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Quand la lettre c est suivi de a, o, u</a:t>
            </a: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 elle fait le son « k » </a:t>
            </a:r>
          </a:p>
          <a:p>
            <a:pPr marL="0" marR="0" lvl="1" indent="0" algn="l" defTabSz="342900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« c »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 « a » « ca » ,</a:t>
            </a: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lisons ensemble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«c» « a » ca».</a:t>
            </a:r>
          </a:p>
          <a:p>
            <a:pPr marL="0" marR="0" lvl="1" indent="0" algn="l" defTabSz="342900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lire?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Microsoft Uighur" panose="02000000000000000000" pitchFamily="2" charset="-78"/>
            </a:endParaRP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207174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g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Dire</a:t>
            </a:r>
            <a:r>
              <a:rPr kumimoji="0" lang="fr-MA" sz="2000" b="0" i="1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le son des lettres. </a:t>
            </a: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892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«g» « o » qui veut lire les lettres ?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65497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885099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8710" y="680119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3733800" y="3130725"/>
            <a:ext cx="594359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g</a:t>
            </a: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7C7878-599E-BB52-EDAD-18A54E3E35F4}"/>
              </a:ext>
            </a:extLst>
          </p:cNvPr>
          <p:cNvSpPr txBox="1"/>
          <p:nvPr/>
        </p:nvSpPr>
        <p:spPr>
          <a:xfrm>
            <a:off x="1015116" y="680119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342900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Quand la lettre g est suivi de o , a,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elle fait le son « g » </a:t>
            </a:r>
          </a:p>
          <a:p>
            <a:pPr marL="0" marR="0" lvl="1" indent="0" algn="l" defTabSz="342900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« g »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 « o » « go » ,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lisons ensemble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«g» « o » go». 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1336988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Dire</a:t>
            </a:r>
            <a:r>
              <a:rPr kumimoji="0" lang="fr-MA" sz="2000" b="0" i="1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le son des lettres. </a:t>
            </a: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«c» « i » qui  veut lire les lettres ?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164030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</a:t>
            </a: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1196425" y="65509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342900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Quand la lettre c est suivi de e, i, y ,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elle fait le son « s » </a:t>
            </a:r>
          </a:p>
          <a:p>
            <a:pPr marL="0" marR="0" lvl="1" indent="0" algn="l" defTabSz="342900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«c»  « i » «ci ».      Lisons ensemble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« c» « i » « ci ». </a:t>
            </a:r>
          </a:p>
        </p:txBody>
      </p:sp>
    </p:spTree>
    <p:extLst>
      <p:ext uri="{BB962C8B-B14F-4D97-AF65-F5344CB8AC3E}">
        <p14:creationId xmlns:p14="http://schemas.microsoft.com/office/powerpoint/2010/main" val="1955567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2.Vocabulaire: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200" dirty="0">
                <a:latin typeface="Dosis" pitchFamily="2" charset="0"/>
              </a:rPr>
              <a:t> Camion – école – lac-guitare – girafe- gâteau 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 et mot simple avec c-C/g-G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 et mot simple avec c-C/g-G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1456998" y="3130725"/>
            <a:ext cx="418180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g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Dire</a:t>
            </a:r>
            <a:r>
              <a:rPr kumimoji="0" lang="fr-MA" sz="2000" b="0" i="1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le son des lettres. </a:t>
            </a: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 g» « e » qui veut lire les lettres ?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658089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3242" y="811080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3733800" y="3130725"/>
            <a:ext cx="59436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g</a:t>
            </a:r>
            <a:r>
              <a:rPr kumimoji="0" lang="fr-FR" sz="25800" b="1" i="0" u="none" strike="noStrike" kern="0" cap="none" spc="48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907883" y="637546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342900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Quand la lettre g est suivi de a, o, u , elle fait le son /ʒ/ « j » </a:t>
            </a:r>
          </a:p>
          <a:p>
            <a:pPr marL="0" marR="0" lvl="1" indent="0" algn="l" defTabSz="342900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« g » « e » « </a:t>
            </a:r>
            <a:r>
              <a:rPr kumimoji="0" lang="fr-MA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ge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 » </a:t>
            </a: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.L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isons ensemble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«g» « e » «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ge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 ».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719796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Dire</a:t>
            </a:r>
            <a:r>
              <a:rPr kumimoji="0" lang="fr-MA" sz="2000" b="0" i="1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le son des lettres. </a:t>
            </a: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«c » « é » qui veut lire les lettres ?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171667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4561" y="604195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4495800" y="3130725"/>
            <a:ext cx="3990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</a:t>
            </a: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1015116" y="82960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342900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« c » « é » « cé » Lisons ensemble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«c» « é » «cé ». Qui veut lire «c» « é » «cé».  </a:t>
            </a:r>
          </a:p>
        </p:txBody>
      </p:sp>
    </p:spTree>
    <p:extLst>
      <p:ext uri="{BB962C8B-B14F-4D97-AF65-F5344CB8AC3E}">
        <p14:creationId xmlns:p14="http://schemas.microsoft.com/office/powerpoint/2010/main" val="253320322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8361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ou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g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Dire</a:t>
            </a:r>
            <a:r>
              <a:rPr kumimoji="0" lang="fr-MA" sz="2000" b="0" i="1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le son des lettres. </a:t>
            </a: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«g» « ou » qui veut lire ?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390495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g</a:t>
            </a:r>
            <a:r>
              <a:rPr kumimoji="0" lang="fr-FR" sz="25800" b="1" i="0" u="none" strike="noStrike" kern="0" cap="none" spc="480" normalizeH="0" baseline="0" noProof="0" dirty="0" err="1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ou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887009" y="738122"/>
            <a:ext cx="132347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342900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« </a:t>
            </a:r>
            <a:r>
              <a:rPr kumimoji="0" lang="fr-MA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gou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»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. Quand la lettre g est à côté de ou ,ça fait le son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«</a:t>
            </a:r>
            <a:r>
              <a:rPr kumimoji="0" lang="fr-MA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gou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 ».«g» «ou » «</a:t>
            </a:r>
            <a:r>
              <a:rPr kumimoji="0" lang="fr-MA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gou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 ».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Lisons ensemble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«g» «ou» «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gou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». </a:t>
            </a:r>
          </a:p>
        </p:txBody>
      </p:sp>
    </p:spTree>
    <p:extLst>
      <p:ext uri="{BB962C8B-B14F-4D97-AF65-F5344CB8AC3E}">
        <p14:creationId xmlns:p14="http://schemas.microsoft.com/office/powerpoint/2010/main" val="101216125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DEBB1-EF31-A8CD-2FC0-ACD846612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0B3CCA-F0EF-16F1-0EE0-04B0790F068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17AE372-FA54-1201-7597-D59E526FCB34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3406B31-EA44-FF65-A5AA-D0E79C13D31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D4D8E9E-69E9-2B7D-2F65-9B8F941F90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D356E20-07F4-492E-F1BD-B2B243E7E3B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6C1AA77-9C9B-F537-BFC2-034ED96C9ED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EB9A74-EF9B-02FA-D007-791A455BDE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11E4896-4378-129D-421C-BE9DA48E1C1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FC42704-D8E3-D935-4C4C-4A8036E7D0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3C5B929-2E7C-113C-ADDF-F8B6EFF99DC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A75E9BE-A952-BBDF-7B91-AB00BF4862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A9A750E-1D05-E1FE-F83D-C829CA13C3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07979E5-A934-49ED-4803-30801DA30F0F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ou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F5AB6CA-094A-B0CE-67DD-B5CC3C2D91C2}"/>
              </a:ext>
            </a:extLst>
          </p:cNvPr>
          <p:cNvSpPr txBox="1"/>
          <p:nvPr/>
        </p:nvSpPr>
        <p:spPr>
          <a:xfrm>
            <a:off x="3425227" y="3240080"/>
            <a:ext cx="291772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FBBA977-A523-CD24-09CF-8E16209C517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Dire</a:t>
            </a:r>
            <a:r>
              <a:rPr kumimoji="0" lang="fr-MA" sz="2000" b="0" i="1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le son des lettres. </a:t>
            </a: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3E61A32-B7DF-4684-BCF3-D982AE7A24FB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 c» « ou » qui veut lire ?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214866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C0B8A-733F-B4E3-8E1B-CE3B6A71E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3D4D83-E014-6F32-CFCB-6E530E6E794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63DD494-57DC-A906-5010-3E347A550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AD43E5-8637-C8F9-22C4-C9A5FD92F88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D444AED-C9C1-BC32-8C57-3315F9A5C57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A19AA9F-2982-FE4E-385E-CB8E6C13EE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6451FF-371D-551B-7F85-9463140AF93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F021FF6-3011-0D2B-6ECF-B8F2FC2FE84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33B2676-DA57-E2F6-F7BB-8E4FE9747C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618918-DD06-0DDF-90FA-7E2650EEB61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BBB0A46-C4E6-A117-D170-CA059663AD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AE1FD1-C231-F11D-55EC-C285B5ECE84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A0DF635-99B6-A1B9-DB56-7E9F91AE09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3626" y="7213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64DA472-503F-C763-C02D-10CEB3DC1063}"/>
              </a:ext>
            </a:extLst>
          </p:cNvPr>
          <p:cNvSpPr txBox="1"/>
          <p:nvPr/>
        </p:nvSpPr>
        <p:spPr>
          <a:xfrm>
            <a:off x="2743200" y="3150274"/>
            <a:ext cx="735165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</a:t>
            </a: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ou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B80DABA-3B97-E815-2914-9A7555622B4D}"/>
              </a:ext>
            </a:extLst>
          </p:cNvPr>
          <p:cNvSpPr txBox="1"/>
          <p:nvPr/>
        </p:nvSpPr>
        <p:spPr>
          <a:xfrm>
            <a:off x="725020" y="631473"/>
            <a:ext cx="132347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342900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« cou»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. Quand la lettre c est à côté du ou , ça fait le son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«</a:t>
            </a:r>
            <a:r>
              <a:rPr kumimoji="0" lang="fr-MA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kou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 ».«c» «ou » «cou ».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Lisons ensemble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«c» «ou»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ou». Qui veut lire «c» « ou»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ou».  </a:t>
            </a:r>
          </a:p>
        </p:txBody>
      </p:sp>
    </p:spTree>
    <p:extLst>
      <p:ext uri="{BB962C8B-B14F-4D97-AF65-F5344CB8AC3E}">
        <p14:creationId xmlns:p14="http://schemas.microsoft.com/office/powerpoint/2010/main" val="225307985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marL="0" marR="0" lvl="0" indent="0" algn="l" defTabSz="5143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0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55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514376" rtl="0" eaLnBrk="1" fontAlgn="auto" latinLnBrk="0" hangingPunct="1">
                <a:lnSpc>
                  <a:spcPts val="832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Rebrassage de lecture (1)</a:t>
              </a:r>
            </a:p>
            <a:p>
              <a:pPr marL="0" marR="0" lvl="0" indent="0" algn="ctr" defTabSz="5143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4950" b="1" i="0" u="none" strike="noStrike" kern="1200" cap="none" spc="0" normalizeH="0" baseline="0" noProof="0" dirty="0">
                  <a:ln>
                    <a:noFill/>
                  </a:ln>
                  <a:solidFill>
                    <a:srgbClr val="20455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3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3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800058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342900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Je vais  vous montrer comment lire les syllabes. Écoutez attentivement.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lit l’arbre des syllabes en  pointant les lettres.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94330C3-838D-73E6-BD80-6257DE26F9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721" y="3144260"/>
            <a:ext cx="12237280" cy="347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819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342900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Lisons ensemble.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BBAA4BC-D026-5630-7C16-7FFDA897D7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721" y="3144260"/>
            <a:ext cx="12237280" cy="347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99143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342900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lire les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DCEEEA6-D091-B0FC-C00C-9FA76D2AEF35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A5CF99B-AAA6-B6D6-58F7-B802D67970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79" y="3162300"/>
            <a:ext cx="12237280" cy="347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10658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BDA8A-61CF-9EE9-BDC4-593AD9776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625768-E41A-AEFD-0DBB-8010C02CC69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D6BF4F-E2BB-669E-BE76-CA102050D1B0}"/>
              </a:ext>
            </a:extLst>
          </p:cNvPr>
          <p:cNvGrpSpPr/>
          <p:nvPr/>
        </p:nvGrpSpPr>
        <p:grpSpPr>
          <a:xfrm>
            <a:off x="586504" y="52997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769F9D-734D-3BE8-0547-4CC51E7A8B6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C1A4BDF-E708-09AF-D287-D39A689611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AEA9C9-9436-2244-773A-D870C5212D1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CB7AB1D-72CC-86A8-FF49-921AD108240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9C67733-95DB-4BD8-5A66-B52D3142925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65498E-29BA-8DE2-576B-D0D46DCE89C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C3D60E-DA92-97D1-E221-87E99398B1C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C01B960-E401-ED53-A33F-F294CD0D94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F008A08-FD06-E629-4F65-76BCA71DD0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E3592E6-F936-259F-36DE-AFB5E6D59F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788923-928A-BF97-DE64-8D1B0572B65A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342900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lire les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905C3B64-CB60-F3B9-9662-C6C4833EFDA1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DC0E70E2-C3F7-E880-EF61-2D53381FE18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46C7BBF-6956-5527-E8D4-709791B61C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7800" y="3171825"/>
            <a:ext cx="5850393" cy="4191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307C2D1-26B0-FB75-2643-30E710F3F6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91446" y="3162300"/>
            <a:ext cx="5483296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9775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marL="0" marR="0" lvl="0" indent="0" algn="l" defTabSz="5143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0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55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514376" rtl="0" eaLnBrk="1" fontAlgn="auto" latinLnBrk="0" hangingPunct="1">
                <a:lnSpc>
                  <a:spcPts val="832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Rebrassage de lecture (2)</a:t>
              </a:r>
            </a:p>
            <a:p>
              <a:pPr marL="0" marR="0" lvl="0" indent="0" algn="ctr" defTabSz="5143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4950" b="1" i="0" u="none" strike="noStrike" kern="1200" cap="none" spc="0" normalizeH="0" baseline="0" noProof="0" dirty="0">
                  <a:ln>
                    <a:noFill/>
                  </a:ln>
                  <a:solidFill>
                    <a:srgbClr val="20455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3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3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606448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368279" y="56071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6882" y="560719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1768" y="560717"/>
            <a:ext cx="1381080" cy="11204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957539" y="643926"/>
            <a:ext cx="1158793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Ecoutez comment je lis le mot. « g » devant i se prononce comme le son  « j»</a:t>
            </a:r>
          </a:p>
          <a:p>
            <a:pPr marL="0" marR="0" lvl="1" indent="0" algn="l" defTabSz="68583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« g » devant « o » se prononce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«g» « gi » « go » «gigo » on ne prononce pas le t.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Qui veut lire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Arial" panose="020B0604020202020204" pitchFamily="34" charset="0"/>
              </a:rPr>
              <a:t>"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gi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Arial" panose="020B0604020202020204" pitchFamily="34" charset="0"/>
              </a:rPr>
              <a:t>"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 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Arial" panose="020B0604020202020204" pitchFamily="34" charset="0"/>
              </a:rPr>
              <a:t>"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go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Arial" panose="020B0604020202020204" pitchFamily="34" charset="0"/>
              </a:rPr>
              <a:t>"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« gigot »?    </a:t>
            </a:r>
            <a:endParaRPr kumimoji="0" lang="fr-FR" sz="28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+mn-cs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3983157" y="5013158"/>
            <a:ext cx="470463" cy="172959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E5DDBC2-8F1F-ED7E-53EB-41376E81F38B}"/>
              </a:ext>
            </a:extLst>
          </p:cNvPr>
          <p:cNvSpPr txBox="1"/>
          <p:nvPr/>
        </p:nvSpPr>
        <p:spPr>
          <a:xfrm>
            <a:off x="3663208" y="3435421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925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gigo</a:t>
            </a:r>
            <a:r>
              <a:rPr kumimoji="0" lang="fr-FR" sz="14925" b="1" i="0" u="none" strike="noStrike" kern="0" cap="none" spc="48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</a:t>
            </a:r>
            <a:endParaRPr kumimoji="0" lang="fr-FR" sz="14925" b="0" i="0" u="none" strike="noStrike" kern="0" cap="none" spc="48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07C808EE-0EB7-6B5A-CDB5-3330137427A8}"/>
              </a:ext>
            </a:extLst>
          </p:cNvPr>
          <p:cNvSpPr/>
          <p:nvPr/>
        </p:nvSpPr>
        <p:spPr>
          <a:xfrm rot="16200000">
            <a:off x="6315959" y="4508367"/>
            <a:ext cx="470462" cy="273917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191989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579493" y="67462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2030056" y="3142788"/>
            <a:ext cx="9333246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7925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cag</a:t>
            </a:r>
            <a:r>
              <a:rPr kumimoji="0" lang="fr-FR" sz="17925" b="1" i="0" u="none" strike="noStrike" kern="0" cap="none" spc="623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endParaRPr kumimoji="0" lang="fr-FR" sz="17925" b="0" i="0" u="none" strike="noStrike" kern="0" cap="none" spc="623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5045531" y="5127171"/>
            <a:ext cx="729340" cy="167639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7243833" y="4980778"/>
            <a:ext cx="717326" cy="198120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455260" y="631406"/>
            <a:ext cx="121773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C devant « a » se prononce « k» , g devant  e se prononce « j» </a:t>
            </a:r>
          </a:p>
          <a:p>
            <a:pPr marL="0" marR="0" lvl="1" indent="0" algn="l" defTabSz="68583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Lisons  ensemble  «ca»  «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ge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»   « cage».                </a:t>
            </a:r>
            <a:endParaRPr kumimoji="0" lang="fr-FR" sz="28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351463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marL="0" marR="0" lvl="0" indent="0" algn="l" defTabSz="5143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0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55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514376" rtl="0" eaLnBrk="1" fontAlgn="auto" latinLnBrk="0" hangingPunct="1">
                <a:lnSpc>
                  <a:spcPts val="832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Rebrassage de lecture (3)</a:t>
              </a:r>
            </a:p>
            <a:p>
              <a:pPr marL="0" marR="0" lvl="0" indent="0" algn="ctr" defTabSz="5143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4950" b="1" i="0" u="none" strike="noStrike" kern="1200" cap="none" spc="0" normalizeH="0" baseline="0" noProof="0" dirty="0">
                  <a:ln>
                    <a:noFill/>
                  </a:ln>
                  <a:solidFill>
                    <a:srgbClr val="20455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3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3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467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Je lis les mots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46035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de lectures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028C514-817D-E577-3FA4-6A90B8FD1A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4159" y="3037666"/>
            <a:ext cx="10565368" cy="283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73038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FB86E6-34BA-5ED3-DFAC-EFDBCB92D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ADA1D3-8D65-E05A-930D-E697F83AEBA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9573509-09F3-1801-99A4-622D00B7B7FC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EE73DE3-D6B2-CFE8-DD62-3FC5E197F73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E641636-1365-3BAE-CA99-0B12D94F4C6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84F700A-A9EB-827C-9861-218762D3EA1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65A3298-958B-F6B6-DE8A-C853ABA18D2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99FC8E6-57C3-5C87-C71F-A54DCD6AC4B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9E9BE5-FF0E-EA6B-79B1-542653EFFA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E6D014C-294B-EA1B-7665-9A9CA0F533D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367BCA9-A865-E32B-C02A-5848FAF00B3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93DCE84-CBA9-E4B2-1619-FCCDACE2F75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A2EBFEB-25A1-A4B5-E626-A414CB9776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05FD590-30B6-D5D8-5158-82346B218EE4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F43B5E1-5C51-A488-63AA-18B77082654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C4DD57A-AE8D-91D2-C43B-56C07A1A66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5899" y="3390900"/>
            <a:ext cx="10744200" cy="292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411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105B6C53-66FF-BF38-21F6-5D735CB9E9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48800" y="3164135"/>
            <a:ext cx="3124200" cy="277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-18288" y="7239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marL="0" marR="0" lvl="0" indent="0" algn="l" defTabSz="5143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0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55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514376" rtl="0" eaLnBrk="1" fontAlgn="auto" latinLnBrk="0" hangingPunct="1">
                <a:lnSpc>
                  <a:spcPts val="832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Lecture </a:t>
              </a:r>
            </a:p>
            <a:p>
              <a:pPr marL="0" marR="0" lvl="0" indent="0" algn="ctr" defTabSz="514376" rtl="0" eaLnBrk="1" fontAlgn="auto" latinLnBrk="0" hangingPunct="1">
                <a:lnSpc>
                  <a:spcPts val="832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des mots-outils</a:t>
              </a:r>
            </a:p>
            <a:p>
              <a:pPr marL="0" marR="0" lvl="0" indent="0" algn="ctr" defTabSz="514376" rtl="0" eaLnBrk="1" fontAlgn="auto" latinLnBrk="0" hangingPunct="1">
                <a:lnSpc>
                  <a:spcPts val="832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20455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Sur -sous </a:t>
              </a:r>
              <a:endPara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0455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3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3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473564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514376" rtl="0" eaLnBrk="1" fontAlgn="auto" latinLnBrk="0" hangingPunct="1">
              <a:lnSpc>
                <a:spcPts val="832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20455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Sur -sous 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Nous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74171226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035C2-16D2-42A5-DCBD-09EE1BE89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BD34DA-0601-7126-DF7F-3178D833B83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5C342BB-1CC8-D7DA-D16B-E6A21926732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3F66C94-FEB8-C09A-B62E-A0095CCC06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9D455D7-0F05-8DC4-87CB-E2CACEDE2A8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E6C41CA-D48B-591E-2E29-D8E0D0A8B72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BDD47C-0E21-7A66-41E3-8ED1C8509BF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0A806F-0B37-FCCE-29FF-6BA6283D4D3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7229BE7-B33A-EDA4-377D-13AA7BB066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3FD8DBD-D729-0190-C769-81DBD196DCE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EFEA772-D9DB-A96F-829B-0CC4E849917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E036385-664B-8EFE-5704-726F54C74C4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63DC254-B2A3-5EC6-6DA6-04E41088F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2F603A5-3D51-4E52-CEE3-3C91A6E92C9D}"/>
              </a:ext>
            </a:extLst>
          </p:cNvPr>
          <p:cNvSpPr txBox="1"/>
          <p:nvPr/>
        </p:nvSpPr>
        <p:spPr>
          <a:xfrm>
            <a:off x="3429000" y="3714716"/>
            <a:ext cx="5859272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79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sur</a:t>
            </a:r>
            <a:endParaRPr kumimoji="0" lang="fr-FR" sz="17900" b="0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98B4CD4-C142-CD49-6C2B-998214BADBE7}"/>
              </a:ext>
            </a:extLst>
          </p:cNvPr>
          <p:cNvSpPr txBox="1"/>
          <p:nvPr/>
        </p:nvSpPr>
        <p:spPr>
          <a:xfrm>
            <a:off x="1462547" y="816906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“ sur”.  Lisons   ensemble ”sur ” .  Qui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veut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lire “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” ?                      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 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902006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83617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1205211" y="2783501"/>
            <a:ext cx="111251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fourchette est </a:t>
            </a:r>
            <a:r>
              <a:rPr kumimoji="0" lang="fr-FR" sz="6000" b="1" i="0" u="none" strike="noStrike" kern="0" cap="none" spc="48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sur</a:t>
            </a:r>
            <a:r>
              <a:rPr kumimoji="0" lang="fr-FR" sz="6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la table.</a:t>
            </a:r>
            <a:endParaRPr kumimoji="0" lang="fr-FR" sz="6000" b="0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205211" y="778630"/>
            <a:ext cx="1200114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“ la fourchette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sur la table”. “sur”  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lisons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ensemble ”sur ” .Qui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veut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lire 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“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sur “?                        </a:t>
            </a:r>
          </a:p>
        </p:txBody>
      </p:sp>
      <p:pic>
        <p:nvPicPr>
          <p:cNvPr id="5" name="Image 4" descr="Une image contenant meubles, table, ustensile de cuisine, conception&#10;&#10;Le contenu généré par l’IA peut être incorrect.">
            <a:extLst>
              <a:ext uri="{FF2B5EF4-FFF2-40B4-BE49-F238E27FC236}">
                <a16:creationId xmlns:a16="http://schemas.microsoft.com/office/drawing/2014/main" id="{5872E7A2-155F-1F3A-83FA-E6DBFF350B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244" y="3307005"/>
            <a:ext cx="6553200" cy="554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43620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5AECCB-FA71-2238-2F8C-CBC6EAE908D3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Passer à la diapositive suivante après 5 secondes. </a:t>
            </a:r>
            <a:endParaRPr kumimoji="0" lang="fr-MA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Observez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bien “sur”.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5BC8D54-5DEF-0CE4-BABB-40BAD834A3B9}"/>
              </a:ext>
            </a:extLst>
          </p:cNvPr>
          <p:cNvSpPr txBox="1"/>
          <p:nvPr/>
        </p:nvSpPr>
        <p:spPr>
          <a:xfrm>
            <a:off x="3029692" y="1645166"/>
            <a:ext cx="7120636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79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sur</a:t>
            </a:r>
            <a:endParaRPr kumimoji="0" lang="fr-FR" sz="17900" b="0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 descr="Une image contenant meubles, table, ustensile de cuisine, conception&#10;&#10;Le contenu généré par l’IA peut être incorrect.">
            <a:extLst>
              <a:ext uri="{FF2B5EF4-FFF2-40B4-BE49-F238E27FC236}">
                <a16:creationId xmlns:a16="http://schemas.microsoft.com/office/drawing/2014/main" id="{AE7D6220-33A9-446F-8EAB-80617E8467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244" y="3307005"/>
            <a:ext cx="6553200" cy="554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45682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80FD0C-B627-F056-A347-C5600BC9577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Passer à la diapositive suivante après 5 secondes.</a:t>
            </a:r>
            <a:endParaRPr kumimoji="0" lang="fr-MA" sz="2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23B6F9-83D3-4C11-4A07-F99451B0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Fermez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les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yeux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et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visualisez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comment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s’écrit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“sur”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402941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B1B3-9284-BB1D-48F0-07299A3A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1A7B2-145E-3B9D-04F9-2A658AA9F2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6ADD0B-A502-87BF-D5FC-C1A2D1DE3C54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9209CB-C88E-AAE4-7DF4-D631DA2012F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43D504-B1FE-28A8-9EB2-D92B54FF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41533A-005F-515B-A791-629B1C512257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Écrivez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mot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sur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ardoises.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D345681-670C-E621-93DD-AE004984B6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D31803-BA16-8A9E-7AF4-D6CF668578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2EF7D0-DC9F-E332-0220-28A45BC90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349282-F569-CD03-91D2-35CA040F5F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DF3C582-FCDA-370A-669E-EA91006923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BE56C2C-F235-3C52-A26A-80F3B8EB16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6D5F67A-3973-34F6-1CDE-5A3B873F7C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C65114F1-F4EA-6B06-A60B-197E45883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40003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4B270-DC3D-F017-669D-799188DF7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F2730-E4CF-436F-914F-2E8DF8CE73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461C48-6D5F-CF96-3545-B1C5B8A19C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E8732-2E91-97C3-ECCB-0CB0CAFAAC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457F7D-6B47-D374-B4E3-4F13E15E59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7CA466-A0E5-8F36-081F-A366375AE6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E4FCC38-52A8-2EB1-74BB-A7E396AA410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0AE4A3-1DB6-6ECC-F49B-0CB0EBA194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842DB97-714F-DC1D-530D-F0D71D228D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A836D1-25FB-4CE1-5CBA-BD29DA5F72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89ADDB-210F-3017-AC11-20A1E6A5D8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3270EB0-7912-EE82-6845-70CCCB71BD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E50B9C-135E-C83F-1840-A932E2A5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8FED6-4A7D-A9F2-FD93-2BF89C4D82C1}"/>
              </a:ext>
            </a:extLst>
          </p:cNvPr>
          <p:cNvSpPr txBox="1"/>
          <p:nvPr/>
        </p:nvSpPr>
        <p:spPr>
          <a:xfrm>
            <a:off x="1512868" y="977502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Corrigez.  «sur»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92CF3-971F-A101-3445-69052EFAAE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74596" y="2425371"/>
            <a:ext cx="912565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18180-B0D5-C347-2A04-706A7DCD392C}"/>
              </a:ext>
            </a:extLst>
          </p:cNvPr>
          <p:cNvSpPr txBox="1"/>
          <p:nvPr/>
        </p:nvSpPr>
        <p:spPr>
          <a:xfrm>
            <a:off x="4266067" y="3443033"/>
            <a:ext cx="6575337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500" b="1" i="0" u="none" strike="noStrike" kern="0" cap="none" spc="48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sur </a:t>
            </a:r>
            <a:endParaRPr kumimoji="0" lang="fr-FR" sz="21500" b="0" i="0" u="none" strike="noStrike" kern="0" cap="none" spc="48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627653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1F113-3C8B-C70D-577D-5433DD393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196217-4EDA-2F4D-7010-40625B84349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F1DE5B-53C0-A10A-4035-C0859046686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FDA29E-DF67-DF23-A512-79BC3E7015A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B6093FA-9059-9505-C956-3C8862F332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F640F10-A17D-8B62-CA00-8AC458C987F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90869E2-C3AD-D362-15D1-56D238824E4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CCF4889-09BD-4A72-862D-F201264A76D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03C3F59-2304-CA5C-BFBE-C2862D5078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6FD2E91-4067-90E5-75F7-D847B9C8B3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A015E51-320B-65FD-C145-C95EFBD040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DF529ED-251E-51C2-B34D-436CA24CC8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69C1CE-0790-98DC-D901-E1C642F412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D722828-3E26-3FB0-B297-61D961B949B7}"/>
              </a:ext>
            </a:extLst>
          </p:cNvPr>
          <p:cNvSpPr txBox="1"/>
          <p:nvPr/>
        </p:nvSpPr>
        <p:spPr>
          <a:xfrm>
            <a:off x="3429000" y="3714716"/>
            <a:ext cx="5859272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79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sous</a:t>
            </a:r>
            <a:endParaRPr kumimoji="0" lang="fr-FR" sz="17900" b="0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5FABB11-BDCE-8FD6-214E-6CF4FA2BD70D}"/>
              </a:ext>
            </a:extLst>
          </p:cNvPr>
          <p:cNvSpPr txBox="1"/>
          <p:nvPr/>
        </p:nvSpPr>
        <p:spPr>
          <a:xfrm>
            <a:off x="1462547" y="816906"/>
            <a:ext cx="11487782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“ sous ”.  Lisons   ensemble ”sous” .  Qui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veut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lire “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sous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” ?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16941069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FF8D8-BFC0-4FA1-AD5A-9AC364CC6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BD4BB0-D7EE-9387-B844-4DBC35F4816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17675D5-7A55-CFB7-C136-8C7CFC2CD87D}"/>
              </a:ext>
            </a:extLst>
          </p:cNvPr>
          <p:cNvGrpSpPr/>
          <p:nvPr/>
        </p:nvGrpSpPr>
        <p:grpSpPr>
          <a:xfrm>
            <a:off x="560418" y="59528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32FF39-6FC1-3E33-741B-BED3EB84540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E4F8F81-32B4-D0D6-401E-88AC45F51DF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0BC98E6-2807-7C1C-87C4-3668A020987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79FC2EA-1C6C-C88A-7B57-0E4F400E62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BEF0496-17DA-422F-03A0-E318D4554C5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9066422-45D0-9AC9-1297-CBA2869A34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343811E-840F-0812-F76A-D860609ED65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8029D7E-8BF8-57F0-D489-E9F16F0C5FC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FAE3632-1171-63EA-77DB-17178B95CC0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6A710AC-5823-8078-5CBB-1284B0E3C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B9AFDE8-2EED-FE65-4E16-DB19910FAFD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928682" y="1252744"/>
            <a:ext cx="1380500" cy="920785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F33CB482-1CE2-1E02-5969-D2141236BB92}"/>
              </a:ext>
            </a:extLst>
          </p:cNvPr>
          <p:cNvSpPr txBox="1"/>
          <p:nvPr/>
        </p:nvSpPr>
        <p:spPr>
          <a:xfrm>
            <a:off x="2553452" y="2433882"/>
            <a:ext cx="94038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fourchette est </a:t>
            </a:r>
            <a:r>
              <a:rPr kumimoji="0" lang="fr-FR" sz="4400" b="1" i="0" u="none" strike="noStrike" kern="0" cap="none" spc="48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sous</a:t>
            </a:r>
            <a:r>
              <a:rPr kumimoji="0" lang="fr-FR" sz="44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la table.</a:t>
            </a:r>
            <a:endParaRPr kumimoji="0" lang="fr-FR" sz="4400" b="0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61CE9C1-9D96-6F60-E2C5-02959EAA79DB}"/>
              </a:ext>
            </a:extLst>
          </p:cNvPr>
          <p:cNvSpPr txBox="1"/>
          <p:nvPr/>
        </p:nvSpPr>
        <p:spPr>
          <a:xfrm>
            <a:off x="1294659" y="835322"/>
            <a:ext cx="1192138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“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fourchette est sous la table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”. “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lisons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ensemble ”sous ” .Qui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veut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lire 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“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sous “?                      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9F24669-EA66-3A2D-9656-9FA4A151D9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2695" y="4135358"/>
            <a:ext cx="5710607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617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33E35-2388-D20B-9349-73DB4E01C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669694-4389-5EF5-16AF-9D594FE956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428FEA8-A8BC-C1B4-4C81-6E23DC4857A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5A0819-CBDC-A588-80C7-8B145672BB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DD8BE8-F33B-A0AE-C869-2DEA8C5DB19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0AAE458-DBBC-56D5-F429-8BC43F64E04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37ECA6-4295-E799-0EE4-CEA5B349FE1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3F8262-3FAD-F23F-5549-D5A6A8E7E4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C4E6BDB-CC60-F2D4-97B7-341FC2C3A1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8CB97-E58C-6828-0C82-ABA853EA221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4C724D-8C20-B945-3575-F677021939A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280D00D-69D7-9D85-AA63-BDD8A51D754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0246DD4-CBDD-2C00-DB83-C13FC71038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E65BBAF-AA10-B2F7-715B-1C8340271465}"/>
              </a:ext>
            </a:extLst>
          </p:cNvPr>
          <p:cNvSpPr txBox="1"/>
          <p:nvPr/>
        </p:nvSpPr>
        <p:spPr>
          <a:xfrm>
            <a:off x="3581400" y="3695700"/>
            <a:ext cx="5772150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9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sous</a:t>
            </a:r>
            <a:endParaRPr kumimoji="0" lang="fr-FR" sz="14900" b="0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D9ED0D-341B-C8CA-E3C7-736B429E363A}"/>
              </a:ext>
            </a:extLst>
          </p:cNvPr>
          <p:cNvSpPr txBox="1"/>
          <p:nvPr/>
        </p:nvSpPr>
        <p:spPr>
          <a:xfrm>
            <a:off x="1461835" y="1159227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Passer à la diapositive suivante après 5 secondes. </a:t>
            </a:r>
            <a:endParaRPr kumimoji="0" lang="fr-MA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EB85B35-2366-7208-1D1C-834E4F6309E2}"/>
              </a:ext>
            </a:extLst>
          </p:cNvPr>
          <p:cNvSpPr txBox="1"/>
          <p:nvPr/>
        </p:nvSpPr>
        <p:spPr>
          <a:xfrm>
            <a:off x="1450403" y="72337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Observez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bien “sous”.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D63E219-9F1A-083E-F4DD-5949366E662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29432" y="663926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95315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2A174-0BBE-0D90-8268-C830EF3C6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1CCBFF-F723-C6AB-FCC9-506F132E7E0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AD6418D-26EC-7E11-1723-E10BC97FE9E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DF94875-E457-B006-59A7-51292822B4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BE9AEB6-70A4-3056-00DC-F00D6F71FA2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FC4FA92-D377-CED3-1A0A-14246FB2ECD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244502-C710-DB12-D08C-BE906B5B3E9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9D438E-295C-AF95-EA83-0133B329694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ECCE115-5B76-D15A-1CF4-51A1F574DA8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D9AFE6F-DFA9-326E-AB94-0A8A8741CCE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8B6D3-8A6A-EC7B-4B69-553B34C41E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77AB4F8-1B90-DD55-6194-9B6C8DDEB62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2EF5E2E-5FA4-7D6B-30A3-15FE5BEE8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CAACEE9-D6E2-40BC-6999-E3E460603E64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Passer à la diapositive suivante après 5 secondes.</a:t>
            </a:r>
            <a:endParaRPr kumimoji="0" lang="fr-MA" sz="2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2A46E8-F61E-2FE0-BC6A-46D8924AE3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45F42A1-2843-4DF6-0A2A-D2D6F59B671D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Fermez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les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yeux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et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visualisez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comment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s’écrit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”sous”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47001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267A33-0F7A-2956-0613-61FA7EC6442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0590D0-8F0E-19AB-B381-A5C9A628DD09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BCE6CC-65C8-5CA2-EA33-FD8E08616B57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Écrivez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mot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sur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ardoises.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4D42B53-FABD-969C-DC06-A6216D467EC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55AA3E-3C96-7780-A8FD-D2E7E277A92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DC13866-BC6C-CF15-5A9E-079B93934F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53A313D-3BB0-DB91-3264-32F2DA4E63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507FC075-B539-8C22-6C16-BCFD584FB7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DF5683A6-4258-BE77-A253-B05F0C00A1D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2685E0C-694E-7920-D517-E6AD9FE02AB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6C1944A8-78C3-534A-9105-95A06A62D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52377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F0614-D566-632A-E026-38D4A7283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7681B5-BF5D-7F41-C07C-2B7158435BC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EA2291B-2BDD-3FE8-FA78-71ADAD24C0A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F244A07-5634-F07E-E883-6B1BAECD44A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52A7965-5C9B-FF48-9E18-6CA2FE83991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684569D-D470-C6AE-BBC6-F31B25990C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E0FA63-F68E-D79B-B627-72F0FA19187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0436DEF-5A19-1D20-7B55-DFC59757B2F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2201A9F-0168-C1B9-5862-2DA49665D53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17BE395-A2C5-B28E-BA84-54A260FED2C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6C5AB-7684-8162-8A60-AD4073BB946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5CE34EA-0D1A-59D6-7A59-75468E58AC5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AE13DF-68AA-ED14-8E44-ABEEF7E38D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950C784-C584-4B75-70FE-B5542ED4A809}"/>
              </a:ext>
            </a:extLst>
          </p:cNvPr>
          <p:cNvSpPr txBox="1"/>
          <p:nvPr/>
        </p:nvSpPr>
        <p:spPr>
          <a:xfrm>
            <a:off x="1512868" y="939740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Corrigez.  «sous»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FE9D363-84C5-1D0C-DACD-EE5E6066F46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88707" y="2476229"/>
            <a:ext cx="9355693" cy="543625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96A4A00-EDDA-70FB-4FB2-CF2AC2A9A5A9}"/>
              </a:ext>
            </a:extLst>
          </p:cNvPr>
          <p:cNvSpPr txBox="1"/>
          <p:nvPr/>
        </p:nvSpPr>
        <p:spPr>
          <a:xfrm>
            <a:off x="4329726" y="3443033"/>
            <a:ext cx="656687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500" b="1" i="0" u="none" strike="noStrike" kern="0" cap="none" spc="48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sous </a:t>
            </a:r>
            <a:endParaRPr kumimoji="0" lang="fr-FR" sz="21500" b="0" i="0" u="none" strike="noStrike" kern="0" cap="none" spc="48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941180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DA2A1-9B82-0E31-54AB-70C49BB50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6F229A-F9E5-15E0-E240-F8753D66B65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5E8910-B37D-9CE6-7D76-7A09B3F4E1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105EF3E-88E0-A001-4ED0-043816EEF7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6B7E8CE-68B5-96DC-0416-740E48436A03}"/>
                </a:ext>
              </a:extLst>
            </p:cNvPr>
            <p:cNvSpPr/>
            <p:nvPr/>
          </p:nvSpPr>
          <p:spPr>
            <a:xfrm>
              <a:off x="1253621" y="330438"/>
              <a:ext cx="7572288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8DB375-C415-40DD-5E13-16733B5FEAB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BFAB65-CB56-E2F0-655E-714893CF03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75797B-A0E0-53A3-0786-528AF5E735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1FC37C-2C2C-6C61-B48A-917B5E4C5C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5492BC6-56BF-7D81-E09C-BF9EAEA0CC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ECB6B4-61D8-5601-EA8C-5C29BC01559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BC021F4-DAAB-086F-1176-72622DC4BA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A84364-FE7E-2795-5F80-811611392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1863" y="495300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5946B46-0190-CA55-629C-B86F5179A3A2}"/>
              </a:ext>
            </a:extLst>
          </p:cNvPr>
          <p:cNvSpPr txBox="1"/>
          <p:nvPr/>
        </p:nvSpPr>
        <p:spPr>
          <a:xfrm>
            <a:off x="828293" y="818648"/>
            <a:ext cx="1242002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sous ,des ,vous, trois, nous, tu, répétons ensemble: sous, des, vous, trois, nous, tu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répéter</a:t>
            </a:r>
            <a:r>
              <a:rPr kumimoji="0" lang="fr-FR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        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trois élèves pour répéter. </a:t>
            </a:r>
            <a:endParaRPr kumimoji="0" lang="fr-MA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E05CCDE-A677-DDCE-D4FB-3E0ED910E1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845" y="3777710"/>
            <a:ext cx="11851998" cy="80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14669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08B42-C7D6-98A4-A7D1-BC57C5039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988781-7479-4F58-6AC6-B4BB7FCD941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1C4B2F8-7AB8-727C-2A64-A3745480D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A853FBB-C9D7-FCC4-958A-8D3B411A7A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69F0DB-FBC1-4A3E-4FDF-E0699F486D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3695E4F-8A0E-402B-267E-988A97FF94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F58EDB1-38EB-E82F-74FD-4157E207584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D53781-7414-F218-ABC6-CF317BBE561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8473086-3A92-E79D-5A45-78B662668F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457FA1-B245-0463-35FD-3B5301AD4E4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C3ADF27-7E9A-BAD4-5BD8-3E93CD4901C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2AF6C34-3F90-70A3-31BF-193DE3D79C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3B1979-DC6C-0C67-98CC-702003E5C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B8B41F4-B4F3-3905-9F15-45B039AEA4F4}"/>
              </a:ext>
            </a:extLst>
          </p:cNvPr>
          <p:cNvSpPr txBox="1"/>
          <p:nvPr/>
        </p:nvSpPr>
        <p:spPr>
          <a:xfrm>
            <a:off x="1462547" y="741580"/>
            <a:ext cx="10690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lire?      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trois élèves pour lire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9BDB4C-BE0C-5EEF-681F-B19D56F2FF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845" y="3777710"/>
            <a:ext cx="11851998" cy="80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89221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152399" y="1181100"/>
            <a:ext cx="13366415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marL="0" marR="0" lvl="0" indent="0" algn="l" defTabSz="5143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0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55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10372501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514376" rtl="0" eaLnBrk="1" fontAlgn="auto" latinLnBrk="0" hangingPunct="1">
                <a:lnSpc>
                  <a:spcPts val="832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Ecriture</a:t>
              </a:r>
            </a:p>
            <a:p>
              <a:pPr marL="0" marR="0" lvl="0" indent="0" algn="ctr" defTabSz="514376" rtl="0" eaLnBrk="1" fontAlgn="auto" latinLnBrk="0" hangingPunct="1">
                <a:lnSpc>
                  <a:spcPts val="832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20455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Des syllabes </a:t>
              </a:r>
              <a:r>
                <a:rPr kumimoji="0" lang="fr-FR" sz="6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0455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avec«c</a:t>
              </a:r>
              <a:r>
                <a:rPr kumimoji="0" lang="fr-FR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20455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-g»</a:t>
              </a:r>
            </a:p>
            <a:p>
              <a:pPr marL="0" marR="0" lvl="0" indent="0" algn="ctr" defTabSz="514376" rtl="0" eaLnBrk="1" fontAlgn="auto" latinLnBrk="0" hangingPunct="1">
                <a:lnSpc>
                  <a:spcPts val="832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20455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3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3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57989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3962401" y="3498846"/>
            <a:ext cx="8991600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Nous allons apprendre à écrire  ces phrases.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6FFE94-CBB8-5AC5-03F8-BAD5BBDA920F}"/>
              </a:ext>
            </a:extLst>
          </p:cNvPr>
          <p:cNvSpPr txBox="1"/>
          <p:nvPr/>
        </p:nvSpPr>
        <p:spPr>
          <a:xfrm>
            <a:off x="5346674" y="4350603"/>
            <a:ext cx="7543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L</a:t>
            </a: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 car est à la gare.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C’est un sac de café.</a:t>
            </a: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1038814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94999" y="587408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3749" y="679329"/>
            <a:ext cx="581346" cy="514106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CDB288F-3CFD-5291-A1D2-3C7062B65FCA}"/>
              </a:ext>
            </a:extLst>
          </p:cNvPr>
          <p:cNvCxnSpPr>
            <a:cxnSpLocks/>
          </p:cNvCxnSpPr>
          <p:nvPr/>
        </p:nvCxnSpPr>
        <p:spPr>
          <a:xfrm>
            <a:off x="1239155" y="4974475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9B9AE2A-43D2-2E52-BC8D-CB4714762180}"/>
              </a:ext>
            </a:extLst>
          </p:cNvPr>
          <p:cNvCxnSpPr>
            <a:cxnSpLocks/>
          </p:cNvCxnSpPr>
          <p:nvPr/>
        </p:nvCxnSpPr>
        <p:spPr>
          <a:xfrm>
            <a:off x="1190662" y="3887492"/>
            <a:ext cx="11041360" cy="9687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80E4DC36-EC88-BE82-AA01-19C821317002}"/>
              </a:ext>
            </a:extLst>
          </p:cNvPr>
          <p:cNvCxnSpPr>
            <a:cxnSpLocks/>
          </p:cNvCxnSpPr>
          <p:nvPr/>
        </p:nvCxnSpPr>
        <p:spPr>
          <a:xfrm>
            <a:off x="1200670" y="4415321"/>
            <a:ext cx="11135873" cy="4355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472555F4-A4CA-F61F-F13C-EA566EF62BF8}"/>
              </a:ext>
            </a:extLst>
          </p:cNvPr>
          <p:cNvSpPr txBox="1"/>
          <p:nvPr/>
        </p:nvSpPr>
        <p:spPr>
          <a:xfrm>
            <a:off x="1657201" y="3816839"/>
            <a:ext cx="142116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9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 Massir Ballpoint"/>
                <a:ea typeface="+mn-ea"/>
                <a:cs typeface="+mn-cs"/>
              </a:rPr>
              <a:t> L</a:t>
            </a:r>
            <a:r>
              <a:rPr lang="fr-MA" sz="9600" b="1" dirty="0">
                <a:solidFill>
                  <a:srgbClr val="106585"/>
                </a:solidFill>
                <a:latin typeface="A Massir Ballpoint"/>
              </a:rPr>
              <a:t>e car est à la gare</a:t>
            </a:r>
            <a:r>
              <a:rPr kumimoji="0" lang="fr-MA" sz="9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 Massir Ballpoint"/>
                <a:ea typeface="+mn-ea"/>
                <a:cs typeface="+mn-cs"/>
              </a:rPr>
              <a:t>. 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8DF9E408-2404-18C7-F085-36F1BCA29A33}"/>
              </a:ext>
            </a:extLst>
          </p:cNvPr>
          <p:cNvSpPr txBox="1"/>
          <p:nvPr/>
        </p:nvSpPr>
        <p:spPr>
          <a:xfrm>
            <a:off x="714632" y="660218"/>
            <a:ext cx="13271307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les mots de la phrase en script.  Regardez bien et suivez les mouvements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la phrase.</a:t>
            </a:r>
          </a:p>
        </p:txBody>
      </p:sp>
    </p:spTree>
    <p:extLst>
      <p:ext uri="{BB962C8B-B14F-4D97-AF65-F5344CB8AC3E}">
        <p14:creationId xmlns:p14="http://schemas.microsoft.com/office/powerpoint/2010/main" val="24776722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D9068-CCA6-5F59-1094-BA396C394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5A99138-2D2C-0B7F-030F-FC6A4DD89ED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B117CAD-C87A-77D9-C748-6F4C00166A7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B74E133-F536-A618-7838-3094D5692903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08203F4-E028-BB81-120E-57D9F3DDF3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8D95FF2-7DAA-6427-47EB-B3FFC9DCDD78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48B051B-0DD2-05D9-E8BA-63F1BA9C1C5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BA5C506-3AD4-D8EA-9A90-27434747700B}"/>
              </a:ext>
            </a:extLst>
          </p:cNvPr>
          <p:cNvGrpSpPr/>
          <p:nvPr/>
        </p:nvGrpSpPr>
        <p:grpSpPr>
          <a:xfrm>
            <a:off x="494999" y="587408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77F1698-3830-F551-69C1-10D9323623F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5B198155-B035-8643-B6E6-44187C2D98F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7B5037B-E03F-0A27-5ED6-BFF425A9686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C5150B7C-644F-CCB0-16FC-B4E719A2ED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1181DF0C-FCDB-9AE8-4924-9CC65D7A5F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F9A9C86-DDDE-32F6-933C-4754F5477A1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155D22E3-76AB-4E65-9651-36EA212B385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4A1A8658-3C80-32A2-2E4C-A1313D88992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C1D1D6B-43E3-A9ED-FD39-F94AD4A93F1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ED6B051-14B1-BA4B-FB5C-02541D0D0D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3749" y="679329"/>
            <a:ext cx="581346" cy="514106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54AF5DFC-3783-E258-B26E-AD3B62FECF9F}"/>
              </a:ext>
            </a:extLst>
          </p:cNvPr>
          <p:cNvCxnSpPr>
            <a:cxnSpLocks/>
          </p:cNvCxnSpPr>
          <p:nvPr/>
        </p:nvCxnSpPr>
        <p:spPr>
          <a:xfrm>
            <a:off x="1239155" y="4974475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EF85DFA7-4984-3861-ADB3-FA36834CCBAA}"/>
              </a:ext>
            </a:extLst>
          </p:cNvPr>
          <p:cNvCxnSpPr>
            <a:cxnSpLocks/>
          </p:cNvCxnSpPr>
          <p:nvPr/>
        </p:nvCxnSpPr>
        <p:spPr>
          <a:xfrm>
            <a:off x="1190662" y="3887492"/>
            <a:ext cx="11041360" cy="9687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393E6743-F49C-3FC0-F4FA-ADD7DC6891FF}"/>
              </a:ext>
            </a:extLst>
          </p:cNvPr>
          <p:cNvCxnSpPr>
            <a:cxnSpLocks/>
          </p:cNvCxnSpPr>
          <p:nvPr/>
        </p:nvCxnSpPr>
        <p:spPr>
          <a:xfrm>
            <a:off x="1200670" y="4415321"/>
            <a:ext cx="11135873" cy="4355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5C8029DE-D9AF-7CEB-855A-A70A8DC8E6DB}"/>
              </a:ext>
            </a:extLst>
          </p:cNvPr>
          <p:cNvSpPr txBox="1"/>
          <p:nvPr/>
        </p:nvSpPr>
        <p:spPr>
          <a:xfrm>
            <a:off x="1657201" y="3816839"/>
            <a:ext cx="142116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9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 Massir Ballpoint"/>
                <a:ea typeface="+mn-ea"/>
                <a:cs typeface="+mn-cs"/>
              </a:rPr>
              <a:t> L</a:t>
            </a:r>
            <a:r>
              <a:rPr lang="fr-MA" sz="9600" b="1" dirty="0">
                <a:solidFill>
                  <a:srgbClr val="106585"/>
                </a:solidFill>
                <a:latin typeface="A Massir Ballpoint"/>
              </a:rPr>
              <a:t>e car est à la gare</a:t>
            </a:r>
            <a:r>
              <a:rPr kumimoji="0" lang="fr-MA" sz="9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 Massir Ballpoint"/>
                <a:ea typeface="+mn-ea"/>
                <a:cs typeface="+mn-cs"/>
              </a:rPr>
              <a:t>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5D60FC3-12C4-DE4B-5044-75E23F0BF2C4}"/>
              </a:ext>
            </a:extLst>
          </p:cNvPr>
          <p:cNvSpPr txBox="1"/>
          <p:nvPr/>
        </p:nvSpPr>
        <p:spPr>
          <a:xfrm>
            <a:off x="1051537" y="690405"/>
            <a:ext cx="1125788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En script, on commence les lettres du haut vers le bas, on laisse un  tout petit espace entre les lettres et un plus grand entre les mots.</a:t>
            </a:r>
          </a:p>
        </p:txBody>
      </p:sp>
    </p:spTree>
    <p:extLst>
      <p:ext uri="{BB962C8B-B14F-4D97-AF65-F5344CB8AC3E}">
        <p14:creationId xmlns:p14="http://schemas.microsoft.com/office/powerpoint/2010/main" val="76575434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22246</TotalTime>
  <Words>5193</Words>
  <Application>Microsoft Office PowerPoint</Application>
  <PresentationFormat>Personnalisé</PresentationFormat>
  <Paragraphs>987</Paragraphs>
  <Slides>117</Slides>
  <Notes>25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117</vt:i4>
      </vt:variant>
    </vt:vector>
  </HeadingPairs>
  <TitlesOfParts>
    <vt:vector size="128" baseType="lpstr">
      <vt:lpstr>Symbol</vt:lpstr>
      <vt:lpstr>Microsoft Uighur</vt:lpstr>
      <vt:lpstr>Dosis</vt:lpstr>
      <vt:lpstr>Aptos</vt:lpstr>
      <vt:lpstr>Carelia</vt:lpstr>
      <vt:lpstr>Wingdings</vt:lpstr>
      <vt:lpstr>Calibri</vt:lpstr>
      <vt:lpstr>Arial</vt:lpstr>
      <vt:lpstr>A Massir Ballpoint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194</cp:revision>
  <dcterms:created xsi:type="dcterms:W3CDTF">2006-08-16T00:00:00Z</dcterms:created>
  <dcterms:modified xsi:type="dcterms:W3CDTF">2025-09-28T10:21:41Z</dcterms:modified>
  <dc:identifier>DAFtlvZnwz4</dc:identifier>
</cp:coreProperties>
</file>