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7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18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19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0.xml" ContentType="application/vnd.openxmlformats-officedocument.presentationml.notesSlide+xml"/>
  <Override PartName="/ppt/tags/tag47.xml" ContentType="application/vnd.openxmlformats-officedocument.presentationml.tags+xml"/>
  <Override PartName="/ppt/notesSlides/notesSlide21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4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599" r:id="rId20"/>
    <p:sldId id="601" r:id="rId21"/>
    <p:sldId id="2147482726" r:id="rId22"/>
    <p:sldId id="2147482727" r:id="rId23"/>
    <p:sldId id="2134809012" r:id="rId24"/>
    <p:sldId id="2147482462" r:id="rId25"/>
    <p:sldId id="2147482463" r:id="rId26"/>
    <p:sldId id="2147482464" r:id="rId27"/>
    <p:sldId id="2147482468" r:id="rId28"/>
    <p:sldId id="2147482465" r:id="rId29"/>
    <p:sldId id="2147482466" r:id="rId30"/>
    <p:sldId id="2147482469" r:id="rId31"/>
    <p:sldId id="2147482467" r:id="rId32"/>
    <p:sldId id="609" r:id="rId33"/>
    <p:sldId id="610" r:id="rId34"/>
    <p:sldId id="2147482483" r:id="rId35"/>
    <p:sldId id="612" r:id="rId36"/>
    <p:sldId id="2147482484" r:id="rId37"/>
    <p:sldId id="2147482485" r:id="rId38"/>
    <p:sldId id="615" r:id="rId39"/>
    <p:sldId id="2147482486" r:id="rId40"/>
    <p:sldId id="2147482481" r:id="rId41"/>
    <p:sldId id="2147482479" r:id="rId42"/>
    <p:sldId id="2147482478" r:id="rId43"/>
    <p:sldId id="620" r:id="rId44"/>
    <p:sldId id="2147482494" r:id="rId45"/>
    <p:sldId id="2147482490" r:id="rId46"/>
    <p:sldId id="2147482495" r:id="rId47"/>
    <p:sldId id="2147482604" r:id="rId48"/>
    <p:sldId id="2147482605" r:id="rId49"/>
    <p:sldId id="2147482491" r:id="rId50"/>
    <p:sldId id="2147482599" r:id="rId51"/>
    <p:sldId id="2147482602" r:id="rId52"/>
    <p:sldId id="2147482603" r:id="rId53"/>
    <p:sldId id="2147482606" r:id="rId54"/>
    <p:sldId id="2147482607" r:id="rId55"/>
    <p:sldId id="2147482608" r:id="rId56"/>
    <p:sldId id="2147482609" r:id="rId57"/>
    <p:sldId id="2147482610" r:id="rId58"/>
    <p:sldId id="2147482611" r:id="rId59"/>
    <p:sldId id="2147482612" r:id="rId60"/>
    <p:sldId id="2147482613" r:id="rId61"/>
    <p:sldId id="2147482614" r:id="rId62"/>
    <p:sldId id="2147482615" r:id="rId63"/>
    <p:sldId id="2147482719" r:id="rId64"/>
    <p:sldId id="2147482720" r:id="rId65"/>
    <p:sldId id="2147482622" r:id="rId66"/>
    <p:sldId id="2147482623" r:id="rId67"/>
    <p:sldId id="2147482624" r:id="rId68"/>
    <p:sldId id="2147482625" r:id="rId69"/>
    <p:sldId id="2147482626" r:id="rId70"/>
    <p:sldId id="2147482630" r:id="rId71"/>
    <p:sldId id="2147482631" r:id="rId72"/>
    <p:sldId id="2147482632" r:id="rId73"/>
    <p:sldId id="2147482633" r:id="rId74"/>
    <p:sldId id="2147482634" r:id="rId75"/>
    <p:sldId id="2147482637" r:id="rId76"/>
    <p:sldId id="2147482639" r:id="rId77"/>
    <p:sldId id="2147482638" r:id="rId78"/>
    <p:sldId id="2147482643" r:id="rId79"/>
    <p:sldId id="2147482644" r:id="rId80"/>
    <p:sldId id="2147482645" r:id="rId81"/>
    <p:sldId id="2147482646" r:id="rId82"/>
    <p:sldId id="2147482647" r:id="rId83"/>
    <p:sldId id="2147482648" r:id="rId84"/>
    <p:sldId id="2147482649" r:id="rId85"/>
    <p:sldId id="2147482650" r:id="rId86"/>
    <p:sldId id="2147482651" r:id="rId87"/>
    <p:sldId id="2147482701" r:id="rId88"/>
    <p:sldId id="2147482652" r:id="rId89"/>
    <p:sldId id="2147482653" r:id="rId90"/>
    <p:sldId id="2147482654" r:id="rId91"/>
    <p:sldId id="2147482656" r:id="rId92"/>
    <p:sldId id="2147482662" r:id="rId93"/>
    <p:sldId id="2134805257" r:id="rId94"/>
    <p:sldId id="2147482657" r:id="rId95"/>
    <p:sldId id="2147482742" r:id="rId96"/>
    <p:sldId id="2147482743" r:id="rId97"/>
    <p:sldId id="2147482671" r:id="rId98"/>
    <p:sldId id="2147482497" r:id="rId99"/>
    <p:sldId id="2147482733" r:id="rId100"/>
    <p:sldId id="2147482734" r:id="rId101"/>
    <p:sldId id="2147482735" r:id="rId102"/>
    <p:sldId id="2147482760" r:id="rId103"/>
    <p:sldId id="2147482761" r:id="rId104"/>
    <p:sldId id="2147482681" r:id="rId105"/>
    <p:sldId id="2147482692" r:id="rId106"/>
    <p:sldId id="2147482747" r:id="rId107"/>
    <p:sldId id="2147482748" r:id="rId108"/>
    <p:sldId id="2147482749" r:id="rId109"/>
    <p:sldId id="2147482750" r:id="rId110"/>
    <p:sldId id="2147482751" r:id="rId111"/>
    <p:sldId id="2147482752" r:id="rId112"/>
    <p:sldId id="2147482753" r:id="rId113"/>
    <p:sldId id="2147482754" r:id="rId114"/>
    <p:sldId id="2147482755" r:id="rId115"/>
    <p:sldId id="2147482756" r:id="rId116"/>
    <p:sldId id="2147482757" r:id="rId117"/>
    <p:sldId id="2147482758" r:id="rId118"/>
    <p:sldId id="2147482709" r:id="rId119"/>
    <p:sldId id="2147482759" r:id="rId120"/>
    <p:sldId id="2147482584" r:id="rId121"/>
    <p:sldId id="700" r:id="rId122"/>
    <p:sldId id="701" r:id="rId123"/>
  </p:sldIdLst>
  <p:sldSz cx="13716000" cy="10287000"/>
  <p:notesSz cx="6858000" cy="9144000"/>
  <p:embeddedFontLst>
    <p:embeddedFont>
      <p:font typeface="Aharoni" panose="02010803020104030203" pitchFamily="2" charset="-79"/>
      <p:bold r:id="rId125"/>
    </p:embeddedFont>
    <p:embeddedFont>
      <p:font typeface="Carelia" panose="020B0604020202020204" charset="0"/>
      <p:regular r:id="rId126"/>
    </p:embeddedFont>
    <p:embeddedFont>
      <p:font typeface="Dosis" pitchFamily="2" charset="0"/>
      <p:regular r:id="rId127"/>
      <p:bold r:id="rId128"/>
    </p:embeddedFont>
    <p:embeddedFont>
      <p:font typeface="Microsoft Uighur" panose="02000000000000000000" pitchFamily="2" charset="-78"/>
      <p:regular r:id="rId129"/>
      <p:bold r:id="rId1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106585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theme" Target="theme/theme1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font" Target="fonts/font4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font" Target="fonts/font2.fntdata"/><Relationship Id="rId13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notesMaster" Target="notesMasters/notesMaster1.xml"/><Relationship Id="rId129" Type="http://schemas.openxmlformats.org/officeDocument/2006/relationships/font" Target="fonts/font5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font" Target="fonts/font3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font" Target="fonts/font1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69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7.png"/><Relationship Id="rId4" Type="http://schemas.openxmlformats.org/officeDocument/2006/relationships/image" Target="../media/image35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77.pn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6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35.svg"/><Relationship Id="rId10" Type="http://schemas.openxmlformats.org/officeDocument/2006/relationships/image" Target="../media/image43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56.jp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5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58.pn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58.pn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34.png"/><Relationship Id="rId5" Type="http://schemas.openxmlformats.org/officeDocument/2006/relationships/image" Target="../media/image63.png"/><Relationship Id="rId4" Type="http://schemas.openxmlformats.org/officeDocument/2006/relationships/image" Target="../media/image62.svg"/><Relationship Id="rId9" Type="http://schemas.openxmlformats.org/officeDocument/2006/relationships/image" Target="../media/image65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1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a b c d e f g h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i j kl m n o p q 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r s t u v w x y z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lettres de l’alphabet.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TextBox 7">
            <a:extLst>
              <a:ext uri="{FF2B5EF4-FFF2-40B4-BE49-F238E27FC236}">
                <a16:creationId xmlns:a16="http://schemas.microsoft.com/office/drawing/2014/main" id="{B2AFFA73-7CC4-8D19-091E-A4793B025077}"/>
              </a:ext>
            </a:extLst>
          </p:cNvPr>
          <p:cNvSpPr txBox="1"/>
          <p:nvPr/>
        </p:nvSpPr>
        <p:spPr>
          <a:xfrm>
            <a:off x="4535281" y="8126539"/>
            <a:ext cx="746760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fr-FR" dirty="0">
                <a:solidFill>
                  <a:srgbClr val="FF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Remarque: </a:t>
            </a:r>
          </a:p>
          <a:p>
            <a:pPr algn="ctr" defTabSz="685834"/>
            <a:r>
              <a:rPr lang="fr-FR" dirty="0">
                <a:solidFill>
                  <a:srgbClr val="0070C0"/>
                </a:solidFill>
              </a:rPr>
              <a:t>La première séance est consacrée à la dictée de quelques lettres de l’alphabet présentées au palier 1, tandis que les séances suivantes porteront sur la dictée de syllabes et de mots.</a:t>
            </a:r>
            <a:endParaRPr lang="fr-FR" b="1" dirty="0">
              <a:solidFill>
                <a:srgbClr val="0070C0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«le loup »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5243851" y="3989668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2590800" y="3748756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AFA3797-8780-6162-E712-ADDE441A3E12}"/>
              </a:ext>
            </a:extLst>
          </p:cNvPr>
          <p:cNvSpPr/>
          <p:nvPr/>
        </p:nvSpPr>
        <p:spPr>
          <a:xfrm>
            <a:off x="2975666" y="50117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C73B32-8285-ADD3-3449-3FA1FE66185A}"/>
              </a:ext>
            </a:extLst>
          </p:cNvPr>
          <p:cNvSpPr/>
          <p:nvPr/>
        </p:nvSpPr>
        <p:spPr>
          <a:xfrm>
            <a:off x="4103416" y="499777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DBA7E1-4814-4684-320E-1BCC243C46EC}"/>
              </a:ext>
            </a:extLst>
          </p:cNvPr>
          <p:cNvSpPr/>
          <p:nvPr/>
        </p:nvSpPr>
        <p:spPr>
          <a:xfrm>
            <a:off x="4495800" y="50117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91D543-AD14-9EAC-35D5-2941FAF6AAA0}"/>
              </a:ext>
            </a:extLst>
          </p:cNvPr>
          <p:cNvSpPr/>
          <p:nvPr/>
        </p:nvSpPr>
        <p:spPr>
          <a:xfrm>
            <a:off x="4966417" y="4988184"/>
            <a:ext cx="554868" cy="273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CE2F20-4864-D885-7F41-BE0B6E101555}"/>
              </a:ext>
            </a:extLst>
          </p:cNvPr>
          <p:cNvSpPr/>
          <p:nvPr/>
        </p:nvSpPr>
        <p:spPr>
          <a:xfrm>
            <a:off x="3468910" y="4997778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1C0440-13A2-9DC3-29BF-21E4DD5A02E3}"/>
              </a:ext>
            </a:extLst>
          </p:cNvPr>
          <p:cNvSpPr/>
          <p:nvPr/>
        </p:nvSpPr>
        <p:spPr>
          <a:xfrm>
            <a:off x="5931178" y="500425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9FCCEC-047D-B905-B206-BFD36C906B72}"/>
              </a:ext>
            </a:extLst>
          </p:cNvPr>
          <p:cNvSpPr/>
          <p:nvPr/>
        </p:nvSpPr>
        <p:spPr>
          <a:xfrm flipH="1">
            <a:off x="7359394" y="4988184"/>
            <a:ext cx="269274" cy="2388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DE71F-DC4A-3E5E-B448-18791C78FAEC}"/>
              </a:ext>
            </a:extLst>
          </p:cNvPr>
          <p:cNvSpPr/>
          <p:nvPr/>
        </p:nvSpPr>
        <p:spPr>
          <a:xfrm>
            <a:off x="7786651" y="501171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371227-700C-5EB7-C676-A961BE53AA22}"/>
              </a:ext>
            </a:extLst>
          </p:cNvPr>
          <p:cNvSpPr/>
          <p:nvPr/>
        </p:nvSpPr>
        <p:spPr>
          <a:xfrm>
            <a:off x="8292279" y="502544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C3480B8-69F0-A195-B028-7ABBB97A722C}"/>
              </a:ext>
            </a:extLst>
          </p:cNvPr>
          <p:cNvSpPr/>
          <p:nvPr/>
        </p:nvSpPr>
        <p:spPr>
          <a:xfrm>
            <a:off x="6702403" y="5007065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40957" y="4073325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2384910" y="3384678"/>
            <a:ext cx="1091783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I</a:t>
            </a:r>
            <a:r>
              <a:rPr lang="fr-MA" sz="96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</a:t>
            </a: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MA" sz="96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lit</a:t>
            </a: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un livre.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540C74-69EE-B4DA-7281-1E222D3F3F0E}"/>
              </a:ext>
            </a:extLst>
          </p:cNvPr>
          <p:cNvSpPr/>
          <p:nvPr/>
        </p:nvSpPr>
        <p:spPr>
          <a:xfrm>
            <a:off x="8843631" y="502544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5243851" y="3989668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2590800" y="3748756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AFA3797-8780-6162-E712-ADDE441A3E12}"/>
              </a:ext>
            </a:extLst>
          </p:cNvPr>
          <p:cNvSpPr/>
          <p:nvPr/>
        </p:nvSpPr>
        <p:spPr>
          <a:xfrm>
            <a:off x="2975666" y="50117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C73B32-8285-ADD3-3449-3FA1FE66185A}"/>
              </a:ext>
            </a:extLst>
          </p:cNvPr>
          <p:cNvSpPr/>
          <p:nvPr/>
        </p:nvSpPr>
        <p:spPr>
          <a:xfrm>
            <a:off x="4103416" y="499777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DBA7E1-4814-4684-320E-1BCC243C46EC}"/>
              </a:ext>
            </a:extLst>
          </p:cNvPr>
          <p:cNvSpPr/>
          <p:nvPr/>
        </p:nvSpPr>
        <p:spPr>
          <a:xfrm>
            <a:off x="4495800" y="50117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91D543-AD14-9EAC-35D5-2941FAF6AAA0}"/>
              </a:ext>
            </a:extLst>
          </p:cNvPr>
          <p:cNvSpPr/>
          <p:nvPr/>
        </p:nvSpPr>
        <p:spPr>
          <a:xfrm>
            <a:off x="4966417" y="4988184"/>
            <a:ext cx="554868" cy="273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CE2F20-4864-D885-7F41-BE0B6E101555}"/>
              </a:ext>
            </a:extLst>
          </p:cNvPr>
          <p:cNvSpPr/>
          <p:nvPr/>
        </p:nvSpPr>
        <p:spPr>
          <a:xfrm>
            <a:off x="3468910" y="4997778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1C0440-13A2-9DC3-29BF-21E4DD5A02E3}"/>
              </a:ext>
            </a:extLst>
          </p:cNvPr>
          <p:cNvSpPr/>
          <p:nvPr/>
        </p:nvSpPr>
        <p:spPr>
          <a:xfrm>
            <a:off x="5931178" y="500425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9FCCEC-047D-B905-B206-BFD36C906B72}"/>
              </a:ext>
            </a:extLst>
          </p:cNvPr>
          <p:cNvSpPr/>
          <p:nvPr/>
        </p:nvSpPr>
        <p:spPr>
          <a:xfrm flipH="1">
            <a:off x="7359394" y="4988184"/>
            <a:ext cx="269274" cy="2388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DE71F-DC4A-3E5E-B448-18791C78FAEC}"/>
              </a:ext>
            </a:extLst>
          </p:cNvPr>
          <p:cNvSpPr/>
          <p:nvPr/>
        </p:nvSpPr>
        <p:spPr>
          <a:xfrm>
            <a:off x="7786651" y="501171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371227-700C-5EB7-C676-A961BE53AA22}"/>
              </a:ext>
            </a:extLst>
          </p:cNvPr>
          <p:cNvSpPr/>
          <p:nvPr/>
        </p:nvSpPr>
        <p:spPr>
          <a:xfrm>
            <a:off x="8292279" y="502544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C3480B8-69F0-A195-B028-7ABBB97A722C}"/>
              </a:ext>
            </a:extLst>
          </p:cNvPr>
          <p:cNvSpPr/>
          <p:nvPr/>
        </p:nvSpPr>
        <p:spPr>
          <a:xfrm>
            <a:off x="6702403" y="5007065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40957" y="4073325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2384910" y="3384678"/>
            <a:ext cx="1091783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I</a:t>
            </a:r>
            <a:r>
              <a:rPr lang="fr-MA" sz="96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</a:t>
            </a: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MA" sz="96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lit</a:t>
            </a: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un livre.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540C74-69EE-B4DA-7281-1E222D3F3F0E}"/>
              </a:ext>
            </a:extLst>
          </p:cNvPr>
          <p:cNvSpPr/>
          <p:nvPr/>
        </p:nvSpPr>
        <p:spPr>
          <a:xfrm>
            <a:off x="8843631" y="502544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356213705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16.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068DC4D-E06E-8E27-1A0B-E5214964A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048" y="1784254"/>
            <a:ext cx="6200503" cy="795982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CCD036B-12D3-1589-5472-35F7388BA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6859" y="2501844"/>
            <a:ext cx="9932907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0382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16.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7E3706-C9FB-0F93-64CF-B07DCFFE5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048" y="1784254"/>
            <a:ext cx="6200503" cy="795982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205412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16813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D0AB4B0-E5FD-029A-BB39-AD21CA0D3D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114" y="2705100"/>
            <a:ext cx="12338685" cy="336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77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16.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4B304F-C268-2307-3A5A-F29328B7F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048" y="1784254"/>
            <a:ext cx="6200503" cy="795982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3627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77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557507A-475A-85AA-1223-76A1886AB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2053" y="3848100"/>
            <a:ext cx="8361582" cy="150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7748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16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AD5479F-C599-A8C4-EB38-6B6DA9E87F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0213" y="1754268"/>
            <a:ext cx="6200503" cy="795982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181600" y="7202808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3316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514871" y="66955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lit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249A5EA-A1B4-7335-A264-CC45225F6C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9315" y="3112717"/>
            <a:ext cx="10932726" cy="2940737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47AC33B2-3D55-001A-A86F-71A790872C5D}"/>
              </a:ext>
            </a:extLst>
          </p:cNvPr>
          <p:cNvSpPr/>
          <p:nvPr/>
        </p:nvSpPr>
        <p:spPr>
          <a:xfrm>
            <a:off x="7924800" y="3253532"/>
            <a:ext cx="4572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CD9C35-1D97-F872-26FC-A2DAB73B3740}"/>
              </a:ext>
            </a:extLst>
          </p:cNvPr>
          <p:cNvSpPr/>
          <p:nvPr/>
        </p:nvSpPr>
        <p:spPr>
          <a:xfrm>
            <a:off x="3048001" y="5295901"/>
            <a:ext cx="318300" cy="4572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9632043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E73E290-0B7F-D226-D918-599942E37C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2235" y="4243481"/>
            <a:ext cx="11280553" cy="224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4487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16.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02597" y="1727385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D7398A7-E545-5918-E34D-0497F4375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4606" y="2771131"/>
            <a:ext cx="6200503" cy="690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«l»- «  j » - «  t » –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  ». 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«L »- «  j » - «  t » –  « d 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l »- «  j » - «  t » –  « d  » 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2330917" y="4154206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l    j   t   d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les lettres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l j t d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l - j - t -d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1482390" y="671757"/>
            <a:ext cx="1179900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«e»- «  r » - «  p » –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 ». 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«e »- «  r » - «  p » –  « o 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l »- «  j » - «  t » –  « d  » ?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e    r   p   o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les lettres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e r p o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e - r - p - o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- lit – lavabo – louche- livre.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516D3C-5115-3F35-7941-A553B16D29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4038" y="2494967"/>
            <a:ext cx="2385267" cy="146316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C79E912-17D3-87A6-F53D-E68C157761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6551" y="2288208"/>
            <a:ext cx="2010056" cy="187668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8E41C21-A9EA-DE4B-25C6-756EC999B4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2500" y="4730006"/>
            <a:ext cx="1578356" cy="105558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99AB99D-6951-3A2F-7D79-B61C3D1C55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74028" y="3449711"/>
            <a:ext cx="2010056" cy="226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louche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2C737E4-53BF-95EE-30E2-B194898F2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3238500"/>
            <a:ext cx="2782884" cy="314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88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une louche . Répétons ensemble “La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“La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</a:t>
            </a:r>
            <a:r>
              <a:rPr lang="fr-FR" sz="8000" b="1" dirty="0" err="1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louch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D5F561-40AE-B787-268D-2D6A26EA85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678" y="4021302"/>
            <a:ext cx="3896077" cy="439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51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lit. Comment vous dites lit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0ABEF-8A5B-D2C2-D77F-65F3FD8CB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3562" y="3467100"/>
            <a:ext cx="496887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lit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lit , </a:t>
            </a:r>
            <a:r>
              <a:rPr lang="fr-FR" sz="2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lit 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lit” ”. Encore une fois “un lit”.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lit”?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075E62-C2CB-A814-6A43-9AD972507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262" y="4218430"/>
            <a:ext cx="5144822" cy="315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livre. Comment vous dites livre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3C499D4-3138-EEBA-FF80-55E36371F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3237523"/>
            <a:ext cx="4902236" cy="322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livre , 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livre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livre”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livre”?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644967" y="2588404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livre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1A9FFD-3474-9B0D-85B9-C7DF1EBFC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2195" y="4360889"/>
            <a:ext cx="4902236" cy="322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livre est sur le lit,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livre est sur le lit.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6" name="Image 5" descr="Une image contenant meubles, lit, literie, chambre&#10;&#10;Le contenu généré par l’IA peut être incorrect.">
            <a:extLst>
              <a:ext uri="{FF2B5EF4-FFF2-40B4-BE49-F238E27FC236}">
                <a16:creationId xmlns:a16="http://schemas.microsoft.com/office/drawing/2014/main" id="{D2DA5BD7-B297-AB40-57CD-2FC431882C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413" y="4264797"/>
            <a:ext cx="5257800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939030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lavabo . Comment vous dites lavabo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2CA4EC-A493-6EDC-348F-F2B7F384D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4020" y="3308195"/>
            <a:ext cx="4013082" cy="374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lavabo ,le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lavabo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“un lavabo”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lavabo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lavabo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8E912F8-2F67-30A8-3DBC-7E3EB005C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6772" y="4206538"/>
            <a:ext cx="4013082" cy="374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Ali se lave au lavabo.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Ali se lave au lavabo, qui veut répéter la phrase?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6" name="Image 5" descr="Une image contenant dessin, croquis, clipart, garçon&#10;&#10;Le contenu généré par l’IA peut être incorrect.">
            <a:extLst>
              <a:ext uri="{FF2B5EF4-FFF2-40B4-BE49-F238E27FC236}">
                <a16:creationId xmlns:a16="http://schemas.microsoft.com/office/drawing/2014/main" id="{0822DD08-1B3B-D085-991B-889D4D0C72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252" y="3309824"/>
            <a:ext cx="7540948" cy="574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0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- lit – lavabo – louche- livre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la lettre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l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A5E820-378D-0F44-13AC-3AB2C7AAB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3313" y="3931679"/>
            <a:ext cx="3022043" cy="26211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9862D02-6B47-8F2F-BEC0-13F35C46EB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234" y="3270095"/>
            <a:ext cx="2399540" cy="37468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13A602-26DA-18A1-EE5F-09AC25B08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5831" y="3932628"/>
            <a:ext cx="4072169" cy="24979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DB6A45-4E3F-2439-D659-9EC94C9E24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9157" y="3951612"/>
            <a:ext cx="2782884" cy="314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1564031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3970670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6925440" y="6717373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lavabo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 lit- livre-louche 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3ED5BA-E626-C28D-DA92-CCA39106C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3716" y="2977817"/>
            <a:ext cx="3022043" cy="262111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BD44FE9-6B4B-D3DC-A5C2-21E1D63CCB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305" y="2676060"/>
            <a:ext cx="2399540" cy="37468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A037A31-72F3-4289-5BCA-FA561C0829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8902" y="3338593"/>
            <a:ext cx="4072169" cy="249794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21B82E8-04ED-F547-F5CD-BD7C6C9A01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9695" y="2511594"/>
            <a:ext cx="2782884" cy="3141966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7E94F33F-8EEF-625A-5E34-4E9E86439E11}"/>
              </a:ext>
            </a:extLst>
          </p:cNvPr>
          <p:cNvSpPr/>
          <p:nvPr/>
        </p:nvSpPr>
        <p:spPr>
          <a:xfrm>
            <a:off x="10412493" y="6717373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0F29329-1562-17E2-5D16-A33FB0AD8237}"/>
              </a:ext>
            </a:extLst>
          </p:cNvPr>
          <p:cNvSpPr/>
          <p:nvPr/>
        </p:nvSpPr>
        <p:spPr>
          <a:xfrm>
            <a:off x="7077840" y="6869773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A5C45DB-F84B-7AA1-F786-A3E86A604E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7439" y="4041640"/>
            <a:ext cx="3022043" cy="262111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E69E132-A676-3F58-5BA3-725BC9A679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5639" y="4268536"/>
            <a:ext cx="4013082" cy="374681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8FBCC22-F5FF-CAD0-4AAB-96EFFF3533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4247" y="2571617"/>
            <a:ext cx="4072169" cy="249794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683AED-03F9-DC2B-E2CE-9DDEE4E25E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98976" y="5909870"/>
            <a:ext cx="2782884" cy="314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1664AB5-B618-9F86-93CB-81EC5C9FB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1504" y="3027461"/>
            <a:ext cx="3022043" cy="262111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DBC7F5D-C0BC-6F93-BD12-C8884E2BD8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758" y="2451376"/>
            <a:ext cx="4013082" cy="37468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C39FDD7-018E-1943-723E-067B89EC3D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1993" y="2954725"/>
            <a:ext cx="4072169" cy="249794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3B801E1-71F1-A6D9-2F14-0E992F1C49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8976" y="5909870"/>
            <a:ext cx="2782884" cy="314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359255"/>
            <a:chOff x="1373134" y="3340063"/>
            <a:chExt cx="9400808" cy="4889808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947211" y="622150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5D090DB-6AC0-3FCB-3523-1C15228C4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04" y="2274266"/>
            <a:ext cx="4013082" cy="37468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60AECF7-EBC0-F329-1C8E-4F166126A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4247" y="2571617"/>
            <a:ext cx="4072169" cy="249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livre et louche.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A9AF942-3096-DDF7-2172-B90AF901A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8275" y="2208945"/>
            <a:ext cx="3022043" cy="26211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B5DBF13-4D42-547B-E051-B7A2964454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504" y="2274266"/>
            <a:ext cx="4013082" cy="37468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A7C6729-2BF4-D8C0-2EC6-8C2CD6CF8C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4247" y="2571617"/>
            <a:ext cx="4072169" cy="2497944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025714" y="1541699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5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287228" y="1971637"/>
            <a:ext cx="3386931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4388544" y="5376437"/>
            <a:ext cx="4783573" cy="4358509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8064429" y="4712112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8EED6B62-AE61-A3BC-3552-A343593436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1402" y="5987703"/>
            <a:ext cx="2782884" cy="314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3 mots.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L-l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l»,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l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0" y="4397006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l minuscule . Elle fait le son « l». Qui veut lire « l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L majuscule . Elle fait le son « l ». Qui veut lire « l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a » qui veut 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La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  est à côté de la lettre  a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la », « l »  « a » « la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 a » « la ».     Qui veut lire « l » « a » « la ». 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196425" y="756100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lo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  est à côté de la lettre  o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lo », « l »  « o » « lo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 o » « lo ». Qui veut lire « l » « o » « lo »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23302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li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  est à côté de la lettre  i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li » « l »  « i » « li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 i » « li ». Qui veut lire « l » « i » « li ». 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23302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le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  est à côté de la lettre  e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le » « l»  « e » « le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 » « e » « le ». Qui veut lire « l» « e » « le ».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lé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  est à côté de la lettre  é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lé ». « l »  « é » « lé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 é » « lé ». Qui veut lire « l » « é » « lé ». 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196425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lu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  est à côté de la lettre  u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lu » « l »  « u » « lu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 u » « lu ». Qui veut lire « l » « u » « lu ». 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847CF-D131-89D7-10FE-D5AA9ADB6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775385-B5E8-D1D2-29D6-88A1C3027F8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E664565-3743-E89C-FDA4-D9F9B324E05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EE0BD93-00FE-20ED-2F64-5F0F89C511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4C8DBD2-5C43-6E30-ED50-F54E528B47E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38B501-0CDD-61DF-99A6-F61B18214A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C44539-E9FF-2268-CBC6-41B2B8C686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1101DE-08DB-DD87-B0C1-84C5F7DB79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13A4A0-F9D3-D44E-3F1E-1F38A6061F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6FDB1F-85C2-C43C-3727-1B1116F5CE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C21CF-A101-D52B-76B3-639C0E0314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B15F9A-CA3A-BF12-201A-22C0F0962E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BB96F5-4BA7-012E-7AE7-F8D7B244B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91B0CD1-CCD5-C794-7336-212AA601991F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FFB718-3150-CEB2-B619-367BF22C46A9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123A9C-64A4-65DA-55F6-A4B5A0D9F7F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D3C6B9-A374-D45F-AD02-2540B4693D8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a » « l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05329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593DA-0E1A-1BF5-C52C-57531FC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324E1D-B1CF-84AF-BF22-5AAD3170CD0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577BC-F2FF-A209-CCCC-86D1B2ED2C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6D67C4-0EE7-8E7D-AD1C-CF72FE84330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E794A-51DE-8425-3E51-0E306D751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18C381-B149-C774-F2A8-C5414E1903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93FEFC3-E0D5-32D0-BB23-6F52C86972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D8FDDB-BBBC-A826-D4E2-1D01DD5FBAB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68B74E-3681-774F-D29C-13276BAD5A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EE37985-7E6F-4431-0BFF-63D07094917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20BFFF-EFAF-6C2E-6EE3-E9FA2C089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8157D8-FCE4-0C4E-5FC5-B651074AED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50D014-CD4D-E5D7-0873-8B850B484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C8947B-61FE-5F4B-DB1F-FBC0DF10C69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19C163-ECB4-760E-1501-29F2841D701E}"/>
              </a:ext>
            </a:extLst>
          </p:cNvPr>
          <p:cNvSpPr txBox="1"/>
          <p:nvPr/>
        </p:nvSpPr>
        <p:spPr>
          <a:xfrm>
            <a:off x="1209213" y="825368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al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a est à côté de la lettre  l 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al » « a»  « l» « al».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 » «l» « al». Qui veut lire « a » « l» « al ». 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63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 - lit – lavabo – louche- livre.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L-l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L-l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 l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FD276-E675-07B0-4EAE-7E8853A6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2236B8-3851-41D0-3265-A74AA72C1D5A}"/>
              </a:ext>
            </a:extLst>
          </p:cNvPr>
          <p:cNvSpPr/>
          <p:nvPr/>
        </p:nvSpPr>
        <p:spPr>
          <a:xfrm>
            <a:off x="-1" y="27467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138229-78CF-ACF9-F6F0-01758DC3EF7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62000F-8944-23FD-FB20-AFFE75A067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087D6D-9526-773E-BB78-C8EC94A44E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29EB7D-3224-C7E7-F860-AA051DB07D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8ED39-3B9A-A3E2-FF88-B155EBD350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6EEA709-9CF9-34FB-48FE-392B93EB5B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F4D7EE0-A0F3-B166-3BDA-00148BE793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05784BE-031E-1877-7D1A-8ED9ECA052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2CB8CC4-4E39-C93D-0CFA-D65B58B2EB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CA50FE-48A6-593D-3312-0EE5875DC2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1A3D764-92AF-2BDF-5867-3782C281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D62943-0992-06D7-C07D-E03D3B12F35C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16D69B-DDE6-5273-0E65-89BF53BF7FC4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ol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  est à côté de la lettre  l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ol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 o»  « l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ol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 » « l»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o » « l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048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 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l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l est à côté du graphème ou 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«l »  «ou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l » «ou»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lou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l» « ou»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lou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4BDBA15-DA7B-B22D-260C-A86F85B353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0400" y="2171701"/>
            <a:ext cx="7617085" cy="571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124B24C-ED4A-41F7-3552-16E6C500DA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6312" y="2171700"/>
            <a:ext cx="8731173" cy="655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DD5654-FD87-0D6F-3CE8-4480528068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7264" y="2171700"/>
            <a:ext cx="9180221" cy="689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034F3FE-FC47-BA32-42D1-6DC90E8C02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4746" y="2569215"/>
            <a:ext cx="8574825" cy="524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lala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779793" y="378268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l »  « a »  «  la »-  «  l »  «  a »  «  la »- « la » «  la » « lala 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 l » « a »  «  la »- «  l » «  a » «  la »-« la » «la» « lala ».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498248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4984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4066516" y="375578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lé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lu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721578" y="5751608"/>
            <a:ext cx="342901" cy="136702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374013" y="5604122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 »  « é »  «  lé ».   «  l »  «  u »  «  lu ».      « lé »  «  lu » .   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lélu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l »  « é »  «  lé ».   «  l »  «  u »  «  lu ».   « lé »  «  lu » .  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lélu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3847080" y="3786677"/>
            <a:ext cx="522022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197642" y="5553598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7351877" y="5553598"/>
            <a:ext cx="342899" cy="18248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065143" y="604195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l»  « i »  «  li ».   «l»  «a»  «la ».   «li»  «la» .   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«l»  « i »  «la ».   «l»  «  a »  «la ».   «li »  «la » . 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lila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9F0EC-9881-D862-1D67-CDB1ECAD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883F4D-7993-67C4-E6C1-8FFB94E5111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978928-E3DA-B035-1341-E46E329700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11F2CE-BC80-3197-F955-E6F99B5DA0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357E13-CA2D-899F-064D-8F1B3EF30E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FEB225F-E321-72AD-055D-7C7DBAB5A3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D735C83-6610-DA4B-09A8-5AC5ABFB6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19646F-E726-59F2-2745-8B024C2010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AD1E2D2-BF8A-BA02-5B62-281658CA29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08473D1-C13E-8330-FA71-9E80FA1586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D200013-A220-B062-5A2A-411229B8F75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B6962-81C7-405B-58BB-81DA079DB0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F38770-D1B9-9965-B278-E8644BDE4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FF3DE-4385-D666-EA0F-15341F2D4FB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FA3E041-AA5C-8F54-1F66-41E1E8521CFF}"/>
              </a:ext>
            </a:extLst>
          </p:cNvPr>
          <p:cNvSpPr txBox="1"/>
          <p:nvPr/>
        </p:nvSpPr>
        <p:spPr>
          <a:xfrm>
            <a:off x="4691733" y="3800127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le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5BB50E3-CA75-6A5B-2EE6-DD63676E8AA8}"/>
              </a:ext>
            </a:extLst>
          </p:cNvPr>
          <p:cNvSpPr/>
          <p:nvPr/>
        </p:nvSpPr>
        <p:spPr>
          <a:xfrm rot="16200000">
            <a:off x="5465581" y="562156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43F0859-4AEE-6697-DAB5-557E3463D14C}"/>
              </a:ext>
            </a:extLst>
          </p:cNvPr>
          <p:cNvSpPr/>
          <p:nvPr/>
        </p:nvSpPr>
        <p:spPr>
          <a:xfrm rot="16200000">
            <a:off x="7465830" y="562156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BE5E6D7-5CF8-12C7-C240-0095C9A7DAB3}"/>
              </a:ext>
            </a:extLst>
          </p:cNvPr>
          <p:cNvSpPr txBox="1"/>
          <p:nvPr/>
        </p:nvSpPr>
        <p:spPr>
          <a:xfrm>
            <a:off x="1065143" y="604195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l»  « e »  «  le ».   «  l »  «  o »  «  lo ».  «le»  «lo » .  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lelo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«l»  « e »  « le ».   «l»  « o»  « lo ».   « le »  «  lo » .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lelo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956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5831882" y="4721818"/>
            <a:ext cx="310642" cy="252560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09843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«l»  «i» «li» . On entend li et on écrit lit avec la lettre t, on ne prononce pas la lettre t, c’est une lettre muette . Lisons ensemble «lit»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FF8C5-1AC2-A65A-A58B-D77DD89A5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8D380C-7E24-7F4E-4FAA-8B2E5F65EF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01B56E2-730F-84D3-49D3-44EAB762AB7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BD5990C-26B4-26FC-8310-D2326D708B4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AFC66BC-9CE3-3F09-F5D6-93379F916CE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996DF2-925D-5DDB-966E-629BAD340B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B08BE99-38CC-202A-316F-A3B4FF0658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D990F3-0F82-2CD8-DD49-84511A90C6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A7C062-8DBD-E3B5-0295-2384C699F6A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D717789-D407-FA5C-6C58-79E61DFFD6E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2BFE4FE-4EA0-3E3C-531D-6EE2FEA380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33ECC6F-4073-2816-7ED8-C72066F6D10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47FD9FC-36CB-DA79-B0BA-0E6556362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C35455-1C52-771B-0740-85ABD5F0C87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9C6415A7-18F7-23A4-054A-8461CF0E832D}"/>
              </a:ext>
            </a:extLst>
          </p:cNvPr>
          <p:cNvSpPr txBox="1"/>
          <p:nvPr/>
        </p:nvSpPr>
        <p:spPr>
          <a:xfrm>
            <a:off x="5041671" y="40005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lou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p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4" name="Parenthèse ouvrante 43">
            <a:extLst>
              <a:ext uri="{FF2B5EF4-FFF2-40B4-BE49-F238E27FC236}">
                <a16:creationId xmlns:a16="http://schemas.microsoft.com/office/drawing/2014/main" id="{E37A5767-2C65-9BEF-08D6-C4DE424724D2}"/>
              </a:ext>
            </a:extLst>
          </p:cNvPr>
          <p:cNvSpPr/>
          <p:nvPr/>
        </p:nvSpPr>
        <p:spPr>
          <a:xfrm rot="16200000">
            <a:off x="7211389" y="4318366"/>
            <a:ext cx="574080" cy="466274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2551044-B222-7310-1876-73280EDD74C6}"/>
              </a:ext>
            </a:extLst>
          </p:cNvPr>
          <p:cNvSpPr txBox="1"/>
          <p:nvPr/>
        </p:nvSpPr>
        <p:spPr>
          <a:xfrm>
            <a:off x="1265585" y="764668"/>
            <a:ext cx="1098438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«l»  «ou»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lou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. On entend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lou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et on écrit loup avec la lettre p, on ne prononce pas la lettre p, c’est une lettre muette . Lisons ensemble «loup»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341250918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946A66-2277-E3DB-2D01-52C4F2CB80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555" y="4019223"/>
            <a:ext cx="12462956" cy="155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- la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 - la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le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le”.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”le”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4419600" y="2883489"/>
            <a:ext cx="1032384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035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le</a:t>
            </a:r>
            <a:r>
              <a:rPr lang="fr-FR" sz="10350" b="1" kern="0" spc="480" dirty="0">
                <a:solidFill>
                  <a:srgbClr val="215968"/>
                </a:solidFill>
                <a:latin typeface="Dosis" pitchFamily="2" charset="0"/>
              </a:rPr>
              <a:t> lit</a:t>
            </a:r>
            <a:endParaRPr lang="fr-FR" sz="1035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lit.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 répéter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33E7A4D-C6F4-7B23-E44C-D3615CF517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9696" y="4525612"/>
            <a:ext cx="5506296" cy="337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352800" y="3150274"/>
            <a:ext cx="754493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le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le”.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“le”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“le”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le»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le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la”.  Lisons   ensemble ”la”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C7DCB7C-6019-7827-AFA9-81419160858F}"/>
              </a:ext>
            </a:extLst>
          </p:cNvPr>
          <p:cNvSpPr txBox="1"/>
          <p:nvPr/>
        </p:nvSpPr>
        <p:spPr>
          <a:xfrm>
            <a:off x="3276600" y="2321301"/>
            <a:ext cx="11831864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54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la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louche.</a:t>
            </a:r>
            <a:endParaRPr lang="fr-FR" sz="54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9FF2D4-3019-7CC9-D1F7-9545EF9F8D36}"/>
              </a:ext>
            </a:extLst>
          </p:cNvPr>
          <p:cNvSpPr txBox="1"/>
          <p:nvPr/>
        </p:nvSpPr>
        <p:spPr>
          <a:xfrm>
            <a:off x="1462547" y="886988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louche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répéter? 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2240A00-E872-E2FE-0191-60D0EDC255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1987" y="4533900"/>
            <a:ext cx="2782884" cy="314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“la”.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“la”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“la”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«la»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la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Le, la , une , un , et sur, répétons ensemble: Le, la , une , c’est , est , et,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AD6C49-0E95-CECE-C610-7ABCA1ACC3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27" y="4381500"/>
            <a:ext cx="12647581" cy="119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9F9FD03-C8D5-BEB9-C301-CEAB12A21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27" y="4381500"/>
            <a:ext cx="12647581" cy="119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  "l "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 l 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6324600" y="4350603"/>
            <a:ext cx="5675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le loup- Il lit un livre.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2006143" y="6008281"/>
            <a:ext cx="6158564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1945674" y="4585881"/>
            <a:ext cx="560943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2006143" y="5295900"/>
            <a:ext cx="63109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1943291" y="4156680"/>
            <a:ext cx="6373815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Le loup</a:t>
            </a:r>
          </a:p>
        </p:txBody>
      </p:sp>
      <p:pic>
        <p:nvPicPr>
          <p:cNvPr id="30" name="Picture 4" descr="Peau moyennement claire main qui écrit image clipart ...">
            <a:extLst>
              <a:ext uri="{FF2B5EF4-FFF2-40B4-BE49-F238E27FC236}">
                <a16:creationId xmlns:a16="http://schemas.microsoft.com/office/drawing/2014/main" id="{F882240D-7A49-55DF-DBFA-089F0C1C9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741" y="4010457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3E3BF-9575-8AE4-C864-058B81325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F12044-2414-2D84-410C-2FC01562129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A856895-58C1-28AD-B487-236438FECD7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59DF874-B55C-9E55-20DD-BD70C863E59D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7F9892-CF8D-4C1E-A75D-26216094C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F7C04F9-4EA8-EADB-C8C2-9F390172B7A5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9E1239-F6C3-76C6-DCD0-7BCCAC504F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864382D-8E9D-1201-8FCF-593589D47C9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AABDB1-50DD-7C5D-0A4C-FF821F2A47C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65043B4-DA77-0A43-B157-0142D2FB204E}"/>
                </a:ext>
              </a:extLst>
            </p:cNvPr>
            <p:cNvSpPr/>
            <p:nvPr/>
          </p:nvSpPr>
          <p:spPr>
            <a:xfrm>
              <a:off x="329910" y="330438"/>
              <a:ext cx="8496000" cy="101158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8307F94-5D6F-1915-EF32-60847773B1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6884FB6-74D7-782D-061B-3F23533B725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4DF55C1-6292-387F-9166-1A960DFFF04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E22233-35DB-D733-7EF7-E9A5C1420B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E632323-E6A9-B2E0-FF37-58B97AF5389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2E0F2B8-84B5-FC40-46E1-3F4552731E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D609221-119F-1BAE-320C-8DAEB03265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E9D2C65-4FE8-4B37-502A-FA4D7E9A1A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3785" y="670023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80A6973-B0B7-02DC-4985-77C066F339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0" y="3695700"/>
            <a:ext cx="6710349" cy="239988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26163075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21181</TotalTime>
  <Words>5904</Words>
  <Application>Microsoft Office PowerPoint</Application>
  <PresentationFormat>Personnalisé</PresentationFormat>
  <Paragraphs>1023</Paragraphs>
  <Slides>121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121</vt:i4>
      </vt:variant>
    </vt:vector>
  </HeadingPairs>
  <TitlesOfParts>
    <vt:vector size="133" baseType="lpstr">
      <vt:lpstr>Calibri</vt:lpstr>
      <vt:lpstr>Arial</vt:lpstr>
      <vt:lpstr>Symbol</vt:lpstr>
      <vt:lpstr>Microsoft Uighur</vt:lpstr>
      <vt:lpstr>Dosis</vt:lpstr>
      <vt:lpstr>Carelia</vt:lpstr>
      <vt:lpstr>Aharoni</vt:lpstr>
      <vt:lpstr>A Massir Ballpoint</vt:lpstr>
      <vt:lpstr>Aptos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176</cp:revision>
  <dcterms:created xsi:type="dcterms:W3CDTF">2006-08-16T00:00:00Z</dcterms:created>
  <dcterms:modified xsi:type="dcterms:W3CDTF">2025-09-17T13:41:08Z</dcterms:modified>
  <dc:identifier>DAFtlvZnwz4</dc:identifier>
</cp:coreProperties>
</file>