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7.xml" ContentType="application/vnd.openxmlformats-officedocument.presentationml.notesSlide+xml"/>
  <Override PartName="/ppt/tags/tag47.xml" ContentType="application/vnd.openxmlformats-officedocument.presentationml.tags+xml"/>
  <Override PartName="/ppt/notesSlides/notesSlide18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1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9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63" r:id="rId22"/>
    <p:sldId id="2147482464" r:id="rId23"/>
    <p:sldId id="2147482465" r:id="rId24"/>
    <p:sldId id="2147482466" r:id="rId25"/>
    <p:sldId id="2147482467" r:id="rId26"/>
    <p:sldId id="2147482468" r:id="rId27"/>
    <p:sldId id="2147482474" r:id="rId28"/>
    <p:sldId id="2147482475" r:id="rId29"/>
    <p:sldId id="2147482470" r:id="rId30"/>
    <p:sldId id="2147482471" r:id="rId31"/>
    <p:sldId id="2147482472" r:id="rId32"/>
    <p:sldId id="2147482473" r:id="rId33"/>
    <p:sldId id="2147482482" r:id="rId34"/>
    <p:sldId id="2147482476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29" r:id="rId60"/>
    <p:sldId id="2147482530" r:id="rId61"/>
    <p:sldId id="2147482531" r:id="rId62"/>
    <p:sldId id="2147482532" r:id="rId63"/>
    <p:sldId id="2147482506" r:id="rId64"/>
    <p:sldId id="2147482507" r:id="rId65"/>
    <p:sldId id="2147482508" r:id="rId66"/>
    <p:sldId id="2147482509" r:id="rId67"/>
    <p:sldId id="2147482510" r:id="rId68"/>
    <p:sldId id="2147482514" r:id="rId69"/>
    <p:sldId id="2147482515" r:id="rId70"/>
    <p:sldId id="2147482516" r:id="rId71"/>
    <p:sldId id="2147482534" r:id="rId72"/>
    <p:sldId id="2147482585" r:id="rId73"/>
    <p:sldId id="2147482586" r:id="rId74"/>
    <p:sldId id="2147482535" r:id="rId75"/>
    <p:sldId id="2147482536" r:id="rId76"/>
    <p:sldId id="2147482587" r:id="rId77"/>
    <p:sldId id="2147482518" r:id="rId78"/>
    <p:sldId id="2147482519" r:id="rId79"/>
    <p:sldId id="2147482520" r:id="rId80"/>
    <p:sldId id="2147482524" r:id="rId81"/>
    <p:sldId id="2147482528" r:id="rId82"/>
    <p:sldId id="2147482523" r:id="rId83"/>
    <p:sldId id="2147482521" r:id="rId84"/>
    <p:sldId id="2147482522" r:id="rId85"/>
    <p:sldId id="2147482527" r:id="rId86"/>
    <p:sldId id="631" r:id="rId87"/>
    <p:sldId id="2147482537" r:id="rId88"/>
    <p:sldId id="2147482553" r:id="rId89"/>
    <p:sldId id="2147482538" r:id="rId90"/>
    <p:sldId id="2147482539" r:id="rId91"/>
    <p:sldId id="2147482541" r:id="rId92"/>
    <p:sldId id="2147482542" r:id="rId93"/>
    <p:sldId id="2147482543" r:id="rId94"/>
    <p:sldId id="2147482549" r:id="rId95"/>
    <p:sldId id="2147482566" r:id="rId96"/>
    <p:sldId id="2147482567" r:id="rId97"/>
    <p:sldId id="2147482569" r:id="rId98"/>
    <p:sldId id="2147482570" r:id="rId99"/>
    <p:sldId id="644" r:id="rId100"/>
    <p:sldId id="2147482554" r:id="rId101"/>
    <p:sldId id="2147482555" r:id="rId102"/>
    <p:sldId id="683" r:id="rId103"/>
    <p:sldId id="2147482588" r:id="rId104"/>
    <p:sldId id="2147482574" r:id="rId105"/>
    <p:sldId id="2147482571" r:id="rId106"/>
    <p:sldId id="2147482575" r:id="rId107"/>
    <p:sldId id="2147482572" r:id="rId108"/>
    <p:sldId id="2147482576" r:id="rId109"/>
    <p:sldId id="2147482579" r:id="rId110"/>
    <p:sldId id="2147482577" r:id="rId111"/>
    <p:sldId id="2147482580" r:id="rId112"/>
    <p:sldId id="2147482581" r:id="rId113"/>
    <p:sldId id="2147482582" r:id="rId114"/>
    <p:sldId id="2147482583" r:id="rId115"/>
    <p:sldId id="2147482584" r:id="rId116"/>
    <p:sldId id="700" r:id="rId117"/>
    <p:sldId id="701" r:id="rId118"/>
  </p:sldIdLst>
  <p:sldSz cx="13716000" cy="10287000"/>
  <p:notesSz cx="6858000" cy="9144000"/>
  <p:embeddedFontLst>
    <p:embeddedFont>
      <p:font typeface="Abadi" panose="020B0604020104020204" pitchFamily="34" charset="0"/>
      <p:regular r:id="rId120"/>
    </p:embeddedFont>
    <p:embeddedFont>
      <p:font typeface="Carelia" panose="020B0604020202020204" charset="0"/>
      <p:regular r:id="rId121"/>
    </p:embeddedFont>
    <p:embeddedFont>
      <p:font typeface="Dosis" pitchFamily="2" charset="0"/>
      <p:regular r:id="rId122"/>
      <p:bold r:id="rId123"/>
    </p:embeddedFont>
    <p:embeddedFont>
      <p:font typeface="Microsoft Uighur" panose="02000000000000000000" pitchFamily="2" charset="-78"/>
      <p:regular r:id="rId124"/>
      <p:bold r:id="rId1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29D4A"/>
    <a:srgbClr val="215968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565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4.fntdata"/><Relationship Id="rId128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5.fntdata"/><Relationship Id="rId12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notesMaster" Target="notesMasters/notesMaster1.xml"/><Relationship Id="rId12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1.fntdata"/><Relationship Id="rId125" Type="http://schemas.openxmlformats.org/officeDocument/2006/relationships/font" Target="fonts/font6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78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35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79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72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84.pn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84.png"/><Relationship Id="rId4" Type="http://schemas.openxmlformats.org/officeDocument/2006/relationships/image" Target="../media/image35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7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6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image" Target="../media/image53.png"/><Relationship Id="rId4" Type="http://schemas.openxmlformats.org/officeDocument/2006/relationships/image" Target="../media/image35.sv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8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1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2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2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3.png"/><Relationship Id="rId5" Type="http://schemas.openxmlformats.org/officeDocument/2006/relationships/image" Target="../media/image35.svg"/><Relationship Id="rId10" Type="http://schemas.openxmlformats.org/officeDocument/2006/relationships/image" Target="../media/image51.png"/><Relationship Id="rId4" Type="http://schemas.openxmlformats.org/officeDocument/2006/relationships/image" Target="../media/image34.png"/><Relationship Id="rId9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2.png"/><Relationship Id="rId10" Type="http://schemas.openxmlformats.org/officeDocument/2006/relationships/image" Target="../media/image54.png"/><Relationship Id="rId4" Type="http://schemas.openxmlformats.org/officeDocument/2006/relationships/image" Target="../media/image35.svg"/><Relationship Id="rId9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4.png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5.svg"/><Relationship Id="rId7" Type="http://schemas.openxmlformats.org/officeDocument/2006/relationships/image" Target="../media/image5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52.png"/><Relationship Id="rId9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69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2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25.jpeg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25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74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a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164703"/>
              </p:ext>
            </p:extLst>
          </p:nvPr>
        </p:nvGraphicFramePr>
        <p:xfrm>
          <a:off x="1259530" y="2213436"/>
          <a:ext cx="10566599" cy="58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B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D2352-CDBD-09A9-EB98-EC59ADC4F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4BC710-CFAA-80EE-3BA0-88C33ED940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24AE52-DB61-FBA8-46E1-02F948371C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A03A3-A903-8C97-4E34-451D566351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58C703-C5AF-2CAF-D3D1-749A9FADAF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ABFDCC-7A78-09A7-8406-382CCDC2B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462F7D8-3233-4CEA-D40D-B2D22FA5B62B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6D0A68F-98C6-2474-9BFB-F1A0A78EA3E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C11D14-57E7-249C-FECF-629D6B5155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BD92C29-9CDB-803D-7168-20188526A94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130988F-9CEF-9515-1ADB-D8C8CF3A1B3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6F30A62-DD2F-0024-2BEB-6A525240F6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5F8C9AB-7B2F-053F-EF69-988432A336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F6B9A2F-8749-0D53-8DF4-A477F287742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797AB46-82E0-2A64-B2C7-F4CA288DEB1E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6F7CE1B-9F4B-323F-A87B-74EFD155C8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248400" cy="78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725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2BA6DAF-8292-E3AE-B514-028CF27CE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113" y="1784255"/>
            <a:ext cx="6248400" cy="7898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3491013" y="5459746"/>
            <a:ext cx="63246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C43D6F7-3C24-DFC3-2AC9-DC01F2576F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989" y="3130466"/>
            <a:ext cx="12659460" cy="298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B33D81E-8E41-1D34-A9A0-13E52B6A6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592" y="1816950"/>
            <a:ext cx="6248400" cy="78985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530608" y="6591300"/>
            <a:ext cx="5973384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DA8C97-AB5C-2E26-D0D3-C3C68CF312C2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A126A4CF-1987-C26D-86CF-95F9FBE59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9209" y="3314700"/>
            <a:ext cx="11147038" cy="32652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34A660-DBA4-33DF-C9A9-8782D1BFD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554A3-A8F3-6436-3DF8-318F23050133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d dans dix. Je vais relier la lettre d avec l’image du chiffre dix 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4AE9875-968B-F21D-BA93-883D6C8E5F79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D16F3C7-9BBE-CDA7-F1C1-13016F82A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123938"/>
            <a:ext cx="11667300" cy="3417694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4114800" y="4313372"/>
            <a:ext cx="2971800" cy="8682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633AD106-1499-331E-ECF5-647B1F08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284AF827-5CBC-CED3-4489-45BDBDCC5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750917"/>
            <a:ext cx="6248400" cy="7898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5427947" y="7993093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814115" y="459969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les lettres en suivant le modèle à la maison . </a:t>
            </a:r>
          </a:p>
          <a:p>
            <a:pPr defTabSz="342900">
              <a:defRPr/>
            </a:pP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E487F34-1875-4584-6D7E-5A2A87E503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175" y="3009900"/>
            <a:ext cx="12480026" cy="389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07.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2CFE768-C507-1DCD-1768-DA0C0A863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84" y="3626161"/>
            <a:ext cx="3158429" cy="52299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2BAEF38-1835-D3CF-78B1-55508369E0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2534" y="3630923"/>
            <a:ext cx="3158429" cy="522997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3426D82-1BFB-533A-5FE3-E983CB526C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0" y="3626161"/>
            <a:ext cx="4274392" cy="522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Banane- dindon – école – renard – dix - danser.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8F7C2D-3C1A-13F9-C833-A2A8AD8370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1600" y="2181212"/>
            <a:ext cx="1690401" cy="14342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F800369-5384-3358-72D5-1E0870A2C8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7822" y="2205624"/>
            <a:ext cx="2038109" cy="16424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BEEAA9-992C-289A-9F7F-4E67CDECD2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6000" y="2157400"/>
            <a:ext cx="2447978" cy="143427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CEEB794-69B9-85B2-902F-1802ADCE27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1600" y="4145805"/>
            <a:ext cx="2617551" cy="155781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37FF17E-02C7-F2F4-B6EA-E760E918D9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3248" y="4400224"/>
            <a:ext cx="1569143" cy="145145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590849F-1D22-1069-DE47-00091E3C31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04762" y="3992359"/>
            <a:ext cx="1763438" cy="228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banane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AD92EB50-3796-50B6-46F8-9CF143D7E1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3162300"/>
            <a:ext cx="4380470" cy="438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banan</a:t>
            </a:r>
            <a:r>
              <a:rPr lang="fr-FR" sz="88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348740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banane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5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Répétons ensemble “une </a:t>
            </a:r>
            <a:r>
              <a:rPr lang="fr-FR" sz="25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e” ”. Encore une fois “une </a:t>
            </a:r>
            <a:r>
              <a:rPr lang="fr-FR" sz="25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banane”?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51E50F2E-B4DC-9919-0922-2B7295B3AF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4381500"/>
            <a:ext cx="4380470" cy="438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31EC60D2-7F56-43E7-369A-5A97F90CF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13" y="2136176"/>
            <a:ext cx="60198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dindon.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dindon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dindon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6878CB9A-7C7C-F3AD-F43D-A61D694460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463579"/>
            <a:ext cx="6019800" cy="46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renard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3CE0434-94D2-BBD2-726E-72EDE4DC6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549" y="3314700"/>
            <a:ext cx="5474902" cy="32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0" y="739550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renard 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renard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renard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renard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renard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renar</a:t>
            </a:r>
            <a:r>
              <a:rPr lang="fr-FR" sz="80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d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BD4435-9BBA-C466-7CD7-054BFB846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393" y="4904186"/>
            <a:ext cx="5474902" cy="32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D3E4B5-5E0D-08B1-47D8-2EC751F72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157" y="3341466"/>
            <a:ext cx="3993207" cy="3258343"/>
          </a:xfrm>
          <a:prstGeom prst="rect">
            <a:avLst/>
          </a:prstGeom>
        </p:spPr>
      </p:pic>
      <p:pic>
        <p:nvPicPr>
          <p:cNvPr id="7" name="Image 6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692ABEC0-177B-6C7D-BD54-26E3E1FACA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435" y="3037418"/>
            <a:ext cx="5035129" cy="3866437"/>
          </a:xfrm>
          <a:prstGeom prst="rect">
            <a:avLst/>
          </a:prstGeom>
        </p:spPr>
      </p:pic>
      <p:pic>
        <p:nvPicPr>
          <p:cNvPr id="9" name="Image 8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2A111CF4-F55F-F93A-9B47-7594BE389F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430" y="3037417"/>
            <a:ext cx="3258343" cy="32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renard regarde le dindon,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renard regarde le dindon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1C7EE08-8581-2F41-FB34-757EA2EE94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1926" y="3907691"/>
            <a:ext cx="7472146" cy="376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danse . Danser  Comment vous dites danser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18AD56-0AEE-A894-0221-5A9F7BE06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668" y="2778471"/>
            <a:ext cx="2930351" cy="37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06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danse , 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anser  . Répétons ensemble “ danser ” ”. Encore une fois “danser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danser”?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danser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DA2299-30B4-9DA4-16BF-2A3167D8A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3909057"/>
            <a:ext cx="2930351" cy="37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89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D89287-DD24-4184-622A-0C7B1C236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3337472"/>
            <a:ext cx="6164936" cy="36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</a:t>
            </a:r>
            <a:r>
              <a:rPr lang="fr-FR" sz="9000" b="1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écol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959676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”. Encore une fois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école”?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3E47A4-355C-2EA2-E510-1372DE755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387" y="4105775"/>
            <a:ext cx="6164936" cy="36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9" cy="3562413"/>
            <a:chOff x="2853490" y="4076700"/>
            <a:chExt cx="12609208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Banane- dindon – école – renard – dix - danser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b , d e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et é.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chiffre 10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dix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157B4A-5CDE-DC39-97C8-85FD53CC9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9871" y="3361891"/>
            <a:ext cx="3024391" cy="279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dix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Dix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dix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”. Encore une fois “dix”.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dix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2E2D7D-0D3E-1535-4C9A-6359440DD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335" y="4260609"/>
            <a:ext cx="3024391" cy="279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549B29-E343-39E7-71B8-B33C58DD6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144" y="3848100"/>
            <a:ext cx="3968607" cy="2667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AE990F-7557-E720-BDE6-6A0C3D4AA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105" y="4467216"/>
            <a:ext cx="2213929" cy="20478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D7AAC0F-A8E3-61DA-5BC6-FDA226B516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5674" y="4305300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Il y a dix classes à l’école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Il y a dix classes à l’école 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0A91569-E185-2C34-13F6-DB8FF72E2E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9558" y="3972314"/>
            <a:ext cx="6164936" cy="414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banane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–renard–dindon.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E3C7DF-E762-FBFD-495B-CB958A838D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731" y="3483453"/>
            <a:ext cx="3409564" cy="2782107"/>
          </a:xfrm>
          <a:prstGeom prst="rect">
            <a:avLst/>
          </a:prstGeom>
        </p:spPr>
      </p:pic>
      <p:pic>
        <p:nvPicPr>
          <p:cNvPr id="10" name="Image 9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27A19DAF-58F8-48DD-04FE-E20F871002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295" y="3268283"/>
            <a:ext cx="4299200" cy="3301323"/>
          </a:xfrm>
          <a:prstGeom prst="rect">
            <a:avLst/>
          </a:prstGeom>
        </p:spPr>
      </p:pic>
      <p:pic>
        <p:nvPicPr>
          <p:cNvPr id="14" name="Image 13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B7A6FE68-99F2-210E-0A36-AEFF44C38F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597" y="3179404"/>
            <a:ext cx="2782107" cy="278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dix – école - danser.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E45A322-90C4-0E5C-B469-EFCDF788F6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101" y="3197572"/>
            <a:ext cx="3968607" cy="2667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703FD5D-201B-CA88-3B9B-82EE32665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0062" y="3816688"/>
            <a:ext cx="2213929" cy="20478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76864F6-78E1-3246-823A-903E78AC42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9631" y="365477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D6A75F-E51A-79D0-1CDD-C3EE9DEC1B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0060" y="2542137"/>
            <a:ext cx="3169295" cy="2586054"/>
          </a:xfrm>
          <a:prstGeom prst="rect">
            <a:avLst/>
          </a:prstGeom>
        </p:spPr>
      </p:pic>
      <p:pic>
        <p:nvPicPr>
          <p:cNvPr id="15" name="Image 14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94518277-1DD8-8AC9-9702-E24404DA81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6" name="Image 15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A21A084C-2CBE-BB28-9061-44887CFA39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27953E-C959-189C-91B7-EFD1B00205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E95A579-375A-169C-328F-A14C7E4F22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7732" y="5960028"/>
            <a:ext cx="2213929" cy="204788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5FEF45A-30D7-B8C7-EDFE-00AA66DF54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8DB171-990F-8E15-FDB0-E8135744C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0060" y="2542137"/>
            <a:ext cx="3169295" cy="2586054"/>
          </a:xfrm>
          <a:prstGeom prst="rect">
            <a:avLst/>
          </a:prstGeom>
        </p:spPr>
      </p:pic>
      <p:pic>
        <p:nvPicPr>
          <p:cNvPr id="14" name="Image 13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3B1A07E5-0083-C53D-CB62-8B886205FE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5" name="Image 14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05C77EB1-BE8A-6314-9726-E5444DCAEC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F774DF7-6665-5679-9C52-C39391490A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27312CA-C4B3-0ECD-4230-456B2576BD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7732" y="5960028"/>
            <a:ext cx="2213929" cy="204788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DADDD0D-1AEE-90F6-AB25-22B924EE9A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359255"/>
            <a:chOff x="1373134" y="3340063"/>
            <a:chExt cx="9400808" cy="4889808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894888" y="3807550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947211" y="622150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1FD2BA0A-4989-FF12-58C4-BF7487D8F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310F619-48EB-63E1-C0F5-F60B003E7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  <p:pic>
        <p:nvPicPr>
          <p:cNvPr id="15" name="Image 14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6550270F-395A-9A31-A219-DC7B4B355B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6" name="Image 15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43C7CD38-6B43-9FA4-D8E7-2938DB1E3A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renard et dix.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2430928" y="1698629"/>
            <a:ext cx="1413546" cy="7747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7841661" y="5422712"/>
            <a:ext cx="793110" cy="10725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8476B13E-A631-D4D3-9F16-E8520259D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0060" y="2542137"/>
            <a:ext cx="3169295" cy="2586054"/>
          </a:xfrm>
          <a:prstGeom prst="rect">
            <a:avLst/>
          </a:prstGeom>
        </p:spPr>
      </p:pic>
      <p:pic>
        <p:nvPicPr>
          <p:cNvPr id="11" name="Image 10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D9BA247E-ED6D-9D06-A1FB-E8F025DF10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3" name="Image 12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2B097162-E356-CCCC-91E5-55A2F70C72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DE356CF-4F06-EF28-715D-E0485AD82A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4EBB74-E0D4-9954-7EF8-04E6ADFA0F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7732" y="5960028"/>
            <a:ext cx="2213929" cy="204788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EFDF6DF-0C48-BB4C-1A42-00C7D69521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56016" y="75702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4 mots. Prenez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EE8288-CF22-DB8C-4391-1023E8517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706" y="2355755"/>
            <a:ext cx="5393578" cy="6551141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9601200" y="38481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D01CCC-1F17-531E-B434-3F345F54D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5674" y="2355755"/>
            <a:ext cx="4397121" cy="622608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3168220" y="557910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18EEDD6-7BD3-1501-5DC9-E1A5343F8C18}"/>
              </a:ext>
            </a:extLst>
          </p:cNvPr>
          <p:cNvSpPr/>
          <p:nvPr/>
        </p:nvSpPr>
        <p:spPr>
          <a:xfrm>
            <a:off x="4144234" y="468657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F1A9A36-47D8-B72B-CC8C-9AA9DA13DBB4}"/>
              </a:ext>
            </a:extLst>
          </p:cNvPr>
          <p:cNvSpPr/>
          <p:nvPr/>
        </p:nvSpPr>
        <p:spPr>
          <a:xfrm>
            <a:off x="9610725" y="7670251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2A2BBA5-E0AC-A406-488C-2CE46CAB491E}"/>
              </a:ext>
            </a:extLst>
          </p:cNvPr>
          <p:cNvSpPr/>
          <p:nvPr/>
        </p:nvSpPr>
        <p:spPr>
          <a:xfrm>
            <a:off x="8482895" y="479691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100076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B b – D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E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E é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b », « b », « e », « é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5021802" y="3924300"/>
            <a:ext cx="594359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8800" b="1" dirty="0">
                <a:solidFill>
                  <a:srgbClr val="106585"/>
                </a:solidFill>
              </a:rPr>
              <a:t>b - d - e - é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534494" y="892864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minuscule . Elle fait le son « b ».Qui veut lire « b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b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majuscule . Elle fait le son « b ». Qui veut lire « b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B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 majuscule b minuscule . Elles font le son « b ». Qui veut lire « b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3056688" y="2566528"/>
            <a:ext cx="8373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B – b 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banane », je vois la lettre b et j’entends le son « b»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na» « ne » «banane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71600" y="3842482"/>
            <a:ext cx="7010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b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anan</a:t>
            </a:r>
            <a:r>
              <a:rPr lang="fr-FR" sz="1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4E62B677-D363-4A9E-11D7-1346895A0D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2793142"/>
            <a:ext cx="4436160" cy="443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b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41529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84733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205162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b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b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B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829182" y="361246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B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B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minuscule . Elle fait le son « d ». Qui veut lire « d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d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majuscule . Elle fait le son « d ». Qui veut lire « d»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D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07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Banane- dindon – école – renard –dix - danser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b , d , e , é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b , </a:t>
            </a:r>
            <a:r>
              <a:rPr lang="fr-FR" sz="3200">
                <a:latin typeface="Dosis" pitchFamily="2" charset="0"/>
              </a:rPr>
              <a:t>d , e , </a:t>
            </a:r>
            <a:r>
              <a:rPr lang="fr-FR" sz="3200" dirty="0">
                <a:latin typeface="Dosis" pitchFamily="2" charset="0"/>
              </a:rPr>
              <a:t>é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 majuscule d minuscule . Elles font le son « d ». Qui veut lire « d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D- d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dindon », je vois la lettre d et j’entends le son « d»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 « don » , « dindon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64156" y="3087669"/>
            <a:ext cx="65192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in</a:t>
            </a: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on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688C804C-F3E7-0B55-F6E8-677AF0C54D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93" y="2857500"/>
            <a:ext cx="4321348" cy="394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d en minuscule.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Regardez comment je fais.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524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507709" y="4464538"/>
            <a:ext cx="425529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d</a:t>
            </a:r>
            <a:endParaRPr lang="fr-MA" sz="166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d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D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D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D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d minuscule et D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D-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d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d en minuscule et D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e minuscule . Elle fait le son « e ». Qui veut lire « e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e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474655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E  majuscule . Elle fait le son « e ». Qui veut lire « e»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E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165933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C0F90-2161-6FEC-3912-0D8B6DCD7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D5D0A5-236F-4A7C-FC2E-794B6CC8F06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28DB46B-E2F4-B112-30ED-E27CA433F0D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4E40D4-42CF-F447-D937-3961928C17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9656FF-A649-6BB9-F8AD-481AE10AE4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94FEE6-31CE-880E-7668-D91FFF76F6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8E06925-6246-8BD5-4302-181364995D8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FD02C27-B37B-0C31-27B5-6F6B9D2159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E0F000F-D6A8-EE04-FF9B-F6987790AC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3080AE1-05DD-FDD3-5B0A-EAA23FB9B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CBEC3F-61CF-4A05-4AD1-B1C06F3AE5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2845D9-D3D7-49E9-8105-98E15413D6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889DB6-81DE-5F05-9AB9-D779ABF9F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85FCB7-F21E-1B71-960C-C8FFDE4B3E92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graphème é minuscule . Elle fait le son « é ». Qui veut lire « é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CF15918-906E-1786-7B6B-28844554E417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é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34023406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7619-4848-6712-C650-E6776FEF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E89EE6-FD5A-A7D0-25E2-78AAF88E75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5615B-BC8D-49F1-5DD7-F85C6E4AA2B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CF283B1-FA8D-940A-1BDB-84C141408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F31E49-6A83-7FA5-3B7D-77F00AD0689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F9A1362-230C-6C19-246B-BF6366CB574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45676F-CB03-63DA-DB76-EC67D91B226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5C095F7-A8FD-C403-05A9-73BD6863F2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75453CE-3E61-DEEE-20CB-C36A9FDE64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B246C81-DD41-5BC4-8BE3-28A274987BD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BAA833-1BCC-1B98-E21B-248C409DA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57B266-BA65-84BB-F6F0-054666A54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1AA605-B103-BDC0-D729-06F84A1B7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9C081-6B68-3F9C-08E1-EE4424407D78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 , e, é . Qui veut lire « e » , « e »,  « é ».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9CE64AE-5C3A-3903-817E-D73EC6078FFB}"/>
              </a:ext>
            </a:extLst>
          </p:cNvPr>
          <p:cNvSpPr txBox="1"/>
          <p:nvPr/>
        </p:nvSpPr>
        <p:spPr>
          <a:xfrm>
            <a:off x="2590800" y="3858161"/>
            <a:ext cx="70723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E -  e - é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8771916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renard », je vois la lettre e et j’entends le son « e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re » « nard» «  renard 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106594" y="4462126"/>
            <a:ext cx="6313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r</a:t>
            </a: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e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nar</a:t>
            </a:r>
            <a:r>
              <a:rPr lang="fr-FR" sz="13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C86BDE-4BE1-DFAD-5F97-98BFB8D90B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1332" y="3523042"/>
            <a:ext cx="3866649" cy="315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293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50C7-D567-9FC8-44C9-9DD94E1A8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548A48-836E-23DF-A018-0033E63F79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61557C-21FE-24CD-8CF9-D8B1F7B81E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BDEC6BB-7563-5FCA-093D-65FB668CE7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DC5D20-9F00-05DD-D84D-0F52460E004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6DEBC91-B4BA-25A2-584A-FC462DE70D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B55A14E-6B02-1772-3DA7-3230388A06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A21B4F7-435B-A97A-8B4E-1707CD34D5C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C2F9A0-9598-A479-B3A0-9474B1372E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0719A4C-09CF-EDD8-5D7E-00D7107FA22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D7739EE-FE9B-108F-FF77-AB2A2069D4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0BAC49F-E4B5-ED84-3FFF-A9A57FBDC4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6CCDE9-92D1-881B-A6AB-9D81D132E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E0AD13-72FB-9252-DB4E-E086597F1632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école », je vois le graphème é et j’entends le son « é»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é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 le» «  école 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6ACFB8-C576-9277-393A-620987C1B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37616" y="4763347"/>
            <a:ext cx="6313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é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col</a:t>
            </a:r>
            <a:r>
              <a:rPr lang="fr-FR" sz="13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66C6B5-3E15-AE6F-F03D-A337EE86E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1639" y="4385019"/>
            <a:ext cx="3968607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657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e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e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7787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e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294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569279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E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93528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E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345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E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1778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8423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e minuscule et E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E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3408930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e minuscule et E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6067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10589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797490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b dans le mot biberon,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biberon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571706" y="3995183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5583A511-9FAD-8480-99FA-910EF21306EE}"/>
              </a:ext>
            </a:extLst>
          </p:cNvPr>
          <p:cNvSpPr/>
          <p:nvPr/>
        </p:nvSpPr>
        <p:spPr>
          <a:xfrm>
            <a:off x="5122804" y="4004708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b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120754"/>
              </p:ext>
            </p:extLst>
          </p:nvPr>
        </p:nvGraphicFramePr>
        <p:xfrm>
          <a:off x="364237" y="4120197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bilal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adore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bébé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51A90E-3EB6-EC64-58A7-F1EE7295D1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404034" y="6315484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d dans le mot livre,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3049544" y="4624212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Dora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4495800" y="5112818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C67A3-4BA8-C7BC-6B4A-13556942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D41DE1-F669-7EF9-D6BD-21B842911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FFCC6C-1BC6-053D-5B65-87B510D12A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D81868-10E0-98C4-9A0D-C0600E09D8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47BD7-6108-93F4-8B40-E5CDB07B0D5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8251B26-A6A9-CB3B-3F7A-F636755DC3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87E0A-E912-D4DB-30FE-302F43FAFC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E1BA36-4362-4E08-F295-4AF21130E0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3EE6B3-1AB5-9F5F-5C9C-9905DE933D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4F4CA-3F20-0E15-61F0-52188C8CC5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AA672E-D59F-B681-3D31-B2C5374F5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9CDB96-39CD-15D0-64A3-8E776B8E70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7114A79-413F-A1D5-EDE8-A71FFFD9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DBE1BE-ED12-281D-E284-0BDEA82AF941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avec le doigt la lettre d 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6D2E5-A835-3419-5055-D56B040F1DCC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E6AF6C-1E39-982D-F5E9-95EFEF8F4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209357"/>
              </p:ext>
            </p:extLst>
          </p:nvPr>
        </p:nvGraphicFramePr>
        <p:xfrm>
          <a:off x="777116" y="4242133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danser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adore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Dix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685BFF3-D5B3-9921-BA34-D10EA20B18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947221C-E214-461D-E575-51931AE3B3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598793" y="6395846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184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é dans le mot école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école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538368" y="3995183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178675"/>
              </p:ext>
            </p:extLst>
          </p:nvPr>
        </p:nvGraphicFramePr>
        <p:xfrm>
          <a:off x="499551" y="5138183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751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236151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été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pédale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</a:t>
            </a:r>
            <a:r>
              <a:rPr lang="fr-FR" sz="2800" b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graphème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FF4FC0-3542-AD87-38E8-E45509B0F9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2808593" y="7380839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309A39C-8340-A807-2D89-02D4A50B2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248400" cy="78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8046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2E758-EE06-1279-EED8-F39C6C761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227997-446C-2004-C76A-5F6ED760AAB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8202979-3E30-2808-5F70-CD42FFA5C44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9BBF69-8BE6-D091-6EBF-324E397421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49AE144-AC2B-FBE2-67D4-1CFE50043E1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D14AF3-780D-6212-93D6-07236AD5B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52B8C78-3FFD-CF50-5A77-85B4E956F69F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9D4889-E5CC-92C2-9861-FF5BFDDF5E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42C6A0-F160-9650-7407-AE75767EA71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93E2FC-ADF3-E48F-353C-5DA66D01B3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B34736E-B16C-8C8C-01B8-B0DC582D6F2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98E2B5E-37FD-3456-713D-1FB9DF8EE1F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6002437-9FF4-88FE-EB84-01B99519C01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AFC9EEE-A04D-C028-D895-C9AAFC4B9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91409FE7-9DD8-B33F-839F-F7E5A09C9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1816951"/>
            <a:ext cx="6248400" cy="7898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692C9E9-DA09-5597-16AE-23BE156296D1}"/>
              </a:ext>
            </a:extLst>
          </p:cNvPr>
          <p:cNvSpPr/>
          <p:nvPr/>
        </p:nvSpPr>
        <p:spPr>
          <a:xfrm>
            <a:off x="3771900" y="4118411"/>
            <a:ext cx="6324600" cy="14207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FA9519-1912-999F-F62F-74F5883D2A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1012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DDF3C-3B74-B554-5D08-2F6044731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DFB468-F0E6-D49C-2D65-80F8490C1F8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DFB1A8D-8F0F-EA62-4235-B7EAC95F019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2BB2718-A354-C792-AAF4-7317E8A25ED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19065F-4DF3-1F84-5642-9A402C5D10A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E1FF0DEC-5CAC-5B65-234A-1E811C8A31B2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B7E3A1B-E886-BFEA-97D9-0BF088E3327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0A0BA10-D9F9-620B-DD05-FDBA2B8F3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34106C-F2C9-6BDF-0BCD-032277658F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70ECD04-73B4-862B-B4F2-D1AE94F323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0AB4BF3-0BDC-A04C-A4DE-57A834A77F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DE6E4FB-BECD-8A94-8DC3-42ECA52254A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79F8427-78F3-1321-9440-428154A05E0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ADC3795-F576-386C-18C2-2B54E43CF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51" y="2933700"/>
            <a:ext cx="12407149" cy="379866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50CCECF-3F3F-73D6-7235-D235BB40856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77FDFF83-84EA-D5C8-3D7D-530653A3E6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A9B7A5B-DD6C-03FA-D392-DA07A661A545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</p:spTree>
    <p:extLst>
      <p:ext uri="{BB962C8B-B14F-4D97-AF65-F5344CB8AC3E}">
        <p14:creationId xmlns:p14="http://schemas.microsoft.com/office/powerpoint/2010/main" val="95834381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9FCCC-592D-0DF6-7704-13D5364AA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56020A-4BFA-729E-62CA-49E93158FA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7C7DAF0-BE67-21F2-7E9C-2976EEF396F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9F3A3DD-F909-C454-C11A-8BDBAE30EF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4567D8-B0A3-FB9F-798D-C3C3DA686A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5DD44DA-B7AF-9C1D-39DB-CC0D05934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E786FA8-5BA5-EAD0-2442-4BC43596F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95D6D1-8443-F7C5-5538-85272720F6E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13B79DF-995E-0643-C4FE-CE49FEB84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9FE275-144F-A403-7E47-9F5A0931130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DEA778F-5C80-621B-E591-0125EEA811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825B2D0-A7FE-95A1-8E4D-BF5598746A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8C43DEE-9A93-D3FF-CDEE-DD0ABDCCB6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F0BF695B-4F40-AA06-86F4-BA186272A5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ED8A991-449E-D685-FDF1-EE29D5F4D2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838" y="2858021"/>
            <a:ext cx="11024457" cy="3874868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06C8545-C1F2-4763-6847-315D97AB94CB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0441F7-6343-6934-0B5F-80E064176A1F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</p:spTree>
    <p:extLst>
      <p:ext uri="{BB962C8B-B14F-4D97-AF65-F5344CB8AC3E}">
        <p14:creationId xmlns:p14="http://schemas.microsoft.com/office/powerpoint/2010/main" val="413798702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19501</TotalTime>
  <Words>4863</Words>
  <Application>Microsoft Office PowerPoint</Application>
  <PresentationFormat>Personnalisé</PresentationFormat>
  <Paragraphs>978</Paragraphs>
  <Slides>116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116</vt:i4>
      </vt:variant>
    </vt:vector>
  </HeadingPairs>
  <TitlesOfParts>
    <vt:vector size="127" baseType="lpstr">
      <vt:lpstr>A Massir Ballpoint</vt:lpstr>
      <vt:lpstr>Microsoft Uighur</vt:lpstr>
      <vt:lpstr>Courier New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152</cp:revision>
  <dcterms:created xsi:type="dcterms:W3CDTF">2006-08-16T00:00:00Z</dcterms:created>
  <dcterms:modified xsi:type="dcterms:W3CDTF">2025-09-11T22:53:34Z</dcterms:modified>
  <dc:identifier>DAFtlvZnwz4</dc:identifier>
</cp:coreProperties>
</file>