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2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47482581" r:id="rId8"/>
    <p:sldId id="2147482704" r:id="rId9"/>
    <p:sldId id="2147482883" r:id="rId10"/>
    <p:sldId id="2147482672" r:id="rId11"/>
    <p:sldId id="2147482685" r:id="rId12"/>
    <p:sldId id="2147482705" r:id="rId13"/>
    <p:sldId id="2134805394" r:id="rId14"/>
    <p:sldId id="2147482472" r:id="rId15"/>
    <p:sldId id="2147482735" r:id="rId16"/>
    <p:sldId id="2147482736" r:id="rId17"/>
    <p:sldId id="2147482755" r:id="rId18"/>
    <p:sldId id="2147482756" r:id="rId19"/>
    <p:sldId id="2147482793" r:id="rId20"/>
    <p:sldId id="2147482794" r:id="rId21"/>
    <p:sldId id="2147482795" r:id="rId22"/>
    <p:sldId id="2147482796" r:id="rId23"/>
    <p:sldId id="2147482797" r:id="rId24"/>
    <p:sldId id="2147482798" r:id="rId25"/>
    <p:sldId id="2147482799" r:id="rId26"/>
    <p:sldId id="2147482800" r:id="rId27"/>
    <p:sldId id="2147482860" r:id="rId28"/>
    <p:sldId id="2147482859" r:id="rId29"/>
    <p:sldId id="2147482861" r:id="rId30"/>
    <p:sldId id="2147482862" r:id="rId31"/>
    <p:sldId id="2147482863" r:id="rId32"/>
    <p:sldId id="2147482864" r:id="rId33"/>
    <p:sldId id="2147482805" r:id="rId34"/>
    <p:sldId id="2147482646" r:id="rId35"/>
    <p:sldId id="2147482869" r:id="rId36"/>
    <p:sldId id="2147482870" r:id="rId37"/>
    <p:sldId id="2147482873" r:id="rId38"/>
    <p:sldId id="2147482874" r:id="rId39"/>
    <p:sldId id="2147482575" r:id="rId40"/>
    <p:sldId id="2147482576" r:id="rId41"/>
    <p:sldId id="2147482732" r:id="rId42"/>
    <p:sldId id="2147482662" r:id="rId43"/>
    <p:sldId id="2147482806" r:id="rId44"/>
    <p:sldId id="2147482548" r:id="rId45"/>
    <p:sldId id="2147482878" r:id="rId46"/>
    <p:sldId id="2147482885" r:id="rId47"/>
    <p:sldId id="2147482538" r:id="rId48"/>
    <p:sldId id="2147482886" r:id="rId49"/>
    <p:sldId id="2147482884" r:id="rId50"/>
    <p:sldId id="2147482745" r:id="rId51"/>
    <p:sldId id="2147482887" r:id="rId52"/>
    <p:sldId id="2147482888" r:id="rId53"/>
    <p:sldId id="2147482877" r:id="rId54"/>
    <p:sldId id="2147482879" r:id="rId55"/>
    <p:sldId id="2147482891" r:id="rId56"/>
    <p:sldId id="2147482807" r:id="rId57"/>
    <p:sldId id="2147482537" r:id="rId58"/>
    <p:sldId id="2147482882" r:id="rId59"/>
    <p:sldId id="2147482889" r:id="rId60"/>
    <p:sldId id="2147482808" r:id="rId61"/>
    <p:sldId id="2147482500" r:id="rId62"/>
    <p:sldId id="2147482890" r:id="rId63"/>
    <p:sldId id="2147482810" r:id="rId64"/>
    <p:sldId id="2147482730" r:id="rId65"/>
    <p:sldId id="2147482519" r:id="rId66"/>
    <p:sldId id="2134807344" r:id="rId67"/>
    <p:sldId id="2147482668" r:id="rId68"/>
    <p:sldId id="2134804803" r:id="rId69"/>
    <p:sldId id="700" r:id="rId70"/>
    <p:sldId id="701" r:id="rId71"/>
  </p:sldIdLst>
  <p:sldSz cx="13716000" cy="10287000"/>
  <p:notesSz cx="6858000" cy="9144000"/>
  <p:embeddedFontLst>
    <p:embeddedFont>
      <p:font typeface="Arimo Italics" panose="020B0604020202020204" charset="0"/>
      <p:regular r:id="rId73"/>
      <p:italic r:id="rId74"/>
    </p:embeddedFont>
    <p:embeddedFont>
      <p:font typeface="Carelia" panose="020B0604020202020204" charset="0"/>
      <p:regular r:id="rId75"/>
    </p:embeddedFont>
    <p:embeddedFont>
      <p:font typeface="Daytona Condensed" panose="020B0506030503040204" pitchFamily="34" charset="0"/>
      <p:regular r:id="rId76"/>
    </p:embeddedFont>
    <p:embeddedFont>
      <p:font typeface="Dosis" panose="02010703020202060003" pitchFamily="2" charset="0"/>
      <p:regular r:id="rId77"/>
      <p:bold r:id="rId78"/>
    </p:embeddedFont>
    <p:embeddedFont>
      <p:font typeface="Microsoft Uighur" panose="02000000000000000000" pitchFamily="2" charset="-78"/>
      <p:regular r:id="rId79"/>
      <p:bold r:id="rId8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47482581"/>
            <p14:sldId id="2147482704"/>
            <p14:sldId id="2147482883"/>
            <p14:sldId id="2147482672"/>
            <p14:sldId id="2147482685"/>
            <p14:sldId id="2147482705"/>
            <p14:sldId id="2134805394"/>
            <p14:sldId id="2147482472"/>
            <p14:sldId id="2147482735"/>
            <p14:sldId id="2147482736"/>
            <p14:sldId id="2147482755"/>
            <p14:sldId id="2147482756"/>
            <p14:sldId id="2147482793"/>
            <p14:sldId id="2147482794"/>
            <p14:sldId id="2147482795"/>
            <p14:sldId id="2147482796"/>
            <p14:sldId id="2147482797"/>
            <p14:sldId id="2147482798"/>
            <p14:sldId id="2147482799"/>
            <p14:sldId id="2147482800"/>
            <p14:sldId id="2147482860"/>
            <p14:sldId id="2147482859"/>
            <p14:sldId id="2147482861"/>
            <p14:sldId id="2147482862"/>
            <p14:sldId id="2147482863"/>
            <p14:sldId id="2147482864"/>
            <p14:sldId id="2147482805"/>
            <p14:sldId id="2147482646"/>
            <p14:sldId id="2147482869"/>
            <p14:sldId id="2147482870"/>
            <p14:sldId id="2147482873"/>
            <p14:sldId id="2147482874"/>
            <p14:sldId id="2147482575"/>
            <p14:sldId id="2147482576"/>
            <p14:sldId id="2147482732"/>
            <p14:sldId id="2147482662"/>
            <p14:sldId id="2147482806"/>
            <p14:sldId id="2147482548"/>
            <p14:sldId id="2147482878"/>
            <p14:sldId id="2147482885"/>
            <p14:sldId id="2147482538"/>
            <p14:sldId id="2147482886"/>
            <p14:sldId id="2147482884"/>
            <p14:sldId id="2147482745"/>
            <p14:sldId id="2147482887"/>
            <p14:sldId id="2147482888"/>
            <p14:sldId id="2147482877"/>
            <p14:sldId id="2147482879"/>
            <p14:sldId id="2147482891"/>
            <p14:sldId id="2147482807"/>
            <p14:sldId id="2147482537"/>
            <p14:sldId id="2147482882"/>
            <p14:sldId id="2147482889"/>
            <p14:sldId id="2147482808"/>
            <p14:sldId id="2147482500"/>
            <p14:sldId id="2147482890"/>
            <p14:sldId id="2147482810"/>
            <p14:sldId id="2147482730"/>
            <p14:sldId id="2147482519"/>
            <p14:sldId id="2134807344"/>
            <p14:sldId id="2147482668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3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07/10/2025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1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5.svg"/><Relationship Id="rId7" Type="http://schemas.openxmlformats.org/officeDocument/2006/relationships/image" Target="../media/image4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jpe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39.png"/><Relationship Id="rId4" Type="http://schemas.openxmlformats.org/officeDocument/2006/relationships/image" Target="../media/image2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42.png"/><Relationship Id="rId4" Type="http://schemas.openxmlformats.org/officeDocument/2006/relationships/image" Target="../media/image2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44.png"/><Relationship Id="rId4" Type="http://schemas.openxmlformats.org/officeDocument/2006/relationships/image" Target="../media/image25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27.png"/><Relationship Id="rId4" Type="http://schemas.openxmlformats.org/officeDocument/2006/relationships/image" Target="../media/image25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tags" Target="../tags/tag47.xml"/><Relationship Id="rId7" Type="http://schemas.openxmlformats.org/officeDocument/2006/relationships/image" Target="../media/image5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24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19.png"/><Relationship Id="rId10" Type="http://schemas.openxmlformats.org/officeDocument/2006/relationships/image" Target="../media/image49.png"/><Relationship Id="rId4" Type="http://schemas.openxmlformats.org/officeDocument/2006/relationships/image" Target="../media/image25.svg"/><Relationship Id="rId9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9.png"/><Relationship Id="rId3" Type="http://schemas.openxmlformats.org/officeDocument/2006/relationships/image" Target="../media/image24.png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53.png"/><Relationship Id="rId11" Type="http://schemas.openxmlformats.org/officeDocument/2006/relationships/image" Target="../media/image49.png"/><Relationship Id="rId5" Type="http://schemas.openxmlformats.org/officeDocument/2006/relationships/image" Target="../media/image19.png"/><Relationship Id="rId10" Type="http://schemas.openxmlformats.org/officeDocument/2006/relationships/image" Target="../media/image57.png"/><Relationship Id="rId4" Type="http://schemas.openxmlformats.org/officeDocument/2006/relationships/image" Target="../media/image25.svg"/><Relationship Id="rId9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5.png"/><Relationship Id="rId3" Type="http://schemas.openxmlformats.org/officeDocument/2006/relationships/image" Target="../media/image24.png"/><Relationship Id="rId7" Type="http://schemas.openxmlformats.org/officeDocument/2006/relationships/image" Target="../media/image58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60.png"/><Relationship Id="rId11" Type="http://schemas.openxmlformats.org/officeDocument/2006/relationships/image" Target="../media/image64.png"/><Relationship Id="rId5" Type="http://schemas.openxmlformats.org/officeDocument/2006/relationships/image" Target="../media/image19.png"/><Relationship Id="rId15" Type="http://schemas.openxmlformats.org/officeDocument/2006/relationships/image" Target="../media/image66.png"/><Relationship Id="rId10" Type="http://schemas.openxmlformats.org/officeDocument/2006/relationships/image" Target="../media/image63.png"/><Relationship Id="rId4" Type="http://schemas.openxmlformats.org/officeDocument/2006/relationships/image" Target="../media/image25.svg"/><Relationship Id="rId9" Type="http://schemas.openxmlformats.org/officeDocument/2006/relationships/image" Target="../media/image62.png"/><Relationship Id="rId14" Type="http://schemas.microsoft.com/office/2007/relationships/hdphoto" Target="../media/hdphoto3.wdp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3.png"/><Relationship Id="rId3" Type="http://schemas.openxmlformats.org/officeDocument/2006/relationships/image" Target="../media/image24.png"/><Relationship Id="rId7" Type="http://schemas.openxmlformats.org/officeDocument/2006/relationships/image" Target="../media/image68.png"/><Relationship Id="rId12" Type="http://schemas.openxmlformats.org/officeDocument/2006/relationships/image" Target="../media/image7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67.png"/><Relationship Id="rId11" Type="http://schemas.openxmlformats.org/officeDocument/2006/relationships/image" Target="../media/image59.png"/><Relationship Id="rId5" Type="http://schemas.openxmlformats.org/officeDocument/2006/relationships/image" Target="../media/image19.png"/><Relationship Id="rId10" Type="http://schemas.openxmlformats.org/officeDocument/2006/relationships/image" Target="../media/image71.png"/><Relationship Id="rId4" Type="http://schemas.openxmlformats.org/officeDocument/2006/relationships/image" Target="../media/image25.svg"/><Relationship Id="rId9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2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microsoft.com/office/2007/relationships/media" Target="../media/media1.mp3"/><Relationship Id="rId7" Type="http://schemas.openxmlformats.org/officeDocument/2006/relationships/image" Target="../media/image78.png"/><Relationship Id="rId2" Type="http://schemas.openxmlformats.org/officeDocument/2006/relationships/audio" Target="NULL" TargetMode="External"/><Relationship Id="rId1" Type="http://schemas.openxmlformats.org/officeDocument/2006/relationships/tags" Target="../tags/tag53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1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7" Type="http://schemas.openxmlformats.org/officeDocument/2006/relationships/image" Target="../media/image19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image" Target="../media/image19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7" Type="http://schemas.openxmlformats.org/officeDocument/2006/relationships/image" Target="../media/image19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6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85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6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85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87.png"/><Relationship Id="rId4" Type="http://schemas.openxmlformats.org/officeDocument/2006/relationships/image" Target="../media/image2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image" Target="../media/image89.png"/><Relationship Id="rId3" Type="http://schemas.openxmlformats.org/officeDocument/2006/relationships/tags" Target="../tags/tag89.xml"/><Relationship Id="rId7" Type="http://schemas.openxmlformats.org/officeDocument/2006/relationships/tags" Target="../tags/tag93.xml"/><Relationship Id="rId12" Type="http://schemas.openxmlformats.org/officeDocument/2006/relationships/image" Target="../media/image25.sv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image" Target="../media/image24.png"/><Relationship Id="rId5" Type="http://schemas.openxmlformats.org/officeDocument/2006/relationships/tags" Target="../tags/tag9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4" Type="http://schemas.openxmlformats.org/officeDocument/2006/relationships/image" Target="../media/image90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103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12" Type="http://schemas.openxmlformats.org/officeDocument/2006/relationships/image" Target="../media/image89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11" Type="http://schemas.openxmlformats.org/officeDocument/2006/relationships/image" Target="../media/image25.svg"/><Relationship Id="rId5" Type="http://schemas.openxmlformats.org/officeDocument/2006/relationships/tags" Target="../tags/tag100.xml"/><Relationship Id="rId10" Type="http://schemas.openxmlformats.org/officeDocument/2006/relationships/image" Target="../media/image24.png"/><Relationship Id="rId4" Type="http://schemas.openxmlformats.org/officeDocument/2006/relationships/tags" Target="../tags/tag99.xml"/><Relationship Id="rId9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9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svg"/><Relationship Id="rId5" Type="http://schemas.openxmlformats.org/officeDocument/2006/relationships/image" Target="../media/image5.png"/><Relationship Id="rId10" Type="http://schemas.openxmlformats.org/officeDocument/2006/relationships/image" Target="../media/image95.svg"/><Relationship Id="rId4" Type="http://schemas.openxmlformats.org/officeDocument/2006/relationships/image" Target="../media/image92.svg"/><Relationship Id="rId9" Type="http://schemas.openxmlformats.org/officeDocument/2006/relationships/image" Target="../media/image9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6.jpe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3.jpeg"/><Relationship Id="rId3" Type="http://schemas.openxmlformats.org/officeDocument/2006/relationships/tags" Target="../tags/tag2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1.png"/><Relationship Id="rId2" Type="http://schemas.openxmlformats.org/officeDocument/2006/relationships/tags" Target="../tags/tag28.xml"/><Relationship Id="rId16" Type="http://schemas.openxmlformats.org/officeDocument/2006/relationships/image" Target="../media/image32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image" Target="../media/image30.png"/><Relationship Id="rId5" Type="http://schemas.openxmlformats.org/officeDocument/2006/relationships/tags" Target="../tags/tag31.xml"/><Relationship Id="rId15" Type="http://schemas.openxmlformats.org/officeDocument/2006/relationships/image" Target="../media/image18.png"/><Relationship Id="rId10" Type="http://schemas.openxmlformats.org/officeDocument/2006/relationships/image" Target="../media/image29.jpeg"/><Relationship Id="rId4" Type="http://schemas.openxmlformats.org/officeDocument/2006/relationships/tags" Target="../tags/tag30.xml"/><Relationship Id="rId9" Type="http://schemas.openxmlformats.org/officeDocument/2006/relationships/image" Target="../media/image25.sv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17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3298" y="4079044"/>
            <a:ext cx="9309400" cy="338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02306D4-38DD-614D-0196-539836C130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2926" y="1771461"/>
            <a:ext cx="10650149" cy="67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55273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marL="4514850" lvl="8" indent="-857250" defTabSz="685834">
              <a:buFontTx/>
              <a:buChar char="-"/>
            </a:pPr>
            <a:endParaRPr lang="fr-MA" sz="60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  <a:p>
            <a:pPr marL="4514850" lvl="8" indent="-857250" defTabSz="685834">
              <a:buFontTx/>
              <a:buChar char="-"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aytona Condensed" panose="020B0506030503040204" pitchFamily="34" charset="0"/>
              </a:rPr>
              <a:t>I</a:t>
            </a: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 écoute son papa.</a:t>
            </a:r>
          </a:p>
          <a:p>
            <a:pPr marL="4514850" lvl="8" indent="-857250" defTabSz="685834">
              <a:buFontTx/>
              <a:buChar char="-"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Le chat dort sur le tapis.</a:t>
            </a:r>
          </a:p>
          <a:p>
            <a:pPr marL="4514850" lvl="8" indent="-857250" defTabSz="685834">
              <a:buFontTx/>
              <a:buChar char="-"/>
            </a:pPr>
            <a:r>
              <a:rPr lang="fr-MA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Elle nage.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2443884"/>
            <a:ext cx="8801100" cy="315681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783753" y="558322"/>
            <a:ext cx="11277600" cy="844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 et, pour chacune, vous écrirez le mot correspondant. Ensuite, je vous dicterai quelques phrases.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9C3D96-F6F9-8D85-B78B-626B33BF0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799" y="2440475"/>
            <a:ext cx="1032335" cy="146997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5EAE474-665A-1662-3AC6-B91ABF545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0102" y="4228723"/>
            <a:ext cx="2053712" cy="109254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A89006A-9EE1-5223-6A2B-01E79AF6B0F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47315" y="4271988"/>
            <a:ext cx="2053712" cy="134575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C3A72F4-5517-C931-7D19-6FD69F3681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8955" y="2388734"/>
            <a:ext cx="1338457" cy="17132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DA83511-61FB-1F04-B97B-74E6A10272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4339674"/>
            <a:ext cx="1253355" cy="102629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0449AA3-9442-CF09-3CDF-4BC31EEAF4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843351">
            <a:off x="10623783" y="1898544"/>
            <a:ext cx="809346" cy="2201803"/>
          </a:xfrm>
          <a:prstGeom prst="rect">
            <a:avLst/>
          </a:prstGeom>
        </p:spPr>
      </p:pic>
      <p:sp>
        <p:nvSpPr>
          <p:cNvPr id="24" name="Bulle narrative : rectangle à coins arrondis 23">
            <a:extLst>
              <a:ext uri="{FF2B5EF4-FFF2-40B4-BE49-F238E27FC236}">
                <a16:creationId xmlns:a16="http://schemas.microsoft.com/office/drawing/2014/main" id="{8F9E54A8-D85E-706D-2E81-4C3CD1DE5C39}"/>
              </a:ext>
            </a:extLst>
          </p:cNvPr>
          <p:cNvSpPr/>
          <p:nvPr/>
        </p:nvSpPr>
        <p:spPr>
          <a:xfrm>
            <a:off x="3764285" y="5960638"/>
            <a:ext cx="8801100" cy="2905448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6" name="Image 2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60" y="4325539"/>
            <a:ext cx="3753006" cy="56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60E508-CEBE-277A-FD3C-89F15CDAD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799" y="2440474"/>
            <a:ext cx="4038601" cy="437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Une cage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577771"/>
            <a:ext cx="9677400" cy="5994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3888150" y="4790305"/>
            <a:ext cx="52539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9600" b="1" dirty="0">
                <a:solidFill>
                  <a:schemeClr val="bg1"/>
                </a:solidFill>
                <a:latin typeface="Dosis" pitchFamily="2" charset="0"/>
              </a:rPr>
              <a:t>Une</a:t>
            </a:r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 cag</a:t>
            </a:r>
            <a:r>
              <a:rPr lang="fr-MA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A18CDEB-F0E9-4825-209B-8DE95D75A2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9000" y="3599398"/>
            <a:ext cx="6219056" cy="419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domino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1300" y="2123582"/>
            <a:ext cx="8153400" cy="603983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5029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domino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B9C3C-7BA1-9EC6-F4FD-28459E7F7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47293B-E6E9-223B-E53A-AD6649953C6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A627F45-D34C-3EFD-6DC3-04D44F10FD6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7E82E-8397-0BE6-D7DE-72EB3AFFB6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F5A8061-5533-5269-C7AB-2142C5D6A3B0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D28F911-CB57-2C88-5A3F-EB5422D71147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D309CA-3722-A500-6758-53404DF6DB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5400" y="2819399"/>
            <a:ext cx="3048000" cy="464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0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1E0EE-B8AC-B1B8-73B7-C5CBA956B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48C0A-7FC7-AE45-6611-C2BB1CF07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5AB192-4F08-BAEE-585C-F0446DDF533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DC4AD4D-02DA-1DC5-2F0C-05C31C08684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E968BFF-521A-33E9-84E7-F8FD057EDA28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 canari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BB66266-658C-5C78-2E5A-3358B0DF9BCB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BFEBC25-8CB8-8A10-7F05-6687DA465BB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B0E040C-72D2-96E5-17C0-5E7E685B81B4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canari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762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07EBE-5CA9-5A4D-3676-043499943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564877-E261-024C-8249-9DA122EA02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535FE50-ED63-1871-55D1-FE01B2CDCC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CC537E-1DC7-416B-F7D6-B113B8D234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448CB9-9CF2-B2BE-BD0A-24DC7700688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51493F3-694D-20BC-0192-9C098BC6960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BA4766-663B-FEE7-7727-4C67589F81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3695700"/>
            <a:ext cx="4343400" cy="308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48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12245-4EE7-1F08-4AA6-F7A298B50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C090FC-9274-7966-CA99-193E10DEEA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73AE9F-66BB-13AF-F3F9-846C011A56F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513B5D-5ACD-FD71-FCB7-07AB9C982C0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D44959D-871F-B15F-ECD1-601678E83B80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Une tomate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7732F0-A763-42B0-4510-392CB0998AD1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EE42CD-B5D5-30CA-3A86-28C3EC606A0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6100" y="2342657"/>
            <a:ext cx="7543800" cy="560168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9D77D33-6141-CE0C-4372-FA4987CD7265}"/>
              </a:ext>
            </a:extLst>
          </p:cNvPr>
          <p:cNvSpPr txBox="1"/>
          <p:nvPr/>
        </p:nvSpPr>
        <p:spPr>
          <a:xfrm>
            <a:off x="4343400" y="4543075"/>
            <a:ext cx="5257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tomat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631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12DD2-EBB8-2592-6D63-BA1A0D019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D2FBDB-F4D3-BE94-4722-51D27F55FAC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8C1A0EC-B560-125E-426B-5FEFF8A1F79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A731BC-0271-41F8-5478-8EF6A784847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E7158A0-99B9-88C7-0CC1-8CDF33A821B1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A53A35B-187A-06B1-1A29-0D4404B6F94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922FBED-B9D1-5BD0-1AED-5BE57DB774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C20D84A-AB65-31B9-25BC-29620F0865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843351">
            <a:off x="5649598" y="1839679"/>
            <a:ext cx="2527397" cy="679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766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1316A-9181-06DE-BF44-E98474576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9B38A1-F71E-5CBE-8C2F-6DFD9EDE51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4E48C0F-2054-5A56-29DB-F4C601B944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48A7007-CBB4-D730-9990-515689126E1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7FB0278-977D-3BA1-60B1-1F05E6BE3A4A}"/>
              </a:ext>
            </a:extLst>
          </p:cNvPr>
          <p:cNvSpPr txBox="1"/>
          <p:nvPr/>
        </p:nvSpPr>
        <p:spPr>
          <a:xfrm>
            <a:off x="1531239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Une guitare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837A72F-92C7-856C-3105-34972334581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9DEE7F5-41AF-08A4-55B4-58CD840B224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0120" y="2146136"/>
            <a:ext cx="8755761" cy="5994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5D6474D-8EC2-7ED1-F191-55A607EF7E37}"/>
              </a:ext>
            </a:extLst>
          </p:cNvPr>
          <p:cNvSpPr txBox="1"/>
          <p:nvPr/>
        </p:nvSpPr>
        <p:spPr>
          <a:xfrm>
            <a:off x="3962400" y="4481781"/>
            <a:ext cx="5791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g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</a:t>
            </a:r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itar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279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E3C70-F456-C22B-465B-E433FDB91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99A9EB-46BC-71C7-5287-87946CB933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0844066-D5DE-7A0C-313A-7D9AE9C0609E}"/>
              </a:ext>
            </a:extLst>
          </p:cNvPr>
          <p:cNvSpPr/>
          <p:nvPr/>
        </p:nvSpPr>
        <p:spPr>
          <a:xfrm>
            <a:off x="243689" y="3056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799535-476E-0942-6873-F62240DF239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26854D3-23E7-D92B-228C-2FEF353E7D13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32EDE6E-63FC-BBFF-270E-120253AAC62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0370747-5ACF-3FB4-6ECC-83FB7012DE2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772846F-7AC0-81FB-6E57-597856C44F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6084" y="3491453"/>
            <a:ext cx="5923833" cy="330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63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05E59-C2AC-5A51-EF2A-59FC69BC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9DCC3C-A546-FECA-5B6E-D37F6984D4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2B64E25-4D50-2F8A-18C2-A733EB8A376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16D7FEA-B5DE-EA06-90C4-81B5DC2DFAB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89DBF15-86D3-30DC-14E3-B54ED1D714D9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 vélo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6838DB6-3B2A-F3D9-735D-0C0CD000F16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64D9BF3-15E1-FE9F-C5CB-544E266DBE4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49B7A75-B30E-781D-5E58-38194108A892}"/>
              </a:ext>
            </a:extLst>
          </p:cNvPr>
          <p:cNvSpPr txBox="1"/>
          <p:nvPr/>
        </p:nvSpPr>
        <p:spPr>
          <a:xfrm>
            <a:off x="4686300" y="4481781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anose="02010703020202060003" pitchFamily="2" charset="0"/>
              </a:rPr>
              <a:t>un vélo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859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9906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73101" y="46622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sur vos ardoises…………………………………...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FD5EC32-0EA5-4695-02E2-D92F3B71A9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13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Il écoute son papa.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6566" y="1574636"/>
            <a:ext cx="10925434" cy="7137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3276600" y="4358763"/>
            <a:ext cx="731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7200" b="1" dirty="0">
                <a:solidFill>
                  <a:schemeClr val="bg1"/>
                </a:solidFill>
                <a:latin typeface="Daytona Condensed" panose="020B0506030503040204" pitchFamily="34" charset="0"/>
              </a:rPr>
              <a:t>I</a:t>
            </a:r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l écout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 son papa.</a:t>
            </a:r>
            <a:endParaRPr lang="fr-MA" sz="72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449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BA556-6094-7741-CBDE-FC868D692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A7D80B-CA89-796A-B037-2490B3CE24B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B9DC300-345D-EE4C-F456-AB49EE408E5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08F986D-86AD-9EDE-5A0B-CD2D514CE33B}"/>
              </a:ext>
            </a:extLst>
          </p:cNvPr>
          <p:cNvSpPr/>
          <p:nvPr/>
        </p:nvSpPr>
        <p:spPr>
          <a:xfrm>
            <a:off x="285753" y="342900"/>
            <a:ext cx="13154395" cy="9906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44F3F75-40DD-C1B6-0094-D866B231BDE9}"/>
              </a:ext>
            </a:extLst>
          </p:cNvPr>
          <p:cNvSpPr txBox="1"/>
          <p:nvPr/>
        </p:nvSpPr>
        <p:spPr>
          <a:xfrm>
            <a:off x="1573101" y="46622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sur vos ardoises…………………………………...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7EA0DC-CA27-D2D0-75B6-C7B434240F1F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782D6F4-D90C-6AEC-468F-952D3EEEFF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4100641"/>
              </p:ext>
            </p:extLst>
          </p:nvPr>
        </p:nvGraphicFramePr>
        <p:xfrm>
          <a:off x="0" y="-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0E43E41-AEF9-110B-6078-4BD91507D4F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344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3835" y="3570986"/>
            <a:ext cx="10027489" cy="5763514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055543" y="254550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7539721" y="2545504"/>
            <a:ext cx="30861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17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667A4-1D07-5191-5FE1-5891F16C9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4AAA71-85C7-D8F4-C52A-D95F0D3924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8409843-EEE2-6197-53A7-5E213D38666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A81B2A-CABE-E1C3-896F-51F1FA483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B64561B-E069-2864-8FF6-5F05268D528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le chat dort sur le tapis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B293A5B-C753-1AD7-984C-E49DB8010F2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0F07522-20FD-3B5E-ABED-A664344A0BC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1574636"/>
            <a:ext cx="9753600" cy="7137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09EFCE1-1350-6574-26F8-A6DF0CEEC21A}"/>
              </a:ext>
            </a:extLst>
          </p:cNvPr>
          <p:cNvSpPr txBox="1"/>
          <p:nvPr/>
        </p:nvSpPr>
        <p:spPr>
          <a:xfrm>
            <a:off x="3276600" y="4358763"/>
            <a:ext cx="73152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Le cha</a:t>
            </a:r>
            <a:r>
              <a:rPr lang="fr-MA" sz="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 dor</a:t>
            </a:r>
            <a:r>
              <a:rPr lang="fr-MA" sz="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 sur le tapi</a:t>
            </a:r>
            <a:r>
              <a:rPr lang="fr-MA" sz="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.</a:t>
            </a:r>
            <a:endParaRPr lang="fr-MA" sz="6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D7A37A7-CE17-C1C5-F553-61FF7BFA1C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2338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340A8-F271-0264-508F-CD8532355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4761AE-2F82-8CD6-BF59-C7906EBAB6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A8F5355-3766-4270-1D8F-8062129C699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D1E253-1BBE-57E1-2B0C-B393CBF21C24}"/>
              </a:ext>
            </a:extLst>
          </p:cNvPr>
          <p:cNvSpPr/>
          <p:nvPr/>
        </p:nvSpPr>
        <p:spPr>
          <a:xfrm>
            <a:off x="285753" y="342900"/>
            <a:ext cx="13154395" cy="9906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4C40D7D-2AA5-703A-2880-C37D7D6667CA}"/>
              </a:ext>
            </a:extLst>
          </p:cNvPr>
          <p:cNvSpPr txBox="1"/>
          <p:nvPr/>
        </p:nvSpPr>
        <p:spPr>
          <a:xfrm>
            <a:off x="1552319" y="60877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sur vos ardoises…………………………………...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BAF51A-C113-2307-F0C1-E1F54C69DB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841325C-F746-1E5A-1ED2-FAD45B70165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58449114"/>
              </p:ext>
            </p:extLst>
          </p:nvPr>
        </p:nvGraphicFramePr>
        <p:xfrm>
          <a:off x="0" y="-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51CA0A5-4E29-7814-9B00-6B33C82ED0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21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F5BCC-A9B9-6ADD-8BE8-7DEB71AA5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9C537F-C43D-550B-4315-1E1FF8F964B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8B72F5B-7332-1DBC-CBD9-B788309EB2D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4930B4-B633-06B2-F8E0-1D0E58EDF58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4B1A7B4-A167-A2FE-DEF5-D1468D2040DB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elle nage.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31BF8DF-0DA8-8ED2-038D-D2551C0AAD0B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DF321A-568E-F701-E351-438BA95D0B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1574636"/>
            <a:ext cx="9753600" cy="7137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C55FA65-37E3-5E41-D0FF-D3B0D51AB156}"/>
              </a:ext>
            </a:extLst>
          </p:cNvPr>
          <p:cNvSpPr txBox="1"/>
          <p:nvPr/>
        </p:nvSpPr>
        <p:spPr>
          <a:xfrm>
            <a:off x="3276600" y="4358763"/>
            <a:ext cx="731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Elle  nag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.</a:t>
            </a:r>
            <a:endParaRPr lang="fr-MA" sz="72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C48F505-3DBC-83CD-5FE8-15BF1135B0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1804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  <a:endParaRPr lang="fr-FR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97590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15CF5-CCF4-CA90-8CF8-207DD0A9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2A715356-D926-4E0B-7526-AFC06DBDB53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" y="0"/>
            <a:ext cx="13716000" cy="10287000"/>
            <a:chOff x="0" y="0"/>
            <a:chExt cx="13716000" cy="10287000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20E8EBD6-166D-0427-BDF3-8A386CBA3E3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7E8D97-D2F8-AC98-F3F1-5AEB8CA191AC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3" name="Group 3">
                <a:extLst>
                  <a:ext uri="{FF2B5EF4-FFF2-40B4-BE49-F238E27FC236}">
                    <a16:creationId xmlns:a16="http://schemas.microsoft.com/office/drawing/2014/main" id="{B5698571-6A2C-8834-9AF6-A6B68DFD4B00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4" name="Freeform 4">
                  <a:extLst>
                    <a:ext uri="{FF2B5EF4-FFF2-40B4-BE49-F238E27FC236}">
                      <a16:creationId xmlns:a16="http://schemas.microsoft.com/office/drawing/2014/main" id="{7E2B2E65-51FF-3E24-3592-18268FFFBF01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/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5" name="TextBox 5">
                  <a:extLst>
                    <a:ext uri="{FF2B5EF4-FFF2-40B4-BE49-F238E27FC236}">
                      <a16:creationId xmlns:a16="http://schemas.microsoft.com/office/drawing/2014/main" id="{0B58338C-F61F-690A-E302-D886FC936C38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A628E390-156D-C60B-7855-765E1DEC4B4F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/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4D32DA55-0739-3B81-A28A-79B47E4F334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438400" y="1849978"/>
            <a:ext cx="935860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3600" b="1" dirty="0">
                <a:solidFill>
                  <a:srgbClr val="FFC000"/>
                </a:solidFill>
                <a:latin typeface="Dosis" panose="02010703020202060003" pitchFamily="2" charset="0"/>
              </a:rPr>
              <a:t>Rebrassage du vocabulaire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BF4DA33-E108-17D9-3D3B-3E4F7FD1D17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19818" y="2939120"/>
            <a:ext cx="11123963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L’enseignant(e) fait passer au tableau les élèves, à tour de rôle. À chaque passage, une liste de vocabulaire proposée est attribuée à l’élève.</a:t>
            </a:r>
            <a:b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</a:b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L’enseignant(e) demande à chaque élève de </a:t>
            </a:r>
            <a:r>
              <a:rPr lang="fr-FR" sz="3600" dirty="0">
                <a:solidFill>
                  <a:schemeClr val="accent1"/>
                </a:solidFill>
                <a:latin typeface="Dosis" panose="02010703020202060003" pitchFamily="2" charset="0"/>
              </a:rPr>
              <a:t>nommer les mots illustrés correspondant à la liste affichée</a:t>
            </a: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</a:p>
          <a:p>
            <a:pPr marL="514350" indent="-514350" defTabSz="91444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L’élève reconnaît et nomme correctement au moins </a:t>
            </a:r>
            <a:r>
              <a:rPr lang="fr-FR" sz="3600" b="1" dirty="0">
                <a:solidFill>
                  <a:schemeClr val="accent1"/>
                </a:solidFill>
                <a:latin typeface="Dosis" panose="02010703020202060003" pitchFamily="2" charset="0"/>
              </a:rPr>
              <a:t>6 mots </a:t>
            </a:r>
            <a:r>
              <a:rPr lang="fr-FR" sz="3600" dirty="0">
                <a:solidFill>
                  <a:srgbClr val="106585"/>
                </a:solidFill>
                <a:latin typeface="Dosis" panose="02010703020202060003" pitchFamily="2" charset="0"/>
              </a:rPr>
              <a:t>de la liste proposée.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D979E1-CFDC-2EB6-FCBE-52E7EA42013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725746" y="322864"/>
            <a:ext cx="5584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À ne pas lire aux élèves.</a:t>
            </a:r>
          </a:p>
        </p:txBody>
      </p:sp>
    </p:spTree>
    <p:extLst>
      <p:ext uri="{BB962C8B-B14F-4D97-AF65-F5344CB8AC3E}">
        <p14:creationId xmlns:p14="http://schemas.microsoft.com/office/powerpoint/2010/main" val="6218695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0BCF8-22E9-963C-13FB-C07756F19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34EF8-7866-C949-44C8-1934BA64C40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0211D0B-61BD-D655-A4D3-62C21DFB691A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68AC8E2-2D28-26F0-EFA0-FCF407C0AF88}"/>
              </a:ext>
            </a:extLst>
          </p:cNvPr>
          <p:cNvSpPr/>
          <p:nvPr/>
        </p:nvSpPr>
        <p:spPr>
          <a:xfrm>
            <a:off x="268927" y="271229"/>
            <a:ext cx="13154395" cy="94552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61837C7-CB9E-ADE0-7903-E299D72C957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B1E5A4A-4D59-5393-4A88-BA8131A2C52C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9E9F2273-57F6-6B8E-D39E-DB0A66B51D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4444" y="29204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 descr="Une image contenant bâtiment, cage, Produits pour animaux&#10;&#10;Le contenu généré par l’IA peut être incorrect.">
            <a:extLst>
              <a:ext uri="{FF2B5EF4-FFF2-40B4-BE49-F238E27FC236}">
                <a16:creationId xmlns:a16="http://schemas.microsoft.com/office/drawing/2014/main" id="{DC55C380-6990-5220-1BDB-788C787436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780" y="5821557"/>
            <a:ext cx="2385513" cy="284145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0F2CBA9-792C-21DB-C470-4CCFAD7CDC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6731" y="2684064"/>
            <a:ext cx="2804514" cy="2644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256218C-6206-A660-9BA6-7B6336FB94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9693" y="2892895"/>
            <a:ext cx="2071853" cy="227484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D8D0E4C-E684-28E7-DB25-448730CD11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4186" y="3165644"/>
            <a:ext cx="2006904" cy="18415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14E0227-D48D-9361-0D19-99471B744DD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9222" y="5753100"/>
            <a:ext cx="2519921" cy="270420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D3F5EC7-13EF-EB86-E2EE-3A4EA28ABCA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3364" y="2363127"/>
            <a:ext cx="2507250" cy="264402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18AF5F4-ABF8-EC82-7043-F38188EF8D77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7707" y="5971309"/>
            <a:ext cx="2338100" cy="247560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0E837B8-9FE7-2CE0-116A-0F50415568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9665" y="6018993"/>
            <a:ext cx="1590227" cy="264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234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20D82-70BE-F707-D59E-02CE14C24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63C594-5532-26AB-0329-2E8B3DC434A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928CDF6-6E53-3745-2D5C-040E87C103E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3A64A44-795D-21E0-E84E-87247824FCF4}"/>
              </a:ext>
            </a:extLst>
          </p:cNvPr>
          <p:cNvSpPr/>
          <p:nvPr/>
        </p:nvSpPr>
        <p:spPr>
          <a:xfrm>
            <a:off x="268927" y="271229"/>
            <a:ext cx="13154395" cy="94552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A61FABC-3F15-65B2-53E0-CCF91ED04B2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8D355AA-8F8A-7ACA-206C-2F825AE14E61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58C0FA90-5B5F-A487-D595-AF78FFE08C8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4444" y="29204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F40B206-3E5A-37DD-62A5-F5906FA595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74495" y="1675284"/>
            <a:ext cx="1866809" cy="29718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7CA1E50-A811-A23B-32FD-71C42D6522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05281" y="2061595"/>
            <a:ext cx="1739889" cy="252981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3C46AB3-7EB1-4320-9D06-4B0331A03F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4853" y="2270471"/>
            <a:ext cx="2841103" cy="232093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8E5E390-2F7D-C12C-011E-058965C3F1D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9797" y="2564298"/>
            <a:ext cx="2619313" cy="208285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8E926C8-1119-B6D3-B83C-0AF2319F2EF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72" y="6203764"/>
            <a:ext cx="2905065" cy="252113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B68C9C5-E8F3-CB3B-B077-8A41CD36D1C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863" y="5726767"/>
            <a:ext cx="2519921" cy="270420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683D4CE-74A9-5BE5-60E7-71C327DA196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74265" y="6383997"/>
            <a:ext cx="1933629" cy="2160669"/>
          </a:xfrm>
          <a:prstGeom prst="rect">
            <a:avLst/>
          </a:prstGeom>
        </p:spPr>
      </p:pic>
      <p:pic>
        <p:nvPicPr>
          <p:cNvPr id="28" name="Image 27" descr="Une image contenant musique, instrument de musique, guitare, instrument à cordes&#10;&#10;Le contenu généré par l’IA peut être incorrect.">
            <a:extLst>
              <a:ext uri="{FF2B5EF4-FFF2-40B4-BE49-F238E27FC236}">
                <a16:creationId xmlns:a16="http://schemas.microsoft.com/office/drawing/2014/main" id="{AF85E6E1-785A-0BAB-F0AD-1158B65E489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454" y="5378269"/>
            <a:ext cx="1599777" cy="3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74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E35A9-F52F-1239-4654-BAE0F42AE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5D1EAC9-6F8C-E01F-5195-15C62AEC189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0087BA0-8604-D406-D888-85AAC97496B4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ACE2419-6CB5-1CA5-EAE2-83DED121902D}"/>
              </a:ext>
            </a:extLst>
          </p:cNvPr>
          <p:cNvSpPr/>
          <p:nvPr/>
        </p:nvSpPr>
        <p:spPr>
          <a:xfrm>
            <a:off x="268927" y="271229"/>
            <a:ext cx="13154395" cy="94552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5977F99-7986-A4FE-17C1-3232C9877DA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AA44303-D8AB-9671-AEE4-D412F8683A4E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29BD482D-C80A-15FE-D5D7-9A03F98E29D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4444" y="29204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30CF667-EF59-7829-7699-01376930569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376594"/>
            <a:ext cx="1737471" cy="119004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BC30828-E6A2-333F-6161-F757E2CF3F6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90540" y="6207476"/>
            <a:ext cx="1933629" cy="216066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6FAA1B4-6559-C736-3F73-2230909C15A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5204" y="6286500"/>
            <a:ext cx="2330449" cy="20574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9920C49-1862-BB35-586D-AF1CDF3DA6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2214" y="2968480"/>
            <a:ext cx="2522315" cy="152974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DAD501B-F3B9-6D85-2E2B-C8630CCFCC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9014" y="2223788"/>
            <a:ext cx="2051462" cy="230561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C28C796-89EA-F7C9-F666-205D639A371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0391" y="5508755"/>
            <a:ext cx="2081329" cy="2984663"/>
          </a:xfrm>
          <a:prstGeom prst="rect">
            <a:avLst/>
          </a:prstGeom>
        </p:spPr>
      </p:pic>
      <p:pic>
        <p:nvPicPr>
          <p:cNvPr id="29" name="Image 28" descr="Une image contenant clipart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071B660-064D-B721-D18D-3B59C089912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156" y="5448299"/>
            <a:ext cx="2081328" cy="304511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2B419E8-2712-6F4E-7988-319CF986EF8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16799">
            <a:off x="10741606" y="2629673"/>
            <a:ext cx="2031498" cy="156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6256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6AFC4-51CD-85C3-7462-32A878773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8EB7D-50B4-1638-EB77-9F5A07FA2A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AEE1374-7B6C-96D3-F7FF-0D33E96B45E6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22910B3-70CC-E017-45CB-C0B2BDC191A5}"/>
              </a:ext>
            </a:extLst>
          </p:cNvPr>
          <p:cNvSpPr/>
          <p:nvPr/>
        </p:nvSpPr>
        <p:spPr>
          <a:xfrm>
            <a:off x="268927" y="271229"/>
            <a:ext cx="13154395" cy="94552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FBB1CFB-EE7D-8A47-81D5-A4E29DBC3BF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4556FFF-715F-EACC-AEAC-207D954E61F6}"/>
              </a:ext>
            </a:extLst>
          </p:cNvPr>
          <p:cNvSpPr txBox="1"/>
          <p:nvPr/>
        </p:nvSpPr>
        <p:spPr>
          <a:xfrm>
            <a:off x="1256724" y="502920"/>
            <a:ext cx="10793429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tableau?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29F202F6-6067-8895-C007-8D38540FEE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84444" y="29204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B971336-749A-D632-6896-55A8B64CA8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2448" y="5772196"/>
            <a:ext cx="2345130" cy="265469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0413537-9711-C732-8C2F-1EA6BD58539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0276" y="2435985"/>
            <a:ext cx="1833990" cy="20750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9D17C84-A3C5-8DF0-D8B5-BF9540126D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0447" y="6362700"/>
            <a:ext cx="2649936" cy="221597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4239EF2-F854-3E23-A012-74D929F6B2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0921" y="2617101"/>
            <a:ext cx="1833990" cy="234799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045BD6F-AA07-6862-3AE9-5B6FFD92564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44665" y="2405240"/>
            <a:ext cx="1833990" cy="20750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Image 23" descr="Une image contenant musique, instrument de musique, guitare, instrument à cordes&#10;&#10;Le contenu généré par l’IA peut être incorrect.">
            <a:extLst>
              <a:ext uri="{FF2B5EF4-FFF2-40B4-BE49-F238E27FC236}">
                <a16:creationId xmlns:a16="http://schemas.microsoft.com/office/drawing/2014/main" id="{FA72A326-FEAC-2CEC-8934-5C6C1D07DC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527" y="5321909"/>
            <a:ext cx="1599777" cy="301390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76EB136-F9D5-DC7C-A46B-DFB0F9A9C5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608" y="5321909"/>
            <a:ext cx="2081329" cy="303575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C0395C65-4F14-7754-BB6C-1B73F9AD4DE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34030" y="2324100"/>
            <a:ext cx="1766076" cy="199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796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5"/>
            <a:ext cx="12736367" cy="3562413"/>
            <a:chOff x="2853490" y="4076700"/>
            <a:chExt cx="12609206" cy="320995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0"/>
              <a:ext cx="12581019" cy="1399638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85277" y="2114052"/>
                <a:ext cx="6060083" cy="281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 defTabSz="685869">
                  <a:spcAft>
                    <a:spcPts val="90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fr-FR" sz="3200" dirty="0">
                    <a:solidFill>
                      <a:schemeClr val="accent5">
                        <a:lumMod val="50000"/>
                      </a:schemeClr>
                    </a:solidFill>
                    <a:latin typeface="Dosis" pitchFamily="2" charset="0"/>
                  </a:rPr>
                  <a:t>Réviser les mots du vocabulaire de la semaine.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syllabes,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 Tous les animaux 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31818" y="29492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17342" y="25787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2345" y="-108755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ytmp3free.cc_marie-toupie-tous-les-animaux-youtubemp3free.org">
            <a:hlinkClick r:id="" action="ppaction://media"/>
            <a:extLst>
              <a:ext uri="{FF2B5EF4-FFF2-40B4-BE49-F238E27FC236}">
                <a16:creationId xmlns:a16="http://schemas.microsoft.com/office/drawing/2014/main" id="{DD95E43F-353A-E9DD-5ED5-6FA7AD334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525" end="12475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9544" y="685800"/>
            <a:ext cx="487363" cy="4873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4427388-34CF-CF06-3B38-3CF91A050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808" y="1866901"/>
            <a:ext cx="4114800" cy="2667000"/>
          </a:xfrm>
          <a:prstGeom prst="rect">
            <a:avLst/>
          </a:prstGeom>
        </p:spPr>
      </p:pic>
      <p:pic>
        <p:nvPicPr>
          <p:cNvPr id="13" name="Image 12" descr="Une image contenant poisson, clipart, oiseau, Dessin d’enfant&#10;&#10;Le contenu généré par l’IA peut être incorrect.">
            <a:extLst>
              <a:ext uri="{FF2B5EF4-FFF2-40B4-BE49-F238E27FC236}">
                <a16:creationId xmlns:a16="http://schemas.microsoft.com/office/drawing/2014/main" id="{1225CBA9-E02E-0EF4-E3F4-5480AC3A4A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44" y="5143499"/>
            <a:ext cx="4154727" cy="2667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EEAB71-CB04-A7B9-9B72-0A85723FD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8" y="5181211"/>
            <a:ext cx="4739089" cy="264542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C35A387-287A-6B3E-36C7-224F659DC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07" y="1888474"/>
            <a:ext cx="4363059" cy="2645427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34C4ED7-B601-580B-7443-1F878100CD93}"/>
              </a:ext>
            </a:extLst>
          </p:cNvPr>
          <p:cNvSpPr txBox="1"/>
          <p:nvPr/>
        </p:nvSpPr>
        <p:spPr>
          <a:xfrm>
            <a:off x="1390147" y="7816248"/>
            <a:ext cx="114997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</a:t>
            </a:r>
            <a:r>
              <a:rPr lang="fr-FR" sz="6000" b="1" dirty="0">
                <a:solidFill>
                  <a:srgbClr val="FFC000"/>
                </a:solidFill>
                <a:latin typeface="Dosis" panose="02010703020202060003" pitchFamily="2" charset="0"/>
              </a:rPr>
              <a:t>jou</a:t>
            </a:r>
            <a:r>
              <a:rPr lang="fr-FR" sz="6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ent</a:t>
            </a: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ensemble avec moi.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B3F513B-0231-3EF4-8343-FD7CA503580D}"/>
              </a:ext>
            </a:extLst>
          </p:cNvPr>
          <p:cNvSpPr txBox="1"/>
          <p:nvPr/>
        </p:nvSpPr>
        <p:spPr>
          <a:xfrm>
            <a:off x="1390147" y="8636441"/>
            <a:ext cx="11478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</a:t>
            </a:r>
            <a:r>
              <a:rPr lang="fr-FR" sz="6000" b="1" dirty="0">
                <a:solidFill>
                  <a:srgbClr val="FFC000"/>
                </a:solidFill>
                <a:latin typeface="Dosis" panose="02010703020202060003" pitchFamily="2" charset="0"/>
              </a:rPr>
              <a:t>chant</a:t>
            </a:r>
            <a:r>
              <a:rPr lang="fr-FR" sz="6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ent</a:t>
            </a: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avec moi.</a:t>
            </a:r>
          </a:p>
        </p:txBody>
      </p:sp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et les phrases, de sorte que chaque élève passe au moins une fois. 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À la fin des activités proposées, tous auront ainsi participé.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502903" y="475356"/>
            <a:ext cx="1152939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1, page 38</a:t>
            </a:r>
          </a:p>
          <a:p>
            <a:pPr defTabSz="1028752">
              <a:defRPr/>
            </a:pP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peuvent lire soit  dans les  livrets, soit au tableau.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5631" y="2152063"/>
            <a:ext cx="5564736" cy="73043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3314702" y="3286076"/>
            <a:ext cx="6934199" cy="21622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CC609-B377-A298-FF3E-6E45BF39E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DA2D93-24CC-C53A-E85F-0F7C97B3742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BA17C73-903D-9B76-5D9D-65DFD84F2E6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34F561C-072A-97A1-C91A-904251E5611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303E34F-C3BA-1167-18F2-88B01C719C83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46655C8-39BE-B9F5-EC94-36B37E89D56F}"/>
              </a:ext>
            </a:extLst>
          </p:cNvPr>
          <p:cNvSpPr txBox="1"/>
          <p:nvPr/>
        </p:nvSpPr>
        <p:spPr>
          <a:xfrm>
            <a:off x="1375074" y="482394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syllabes parmi les cinq séries ( les lignes).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C44C8B63-88AD-5D35-8092-A3B354189B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07171" y="1212244"/>
            <a:ext cx="12869834" cy="85561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1000" b="1" dirty="0">
                <a:solidFill>
                  <a:srgbClr val="106585"/>
                </a:solidFill>
                <a:latin typeface="Dosis" panose="02010703020202060003" pitchFamily="2" charset="0"/>
              </a:rPr>
              <a:t>fa – lo – pou -  mi – ne</a:t>
            </a:r>
          </a:p>
          <a:p>
            <a:pPr algn="ctr"/>
            <a:r>
              <a:rPr lang="fr-MA" sz="11000" b="1" dirty="0" err="1">
                <a:solidFill>
                  <a:srgbClr val="106585"/>
                </a:solidFill>
                <a:latin typeface="Dosis" panose="02010703020202060003" pitchFamily="2" charset="0"/>
              </a:rPr>
              <a:t>ché</a:t>
            </a:r>
            <a:r>
              <a:rPr lang="fr-MA" sz="11000" b="1" dirty="0">
                <a:solidFill>
                  <a:srgbClr val="106585"/>
                </a:solidFill>
                <a:latin typeface="Dosis" panose="02010703020202060003" pitchFamily="2" charset="0"/>
              </a:rPr>
              <a:t> – si – </a:t>
            </a:r>
            <a:r>
              <a:rPr lang="fr-MA" sz="11000" b="1" dirty="0" err="1">
                <a:solidFill>
                  <a:srgbClr val="106585"/>
                </a:solidFill>
                <a:latin typeface="Dosis" panose="02010703020202060003" pitchFamily="2" charset="0"/>
              </a:rPr>
              <a:t>bo</a:t>
            </a:r>
            <a:r>
              <a:rPr lang="fr-MA" sz="11000" b="1" dirty="0">
                <a:solidFill>
                  <a:srgbClr val="106585"/>
                </a:solidFill>
                <a:latin typeface="Dosis" panose="02010703020202060003" pitchFamily="2" charset="0"/>
              </a:rPr>
              <a:t> – du – ta</a:t>
            </a:r>
          </a:p>
          <a:p>
            <a:pPr algn="ctr"/>
            <a:r>
              <a:rPr lang="fr-MA" sz="11000" b="1" dirty="0">
                <a:solidFill>
                  <a:srgbClr val="106585"/>
                </a:solidFill>
                <a:latin typeface="Dosis" panose="02010703020202060003" pitchFamily="2" charset="0"/>
              </a:rPr>
              <a:t>ka -  </a:t>
            </a:r>
            <a:r>
              <a:rPr lang="fr-MA" sz="11000" b="1" dirty="0" err="1">
                <a:solidFill>
                  <a:srgbClr val="106585"/>
                </a:solidFill>
                <a:latin typeface="Dosis" panose="02010703020202060003" pitchFamily="2" charset="0"/>
              </a:rPr>
              <a:t>ju</a:t>
            </a:r>
            <a:r>
              <a:rPr lang="fr-MA" sz="11000" b="1" dirty="0">
                <a:solidFill>
                  <a:srgbClr val="106585"/>
                </a:solidFill>
                <a:latin typeface="Dosis" panose="02010703020202060003" pitchFamily="2" charset="0"/>
              </a:rPr>
              <a:t>  – or  – </a:t>
            </a:r>
            <a:r>
              <a:rPr lang="fr-MA" sz="11000" b="1" dirty="0" err="1">
                <a:solidFill>
                  <a:srgbClr val="106585"/>
                </a:solidFill>
                <a:latin typeface="Dosis" panose="02010703020202060003" pitchFamily="2" charset="0"/>
              </a:rPr>
              <a:t>fé</a:t>
            </a:r>
            <a:r>
              <a:rPr lang="fr-MA" sz="11000" b="1" dirty="0">
                <a:solidFill>
                  <a:srgbClr val="106585"/>
                </a:solidFill>
                <a:latin typeface="Dosis" panose="02010703020202060003" pitchFamily="2" charset="0"/>
              </a:rPr>
              <a:t>  –  il</a:t>
            </a:r>
          </a:p>
          <a:p>
            <a:pPr algn="ctr"/>
            <a:r>
              <a:rPr lang="fr-MA" sz="11000" b="1" dirty="0">
                <a:solidFill>
                  <a:srgbClr val="106585"/>
                </a:solidFill>
                <a:latin typeface="Dosis" panose="02010703020202060003" pitchFamily="2" charset="0"/>
              </a:rPr>
              <a:t>me –na  - as – ru - vu </a:t>
            </a:r>
          </a:p>
          <a:p>
            <a:pPr algn="ctr"/>
            <a:r>
              <a:rPr lang="fr-MA" sz="11000" b="1" dirty="0">
                <a:solidFill>
                  <a:srgbClr val="106585"/>
                </a:solidFill>
                <a:latin typeface="Dosis" panose="02010703020202060003" pitchFamily="2" charset="0"/>
              </a:rPr>
              <a:t>va – </a:t>
            </a:r>
            <a:r>
              <a:rPr lang="fr-MA" sz="11000" b="1" dirty="0" err="1">
                <a:solidFill>
                  <a:srgbClr val="106585"/>
                </a:solidFill>
                <a:latin typeface="Dosis" panose="02010703020202060003" pitchFamily="2" charset="0"/>
              </a:rPr>
              <a:t>cho</a:t>
            </a:r>
            <a:r>
              <a:rPr lang="fr-MA" sz="11000" b="1" dirty="0">
                <a:solidFill>
                  <a:srgbClr val="106585"/>
                </a:solidFill>
                <a:latin typeface="Dosis" panose="02010703020202060003" pitchFamily="2" charset="0"/>
              </a:rPr>
              <a:t> – dé – bé - </a:t>
            </a:r>
            <a:r>
              <a:rPr lang="fr-MA" sz="11000" b="1" dirty="0" err="1">
                <a:solidFill>
                  <a:srgbClr val="106585"/>
                </a:solidFill>
                <a:latin typeface="Dosis" panose="02010703020202060003" pitchFamily="2" charset="0"/>
              </a:rPr>
              <a:t>lou</a:t>
            </a:r>
            <a:endParaRPr lang="fr-MA" sz="11000" b="1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B99EDFF-1223-A33F-BD75-DD0B9BA5132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9274424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D82B5-507A-1968-0F52-FD963BBEA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B7AC47-F4B6-9C7F-D5A5-0B16BF620B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857C6C-6481-C258-C53C-C43A8B75488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355B48-EB44-11E1-CE8A-904FF1088C8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4C06577-C8B0-DCAB-86A9-9D96F62A3DCE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ACC1FD9-5757-62B6-4657-20693695DEB7}"/>
              </a:ext>
            </a:extLst>
          </p:cNvPr>
          <p:cNvSpPr txBox="1"/>
          <p:nvPr/>
        </p:nvSpPr>
        <p:spPr>
          <a:xfrm>
            <a:off x="1502903" y="475356"/>
            <a:ext cx="1152939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2, page 38</a:t>
            </a:r>
          </a:p>
          <a:p>
            <a:pPr defTabSz="1028752">
              <a:defRPr/>
            </a:pP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peuvent lire soit  dans les  livrets, soit au tableau.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13A7D20-AE39-90E0-82C6-45572C79CA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5631" y="2152063"/>
            <a:ext cx="5564736" cy="73043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D472871-E76B-A5A4-5391-5CBD4BB87572}"/>
              </a:ext>
            </a:extLst>
          </p:cNvPr>
          <p:cNvSpPr/>
          <p:nvPr/>
        </p:nvSpPr>
        <p:spPr>
          <a:xfrm>
            <a:off x="3469948" y="5372100"/>
            <a:ext cx="6934199" cy="21622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4716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1004896" y="557095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 outils  ?</a:t>
            </a:r>
          </a:p>
          <a:p>
            <a:pPr defTabSz="685818"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 parmi les cinq séries ( les lignes). </a:t>
            </a:r>
            <a:r>
              <a:rPr lang="fr-FR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F9FA810E-FC9D-6074-9D1C-BBD6FF46749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7873" y="2171700"/>
            <a:ext cx="12344400" cy="74789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le– la –les –un–une – des</a:t>
            </a:r>
          </a:p>
          <a:p>
            <a:pPr algn="ctr"/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mon- ma – son - sa</a:t>
            </a:r>
          </a:p>
          <a:p>
            <a:pPr algn="ctr"/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je –tu – il – elle- et - est </a:t>
            </a:r>
          </a:p>
          <a:p>
            <a:pPr algn="ctr"/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pour - c’est - voici </a:t>
            </a:r>
          </a:p>
          <a:p>
            <a:pPr algn="ctr"/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sous – sur – avec – dans </a:t>
            </a:r>
            <a:endParaRPr lang="fr-MA" sz="10000" b="1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81D9EF-17BA-1389-CBCB-4DB6AE27C0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6A385-2B26-6905-56FC-446B70833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7AC865-E82E-E5E3-78FD-A3402CCCF3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715B24-509E-7C8A-E848-C2EC0036A05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6444435-355E-1185-4C66-87D3CB98305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A3FD7FF-050A-3579-88D4-10754B5284E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88B91B3-5ADB-C3B8-2EF0-9CC3B6C4C07A}"/>
              </a:ext>
            </a:extLst>
          </p:cNvPr>
          <p:cNvSpPr txBox="1"/>
          <p:nvPr/>
        </p:nvSpPr>
        <p:spPr>
          <a:xfrm>
            <a:off x="1502903" y="475356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Passez à l’activité 3, page 38</a:t>
            </a: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B7DD610-9867-455D-72FF-0F085244D7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5631" y="2152063"/>
            <a:ext cx="5564736" cy="73043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42CCBF5-6827-BCE8-7AC4-E7D8FA6432F8}"/>
              </a:ext>
            </a:extLst>
          </p:cNvPr>
          <p:cNvSpPr/>
          <p:nvPr/>
        </p:nvSpPr>
        <p:spPr>
          <a:xfrm>
            <a:off x="3657600" y="7427783"/>
            <a:ext cx="6934199" cy="21622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9294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C31D4-9C8D-598C-5803-55851C68E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A44283-1C4F-07F0-493D-98DDF1898D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00CE4-C74C-87AC-20F8-1A5B78BB456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8DF4E2-1207-94A4-0460-8C8A6E13BCE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627B781-EC44-DCD7-A3FE-9B24D735F982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E008536-DC56-FF66-B64C-11F29494F5C2}"/>
              </a:ext>
            </a:extLst>
          </p:cNvPr>
          <p:cNvSpPr txBox="1"/>
          <p:nvPr/>
        </p:nvSpPr>
        <p:spPr>
          <a:xfrm>
            <a:off x="1375074" y="482394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0D567329-F637-DEA4-5EE7-8ED3933657E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14098" y="2095500"/>
            <a:ext cx="12869834" cy="67287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10000" b="1" dirty="0">
                <a:solidFill>
                  <a:srgbClr val="106585"/>
                </a:solidFill>
                <a:latin typeface="Dosis" panose="02010703020202060003" pitchFamily="2" charset="0"/>
              </a:rPr>
              <a:t>domino – étag</a:t>
            </a:r>
            <a:r>
              <a:rPr lang="fr-MA" sz="10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10000" b="1" dirty="0">
                <a:solidFill>
                  <a:srgbClr val="106585"/>
                </a:solidFill>
                <a:latin typeface="Dosis" panose="02010703020202060003" pitchFamily="2" charset="0"/>
              </a:rPr>
              <a:t> – ici - </a:t>
            </a:r>
          </a:p>
          <a:p>
            <a:pPr algn="ctr">
              <a:lnSpc>
                <a:spcPct val="150000"/>
              </a:lnSpc>
            </a:pPr>
            <a:r>
              <a:rPr lang="fr-MA" sz="10000" b="1" dirty="0">
                <a:solidFill>
                  <a:srgbClr val="106585"/>
                </a:solidFill>
                <a:latin typeface="Dosis" panose="02010703020202060003" pitchFamily="2" charset="0"/>
              </a:rPr>
              <a:t>Lavabo   –  douch</a:t>
            </a:r>
            <a:r>
              <a:rPr lang="fr-MA" sz="10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10000" b="1" dirty="0">
                <a:solidFill>
                  <a:srgbClr val="106585"/>
                </a:solidFill>
                <a:latin typeface="Dosis" panose="02010703020202060003" pitchFamily="2" charset="0"/>
              </a:rPr>
              <a:t> -</a:t>
            </a:r>
          </a:p>
          <a:p>
            <a:pPr algn="ctr">
              <a:lnSpc>
                <a:spcPct val="150000"/>
              </a:lnSpc>
            </a:pPr>
            <a:r>
              <a:rPr lang="fr-MA" sz="10000" b="1" dirty="0">
                <a:solidFill>
                  <a:srgbClr val="106585"/>
                </a:solidFill>
                <a:latin typeface="Dosis" panose="02010703020202060003" pitchFamily="2" charset="0"/>
              </a:rPr>
              <a:t> pilot</a:t>
            </a:r>
            <a:r>
              <a:rPr lang="fr-MA" sz="10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 </a:t>
            </a:r>
            <a:r>
              <a:rPr lang="fr-MA" sz="10000" b="1" dirty="0">
                <a:solidFill>
                  <a:srgbClr val="106585"/>
                </a:solidFill>
                <a:latin typeface="Dosis" panose="02010703020202060003" pitchFamily="2" charset="0"/>
              </a:rPr>
              <a:t> –  karaté  -  salé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543DF6-C13B-BEDA-4FF8-38C359BF263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661553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61219" y="437317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mots.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338DB1C5-1D7C-62A9-ED87-8996BAF452B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91094" y="2247900"/>
            <a:ext cx="12869834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four – chou – jup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facil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  –  guitar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pirat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 bouch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- fé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08B7B7-F037-7125-FA20-3739C4FE26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C0B58-E84C-3D83-C7EB-E4A39EDCB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10FBBF-1E7E-513D-1267-96BBCCE4C1C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312B213-2B68-9A4F-F4AD-C91EFAF1F4B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0F01854-495B-D4CD-9F54-272D2970C80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1CD0CC1-52D3-4914-BDE5-B0122D63929A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0921E98-9561-B718-9C6E-6CCDB34DE90C}"/>
              </a:ext>
            </a:extLst>
          </p:cNvPr>
          <p:cNvSpPr txBox="1"/>
          <p:nvPr/>
        </p:nvSpPr>
        <p:spPr>
          <a:xfrm>
            <a:off x="1361219" y="437317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5D108A10-90C0-D911-4194-989AE2E8D32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91094" y="2247900"/>
            <a:ext cx="12869834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bébé – garag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dur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total   –  pâl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 –  ami -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poul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vélo</a:t>
            </a:r>
            <a:endParaRPr lang="fr-MA" sz="9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154DD9-0BCA-8412-ABFA-9C262A30C3D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4897409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3E7C-9DE7-7C1C-ED10-644FE82BC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B92BAD-6F28-90ED-DFB3-B3D53CE44D8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F9DF4E-2E9F-7CBA-714E-300DC65C882D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E36033-5FA8-C7C9-30E0-0FEBFD978FBB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0879500-79EA-F897-6955-28C4327EF76A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55DD3E-B51C-B3B7-17AB-63FA5C574129}"/>
              </a:ext>
            </a:extLst>
          </p:cNvPr>
          <p:cNvSpPr txBox="1"/>
          <p:nvPr/>
        </p:nvSpPr>
        <p:spPr>
          <a:xfrm>
            <a:off x="1361219" y="437317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F42FC76F-8ECB-78E6-FE1E-80E9A20F02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91094" y="2247900"/>
            <a:ext cx="12869834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robo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cod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rob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repa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  –  tétin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 dor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-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égal  – for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95FD3B-A36F-42F0-FE74-965FC946888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0000929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1BC8C-27D1-3D4E-50D4-9BE067876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812299-6E8C-D685-94E6-185FBC96417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B55B7D6-1F3C-2236-4085-014240528B3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25B410-255D-7824-E517-B8318E04E003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446675A-D7EE-4934-A091-650264202E6B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3BEC4F-030D-555B-7899-C5024A5E6F9E}"/>
              </a:ext>
            </a:extLst>
          </p:cNvPr>
          <p:cNvSpPr txBox="1"/>
          <p:nvPr/>
        </p:nvSpPr>
        <p:spPr>
          <a:xfrm>
            <a:off x="1375074" y="428233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6400691F-846C-395F-C105-C232E2519B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1998" y="2095500"/>
            <a:ext cx="12869834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Sabo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 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- moch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 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–  rêv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– cheval - domino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mami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animal- mari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C77795-3DD0-DFFD-3646-985BF02930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9656289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F0EA4-EF83-3ECF-B46F-AAF9B5908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1E890A-632E-70CF-6582-8EBC478C80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AE92301-F2C7-AE5C-4E7A-30210F29DA9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1F36ED-8568-375E-F12A-B4C4F4EE5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C18DA8A-AF8D-DFB3-DFC0-4B3F374A7F53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76F5132-FCDC-3B5A-8FB6-6BA9B4D757BC}"/>
              </a:ext>
            </a:extLst>
          </p:cNvPr>
          <p:cNvSpPr txBox="1"/>
          <p:nvPr/>
        </p:nvSpPr>
        <p:spPr>
          <a:xfrm>
            <a:off x="1361219" y="513567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E78B8A71-EB7D-615C-BBE3-1C038C8FA3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14098" y="2019300"/>
            <a:ext cx="12869834" cy="86792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ananas- ravi – numéro–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cha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fâché - menu -  machin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-  ruch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 </a:t>
            </a:r>
          </a:p>
          <a:p>
            <a:pPr algn="ctr">
              <a:lnSpc>
                <a:spcPct val="150000"/>
              </a:lnSpc>
            </a:pPr>
            <a:endParaRPr lang="fr-MA" sz="9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A92B3A-403B-FCB8-B89E-595716FEDCF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18500064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37C9B-5B6E-2722-8A2E-9A835B41B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A2BB0A-A56C-C6C1-8CD8-8B9C17A0EA4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9282D2-D46E-4CC6-BA0C-99EBD6A4407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02CAB4-68A4-3C90-7F0D-63698C7EB71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24261A4-529F-52C3-1307-24FD412F6A1E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ACF1E6C-2C9D-93EE-173A-4002F0EAA6B2}"/>
              </a:ext>
            </a:extLst>
          </p:cNvPr>
          <p:cNvSpPr txBox="1"/>
          <p:nvPr/>
        </p:nvSpPr>
        <p:spPr>
          <a:xfrm>
            <a:off x="1361219" y="513567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une série de mots.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BE03630A-74EC-7455-DC84-B06F7AB166E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14098" y="2019300"/>
            <a:ext cx="12869834" cy="86792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moto- tapi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 – poupé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cha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 – joli - mur -  </a:t>
            </a:r>
          </a:p>
          <a:p>
            <a:pPr algn="ctr">
              <a:lnSpc>
                <a:spcPct val="150000"/>
              </a:lnSpc>
            </a:pPr>
            <a:r>
              <a:rPr lang="fr-MA" sz="9600" b="1" dirty="0">
                <a:solidFill>
                  <a:srgbClr val="106585"/>
                </a:solidFill>
                <a:latin typeface="Dosis" panose="02010703020202060003" pitchFamily="2" charset="0"/>
              </a:rPr>
              <a:t>zéro -  canari</a:t>
            </a:r>
            <a:endParaRPr lang="fr-MA" sz="9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algn="ctr">
              <a:lnSpc>
                <a:spcPct val="150000"/>
              </a:lnSpc>
            </a:pPr>
            <a:endParaRPr lang="fr-MA" sz="9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EF2E7D-3226-B17A-40E4-780FB9DD8EE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3435789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60A31-ED3B-9A05-F694-220CFF555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E00CDA-DBE9-15DB-4E69-06200E2442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43AD4F-A757-977D-792C-42D9E6581B6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082B01-22F3-9B8D-EE90-4F1077B02F5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5B1F7AD-D032-6B1B-3157-853A19C0F57A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C344F0E-3106-2D8B-2FBB-A9917BE8B429}"/>
              </a:ext>
            </a:extLst>
          </p:cNvPr>
          <p:cNvSpPr txBox="1"/>
          <p:nvPr/>
        </p:nvSpPr>
        <p:spPr>
          <a:xfrm>
            <a:off x="1502903" y="475356"/>
            <a:ext cx="11529396" cy="7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1, page 39</a:t>
            </a:r>
          </a:p>
          <a:p>
            <a:pPr defTabSz="1028752">
              <a:defRPr/>
            </a:pP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peuvent lire soit dans les  livrets, soit au tableau.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3FA7F07-9525-E57C-FF02-5C549FBE8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0147" y="2152063"/>
            <a:ext cx="5555704" cy="73043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2A1B16C-4A42-6458-0BC4-59C6FFFDCA66}"/>
              </a:ext>
            </a:extLst>
          </p:cNvPr>
          <p:cNvSpPr/>
          <p:nvPr/>
        </p:nvSpPr>
        <p:spPr>
          <a:xfrm>
            <a:off x="3452628" y="3238500"/>
            <a:ext cx="6934199" cy="2514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7632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42965471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2">
            <a:extLst>
              <a:ext uri="{FF2B5EF4-FFF2-40B4-BE49-F238E27FC236}">
                <a16:creationId xmlns:a16="http://schemas.microsoft.com/office/drawing/2014/main" id="{8CA046A2-7D7D-100C-4165-A6DAF4C8790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0438" y="1945376"/>
            <a:ext cx="13715999" cy="8194551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Mami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prépar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le repa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Mon cartabl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est lour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MA" sz="7200" b="1" dirty="0">
                <a:solidFill>
                  <a:srgbClr val="106585"/>
                </a:solidFill>
                <a:latin typeface="Daytona Condensed" panose="020B0506030503040204" pitchFamily="34" charset="0"/>
              </a:rPr>
              <a:t>I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l cour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dans le parc.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Le cha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dor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 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sur le canapé.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 </a:t>
            </a:r>
            <a:endParaRPr lang="fr-MA" sz="6800" b="1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E660895-1E8C-CFCC-1C29-585AC7A83020}"/>
              </a:ext>
            </a:extLst>
          </p:cNvPr>
          <p:cNvSpPr txBox="1"/>
          <p:nvPr/>
        </p:nvSpPr>
        <p:spPr>
          <a:xfrm>
            <a:off x="1340438" y="612899"/>
            <a:ext cx="1152939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 deux phrases.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648919-2CEE-6318-A321-918780FCFBA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E5357-1013-8910-5D20-2B23320F4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443F4C-4777-5B62-6969-CAACFF3A01A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C9AA894-8779-8229-4DB5-C81800A0FA8F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F275A9-49F7-DF79-14A8-2C1BDF777FF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AE9415C-9109-7C54-8297-3BD3DF297A1A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24CF5554-EF98-05A2-73EA-D48AC09E3BD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4D678C-5723-6007-5B3A-DD28E5B84242}"/>
              </a:ext>
            </a:extLst>
          </p:cNvPr>
          <p:cNvSpPr txBox="1"/>
          <p:nvPr/>
        </p:nvSpPr>
        <p:spPr>
          <a:xfrm>
            <a:off x="1399466" y="398420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2 phrases.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8" name="ZoneTexte 2">
            <a:extLst>
              <a:ext uri="{FF2B5EF4-FFF2-40B4-BE49-F238E27FC236}">
                <a16:creationId xmlns:a16="http://schemas.microsoft.com/office/drawing/2014/main" id="{A8B20945-C04F-6509-553E-2B02C9DE21E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36252" y="1799214"/>
            <a:ext cx="12043495" cy="8194551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aytona Condensed" panose="020B0506030503040204" pitchFamily="34" charset="0"/>
              </a:rPr>
              <a:t>I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l jou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avec son ami dans la cour.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Le canar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nag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dans le lac.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Le parasol est dans le garag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J’ador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le chocola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DB85B13-3C56-E389-3B5C-D5396A877CF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9983267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A7606-BDB2-EDB7-19E3-74A69CD2A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9791B9-C5F3-EA2C-F3A8-46379704306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8544640-31B6-5E6A-35AC-69FF14AC343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492C53E-F749-CAF9-6BB9-DAECACB253AF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30AEEED-90E9-9CFF-2A9C-041AC31D1B4D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D412D2-D01D-E1BF-AE93-E81A827BD7E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B6463A-94EA-FB9B-54B2-2638EE319D9B}"/>
              </a:ext>
            </a:extLst>
          </p:cNvPr>
          <p:cNvSpPr txBox="1"/>
          <p:nvPr/>
        </p:nvSpPr>
        <p:spPr>
          <a:xfrm>
            <a:off x="1340438" y="612899"/>
            <a:ext cx="1152939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</a:t>
            </a:r>
          </a:p>
          <a:p>
            <a:pPr defTabSz="1028752">
              <a:defRPr/>
            </a:pPr>
            <a:r>
              <a:rPr lang="fr-FR" sz="225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Chaque élève lit au moins deux phrases.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8" name="ZoneTexte 2">
            <a:extLst>
              <a:ext uri="{FF2B5EF4-FFF2-40B4-BE49-F238E27FC236}">
                <a16:creationId xmlns:a16="http://schemas.microsoft.com/office/drawing/2014/main" id="{C9F564EF-90F8-0D11-5AEF-45CCDC272B0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0437" y="1343432"/>
            <a:ext cx="10862395" cy="8194551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Le navir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est rapid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Le lou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est for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j’écout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papa et maman. 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Elle a une joli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cap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Elle a bu un ju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 de banan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rgbClr val="106585"/>
                </a:solidFill>
                <a:latin typeface="Dosis" panose="02010703020202060003" pitchFamily="2" charset="0"/>
              </a:rPr>
              <a:t>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9207F6-FDBD-F842-1BBA-6F6B317A03E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202833" y="342900"/>
            <a:ext cx="1181099" cy="978581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525553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1A76F-C7DE-2B02-3ED0-F427E6CF3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A305A4-A240-1CFB-7FEF-BBAE62EF15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E1FD100-E508-6460-8832-DAF07642CFDD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0A5A733-7F6B-A61D-95EC-F63DF2E4F1C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DEE22D7-2E01-0C70-9EEA-6C66FDE1C95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D3BC6F6-1BE8-C945-9379-1DBD62347B8B}"/>
              </a:ext>
            </a:extLst>
          </p:cNvPr>
          <p:cNvSpPr txBox="1"/>
          <p:nvPr/>
        </p:nvSpPr>
        <p:spPr>
          <a:xfrm>
            <a:off x="1382001" y="54032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2, page 39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7405CF-661E-E5EF-825E-DEF85A42D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0147" y="2152063"/>
            <a:ext cx="5555704" cy="73043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1EC0986-2F6A-FFD2-BBC9-187834C5B5CB}"/>
              </a:ext>
            </a:extLst>
          </p:cNvPr>
          <p:cNvSpPr/>
          <p:nvPr/>
        </p:nvSpPr>
        <p:spPr>
          <a:xfrm>
            <a:off x="3429000" y="5524500"/>
            <a:ext cx="6553200" cy="2362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9513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Reliez chaque  mot à l’image convenable.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2795" y="3407824"/>
            <a:ext cx="957320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16281-213B-1776-95D9-4336A983C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8CA8088-4074-5D5A-B95F-C6A0E16836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A5C696D-A349-722E-B1FD-0AE6A204526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32060A0-759B-9388-469D-2F68D1F5D2F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54D63C-598C-D421-4362-EB66D4BEF92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FF07EDE7-5AC2-826E-FA26-92770FACD0C8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20F7D54E-A28D-2BC1-30AE-B253506DF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F276CC6-B9B7-1FA2-51B4-F2BB489FB85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corrigez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EFF5BF4-2736-519B-8ACD-7B7391D28C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2795" y="3407824"/>
            <a:ext cx="9573208" cy="411480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460888F-AE87-CF88-6069-76BD469C2D5E}"/>
              </a:ext>
            </a:extLst>
          </p:cNvPr>
          <p:cNvCxnSpPr>
            <a:cxnSpLocks/>
          </p:cNvCxnSpPr>
          <p:nvPr/>
        </p:nvCxnSpPr>
        <p:spPr>
          <a:xfrm flipV="1">
            <a:off x="6788726" y="4651761"/>
            <a:ext cx="3392281" cy="16347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58E18B1-BF94-C579-1E2F-B963D392F111}"/>
              </a:ext>
            </a:extLst>
          </p:cNvPr>
          <p:cNvCxnSpPr>
            <a:cxnSpLocks/>
          </p:cNvCxnSpPr>
          <p:nvPr/>
        </p:nvCxnSpPr>
        <p:spPr>
          <a:xfrm flipV="1">
            <a:off x="3428999" y="4651761"/>
            <a:ext cx="5018812" cy="16347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79899C9-DCFA-854C-FBE8-16C96D2C39B3}"/>
              </a:ext>
            </a:extLst>
          </p:cNvPr>
          <p:cNvCxnSpPr>
            <a:cxnSpLocks/>
          </p:cNvCxnSpPr>
          <p:nvPr/>
        </p:nvCxnSpPr>
        <p:spPr>
          <a:xfrm>
            <a:off x="6788727" y="4651761"/>
            <a:ext cx="1745675" cy="16347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4CA1A6C-DF27-FF57-2019-7FDC83D2FD9E}"/>
              </a:ext>
            </a:extLst>
          </p:cNvPr>
          <p:cNvCxnSpPr>
            <a:cxnSpLocks/>
          </p:cNvCxnSpPr>
          <p:nvPr/>
        </p:nvCxnSpPr>
        <p:spPr>
          <a:xfrm>
            <a:off x="5181600" y="4651761"/>
            <a:ext cx="5029200" cy="16347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4AE3A7B-71B5-6D74-8ED3-AF576F11E2B5}"/>
              </a:ext>
            </a:extLst>
          </p:cNvPr>
          <p:cNvCxnSpPr>
            <a:cxnSpLocks/>
          </p:cNvCxnSpPr>
          <p:nvPr/>
        </p:nvCxnSpPr>
        <p:spPr>
          <a:xfrm>
            <a:off x="3429000" y="4618562"/>
            <a:ext cx="1752600" cy="16679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1644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6B3BC-790C-2E05-3A09-5F9BFB1E9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BBF66E-22FE-5405-0EEE-1C73AB5D67A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6DBF-52EE-5962-4642-4DBDF2CC1E34}"/>
              </a:ext>
            </a:extLst>
          </p:cNvPr>
          <p:cNvSpPr/>
          <p:nvPr/>
        </p:nvSpPr>
        <p:spPr>
          <a:xfrm>
            <a:off x="313462" y="85624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1FD8C9-0F82-4EF7-327A-EC67A59B041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26C4CE5-7D22-03C4-612F-B2ADDAF59F99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751DB13-99A5-9E78-671C-C4C139B5EA13}"/>
              </a:ext>
            </a:extLst>
          </p:cNvPr>
          <p:cNvSpPr txBox="1"/>
          <p:nvPr/>
        </p:nvSpPr>
        <p:spPr>
          <a:xfrm>
            <a:off x="1502903" y="475356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39</a:t>
            </a:r>
            <a:r>
              <a:rPr lang="fr-FR" sz="2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E77D41-54AD-CE35-A482-3364EA9B5B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0147" y="2152063"/>
            <a:ext cx="5555704" cy="730435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E29350-A400-A1E8-431B-9B485D496660}"/>
              </a:ext>
            </a:extLst>
          </p:cNvPr>
          <p:cNvSpPr/>
          <p:nvPr/>
        </p:nvSpPr>
        <p:spPr>
          <a:xfrm>
            <a:off x="3800501" y="7765181"/>
            <a:ext cx="6934199" cy="1905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460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3460" y="3952869"/>
            <a:ext cx="8869080" cy="238126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551779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 les phrases sur vos cahiers. </a:t>
            </a:r>
          </a:p>
        </p:txBody>
      </p:sp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 » 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-8039" y="-431979"/>
            <a:ext cx="13716000" cy="10722482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857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857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37665" tIns="37665" rIns="37665" bIns="37665" rtlCol="0" anchor="ctr"/>
              <a:lstStyle/>
              <a:p>
                <a:pPr algn="ctr">
                  <a:lnSpc>
                    <a:spcPts val="2381"/>
                  </a:lnSpc>
                </a:pPr>
                <a:endParaRPr sz="857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57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140780" y="1835587"/>
            <a:ext cx="7434444" cy="657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1"/>
              </a:lnSpc>
            </a:pPr>
            <a:r>
              <a:rPr lang="en-US" sz="6600" b="1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63516" y="3250520"/>
            <a:ext cx="4033133" cy="427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91"/>
              </a:lnSpc>
            </a:pPr>
            <a:r>
              <a:rPr lang="en-US" sz="2598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600" b="1" dirty="0">
                <a:solidFill>
                  <a:srgbClr val="106585"/>
                </a:solidFill>
                <a:latin typeface="Carelia"/>
              </a:rPr>
              <a:t>1. </a:t>
            </a:r>
            <a:r>
              <a:rPr lang="en-US" sz="3600" b="1" dirty="0" err="1">
                <a:solidFill>
                  <a:srgbClr val="106585"/>
                </a:solidFill>
                <a:latin typeface="Carelia"/>
              </a:rPr>
              <a:t>rituel</a:t>
            </a:r>
            <a:endParaRPr lang="en-US" sz="2598" b="1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125431" y="4509999"/>
            <a:ext cx="4033133" cy="388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91"/>
              </a:lnSpc>
            </a:pPr>
            <a:r>
              <a:rPr lang="en-US" sz="2598" dirty="0">
                <a:solidFill>
                  <a:srgbClr val="8DC63F"/>
                </a:solidFill>
                <a:latin typeface="Carelia"/>
              </a:rPr>
              <a:t>   </a:t>
            </a:r>
            <a:endParaRPr lang="en-US" sz="2598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812108" y="4352180"/>
            <a:ext cx="7128600" cy="1523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600" b="1" dirty="0">
                <a:solidFill>
                  <a:srgbClr val="106585"/>
                </a:solidFill>
                <a:latin typeface="Carelia"/>
              </a:rPr>
              <a:t>2. </a:t>
            </a:r>
            <a:r>
              <a:rPr lang="en-US" sz="3600" b="1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600" b="1" dirty="0">
              <a:solidFill>
                <a:srgbClr val="106585"/>
              </a:solidFill>
              <a:latin typeface="Carelia"/>
            </a:endParaRPr>
          </a:p>
          <a:p>
            <a:pPr marL="1800225" lvl="2" indent="-428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 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761462" y="6949428"/>
            <a:ext cx="7179245" cy="1504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91"/>
              </a:lnSpc>
            </a:pPr>
            <a:r>
              <a:rPr lang="en-US" sz="3600" b="1" dirty="0">
                <a:solidFill>
                  <a:srgbClr val="106585"/>
                </a:solidFill>
                <a:latin typeface="Carelia"/>
              </a:rPr>
              <a:t>    3. Lecture</a:t>
            </a:r>
          </a:p>
          <a:p>
            <a:pPr marL="1800225" lvl="2" indent="-4286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relia"/>
              </a:rPr>
              <a:t>Rebrassage </a:t>
            </a:r>
          </a:p>
          <a:p>
            <a:pPr>
              <a:lnSpc>
                <a:spcPts val="2991"/>
              </a:lnSpc>
            </a:pPr>
            <a:endParaRPr lang="en-US" sz="3600" b="1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22141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75852" y="322141"/>
            <a:ext cx="13154395" cy="9243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12DFEF-7C2C-BF11-20D1-C7E8C59AB8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90028" y="381241"/>
            <a:ext cx="12678146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Nous allons jouer le jeu du duel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MA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Un élève montre un pictogramme, et l’autre dit ce qu’il doit faire quand il voit ce pictogramme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 Par la suite les rôles seront échangés. </a:t>
            </a:r>
            <a:r>
              <a:rPr lang="fr-MA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endParaRPr lang="fr-FR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54F3E-E8ED-DBF5-D2A9-44BE980376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451" y="3100174"/>
            <a:ext cx="2529693" cy="1955283"/>
          </a:xfrm>
          <a:prstGeom prst="rect">
            <a:avLst/>
          </a:prstGeom>
        </p:spPr>
      </p:pic>
      <p:pic>
        <p:nvPicPr>
          <p:cNvPr id="16" name="Image 15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16E0038-AAFD-32A7-FA39-A111B0DD306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203" y="6209184"/>
            <a:ext cx="1547535" cy="17010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71E41-5AA2-43BD-39D3-8B2F21E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49106" y="3139026"/>
            <a:ext cx="1859353" cy="17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EE85B15-199E-DF09-9623-DF07ED2B63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023719"/>
            <a:ext cx="1586346" cy="1861966"/>
          </a:xfrm>
          <a:prstGeom prst="rect">
            <a:avLst/>
          </a:prstGeom>
        </p:spPr>
      </p:pic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A6F6802-6B21-E11A-D26C-8E5BF0BF80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43046" y="2895630"/>
            <a:ext cx="1859353" cy="22800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7B9ED7-8D3B-04D2-1B80-703CBFB8533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200" y="6041037"/>
            <a:ext cx="1981201" cy="2055439"/>
          </a:xfrm>
          <a:prstGeom prst="rect">
            <a:avLst/>
          </a:prstGeom>
        </p:spPr>
      </p:pic>
      <p:pic>
        <p:nvPicPr>
          <p:cNvPr id="15" name="Image 1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4C99AA0F-E2C9-1F57-617B-1E3190E3E2A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4345" y="100503"/>
            <a:ext cx="1175901" cy="79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13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21190</TotalTime>
  <Words>2054</Words>
  <Application>Microsoft Office PowerPoint</Application>
  <PresentationFormat>Personnalisé</PresentationFormat>
  <Paragraphs>399</Paragraphs>
  <Slides>70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70</vt:i4>
      </vt:variant>
    </vt:vector>
  </HeadingPairs>
  <TitlesOfParts>
    <vt:vector size="80" baseType="lpstr">
      <vt:lpstr>Calibri</vt:lpstr>
      <vt:lpstr>Daytona Condensed</vt:lpstr>
      <vt:lpstr>Arimo Italics</vt:lpstr>
      <vt:lpstr>Microsoft Uighur</vt:lpstr>
      <vt:lpstr>Dosis</vt:lpstr>
      <vt:lpstr>Times New Roman</vt:lpstr>
      <vt:lpstr>Carelia</vt:lpstr>
      <vt:lpstr>Aptos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615</cp:revision>
  <dcterms:created xsi:type="dcterms:W3CDTF">2006-08-16T00:00:00Z</dcterms:created>
  <dcterms:modified xsi:type="dcterms:W3CDTF">2025-10-08T00:33:00Z</dcterms:modified>
  <dc:identifier>DAFtlvZnwz4</dc:identifier>
</cp:coreProperties>
</file>