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8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47482581" r:id="rId8"/>
    <p:sldId id="2147482704" r:id="rId9"/>
    <p:sldId id="2147482846" r:id="rId10"/>
    <p:sldId id="2147482851" r:id="rId11"/>
    <p:sldId id="2147482855" r:id="rId12"/>
    <p:sldId id="2147482853" r:id="rId13"/>
    <p:sldId id="2147482856" r:id="rId14"/>
    <p:sldId id="2147482845" r:id="rId15"/>
    <p:sldId id="2147482858" r:id="rId16"/>
    <p:sldId id="2147482672" r:id="rId17"/>
    <p:sldId id="2147482685" r:id="rId18"/>
    <p:sldId id="2147482705" r:id="rId19"/>
    <p:sldId id="2134805394" r:id="rId20"/>
    <p:sldId id="2147482472" r:id="rId21"/>
    <p:sldId id="2147482735" r:id="rId22"/>
    <p:sldId id="2147482736" r:id="rId23"/>
    <p:sldId id="2147482755" r:id="rId24"/>
    <p:sldId id="2147482756" r:id="rId25"/>
    <p:sldId id="2147482793" r:id="rId26"/>
    <p:sldId id="2147482794" r:id="rId27"/>
    <p:sldId id="2147482795" r:id="rId28"/>
    <p:sldId id="2147482796" r:id="rId29"/>
    <p:sldId id="2147482797" r:id="rId30"/>
    <p:sldId id="2147482798" r:id="rId31"/>
    <p:sldId id="2147482799" r:id="rId32"/>
    <p:sldId id="2147482800" r:id="rId33"/>
    <p:sldId id="2147482860" r:id="rId34"/>
    <p:sldId id="2147482859" r:id="rId35"/>
    <p:sldId id="2147482861" r:id="rId36"/>
    <p:sldId id="2147482862" r:id="rId37"/>
    <p:sldId id="2147482863" r:id="rId38"/>
    <p:sldId id="2147482864" r:id="rId39"/>
    <p:sldId id="2147482805" r:id="rId40"/>
    <p:sldId id="2147482646" r:id="rId41"/>
    <p:sldId id="2147482869" r:id="rId42"/>
    <p:sldId id="2147482870" r:id="rId43"/>
    <p:sldId id="2147482873" r:id="rId44"/>
    <p:sldId id="2147482874" r:id="rId45"/>
    <p:sldId id="2147482871" r:id="rId46"/>
    <p:sldId id="2147482575" r:id="rId47"/>
    <p:sldId id="2147482576" r:id="rId48"/>
    <p:sldId id="2147482876" r:id="rId49"/>
    <p:sldId id="2147482875" r:id="rId50"/>
    <p:sldId id="2147482662" r:id="rId51"/>
    <p:sldId id="2147482806" r:id="rId52"/>
    <p:sldId id="2147482538" r:id="rId53"/>
    <p:sldId id="2147482548" r:id="rId54"/>
    <p:sldId id="2147482878" r:id="rId55"/>
    <p:sldId id="2147482745" r:id="rId56"/>
    <p:sldId id="2147482877" r:id="rId57"/>
    <p:sldId id="2147482879" r:id="rId58"/>
    <p:sldId id="2147482880" r:id="rId59"/>
    <p:sldId id="2147482881" r:id="rId60"/>
    <p:sldId id="2147482807" r:id="rId61"/>
    <p:sldId id="2147482537" r:id="rId62"/>
    <p:sldId id="2147482882" r:id="rId63"/>
    <p:sldId id="2147482744" r:id="rId64"/>
    <p:sldId id="2134807546" r:id="rId65"/>
    <p:sldId id="2147482811" r:id="rId66"/>
    <p:sldId id="2147482808" r:id="rId67"/>
    <p:sldId id="2147482500" r:id="rId68"/>
    <p:sldId id="2147482809" r:id="rId69"/>
    <p:sldId id="2147482810" r:id="rId70"/>
    <p:sldId id="2147482730" r:id="rId71"/>
    <p:sldId id="2147482519" r:id="rId72"/>
    <p:sldId id="2134807344" r:id="rId73"/>
    <p:sldId id="2147482668" r:id="rId74"/>
    <p:sldId id="2134804803" r:id="rId75"/>
    <p:sldId id="700" r:id="rId76"/>
    <p:sldId id="701" r:id="rId77"/>
  </p:sldIdLst>
  <p:sldSz cx="13716000" cy="10287000"/>
  <p:notesSz cx="6858000" cy="9144000"/>
  <p:embeddedFontLst>
    <p:embeddedFont>
      <p:font typeface="Arimo Italics" panose="020B0604020202020204" charset="0"/>
      <p:regular r:id="rId79"/>
      <p:italic r:id="rId80"/>
    </p:embeddedFont>
    <p:embeddedFont>
      <p:font typeface="Carelia" panose="020B0604020202020204" charset="0"/>
      <p:regular r:id="rId81"/>
    </p:embeddedFont>
    <p:embeddedFont>
      <p:font typeface="Daytona Light" panose="020B0304030503040204" pitchFamily="34" charset="0"/>
      <p:regular r:id="rId82"/>
      <p:italic r:id="rId83"/>
    </p:embeddedFont>
    <p:embeddedFont>
      <p:font typeface="Dosis" panose="02010703020202060003" pitchFamily="2" charset="0"/>
      <p:regular r:id="rId84"/>
      <p:bold r:id="rId85"/>
    </p:embeddedFont>
    <p:embeddedFont>
      <p:font typeface="Microsoft Uighur" panose="02000000000000000000" pitchFamily="2" charset="-78"/>
      <p:regular r:id="rId86"/>
      <p:bold r:id="rId8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47482581"/>
            <p14:sldId id="2147482704"/>
            <p14:sldId id="2147482846"/>
            <p14:sldId id="2147482851"/>
            <p14:sldId id="2147482855"/>
            <p14:sldId id="2147482853"/>
            <p14:sldId id="2147482856"/>
            <p14:sldId id="2147482845"/>
            <p14:sldId id="2147482858"/>
            <p14:sldId id="2147482672"/>
            <p14:sldId id="2147482685"/>
            <p14:sldId id="2147482705"/>
            <p14:sldId id="2134805394"/>
            <p14:sldId id="2147482472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795"/>
            <p14:sldId id="2147482796"/>
            <p14:sldId id="2147482797"/>
            <p14:sldId id="2147482798"/>
            <p14:sldId id="2147482799"/>
            <p14:sldId id="2147482800"/>
            <p14:sldId id="2147482860"/>
            <p14:sldId id="2147482859"/>
            <p14:sldId id="2147482861"/>
            <p14:sldId id="2147482862"/>
            <p14:sldId id="2147482863"/>
            <p14:sldId id="2147482864"/>
            <p14:sldId id="2147482805"/>
            <p14:sldId id="2147482646"/>
            <p14:sldId id="2147482869"/>
            <p14:sldId id="2147482870"/>
            <p14:sldId id="2147482873"/>
            <p14:sldId id="2147482874"/>
            <p14:sldId id="2147482871"/>
            <p14:sldId id="2147482575"/>
            <p14:sldId id="2147482576"/>
            <p14:sldId id="2147482876"/>
            <p14:sldId id="2147482875"/>
            <p14:sldId id="2147482662"/>
            <p14:sldId id="2147482806"/>
            <p14:sldId id="2147482538"/>
            <p14:sldId id="2147482548"/>
            <p14:sldId id="2147482878"/>
            <p14:sldId id="2147482745"/>
            <p14:sldId id="2147482877"/>
            <p14:sldId id="2147482879"/>
            <p14:sldId id="2147482880"/>
            <p14:sldId id="2147482881"/>
            <p14:sldId id="2147482807"/>
            <p14:sldId id="2147482537"/>
            <p14:sldId id="2147482882"/>
            <p14:sldId id="2147482744"/>
            <p14:sldId id="2134807546"/>
            <p14:sldId id="2147482811"/>
            <p14:sldId id="2147482808"/>
            <p14:sldId id="2147482500"/>
            <p14:sldId id="2147482809"/>
            <p14:sldId id="2147482810"/>
            <p14:sldId id="2147482730"/>
            <p14:sldId id="2147482519"/>
            <p14:sldId id="2134807344"/>
            <p14:sldId id="2147482668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6.fntdata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1.fntdata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5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5/10/relationships/revisionInfo" Target="revisionInfo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9.fntdata"/><Relationship Id="rId61" Type="http://schemas.openxmlformats.org/officeDocument/2006/relationships/slide" Target="slides/slide60.xml"/><Relationship Id="rId82" Type="http://schemas.openxmlformats.org/officeDocument/2006/relationships/font" Target="fonts/font4.fntdata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21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2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image" Target="../media/image31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30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30.png"/><Relationship Id="rId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3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5.svg"/><Relationship Id="rId7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38.png"/><Relationship Id="rId4" Type="http://schemas.openxmlformats.org/officeDocument/2006/relationships/image" Target="../media/image2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40.png"/><Relationship Id="rId4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45.png"/><Relationship Id="rId4" Type="http://schemas.openxmlformats.org/officeDocument/2006/relationships/image" Target="../media/image2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60.xml"/><Relationship Id="rId7" Type="http://schemas.openxmlformats.org/officeDocument/2006/relationships/image" Target="../media/image5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2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19.png"/><Relationship Id="rId10" Type="http://schemas.openxmlformats.org/officeDocument/2006/relationships/image" Target="../media/image50.png"/><Relationship Id="rId4" Type="http://schemas.openxmlformats.org/officeDocument/2006/relationships/image" Target="../media/image25.svg"/><Relationship Id="rId9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60.png"/><Relationship Id="rId3" Type="http://schemas.openxmlformats.org/officeDocument/2006/relationships/image" Target="../media/image24.png"/><Relationship Id="rId7" Type="http://schemas.openxmlformats.org/officeDocument/2006/relationships/image" Target="../media/image55.png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54.png"/><Relationship Id="rId11" Type="http://schemas.openxmlformats.org/officeDocument/2006/relationships/image" Target="../media/image58.png"/><Relationship Id="rId5" Type="http://schemas.openxmlformats.org/officeDocument/2006/relationships/image" Target="../media/image19.png"/><Relationship Id="rId10" Type="http://schemas.openxmlformats.org/officeDocument/2006/relationships/image" Target="../media/image57.png"/><Relationship Id="rId4" Type="http://schemas.openxmlformats.org/officeDocument/2006/relationships/image" Target="../media/image25.svg"/><Relationship Id="rId9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24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6" Type="http://schemas.openxmlformats.org/officeDocument/2006/relationships/image" Target="../media/image39.png"/><Relationship Id="rId11" Type="http://schemas.openxmlformats.org/officeDocument/2006/relationships/image" Target="../media/image65.png"/><Relationship Id="rId5" Type="http://schemas.openxmlformats.org/officeDocument/2006/relationships/image" Target="../media/image19.png"/><Relationship Id="rId10" Type="http://schemas.openxmlformats.org/officeDocument/2006/relationships/image" Target="../media/image64.png"/><Relationship Id="rId4" Type="http://schemas.openxmlformats.org/officeDocument/2006/relationships/image" Target="../media/image25.svg"/><Relationship Id="rId9" Type="http://schemas.openxmlformats.org/officeDocument/2006/relationships/image" Target="../media/image63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24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19.png"/><Relationship Id="rId10" Type="http://schemas.openxmlformats.org/officeDocument/2006/relationships/image" Target="../media/image72.png"/><Relationship Id="rId4" Type="http://schemas.openxmlformats.org/officeDocument/2006/relationships/image" Target="../media/image25.svg"/><Relationship Id="rId9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1.png"/><Relationship Id="rId3" Type="http://schemas.openxmlformats.org/officeDocument/2006/relationships/image" Target="../media/image24.png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6" Type="http://schemas.openxmlformats.org/officeDocument/2006/relationships/image" Target="../media/image38.png"/><Relationship Id="rId11" Type="http://schemas.microsoft.com/office/2007/relationships/hdphoto" Target="../media/hdphoto2.wdp"/><Relationship Id="rId5" Type="http://schemas.openxmlformats.org/officeDocument/2006/relationships/image" Target="../media/image19.png"/><Relationship Id="rId10" Type="http://schemas.openxmlformats.org/officeDocument/2006/relationships/image" Target="../media/image79.png"/><Relationship Id="rId4" Type="http://schemas.openxmlformats.org/officeDocument/2006/relationships/image" Target="../media/image25.svg"/><Relationship Id="rId9" Type="http://schemas.openxmlformats.org/officeDocument/2006/relationships/image" Target="../media/image78.png"/><Relationship Id="rId14" Type="http://schemas.openxmlformats.org/officeDocument/2006/relationships/image" Target="../media/image8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25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microsoft.com/office/2007/relationships/media" Target="../media/media1.mp3"/><Relationship Id="rId7" Type="http://schemas.openxmlformats.org/officeDocument/2006/relationships/image" Target="../media/image87.png"/><Relationship Id="rId2" Type="http://schemas.openxmlformats.org/officeDocument/2006/relationships/audio" Target="NULL" TargetMode="External"/><Relationship Id="rId1" Type="http://schemas.openxmlformats.org/officeDocument/2006/relationships/tags" Target="../tags/tag6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89.png"/><Relationship Id="rId2" Type="http://schemas.openxmlformats.org/officeDocument/2006/relationships/video" Target="NULL" TargetMode="External"/><Relationship Id="rId1" Type="http://schemas.openxmlformats.org/officeDocument/2006/relationships/tags" Target="../tags/tag68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image" Target="../media/image19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image" Target="../media/image19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92.xml"/><Relationship Id="rId7" Type="http://schemas.openxmlformats.org/officeDocument/2006/relationships/image" Target="../media/image5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4" Type="http://schemas.openxmlformats.org/officeDocument/2006/relationships/image" Target="../media/image2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2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9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3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9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9.xml"/><Relationship Id="rId5" Type="http://schemas.openxmlformats.org/officeDocument/2006/relationships/image" Target="../media/image94.png"/><Relationship Id="rId4" Type="http://schemas.openxmlformats.org/officeDocument/2006/relationships/image" Target="../media/image2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image" Target="../media/image96.png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12" Type="http://schemas.openxmlformats.org/officeDocument/2006/relationships/image" Target="../media/image25.sv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image" Target="../media/image24.png"/><Relationship Id="rId5" Type="http://schemas.openxmlformats.org/officeDocument/2006/relationships/tags" Target="../tags/tag10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image" Target="../media/image97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12" Type="http://schemas.openxmlformats.org/officeDocument/2006/relationships/image" Target="../media/image96.png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image" Target="../media/image25.svg"/><Relationship Id="rId5" Type="http://schemas.openxmlformats.org/officeDocument/2006/relationships/tags" Target="../tags/tag113.xml"/><Relationship Id="rId10" Type="http://schemas.openxmlformats.org/officeDocument/2006/relationships/image" Target="../media/image24.png"/><Relationship Id="rId4" Type="http://schemas.openxmlformats.org/officeDocument/2006/relationships/tags" Target="../tags/tag112.xml"/><Relationship Id="rId9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9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svg"/><Relationship Id="rId5" Type="http://schemas.openxmlformats.org/officeDocument/2006/relationships/image" Target="../media/image5.png"/><Relationship Id="rId10" Type="http://schemas.openxmlformats.org/officeDocument/2006/relationships/image" Target="../media/image102.svg"/><Relationship Id="rId4" Type="http://schemas.openxmlformats.org/officeDocument/2006/relationships/image" Target="../media/image99.svg"/><Relationship Id="rId9" Type="http://schemas.openxmlformats.org/officeDocument/2006/relationships/image" Target="../media/image10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6.jpe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2.png"/><Relationship Id="rId3" Type="http://schemas.openxmlformats.org/officeDocument/2006/relationships/tags" Target="../tags/tag2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1.png"/><Relationship Id="rId2" Type="http://schemas.openxmlformats.org/officeDocument/2006/relationships/tags" Target="../tags/tag28.xml"/><Relationship Id="rId16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image" Target="../media/image30.png"/><Relationship Id="rId5" Type="http://schemas.openxmlformats.org/officeDocument/2006/relationships/tags" Target="../tags/tag31.xml"/><Relationship Id="rId15" Type="http://schemas.openxmlformats.org/officeDocument/2006/relationships/image" Target="../media/image21.png"/><Relationship Id="rId10" Type="http://schemas.openxmlformats.org/officeDocument/2006/relationships/image" Target="../media/image29.jpeg"/><Relationship Id="rId4" Type="http://schemas.openxmlformats.org/officeDocument/2006/relationships/tags" Target="../tags/tag30.xml"/><Relationship Id="rId9" Type="http://schemas.openxmlformats.org/officeDocument/2006/relationships/image" Target="../media/image25.svg"/><Relationship Id="rId1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12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 « Observation» ?</a:t>
            </a: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D6C8F04-5E78-6516-B325-C986058A55B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67642" y="3181638"/>
            <a:ext cx="3180715" cy="455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02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7F74-693C-CC53-9675-9C9FDB53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113E8F-9994-2BF9-89CC-510560EDD62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08E7B1-4F5A-7786-CA74-0C6DB2170FB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457C0E-52ED-3B48-2985-0136BBC01C3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EB9CF7A-478F-1CE4-BCED-1225E8DC7834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E66D95-3BD6-AC6C-BC6E-F64C992F4ED8}"/>
              </a:ext>
            </a:extLst>
          </p:cNvPr>
          <p:cNvSpPr txBox="1"/>
          <p:nvPr/>
        </p:nvSpPr>
        <p:spPr>
          <a:xfrm>
            <a:off x="1247387" y="471332"/>
            <a:ext cx="112494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regarde bien et je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mets mes yeux sur ce qu’il faut observer. Je ne parle pas. Je prends le temps de bien observer. </a:t>
            </a: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3D237ABE-793A-7B20-CA67-8676EAFC51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Nuage 3">
            <a:extLst>
              <a:ext uri="{FF2B5EF4-FFF2-40B4-BE49-F238E27FC236}">
                <a16:creationId xmlns:a16="http://schemas.microsoft.com/office/drawing/2014/main" id="{3E56F6FA-AC18-6DED-6206-CAD1452A2616}"/>
              </a:ext>
            </a:extLst>
          </p:cNvPr>
          <p:cNvSpPr/>
          <p:nvPr/>
        </p:nvSpPr>
        <p:spPr>
          <a:xfrm>
            <a:off x="5562600" y="1614451"/>
            <a:ext cx="6858000" cy="535784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8F2E4C-317C-9332-17FC-455DD651E4A6}"/>
              </a:ext>
            </a:extLst>
          </p:cNvPr>
          <p:cNvSpPr txBox="1"/>
          <p:nvPr/>
        </p:nvSpPr>
        <p:spPr>
          <a:xfrm>
            <a:off x="6512255" y="2274123"/>
            <a:ext cx="558276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MA" sz="4800" dirty="0"/>
              <a:t>👁️</a:t>
            </a:r>
            <a:r>
              <a:rPr lang="fr-FR" sz="3600" b="1" dirty="0"/>
              <a:t> je regarde bien.</a:t>
            </a:r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MA" sz="4800" dirty="0"/>
              <a:t>🤐</a:t>
            </a:r>
            <a:r>
              <a:rPr lang="fr-FR" sz="3600" dirty="0"/>
              <a:t>  </a:t>
            </a:r>
            <a:r>
              <a:rPr lang="fr-FR" sz="3600" b="1" dirty="0"/>
              <a:t>je ne parle pas.</a:t>
            </a:r>
          </a:p>
          <a:p>
            <a:endParaRPr lang="fr-FR" sz="3600" dirty="0"/>
          </a:p>
          <a:p>
            <a:r>
              <a:rPr lang="fr-MA" sz="4800" dirty="0"/>
              <a:t>⏳</a:t>
            </a:r>
            <a:r>
              <a:rPr lang="fr-FR" sz="3600" dirty="0"/>
              <a:t>  </a:t>
            </a:r>
            <a:r>
              <a:rPr lang="fr-FR" sz="3600" b="1" dirty="0"/>
              <a:t>Je prends le temps.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7853C0E-1266-F709-9280-794B02C9C97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19573" y="4762500"/>
            <a:ext cx="2705100" cy="439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15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AE486-A36A-3D67-351F-3FC830B24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E4C6C2-7D8F-2E2D-213F-4EF6F734B1B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527932-18AF-C459-6593-A9FB048981CF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0DA0F4-0322-C65A-2A1C-46D525D92E8C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5C691E-A69E-F538-ECAB-3DDDBDA3FFC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F41F04-BE58-9708-2E89-707BE7B3A3B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46C738-9452-3592-0D02-FFB2BC2931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 «Correction» 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E08A613-DEEC-2C9F-F189-D9A5F94B5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1600" y="3762551"/>
            <a:ext cx="368439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479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8D71-E5A8-ED80-75F5-973D0865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25AC6-6AD0-7EB5-8184-EA3C954A87E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AE73FA-374D-5AD5-5B35-565DEAE71F50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DDFF8E-6AE3-09A6-14D7-1CE2BCD11D74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95BF3-15B4-2F43-82C3-5ED7BAAFA6D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8A086D-22C8-4353-E461-2D660A616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1FD39D-77C9-33AC-9113-8B783CE6B6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0770" y="662194"/>
            <a:ext cx="12014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MA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relis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ma réponse –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compare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avec la bonne réponse. </a:t>
            </a:r>
            <a:r>
              <a:rPr lang="fr-MA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corrige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si c’est faux.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15A4022-887A-689F-2597-914452C7A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74756" y="4610100"/>
            <a:ext cx="3074790" cy="420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uage 8">
            <a:extLst>
              <a:ext uri="{FF2B5EF4-FFF2-40B4-BE49-F238E27FC236}">
                <a16:creationId xmlns:a16="http://schemas.microsoft.com/office/drawing/2014/main" id="{CEA61E39-70B0-D4B8-05CE-945DBFD8F84C}"/>
              </a:ext>
            </a:extLst>
          </p:cNvPr>
          <p:cNvSpPr/>
          <p:nvPr/>
        </p:nvSpPr>
        <p:spPr>
          <a:xfrm>
            <a:off x="5562600" y="1946780"/>
            <a:ext cx="65532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3612A3-DBF7-49DE-4C3A-2B7F7A594F2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88708" y="2988612"/>
            <a:ext cx="4517492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MA" sz="4000" dirty="0"/>
              <a:t>👀   </a:t>
            </a:r>
            <a:r>
              <a:rPr lang="fr-MA" sz="4000" b="1" dirty="0"/>
              <a:t>Je relis.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4000" b="1" dirty="0"/>
              <a:t> </a:t>
            </a:r>
            <a:r>
              <a:rPr lang="fr-FR" sz="4000" dirty="0"/>
              <a:t>📖  </a:t>
            </a:r>
            <a:r>
              <a:rPr lang="fr-FR" sz="4000" b="1" dirty="0"/>
              <a:t>Je</a:t>
            </a:r>
            <a:r>
              <a:rPr lang="fr-FR" sz="4000" dirty="0"/>
              <a:t> </a:t>
            </a:r>
            <a:r>
              <a:rPr lang="fr-FR" sz="4000" b="1" dirty="0"/>
              <a:t>compare</a:t>
            </a:r>
            <a:r>
              <a:rPr lang="fr-FR" sz="4000" dirty="0"/>
              <a:t>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MA" sz="4000" b="1" dirty="0"/>
              <a:t> </a:t>
            </a:r>
            <a:r>
              <a:rPr lang="fr-MA" sz="4000" dirty="0"/>
              <a:t>✏️  </a:t>
            </a:r>
            <a:r>
              <a:rPr lang="fr-MA" sz="4000" b="1" dirty="0"/>
              <a:t>Je corrige.</a:t>
            </a:r>
            <a:endParaRPr lang="fr-FR" sz="4000" dirty="0"/>
          </a:p>
          <a:p>
            <a:pPr defTabSz="1028727">
              <a:spcAft>
                <a:spcPts val="600"/>
              </a:spcAft>
              <a:defRPr/>
            </a:pPr>
            <a:r>
              <a:rPr lang="fr-FR" sz="4000" dirty="0"/>
              <a:t> </a:t>
            </a:r>
            <a:endParaRPr lang="fr-FR" sz="40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6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Qu’est‑ce que tu dois faire quand tu veux prendre la parole?</a:t>
            </a:r>
          </a:p>
        </p:txBody>
      </p:sp>
      <p:pic>
        <p:nvPicPr>
          <p:cNvPr id="8" name="Image 7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47018B5F-864B-0006-B82D-BA4C04E494B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767" y="2857500"/>
            <a:ext cx="4100467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45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BF788-285B-83AA-A54F-EDEA26B61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E56CD4-1140-3F03-12B4-E485014BBF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C1CB6D9-BCE4-1E4E-6F04-3CCE3D24D4E9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E9378AE-310B-1B87-1FED-32C375FB6C23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95CEAA-EB6B-DFE7-2BEA-DC494BE53ED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BC05E15-FEF4-6446-7A77-6BC25CE9B87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Nuage 8">
            <a:extLst>
              <a:ext uri="{FF2B5EF4-FFF2-40B4-BE49-F238E27FC236}">
                <a16:creationId xmlns:a16="http://schemas.microsoft.com/office/drawing/2014/main" id="{1C137ED1-FA15-AB77-6475-97CD92CE68F5}"/>
              </a:ext>
            </a:extLst>
          </p:cNvPr>
          <p:cNvSpPr/>
          <p:nvPr/>
        </p:nvSpPr>
        <p:spPr>
          <a:xfrm>
            <a:off x="5562600" y="1946780"/>
            <a:ext cx="65532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F59249-12B1-82C2-0A48-B27475887C7F}"/>
              </a:ext>
            </a:extLst>
          </p:cNvPr>
          <p:cNvSpPr txBox="1"/>
          <p:nvPr/>
        </p:nvSpPr>
        <p:spPr>
          <a:xfrm>
            <a:off x="1371600" y="527165"/>
            <a:ext cx="119413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lève le doigt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J’attends que le maître / la maîtresse me donne la parole (je ne parle pas en même temps que les autres)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parle doucement et clairement.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D78D27B-1615-A898-8164-017486CD3CC6}"/>
              </a:ext>
            </a:extLst>
          </p:cNvPr>
          <p:cNvSpPr txBox="1"/>
          <p:nvPr/>
        </p:nvSpPr>
        <p:spPr>
          <a:xfrm>
            <a:off x="6808650" y="2781300"/>
            <a:ext cx="590203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MA" sz="3600" dirty="0"/>
              <a:t>☝️ </a:t>
            </a:r>
            <a:r>
              <a:rPr lang="fr-MA" sz="3600" b="1" dirty="0"/>
              <a:t>je lève le doigt.</a:t>
            </a:r>
            <a:endParaRPr lang="fr-FR" sz="3600" b="1" dirty="0"/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MA" sz="3600" dirty="0"/>
              <a:t>🙂 </a:t>
            </a:r>
            <a:r>
              <a:rPr lang="fr-MA" sz="3600" b="1" dirty="0"/>
              <a:t>J’attends.</a:t>
            </a:r>
            <a:endParaRPr lang="fr-FR" sz="3600" b="1" dirty="0"/>
          </a:p>
          <a:p>
            <a:endParaRPr lang="fr-FR" sz="3600" dirty="0"/>
          </a:p>
          <a:p>
            <a:r>
              <a:rPr lang="fr-MA" sz="3600" dirty="0"/>
              <a:t>🗣️ </a:t>
            </a:r>
            <a:r>
              <a:rPr lang="fr-MA" sz="3600" b="1" dirty="0"/>
              <a:t>Je parle</a:t>
            </a:r>
            <a:r>
              <a:rPr lang="fr-FR" sz="3600" b="1" dirty="0"/>
              <a:t>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  <p:pic>
        <p:nvPicPr>
          <p:cNvPr id="4" name="Image 3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C6FC68B2-093F-88F7-BD23-6D79258E53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026" y="5532672"/>
            <a:ext cx="3130647" cy="338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73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3298" y="2637740"/>
            <a:ext cx="9309400" cy="62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02306D4-38DD-614D-0196-539836C13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10" y="1771461"/>
            <a:ext cx="11549781" cy="67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marL="4514850" lvl="8" indent="-857250" defTabSz="685834">
              <a:buFontTx/>
              <a:buChar char="-"/>
            </a:pPr>
            <a:endParaRPr lang="fr-MA" sz="60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marL="4514850" lvl="8" indent="-857250" defTabSz="685834">
              <a:buFontTx/>
              <a:buChar char="-"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C’est un joli bébé</a:t>
            </a:r>
          </a:p>
          <a:p>
            <a:pPr marL="4514850" lvl="8" indent="-857250" defTabSz="685834">
              <a:buFontTx/>
              <a:buChar char="-"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Le chat est sous le lit.</a:t>
            </a:r>
          </a:p>
          <a:p>
            <a:pPr marL="4514850" lvl="8" indent="-857250" defTabSz="685834">
              <a:buFontTx/>
              <a:buChar char="-"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La robe est sale.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2443884"/>
            <a:ext cx="8801100" cy="315681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783753" y="558322"/>
            <a:ext cx="11277600" cy="844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 et, pour chacune, vous écrirez le mot correspondant. Ensuite, je vous dicterai quelques phrases.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9C3D96-F6F9-8D85-B78B-626B33BF0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7165" y="2571446"/>
            <a:ext cx="1843592" cy="12651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5EAE474-665A-1662-3AC6-B91ABF545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0102" y="4228723"/>
            <a:ext cx="2053712" cy="10925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A89006A-9EE1-5223-6A2B-01E79AF6B0F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7313" y="3965601"/>
            <a:ext cx="2053712" cy="13457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C3A72F4-5517-C931-7D19-6FD69F36812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4330" y="2443884"/>
            <a:ext cx="3287710" cy="17132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DA83511-61FB-1F04-B97B-74E6A10272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5938" y="4086695"/>
            <a:ext cx="1843592" cy="126514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0449AA3-9442-CF09-3CDF-4BC31EEAF47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341" y="2409379"/>
            <a:ext cx="2248989" cy="1447528"/>
          </a:xfrm>
          <a:prstGeom prst="rect">
            <a:avLst/>
          </a:prstGeom>
        </p:spPr>
      </p:pic>
      <p:sp>
        <p:nvSpPr>
          <p:cNvPr id="24" name="Bulle narrative : rectangle à coins arrondis 23">
            <a:extLst>
              <a:ext uri="{FF2B5EF4-FFF2-40B4-BE49-F238E27FC236}">
                <a16:creationId xmlns:a16="http://schemas.microsoft.com/office/drawing/2014/main" id="{8F9E54A8-D85E-706D-2E81-4C3CD1DE5C39}"/>
              </a:ext>
            </a:extLst>
          </p:cNvPr>
          <p:cNvSpPr/>
          <p:nvPr/>
        </p:nvSpPr>
        <p:spPr>
          <a:xfrm>
            <a:off x="3764285" y="5960638"/>
            <a:ext cx="8801100" cy="2905448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6" name="Image 2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12" y="4239114"/>
            <a:ext cx="4470288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16B0E6-4547-77C2-CCEE-EF3BF791F5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7071" y="2290969"/>
            <a:ext cx="8281859" cy="570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sale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423499" y="4035503"/>
            <a:ext cx="434340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3800" b="1" dirty="0">
                <a:solidFill>
                  <a:schemeClr val="bg1"/>
                </a:solidFill>
                <a:latin typeface="Dosis" pitchFamily="2" charset="0"/>
              </a:rPr>
              <a:t>sal</a:t>
            </a:r>
            <a:r>
              <a:rPr lang="fr-MA" sz="13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3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A18CDEB-F0E9-4825-209B-8DE95D75A2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0" y="3599398"/>
            <a:ext cx="6219056" cy="419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domino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1300" y="2123582"/>
            <a:ext cx="8153400" cy="603983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502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domino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B9C3C-7BA1-9EC6-F4FD-28459E7F7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47293B-E6E9-223B-E53A-AD6649953C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A627F45-D34C-3EFD-6DC3-04D44F10FD6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7E82E-8397-0BE6-D7DE-72EB3AFFB6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5A8061-5533-5269-C7AB-2142C5D6A3B0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D28F911-CB57-2C88-5A3F-EB5422D7114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5820C76-5177-48C2-AF47-70B864663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1289" y="3009900"/>
            <a:ext cx="607342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07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1E0EE-B8AC-B1B8-73B7-C5CBA956B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48C0A-7FC7-AE45-6611-C2BB1CF07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B192-4F08-BAEE-585C-F0446DDF533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DC4AD4D-02DA-1DC5-2F0C-05C31C08684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E968BFF-521A-33E9-84E7-F8FD057EDA28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 bus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BB66266-658C-5C78-2E5A-3358B0DF9BCB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BFEBC25-8CB8-8A10-7F05-6687DA465BB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B0E040C-72D2-96E5-17C0-5E7E685B81B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bus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762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07EBE-5CA9-5A4D-3676-043499943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564877-E261-024C-8249-9DA122EA02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535FE50-ED63-1871-55D1-FE01B2CDCC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C537E-1DC7-416B-F7D6-B113B8D234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448CB9-9CF2-B2BE-BD0A-24DC7700688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1493F3-694D-20BC-0192-9C098BC6960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B06FDD-D753-46F0-6801-4099D1A29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0041" y="2609040"/>
            <a:ext cx="7495919" cy="506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48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12245-4EE7-1F08-4AA6-F7A298B50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C090FC-9274-7966-CA99-193E10DEEA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73AE9F-66BB-13AF-F3F9-846C011A56F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513B5D-5ACD-FD71-FCB7-07AB9C982C0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D44959D-871F-B15F-ECD1-601678E83B80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Une vache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7732F0-A763-42B0-4510-392CB0998AD1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EE42CD-B5D5-30CA-3A86-28C3EC606A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6100" y="2342657"/>
            <a:ext cx="7543800" cy="56016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D77D33-6141-CE0C-4372-FA4987CD7265}"/>
              </a:ext>
            </a:extLst>
          </p:cNvPr>
          <p:cNvSpPr txBox="1"/>
          <p:nvPr/>
        </p:nvSpPr>
        <p:spPr>
          <a:xfrm>
            <a:off x="4572000" y="4481781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vach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631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12DD2-EBB8-2592-6D63-BA1A0D01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D2FBDB-F4D3-BE94-4722-51D27F55FAC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8C1A0EC-B560-125E-426B-5FEFF8A1F79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A731BC-0271-41F8-5478-8EF6A784847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7158A0-99B9-88C7-0CC1-8CDF33A821B1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53A35B-187A-06B1-1A29-0D4404B6F94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922FBED-B9D1-5BD0-1AED-5BE57DB774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CA17ECD-AEF3-3620-76E1-1ECE0B617D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8242" y="3801636"/>
            <a:ext cx="5913957" cy="423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76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3835" y="3480393"/>
            <a:ext cx="10027489" cy="5777908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055543" y="254550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7539721" y="2545504"/>
            <a:ext cx="30861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12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1316A-9181-06DE-BF44-E98474576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9B38A1-F71E-5CBE-8C2F-6DFD9EDE51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4E48C0F-2054-5A56-29DB-F4C601B944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48A7007-CBB4-D730-9990-515689126E1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7FB0278-977D-3BA1-60B1-1F05E6BE3A4A}"/>
              </a:ext>
            </a:extLst>
          </p:cNvPr>
          <p:cNvSpPr txBox="1"/>
          <p:nvPr/>
        </p:nvSpPr>
        <p:spPr>
          <a:xfrm>
            <a:off x="1531239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Une machine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837A72F-92C7-856C-3105-34972334581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DEE7F5-41AF-08A4-55B4-58CD840B224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0120" y="2146136"/>
            <a:ext cx="8755761" cy="5994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5D6474D-8EC2-7ED1-F191-55A607EF7E37}"/>
              </a:ext>
            </a:extLst>
          </p:cNvPr>
          <p:cNvSpPr txBox="1"/>
          <p:nvPr/>
        </p:nvSpPr>
        <p:spPr>
          <a:xfrm>
            <a:off x="3962400" y="4481781"/>
            <a:ext cx="5791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machin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79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E3C70-F456-C22B-465B-E433FDB91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99A9EB-46BC-71C7-5287-87946CB933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844066-D5DE-7A0C-313A-7D9AE9C0609E}"/>
              </a:ext>
            </a:extLst>
          </p:cNvPr>
          <p:cNvSpPr/>
          <p:nvPr/>
        </p:nvSpPr>
        <p:spPr>
          <a:xfrm>
            <a:off x="243689" y="3056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799535-476E-0942-6873-F62240DF239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26854D3-23E7-D92B-228C-2FEF353E7D13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32EDE6E-63FC-BBFF-270E-120253AAC62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0370747-5ACF-3FB4-6ECC-83FB7012DE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772846F-7AC0-81FB-6E57-597856C44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6084" y="3491453"/>
            <a:ext cx="5923833" cy="33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6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05E59-C2AC-5A51-EF2A-59FC69BC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9DCC3C-A546-FECA-5B6E-D37F6984D4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2B64E25-4D50-2F8A-18C2-A733EB8A376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6D7FEA-B5DE-EA06-90C4-81B5DC2DFAB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9DBF15-86D3-30DC-14E3-B54ED1D714D9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 vélo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838DB6-3B2A-F3D9-735D-0C0CD000F16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4D9BF3-15E1-FE9F-C5CB-544E266DBE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49B7A75-B30E-781D-5E58-38194108A892}"/>
              </a:ext>
            </a:extLst>
          </p:cNvPr>
          <p:cNvSpPr txBox="1"/>
          <p:nvPr/>
        </p:nvSpPr>
        <p:spPr>
          <a:xfrm>
            <a:off x="4686300" y="4481781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anose="02010703020202060003" pitchFamily="2" charset="0"/>
              </a:rPr>
              <a:t>un vélo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859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73101" y="46622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sur vos ardoises…………………………………...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D5EC32-0EA5-4695-02E2-D92F3B71A9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13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c’est un joli bébé.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3276600" y="4358763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C’est un joli bébé.</a:t>
            </a:r>
            <a:endParaRPr lang="fr-MA" sz="72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449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BA556-6094-7741-CBDE-FC868D692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A7D80B-CA89-796A-B037-2490B3CE24B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B9DC300-345D-EE4C-F456-AB49EE408E5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08F986D-86AD-9EDE-5A0B-CD2D514CE33B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44F3F75-40DD-C1B6-0094-D866B231BDE9}"/>
              </a:ext>
            </a:extLst>
          </p:cNvPr>
          <p:cNvSpPr txBox="1"/>
          <p:nvPr/>
        </p:nvSpPr>
        <p:spPr>
          <a:xfrm>
            <a:off x="1573101" y="46622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sur vos ardoises…………………………………...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7EA0DC-CA27-D2D0-75B6-C7B434240F1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82D6F4-D90C-6AEC-468F-952D3EEEFF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4100641"/>
              </p:ext>
            </p:extLst>
          </p:nvPr>
        </p:nvGraphicFramePr>
        <p:xfrm>
          <a:off x="0" y="-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0E43E41-AEF9-110B-6078-4BD91507D4F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44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667A4-1D07-5191-5FE1-5891F16C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4AAA71-85C7-D8F4-C52A-D95F0D3924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8409843-EEE2-6197-53A7-5E213D38666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A81B2A-CABE-E1C3-896F-51F1FA483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B64561B-E069-2864-8FF6-5F05268D528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le chat est sous le lit.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B293A5B-C753-1AD7-984C-E49DB8010F2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F07522-20FD-3B5E-ABED-A664344A0B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09EFCE1-1350-6574-26F8-A6DF0CEEC21A}"/>
              </a:ext>
            </a:extLst>
          </p:cNvPr>
          <p:cNvSpPr txBox="1"/>
          <p:nvPr/>
        </p:nvSpPr>
        <p:spPr>
          <a:xfrm>
            <a:off x="3276600" y="4358763"/>
            <a:ext cx="73152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Le cha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est sous le li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.</a:t>
            </a:r>
            <a:endParaRPr lang="fr-MA" sz="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D7A37A7-CE17-C1C5-F553-61FF7BFA1C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3383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340A8-F271-0264-508F-CD8532355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4761AE-2F82-8CD6-BF59-C7906EBAB6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8F5355-3766-4270-1D8F-8062129C699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D1E253-1BBE-57E1-2B0C-B393CBF21C24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4C40D7D-2AA5-703A-2880-C37D7D6667CA}"/>
              </a:ext>
            </a:extLst>
          </p:cNvPr>
          <p:cNvSpPr txBox="1"/>
          <p:nvPr/>
        </p:nvSpPr>
        <p:spPr>
          <a:xfrm>
            <a:off x="1552319" y="60877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sur vos ardoises…………………………………...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BAF51A-C113-2307-F0C1-E1F54C69DB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41325C-F746-1E5A-1ED2-FAD45B7016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8449114"/>
              </p:ext>
            </p:extLst>
          </p:nvPr>
        </p:nvGraphicFramePr>
        <p:xfrm>
          <a:off x="0" y="-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51CA0A5-4E29-7814-9B00-6B33C82ED0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21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F5BCC-A9B9-6ADD-8BE8-7DEB71AA5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9C537F-C43D-550B-4315-1E1FF8F964B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B72F5B-7332-1DBC-CBD9-B788309EB2D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4930B4-B633-06B2-F8E0-1D0E58EDF58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B1A7B4-A167-A2FE-DEF5-D1468D2040DB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la robe est sale.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31BF8DF-0DA8-8ED2-038D-D2551C0AAD0B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F321A-568E-F701-E351-438BA95D0B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C55FA65-37E3-5E41-D0FF-D3B0D51AB156}"/>
              </a:ext>
            </a:extLst>
          </p:cNvPr>
          <p:cNvSpPr txBox="1"/>
          <p:nvPr/>
        </p:nvSpPr>
        <p:spPr>
          <a:xfrm>
            <a:off x="3276600" y="4358763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La rob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 est sal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.</a:t>
            </a:r>
            <a:endParaRPr lang="fr-MA" sz="72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48F505-3DBC-83CD-5FE8-15BF1135B0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180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975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7" cy="3562413"/>
            <a:chOff x="2853490" y="4076700"/>
            <a:chExt cx="12609206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399638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85277" y="2114052"/>
                <a:ext cx="6060083" cy="281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defTabSz="685869">
                  <a:spcAft>
                    <a:spcPts val="9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fr-FR" sz="3200" dirty="0">
                    <a:solidFill>
                      <a:schemeClr val="accent5">
                        <a:lumMod val="50000"/>
                      </a:schemeClr>
                    </a:solidFill>
                    <a:latin typeface="Dosis" pitchFamily="2" charset="0"/>
                  </a:rPr>
                  <a:t>Réviser les mots du vocabulaire de la semaine.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syllabes,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15CF5-CCF4-CA90-8CF8-207DD0A9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2A715356-D926-4E0B-7526-AFC06DBDB53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" y="0"/>
            <a:ext cx="13716000" cy="10287000"/>
            <a:chOff x="0" y="0"/>
            <a:chExt cx="13716000" cy="102870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0E8EBD6-166D-0427-BDF3-8A386CBA3E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E8D97-D2F8-AC98-F3F1-5AEB8CA191AC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>
                <a:extLst>
                  <a:ext uri="{FF2B5EF4-FFF2-40B4-BE49-F238E27FC236}">
                    <a16:creationId xmlns:a16="http://schemas.microsoft.com/office/drawing/2014/main" id="{B5698571-6A2C-8834-9AF6-A6B68DFD4B00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>
                  <a:extLst>
                    <a:ext uri="{FF2B5EF4-FFF2-40B4-BE49-F238E27FC236}">
                      <a16:creationId xmlns:a16="http://schemas.microsoft.com/office/drawing/2014/main" id="{7E2B2E65-51FF-3E24-3592-18268FFFBF01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/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>
                  <a:extLst>
                    <a:ext uri="{FF2B5EF4-FFF2-40B4-BE49-F238E27FC236}">
                      <a16:creationId xmlns:a16="http://schemas.microsoft.com/office/drawing/2014/main" id="{0B58338C-F61F-690A-E302-D886FC936C38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A628E390-156D-C60B-7855-765E1DEC4B4F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/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D32DA55-0739-3B81-A28A-79B47E4F33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2200" y="1270442"/>
            <a:ext cx="9358603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 dirty="0">
                <a:solidFill>
                  <a:srgbClr val="FFC000"/>
                </a:solidFill>
                <a:latin typeface="Dosis" panose="02010703020202060003" pitchFamily="2" charset="0"/>
              </a:rPr>
              <a:t>Rebrassage du vocabulaire et suivi de la progression des élèves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F4DA33-E108-17D9-3D3B-3E4F7FD1D1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19818" y="2939120"/>
            <a:ext cx="1112396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fait passer au tableau tous les élèves de la classe, à tour de rôle. À chaque passage, une liste de vocabulaire proposée est attribuée à l’élève, puis la rotation reprend.</a:t>
            </a:r>
            <a:b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demande à chaque élève de </a:t>
            </a:r>
            <a:r>
              <a:rPr lang="fr-FR" sz="3600" dirty="0">
                <a:solidFill>
                  <a:schemeClr val="accent1"/>
                </a:solidFill>
                <a:latin typeface="Dosis" panose="02010703020202060003" pitchFamily="2" charset="0"/>
              </a:rPr>
              <a:t>nommer les mots illustrés correspondant à la liste affichée</a:t>
            </a: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L’enseignant (e )  remplit la grille de suivi</a:t>
            </a:r>
          </a:p>
          <a:p>
            <a:pPr marL="514350" indent="-514350" algn="ctr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3600" b="1" i="1" u="sng" dirty="0">
                <a:solidFill>
                  <a:srgbClr val="106585"/>
                </a:solidFill>
                <a:latin typeface="Dosis" panose="02010703020202060003" pitchFamily="2" charset="0"/>
              </a:rPr>
              <a:t>Critère de réussite :</a:t>
            </a:r>
            <a:b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👉 L’élève reconnaît et nomme correctement</a:t>
            </a:r>
          </a:p>
          <a:p>
            <a:pPr algn="ctr" defTabSz="914445">
              <a:spcAft>
                <a:spcPts val="1800"/>
              </a:spcAft>
            </a:pP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              au moins </a:t>
            </a:r>
            <a:r>
              <a:rPr lang="fr-FR" sz="3600" b="1" dirty="0">
                <a:solidFill>
                  <a:schemeClr val="accent1"/>
                </a:solidFill>
                <a:latin typeface="Dosis" panose="02010703020202060003" pitchFamily="2" charset="0"/>
              </a:rPr>
              <a:t>6 mots </a:t>
            </a: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de la liste proposée.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D979E1-CFDC-2EB6-FCBE-52E7EA420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725746" y="322864"/>
            <a:ext cx="5584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621869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0BCF8-22E9-963C-13FB-C07756F19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34EF8-7866-C949-44C8-1934BA64C40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211D0B-61BD-D655-A4D3-62C21DFB691A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68AC8E2-2D28-26F0-EFA0-FCF407C0AF88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61837C7-CB9E-ADE0-7903-E299D72C957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B1E5A4A-4D59-5393-4A88-BA8131A2C52C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9E9F2273-57F6-6B8E-D39E-DB0A66B51D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BDA5265-BCA8-D03F-6F2B-89AAC8578D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523" y="6764245"/>
            <a:ext cx="2036765" cy="205331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7101CE-C74C-6F36-1999-5728C06A79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9414" y="2660674"/>
            <a:ext cx="2136172" cy="254219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68ECD7B-FA5A-8A4F-F182-B38B094AB3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45477" y="2534696"/>
            <a:ext cx="2614280" cy="241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A1756ED-C190-E903-B287-6EEC7468A9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332" y="2277561"/>
            <a:ext cx="3118444" cy="32495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4F114FD-8265-C8E0-78A0-C813EDE4BE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000" y="6547259"/>
            <a:ext cx="4159857" cy="2270298"/>
          </a:xfrm>
          <a:prstGeom prst="rect">
            <a:avLst/>
          </a:prstGeom>
        </p:spPr>
      </p:pic>
      <p:pic>
        <p:nvPicPr>
          <p:cNvPr id="27" name="Image 26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E09FC88F-7809-6C4F-96F8-7306FA68A3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572" y="5600699"/>
            <a:ext cx="2247726" cy="3252701"/>
          </a:xfrm>
          <a:prstGeom prst="rect">
            <a:avLst/>
          </a:prstGeom>
        </p:spPr>
      </p:pic>
      <p:pic>
        <p:nvPicPr>
          <p:cNvPr id="28" name="Image 27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9013EB11-A6D7-16D2-40DA-20A2D72BAA1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682" y="2614582"/>
            <a:ext cx="2704888" cy="2473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Image 28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1839FC6F-082E-E4BD-C197-3437013DB18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013" y="6878300"/>
            <a:ext cx="2491208" cy="17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234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20D82-70BE-F707-D59E-02CE14C24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63C594-5532-26AB-0329-2E8B3DC434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928CDF6-6E53-3745-2D5C-040E87C103E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3A64A44-795D-21E0-E84E-87247824FCF4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61FABC-3F15-65B2-53E0-CCF91ED04B2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8D355AA-8F8A-7ACA-206C-2F825AE14E61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58C0FA90-5B5F-A487-D595-AF78FFE08C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8DEEB0-846A-3759-EF2F-48B62299EA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28" y="2551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F490942-688A-B5F7-E788-3D811EC2CB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053" y="5921583"/>
            <a:ext cx="1033646" cy="30457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22945D-A497-3C73-D4F1-E038D24E60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5458" y="2526770"/>
            <a:ext cx="2200658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5B60B3-5196-F2A8-F176-9EFDBD84A4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171" y="6139013"/>
            <a:ext cx="2200658" cy="26461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321C177-399D-8B71-3F59-D3962A0152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0655" y="2468551"/>
            <a:ext cx="2614442" cy="2397282"/>
          </a:xfrm>
          <a:prstGeom prst="rect">
            <a:avLst/>
          </a:prstGeom>
        </p:spPr>
      </p:pic>
      <p:pic>
        <p:nvPicPr>
          <p:cNvPr id="8" name="Image 7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1A33D219-9137-75EA-A1E8-C91F7867114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928" y="6471150"/>
            <a:ext cx="2368040" cy="239728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0AE3A5-CA6A-8AE3-472A-0CADB6FC5C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42764" y="6801614"/>
            <a:ext cx="3179689" cy="1983585"/>
          </a:xfrm>
          <a:prstGeom prst="rect">
            <a:avLst/>
          </a:prstGeom>
        </p:spPr>
      </p:pic>
      <p:pic>
        <p:nvPicPr>
          <p:cNvPr id="12" name="Image 11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D3A2E62-E8B6-B24A-2874-8A0BE388117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45" y="3017292"/>
            <a:ext cx="2488910" cy="18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7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E35A9-F52F-1239-4654-BAE0F42AE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5D1EAC9-6F8C-E01F-5195-15C62AEC189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0087BA0-8604-D406-D888-85AAC97496B4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ACE2419-6CB5-1CA5-EAE2-83DED121902D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5977F99-7986-A4FE-17C1-3232C9877DA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44303-D8AB-9671-AEE4-D412F8683A4E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9BD482D-C80A-15FE-D5D7-9A03F98E29D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5D19B9C-B6D8-E16D-4750-59CAA1F1DCB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334" y="6286500"/>
            <a:ext cx="3348084" cy="22906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BE977D-D9EC-5032-02F5-C53FEB1F95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5007" y="1949569"/>
            <a:ext cx="2121566" cy="33269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80F0121-2F2A-D90F-8230-F90AA256B3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4045" y="2114660"/>
            <a:ext cx="2814685" cy="29652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6CCCC1D-D276-B9C6-7F5E-044D71A5C0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897" y="6246226"/>
            <a:ext cx="2814685" cy="229068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BF4030C-907F-5FC7-27F4-4F4DD1A88D5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7357" y="2339312"/>
            <a:ext cx="1951468" cy="28297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E9A9FF6-1DD6-3B02-DF56-87E55E2070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7960" y="2313743"/>
            <a:ext cx="2697055" cy="28297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1537B7AD-4AED-9E1F-6B77-A146317DD91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487" y="6788900"/>
            <a:ext cx="2491208" cy="17480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4B2A985-F3D7-6D36-ED58-180F1AE9E9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77541" y="6730627"/>
            <a:ext cx="2432196" cy="1926900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A2B90A20-DC50-61ED-883F-3755D0503321}"/>
              </a:ext>
            </a:extLst>
          </p:cNvPr>
          <p:cNvSpPr/>
          <p:nvPr/>
        </p:nvSpPr>
        <p:spPr>
          <a:xfrm>
            <a:off x="1612039" y="3151302"/>
            <a:ext cx="914400" cy="381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46256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6AFC4-51CD-85C3-7462-32A878773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8EB7D-50B4-1638-EB77-9F5A07FA2A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AEE1374-7B6C-96D3-F7FF-0D33E96B45E6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22910B3-70CC-E017-45CB-C0B2BDC191A5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FBB1CFB-EE7D-8A47-81D5-A4E29DBC3BF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4556FFF-715F-EACC-AEAC-207D954E61F6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9F202F6-6067-8895-C007-8D38540FEE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33B4B35-C6A0-BBD1-99D8-5CE3A104E5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18" y="2502920"/>
            <a:ext cx="2964526" cy="2843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9AD7A0-065B-CE30-A463-35F6D8CD8E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1607" y="5906103"/>
            <a:ext cx="3111119" cy="245119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9AD7B80-F333-44C8-953C-F228317A0A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7111" y="2502920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EE7D3A-C346-FD02-12D3-075872E942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2408" y="6022179"/>
            <a:ext cx="2778139" cy="26461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22112D-D036-66A5-C837-C2B78BBF62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454" y="6138646"/>
            <a:ext cx="3056510" cy="26093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3A381A7-0758-D672-F691-F558146084B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5602" y="2889417"/>
            <a:ext cx="2290309" cy="21662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B0BFFBE-784D-E5CC-DD17-6781B17D7EF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12" y="2386751"/>
            <a:ext cx="2290309" cy="240816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3F9D83E-53B1-9766-7ABD-91AD1A0C5D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370" y="5368883"/>
            <a:ext cx="1951468" cy="282975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AFB0649-4783-FFFC-7773-12E8816CE3DC}"/>
              </a:ext>
            </a:extLst>
          </p:cNvPr>
          <p:cNvSpPr/>
          <p:nvPr/>
        </p:nvSpPr>
        <p:spPr>
          <a:xfrm>
            <a:off x="7834787" y="5906103"/>
            <a:ext cx="1368199" cy="1305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8796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ACDFB-334A-1373-1996-003CCC037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3F8614B-6DF3-9672-DB22-BC601D5AAB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EA4F78-62E2-E8C9-FF6A-30716C3D3259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2C8220D-1C5B-8D33-DB75-4D1B8DA63BCB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21E9A8-1D9D-2711-8363-4C4FF55344B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CC19EC1-93B0-B6BF-926D-A2066883BDD7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4420BCC9-DFF7-F896-D42C-CB37CA1909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A4129D4-EEDB-7355-BD03-B657528BE7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445" y="2899201"/>
            <a:ext cx="1933122" cy="19471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D644215-06D4-A390-92B5-2996780D47E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005580"/>
            <a:ext cx="1682099" cy="313740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8195547-6E31-808A-4E56-14085DD12A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1873" y="5490145"/>
            <a:ext cx="1874069" cy="3078561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EE4D00B-E400-1566-A61C-A6FF8B5ABA4B}"/>
              </a:ext>
            </a:extLst>
          </p:cNvPr>
          <p:cNvCxnSpPr>
            <a:cxnSpLocks/>
          </p:cNvCxnSpPr>
          <p:nvPr/>
        </p:nvCxnSpPr>
        <p:spPr>
          <a:xfrm>
            <a:off x="1223655" y="6645330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95404F17-7CA4-4B61-1C54-A09C0DD3F5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673" y="6124718"/>
            <a:ext cx="1749454" cy="29354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A5BE8F2-36B0-9E14-B6C5-CA2405606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5773" y="6517657"/>
            <a:ext cx="1897709" cy="2528952"/>
          </a:xfrm>
          <a:prstGeom prst="rect">
            <a:avLst/>
          </a:prstGeom>
        </p:spPr>
      </p:pic>
      <p:pic>
        <p:nvPicPr>
          <p:cNvPr id="9" name="Image 8" descr="Une image contenant parapluie, dessin humoristique, parachute, illustration&#10;&#10;Le contenu généré par l’IA peut être incorrect.">
            <a:extLst>
              <a:ext uri="{FF2B5EF4-FFF2-40B4-BE49-F238E27FC236}">
                <a16:creationId xmlns:a16="http://schemas.microsoft.com/office/drawing/2014/main" id="{99F18C6A-BCBF-ED35-F033-BFCD781A6A9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985" y="2187640"/>
            <a:ext cx="2071571" cy="2887983"/>
          </a:xfrm>
          <a:prstGeom prst="rect">
            <a:avLst/>
          </a:prstGeom>
        </p:spPr>
      </p:pic>
      <p:pic>
        <p:nvPicPr>
          <p:cNvPr id="12" name="Image 11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AA73ADB3-6003-2DDE-AE60-7EE6D4D8430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672" y="2066128"/>
            <a:ext cx="1965846" cy="2873405"/>
          </a:xfrm>
          <a:prstGeom prst="rect">
            <a:avLst/>
          </a:prstGeom>
        </p:spPr>
      </p:pic>
      <p:pic>
        <p:nvPicPr>
          <p:cNvPr id="13" name="Image 12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E108AE4-5926-DAA9-DA4C-580EFB6ADBB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923" y="2504867"/>
            <a:ext cx="2373704" cy="2253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62467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les chansons de la semaine</a:t>
            </a:r>
          </a:p>
        </p:txBody>
      </p:sp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19" y="3759232"/>
            <a:ext cx="2308254" cy="276853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589" y="3909333"/>
            <a:ext cx="2077831" cy="276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11" name="Marie Toupie - Tête épaules genoux et pieds 🙆🏼_♀️ [nTr3cf1yC9o]">
            <a:hlinkClick r:id="" action="ppaction://media"/>
            <a:extLst>
              <a:ext uri="{FF2B5EF4-FFF2-40B4-BE49-F238E27FC236}">
                <a16:creationId xmlns:a16="http://schemas.microsoft.com/office/drawing/2014/main" id="{07882922-7DD2-C025-EADF-73FEC27EB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22" end="163123.26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4865" y="526256"/>
            <a:ext cx="776288" cy="776288"/>
          </a:xfrm>
          <a:prstGeom prst="rect">
            <a:avLst/>
          </a:prstGeom>
        </p:spPr>
      </p:pic>
      <p:pic>
        <p:nvPicPr>
          <p:cNvPr id="49" name="Image 48" descr="Une image contenant dessin humoristique, illustration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C3C945A1-B610-D286-1C93-7C28E66EA2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333439"/>
            <a:ext cx="10058400" cy="63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3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22FCDB41-E2B8-93EE-07B2-103B86BA9A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40" end="6616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76400" y="1875522"/>
            <a:ext cx="1087509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8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et les phrases, de sorte que chaque élève passe au moins une fois.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À la fin des activités proposées, tous auront ainsi participé.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1004896" y="557095"/>
            <a:ext cx="12230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 outils  ?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F9FA810E-FC9D-6074-9D1C-BBD6FF46749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5800" y="953682"/>
            <a:ext cx="12344400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un – une – des 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je – tu – il – elle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et  -  est - c’est - voici 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sous – sur – avec – dans </a:t>
            </a:r>
            <a:endParaRPr lang="fr-MA" sz="100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81D9EF-17BA-1389-CBCB-4DB6AE27C0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32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 dans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52063"/>
            <a:ext cx="5638800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3452628" y="4379124"/>
            <a:ext cx="6934199" cy="16787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CC609-B377-A298-FF3E-6E45BF39E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DA2D93-24CC-C53A-E85F-0F7C97B3742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A17C73-903D-9B76-5D9D-65DFD84F2E6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34F561C-072A-97A1-C91A-904251E5611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303E34F-C3BA-1167-18F2-88B01C719C83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46655C8-39BE-B9F5-EC94-36B37E89D56F}"/>
              </a:ext>
            </a:extLst>
          </p:cNvPr>
          <p:cNvSpPr txBox="1"/>
          <p:nvPr/>
        </p:nvSpPr>
        <p:spPr>
          <a:xfrm>
            <a:off x="1375074" y="482394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 parmi les six séries .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C44C8B63-88AD-5D35-8092-A3B354189B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70314" y="3269411"/>
            <a:ext cx="12869834" cy="5069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ami – vi</a:t>
            </a:r>
            <a:r>
              <a:rPr lang="fr-MA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 – né - </a:t>
            </a:r>
          </a:p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 idé</a:t>
            </a:r>
            <a:r>
              <a:rPr lang="fr-MA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 –midi – viré</a:t>
            </a:r>
            <a:endParaRPr lang="fr-MA" sz="138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99EDFF-1223-A33F-BD75-DD0B9BA513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9274424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61219" y="437317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 parmi les six séries.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338DB1C5-1D7C-62A9-ED87-8996BAF452B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70314" y="3238500"/>
            <a:ext cx="1286983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dam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–mul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–débu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avi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–lun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-bébé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08B7B7-F037-7125-FA20-3739C4FE26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1BC8C-27D1-3D4E-50D4-9BE067876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812299-6E8C-D685-94E6-185FBC9641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55B7D6-1F3C-2236-4085-014240528B3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25B410-255D-7824-E517-B8318E04E003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446675A-D7EE-4934-A091-650264202E6B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3BEC4F-030D-555B-7899-C5024A5E6F9E}"/>
              </a:ext>
            </a:extLst>
          </p:cNvPr>
          <p:cNvSpPr txBox="1"/>
          <p:nvPr/>
        </p:nvSpPr>
        <p:spPr>
          <a:xfrm>
            <a:off x="1375074" y="428233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 parmi les six séries.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6400691F-846C-395F-C105-C232E2519B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23083" y="3366090"/>
            <a:ext cx="1286983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sabo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- moch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– rêv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mami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animal- domino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C77795-3DD0-DFFD-3646-985BF02930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656289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F0EA4-EF83-3ECF-B46F-AAF9B590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1E890A-632E-70CF-6582-8EBC478C80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AE92301-F2C7-AE5C-4E7A-30210F29DA9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1F36ED-8568-375E-F12A-B4C4F4EE5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C18DA8A-AF8D-DFB3-DFC0-4B3F374A7F53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76F5132-FCDC-3B5A-8FB6-6BA9B4D757BC}"/>
              </a:ext>
            </a:extLst>
          </p:cNvPr>
          <p:cNvSpPr txBox="1"/>
          <p:nvPr/>
        </p:nvSpPr>
        <p:spPr>
          <a:xfrm>
            <a:off x="1361219" y="513567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 parmi les six séries.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E78B8A71-EB7D-615C-BBE3-1C038C8FA3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23083" y="3366090"/>
            <a:ext cx="1286983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ananas- ravi – numéro–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cha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fâché - ruch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A92B3A-403B-FCB8-B89E-595716FEDCF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8500064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9EA18-0C10-E77F-786E-1861EADE8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10B9-0B2F-DE08-502E-134100B4E54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8FD3BE-4A41-FB62-6432-3FA01D3D67F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F6401-DF82-B08B-3387-24AD54A27AE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C508D04-6201-271C-8360-D6B342434D25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E82F361-C83F-8223-5E0B-5B6F7D670B60}"/>
              </a:ext>
            </a:extLst>
          </p:cNvPr>
          <p:cNvSpPr txBox="1"/>
          <p:nvPr/>
        </p:nvSpPr>
        <p:spPr>
          <a:xfrm>
            <a:off x="1375074" y="428233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 parmi les six séries.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A705E677-E257-2C2B-31DB-FC3630B0A9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23083" y="3366090"/>
            <a:ext cx="1286983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cheval – lavabo – mo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menu – machin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- mari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52CB5C-C7B3-075B-EB5A-E5FA9C50568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2121248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DC1A4-A753-E28D-2154-2038CABBF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1FD9F2-6DC6-A56E-4BC4-46E7A9DDCBC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70431E-17BF-F20A-74FA-380C534210B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A4AEF4-D172-A58B-6D4D-4212C38E3D1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0B6E050-CF1C-5E81-6E58-920C0F5C7E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81D112E-BC40-164D-7901-615B80F613A5}"/>
              </a:ext>
            </a:extLst>
          </p:cNvPr>
          <p:cNvSpPr txBox="1"/>
          <p:nvPr/>
        </p:nvSpPr>
        <p:spPr>
          <a:xfrm>
            <a:off x="1375074" y="496249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 parmi les six séries.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DCE364E9-D46D-DEBD-11A1-D558C14717C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23083" y="3366090"/>
            <a:ext cx="1286983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vach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- vélo– bus 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mar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robo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- domino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8FE47D-96CC-E10B-987A-3D8593FBAD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54773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60A31-ED3B-9A05-F694-220CFF555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E00CDA-DBE9-15DB-4E69-06200E2442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43AD4F-A757-977D-792C-42D9E6581B6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082B01-22F3-9B8D-EE90-4F1077B02F5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5B1F7AD-D032-6B1B-3157-853A19C0F57A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C344F0E-3106-2D8B-2FBB-A9917BE8B429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32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dans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3FA7F07-9525-E57C-FF02-5C549FBE8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52063"/>
            <a:ext cx="5638800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2A1B16C-4A42-6458-0BC4-59C6FFFDCA66}"/>
              </a:ext>
            </a:extLst>
          </p:cNvPr>
          <p:cNvSpPr/>
          <p:nvPr/>
        </p:nvSpPr>
        <p:spPr>
          <a:xfrm>
            <a:off x="3487264" y="6057900"/>
            <a:ext cx="6934199" cy="1905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7632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2">
            <a:extLst>
              <a:ext uri="{FF2B5EF4-FFF2-40B4-BE49-F238E27FC236}">
                <a16:creationId xmlns:a16="http://schemas.microsoft.com/office/drawing/2014/main" id="{8CA046A2-7D7D-100C-4165-A6DAF4C879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3131" y="1407073"/>
            <a:ext cx="11259294" cy="819455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C’est un joli bébé.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7200" b="1" dirty="0" err="1">
                <a:solidFill>
                  <a:srgbClr val="106585"/>
                </a:solidFill>
                <a:latin typeface="Dosis" panose="02010703020202060003" pitchFamily="2" charset="0"/>
              </a:rPr>
              <a:t>Chama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a bu un ju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de banan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Le cha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est sous le li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C’est un cheval for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  <a:r>
              <a:rPr lang="fr-MA" sz="72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 va à Salé.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E660895-1E8C-CFCC-1C29-585AC7A83020}"/>
              </a:ext>
            </a:extLst>
          </p:cNvPr>
          <p:cNvSpPr txBox="1"/>
          <p:nvPr/>
        </p:nvSpPr>
        <p:spPr>
          <a:xfrm>
            <a:off x="1340438" y="612899"/>
            <a:ext cx="1152939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 une phrase.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648919-2CEE-6318-A321-918780FCFBA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5357-1013-8910-5D20-2B23320F4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443F4C-4777-5B62-6969-CAACFF3A01A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9AA894-8779-8229-4DB5-C81800A0FA8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F275A9-49F7-DF79-14A8-2C1BDF777FF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AE9415C-9109-7C54-8297-3BD3DF297A1A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24CF5554-EF98-05A2-73EA-D48AC09E3BD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4D678C-5723-6007-5B3A-DD28E5B84242}"/>
              </a:ext>
            </a:extLst>
          </p:cNvPr>
          <p:cNvSpPr txBox="1"/>
          <p:nvPr/>
        </p:nvSpPr>
        <p:spPr>
          <a:xfrm>
            <a:off x="1340438" y="612899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phrase.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8" name="ZoneTexte 2">
            <a:extLst>
              <a:ext uri="{FF2B5EF4-FFF2-40B4-BE49-F238E27FC236}">
                <a16:creationId xmlns:a16="http://schemas.microsoft.com/office/drawing/2014/main" id="{A8B20945-C04F-6509-553E-2B02C9DE21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0438" y="1343432"/>
            <a:ext cx="9753600" cy="819455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Je di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un mo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Dima a une rob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doré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Elle a fini.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Je li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des mo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Voici le vélo de Jamila.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B85B13-3C56-E389-3B5C-D5396A877C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983267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F795-57EE-BBA5-EC98-B65F79213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05EF18-29F9-3C2F-8481-6C66F86AEA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E61A535-0CFE-3945-57BB-52F1D8BA28B4}"/>
              </a:ext>
            </a:extLst>
          </p:cNvPr>
          <p:cNvSpPr txBox="1"/>
          <p:nvPr/>
        </p:nvSpPr>
        <p:spPr>
          <a:xfrm>
            <a:off x="4782791" y="8639429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97FC690-66CA-079A-64B6-B58F2F5BCEA3}"/>
              </a:ext>
            </a:extLst>
          </p:cNvPr>
          <p:cNvSpPr/>
          <p:nvPr/>
        </p:nvSpPr>
        <p:spPr>
          <a:xfrm>
            <a:off x="2821556" y="1077206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>
              <a:lnSpc>
                <a:spcPts val="11100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69">
              <a:lnSpc>
                <a:spcPts val="11100"/>
              </a:lnSpc>
            </a:pPr>
            <a:endParaRPr lang="fr-FR" sz="10001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Test de suivi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87B2AA1-2AC1-6D22-3FB6-93AB74B7B7E4}"/>
              </a:ext>
            </a:extLst>
          </p:cNvPr>
          <p:cNvSpPr txBox="1"/>
          <p:nvPr/>
        </p:nvSpPr>
        <p:spPr>
          <a:xfrm>
            <a:off x="257759" y="8482960"/>
            <a:ext cx="11701013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9"/>
              </a:lnSpc>
            </a:pPr>
            <a:endParaRPr lang="en-US" sz="6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40DBB01-98F4-8A67-6A23-74BD5B94DA00}"/>
              </a:ext>
            </a:extLst>
          </p:cNvPr>
          <p:cNvSpPr txBox="1"/>
          <p:nvPr/>
        </p:nvSpPr>
        <p:spPr>
          <a:xfrm>
            <a:off x="3402493" y="4058055"/>
            <a:ext cx="6911015" cy="11560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028751">
              <a:lnSpc>
                <a:spcPts val="10367"/>
              </a:lnSpc>
            </a:pPr>
            <a:r>
              <a:rPr lang="fr-FR" sz="5400" b="1" dirty="0">
                <a:solidFill>
                  <a:schemeClr val="accent1"/>
                </a:solidFill>
                <a:latin typeface="Dosis" pitchFamily="2" charset="0"/>
              </a:rPr>
              <a:t>de la lecture  </a:t>
            </a:r>
            <a:endParaRPr lang="en-US" sz="4800" dirty="0">
              <a:solidFill>
                <a:schemeClr val="accent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52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2A7B46-24AB-13DA-13CD-2C4E0F8A4D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35B3E-D5AB-AAA4-254D-52DAAB717E58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/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/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867250" y="1582933"/>
            <a:ext cx="806615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4199"/>
              </a:lnSpc>
            </a:pP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EB07F-DFED-B0C3-D3FF-F342FF5C91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38344" y="2316487"/>
            <a:ext cx="11123963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106585"/>
                </a:solidFill>
                <a:latin typeface="Dosis" pitchFamily="2" charset="0"/>
              </a:rPr>
              <a:t>L’objectif du test est de vérifier si les élèves sont capables de lire des mots contenant les syllabes simples travaillées cette semaine.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réussite </a:t>
            </a:r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106585"/>
                </a:solidFill>
                <a:latin typeface="Dosis" pitchFamily="2" charset="0"/>
              </a:rPr>
              <a:t>L’enseignant (e ) remplit la grille de suivi. Il / elle peut recopier les mots sur une feuille ou les imprimer.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106585"/>
                </a:solidFill>
                <a:latin typeface="Dosis" pitchFamily="2" charset="0"/>
              </a:rPr>
              <a:t> Pendant la passation du test de la lecture, les élèves font les activités  d’écriture dans leurs livrets. 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FF0000"/>
                </a:solidFill>
                <a:latin typeface="Dosis" pitchFamily="2" charset="0"/>
              </a:rPr>
              <a:t>Si moins de 70 % des élèves qui réussissent, l’enseignant poursuit les activités de remédiation sans prévoir de jours supplémentaires de rebrassage.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AC3990A-730C-796D-2A37-1A315A07F1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725746" y="322864"/>
            <a:ext cx="6124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 e )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35781439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298F-9858-067F-6B33-E8A3A420D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A09219-9CBA-52A2-A79C-34A3186B4C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1584988-D451-9480-AD5E-EBAA455A9FD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C25F9BB-9E27-9488-84FA-61BF0E50B8F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572862F-65EC-DD30-3859-FF3F39470D9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61093C-16EA-DC1B-07B8-249D03005E00}"/>
              </a:ext>
            </a:extLst>
          </p:cNvPr>
          <p:cNvSpPr txBox="1"/>
          <p:nvPr/>
        </p:nvSpPr>
        <p:spPr>
          <a:xfrm>
            <a:off x="1340438" y="61289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Modèle du test de suivi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0EC483C9-C5A6-6D8F-4B2E-2AF8A687592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11530" y="2324100"/>
            <a:ext cx="12344400" cy="59323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do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cha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midi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     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zéro   banan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  ami       vach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débu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 lavabo      dun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811584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A76F-C7DE-2B02-3ED0-F427E6CF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A305A4-A240-1CFB-7FEF-BBAE62EF15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1FD100-E508-6460-8832-DAF07642CFD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0A5A733-7F6B-A61D-95EC-F63DF2E4F1C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DEE22D7-2E01-0C70-9EEA-6C66FDE1C95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D3BC6F6-1BE8-C945-9379-1DBD62347B8B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4, page 32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sur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7405CF-661E-E5EF-825E-DEF85A42D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52063"/>
            <a:ext cx="5638800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1EC0986-2F6A-FFD2-BBC9-187834C5B5CB}"/>
              </a:ext>
            </a:extLst>
          </p:cNvPr>
          <p:cNvSpPr/>
          <p:nvPr/>
        </p:nvSpPr>
        <p:spPr>
          <a:xfrm>
            <a:off x="3657601" y="7827474"/>
            <a:ext cx="6553200" cy="13546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9513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en ajoutant la syllabe qui manque.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000" b="1" i="1" dirty="0">
                <a:solidFill>
                  <a:srgbClr val="A6A6A6"/>
                </a:solidFill>
                <a:latin typeface="Dosis" panose="02010703020202060003" pitchFamily="2" charset="0"/>
              </a:rPr>
              <a:t>Remplacer un domino par un dé.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223" y="3407824"/>
            <a:ext cx="981635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8807-935C-FCF9-FE8F-32D6ACC25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1828C5-E22C-90DF-34ED-326A19B1ABB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1FF9E9-35DD-0753-23EA-95D7A80B6BA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A8387AD-9506-B039-E770-FC0519E0128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D263E7-8F09-9B6F-6788-DC4E4F8D0B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923A15D9-F6A3-FCB5-E141-5B7590E350A4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E63653F-0DD5-B11C-0AE2-76BC21EEF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37CA65B-CF72-C67F-33A4-B9C473BE3CB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corrigez.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D543AA-A48D-B42C-1BDB-5E7F98F86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0362" y="2961700"/>
            <a:ext cx="9775277" cy="43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586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B3BC-790C-2E05-3A09-5F9BFB1E9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BF66E-22FE-5405-0EEE-1C73AB5D67A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6DBF-52EE-5962-4642-4DBDF2CC1E34}"/>
              </a:ext>
            </a:extLst>
          </p:cNvPr>
          <p:cNvSpPr/>
          <p:nvPr/>
        </p:nvSpPr>
        <p:spPr>
          <a:xfrm>
            <a:off x="313462" y="85624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1FD8C9-0F82-4EF7-327A-EC67A59B041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26C4CE5-7D22-03C4-612F-B2ADDAF59F99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51DB13-99A5-9E78-671C-C4C139B5EA13}"/>
              </a:ext>
            </a:extLst>
          </p:cNvPr>
          <p:cNvSpPr txBox="1"/>
          <p:nvPr/>
        </p:nvSpPr>
        <p:spPr>
          <a:xfrm>
            <a:off x="1502903" y="47535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</a:t>
            </a:r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page 32</a:t>
            </a:r>
            <a:r>
              <a:rPr lang="fr-FR" sz="22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3B1CC04-06A4-40DE-6719-CD1F8CE837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52063"/>
            <a:ext cx="5638800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9E29350-A400-A1E8-431B-9B485D496660}"/>
              </a:ext>
            </a:extLst>
          </p:cNvPr>
          <p:cNvSpPr/>
          <p:nvPr/>
        </p:nvSpPr>
        <p:spPr>
          <a:xfrm>
            <a:off x="3195579" y="6057900"/>
            <a:ext cx="6934199" cy="1905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46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8039" y="-431979"/>
            <a:ext cx="13716000" cy="10722482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857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857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7665" tIns="37665" rIns="37665" bIns="37665" rtlCol="0" anchor="ctr"/>
              <a:lstStyle/>
              <a:p>
                <a:pPr algn="ctr">
                  <a:lnSpc>
                    <a:spcPts val="2381"/>
                  </a:lnSpc>
                </a:pPr>
                <a:endParaRPr sz="857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57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40780" y="1835587"/>
            <a:ext cx="7434444" cy="657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1"/>
              </a:lnSpc>
            </a:pPr>
            <a:r>
              <a:rPr lang="en-US" sz="6600" b="1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63516" y="3250520"/>
            <a:ext cx="4033133" cy="427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2598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600" b="1" dirty="0">
                <a:solidFill>
                  <a:srgbClr val="106585"/>
                </a:solidFill>
                <a:latin typeface="Carelia"/>
              </a:rPr>
              <a:t>1. </a:t>
            </a:r>
            <a:r>
              <a:rPr lang="en-US" sz="3600" b="1" dirty="0" err="1">
                <a:solidFill>
                  <a:srgbClr val="106585"/>
                </a:solidFill>
                <a:latin typeface="Carelia"/>
              </a:rPr>
              <a:t>rituel</a:t>
            </a:r>
            <a:endParaRPr lang="en-US" sz="2598" b="1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125431" y="4509999"/>
            <a:ext cx="4033133" cy="388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2598" dirty="0">
                <a:solidFill>
                  <a:srgbClr val="8DC63F"/>
                </a:solidFill>
                <a:latin typeface="Carelia"/>
              </a:rPr>
              <a:t>   </a:t>
            </a:r>
            <a:endParaRPr lang="en-US" sz="2598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812108" y="4352180"/>
            <a:ext cx="71286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600" b="1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en-US" sz="3600" b="1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600" b="1" dirty="0">
              <a:solidFill>
                <a:srgbClr val="106585"/>
              </a:solidFill>
              <a:latin typeface="Carelia"/>
            </a:endParaRP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3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endParaRPr lang="en-US" sz="3000" b="1" dirty="0">
              <a:solidFill>
                <a:schemeClr val="tx2">
                  <a:lumMod val="40000"/>
                  <a:lumOff val="60000"/>
                </a:schemeClr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761462" y="6949428"/>
            <a:ext cx="7179245" cy="2196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3600" b="1" dirty="0">
                <a:solidFill>
                  <a:srgbClr val="106585"/>
                </a:solidFill>
                <a:latin typeface="Carelia"/>
              </a:rPr>
              <a:t>    3. Lecture</a:t>
            </a: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 </a:t>
            </a: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3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endParaRPr lang="en-US" sz="3000" b="1" dirty="0">
              <a:solidFill>
                <a:schemeClr val="tx2">
                  <a:lumMod val="40000"/>
                  <a:lumOff val="60000"/>
                </a:schemeClr>
              </a:solidFill>
              <a:latin typeface="Carelia"/>
            </a:endParaRPr>
          </a:p>
          <a:p>
            <a:pPr>
              <a:lnSpc>
                <a:spcPts val="2991"/>
              </a:lnSpc>
            </a:pPr>
            <a:endParaRPr lang="en-US" sz="3600" b="1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3460" y="3276600"/>
            <a:ext cx="8869080" cy="37338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551779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 les phrases sur vos cahiers. </a:t>
            </a:r>
          </a:p>
        </p:txBody>
      </p:sp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 » 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77427" y="478689"/>
            <a:ext cx="110527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réviser les pictogrammes déjà vus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3" y="3101380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628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0163" y="3139027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038668C-8F10-23B3-E6D3-984324FE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56" y="5865206"/>
            <a:ext cx="1981200" cy="205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84" y="3118698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6963" y="2896175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7956" y="5854815"/>
            <a:ext cx="1981201" cy="205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20950</TotalTime>
  <Words>2339</Words>
  <Application>Microsoft Office PowerPoint</Application>
  <PresentationFormat>Personnalisé</PresentationFormat>
  <Paragraphs>445</Paragraphs>
  <Slides>76</Slides>
  <Notes>3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76</vt:i4>
      </vt:variant>
    </vt:vector>
  </HeadingPairs>
  <TitlesOfParts>
    <vt:vector size="86" baseType="lpstr">
      <vt:lpstr>Arimo Italics</vt:lpstr>
      <vt:lpstr>Times New Roman</vt:lpstr>
      <vt:lpstr>Arial</vt:lpstr>
      <vt:lpstr>Dosis</vt:lpstr>
      <vt:lpstr>Carelia</vt:lpstr>
      <vt:lpstr>Calibri</vt:lpstr>
      <vt:lpstr>Microsoft Uighur</vt:lpstr>
      <vt:lpstr>Aptos</vt:lpstr>
      <vt:lpstr>Daytona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605</cp:revision>
  <dcterms:created xsi:type="dcterms:W3CDTF">2006-08-16T00:00:00Z</dcterms:created>
  <dcterms:modified xsi:type="dcterms:W3CDTF">2025-10-05T17:49:02Z</dcterms:modified>
  <dc:identifier>DAFtlvZnwz4</dc:identifier>
</cp:coreProperties>
</file>