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4"/>
  </p:notesMasterIdLst>
  <p:sldIdLst>
    <p:sldId id="257" r:id="rId2"/>
    <p:sldId id="2147482580" r:id="rId3"/>
    <p:sldId id="2147482735" r:id="rId4"/>
    <p:sldId id="2147482579" r:id="rId5"/>
    <p:sldId id="2147482550" r:id="rId6"/>
    <p:sldId id="2147482581" r:id="rId7"/>
    <p:sldId id="309" r:id="rId8"/>
    <p:sldId id="2147482513" r:id="rId9"/>
    <p:sldId id="2147482483" r:id="rId10"/>
    <p:sldId id="2147482732" r:id="rId11"/>
    <p:sldId id="2147482514" r:id="rId12"/>
    <p:sldId id="2134806092" r:id="rId13"/>
    <p:sldId id="2147482756" r:id="rId14"/>
    <p:sldId id="292" r:id="rId15"/>
    <p:sldId id="2147482752" r:id="rId16"/>
    <p:sldId id="2147482753" r:id="rId17"/>
    <p:sldId id="2147482754" r:id="rId18"/>
    <p:sldId id="2147482755" r:id="rId19"/>
    <p:sldId id="2147482575" r:id="rId20"/>
    <p:sldId id="2147482759" r:id="rId21"/>
    <p:sldId id="274" r:id="rId22"/>
    <p:sldId id="2147482691" r:id="rId23"/>
    <p:sldId id="2147482692" r:id="rId24"/>
    <p:sldId id="2147482744" r:id="rId25"/>
    <p:sldId id="2147482745" r:id="rId26"/>
    <p:sldId id="2147482573" r:id="rId27"/>
    <p:sldId id="2134805482" r:id="rId28"/>
    <p:sldId id="2147482481" r:id="rId29"/>
    <p:sldId id="2147482746" r:id="rId30"/>
    <p:sldId id="2147482757" r:id="rId31"/>
    <p:sldId id="2147482751" r:id="rId32"/>
    <p:sldId id="2147482644" r:id="rId33"/>
    <p:sldId id="2147482649" r:id="rId34"/>
    <p:sldId id="2147482650" r:id="rId35"/>
    <p:sldId id="2147482758" r:id="rId36"/>
    <p:sldId id="2147482653" r:id="rId37"/>
    <p:sldId id="2147482760" r:id="rId38"/>
    <p:sldId id="2147482519" r:id="rId39"/>
    <p:sldId id="2147482705" r:id="rId40"/>
    <p:sldId id="2134807344" r:id="rId41"/>
    <p:sldId id="289" r:id="rId42"/>
    <p:sldId id="290" r:id="rId4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FF7D7D"/>
    <a:srgbClr val="1B4955"/>
    <a:srgbClr val="1E5260"/>
    <a:srgbClr val="153943"/>
    <a:srgbClr val="396497"/>
    <a:srgbClr val="884106"/>
    <a:srgbClr val="D16309"/>
    <a:srgbClr val="E677F9"/>
    <a:srgbClr val="E65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10/8/2025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1.mp3"/><Relationship Id="rId7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6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9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26.jpeg"/><Relationship Id="rId4" Type="http://schemas.openxmlformats.org/officeDocument/2006/relationships/image" Target="../media/image20.svg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9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7.png"/><Relationship Id="rId5" Type="http://schemas.openxmlformats.org/officeDocument/2006/relationships/image" Target="../media/image41.JPG"/><Relationship Id="rId4" Type="http://schemas.openxmlformats.org/officeDocument/2006/relationships/image" Target="../media/image20.sv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9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8.png"/><Relationship Id="rId5" Type="http://schemas.openxmlformats.org/officeDocument/2006/relationships/image" Target="../media/image44.png"/><Relationship Id="rId4" Type="http://schemas.openxmlformats.org/officeDocument/2006/relationships/image" Target="../media/image20.sv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5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6.jpeg"/><Relationship Id="rId5" Type="http://schemas.openxmlformats.org/officeDocument/2006/relationships/image" Target="../media/image45.png"/><Relationship Id="rId4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48.png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49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2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0.png"/><Relationship Id="rId4" Type="http://schemas.openxmlformats.org/officeDocument/2006/relationships/image" Target="../media/image2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1.png"/><Relationship Id="rId4" Type="http://schemas.openxmlformats.org/officeDocument/2006/relationships/image" Target="../media/image2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image" Target="../media/image54.jpeg"/><Relationship Id="rId5" Type="http://schemas.openxmlformats.org/officeDocument/2006/relationships/tags" Target="../tags/tag51.xml"/><Relationship Id="rId10" Type="http://schemas.openxmlformats.org/officeDocument/2006/relationships/image" Target="../media/image20.svg"/><Relationship Id="rId4" Type="http://schemas.openxmlformats.org/officeDocument/2006/relationships/tags" Target="../tags/tag50.xml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54.jpeg"/><Relationship Id="rId5" Type="http://schemas.openxmlformats.org/officeDocument/2006/relationships/tags" Target="../tags/tag58.xml"/><Relationship Id="rId10" Type="http://schemas.openxmlformats.org/officeDocument/2006/relationships/image" Target="../media/image20.svg"/><Relationship Id="rId4" Type="http://schemas.openxmlformats.org/officeDocument/2006/relationships/tags" Target="../tags/tag57.xml"/><Relationship Id="rId9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234889" y="2962199"/>
            <a:ext cx="2256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4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24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154546" y="196617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144895" y="171917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1564" y="-72503"/>
          <a:ext cx="8947890" cy="29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940620" y="404411"/>
            <a:ext cx="4139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46"/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62" y="160908"/>
            <a:ext cx="684387" cy="897384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593" y="196616"/>
            <a:ext cx="616068" cy="897385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93030" y="457200"/>
            <a:ext cx="324909" cy="32490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205" y="1244601"/>
            <a:ext cx="2743200" cy="204504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587" y="3974841"/>
            <a:ext cx="2769818" cy="18638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061" y="3835400"/>
            <a:ext cx="3159393" cy="194282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405" y="1258983"/>
            <a:ext cx="2908706" cy="176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r>
              <a:rPr lang="fr-FR" sz="60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Réviser le vocabulaire : 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tête – pied – main - doigt</a:t>
            </a:r>
            <a:endParaRPr lang="fr-FR" sz="2400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85518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réviser le vocabulaire déjà vu.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3" y="2523399"/>
            <a:ext cx="4016581" cy="3790079"/>
          </a:xfrm>
          <a:prstGeom prst="rect">
            <a:avLst/>
          </a:prstGeom>
        </p:spPr>
      </p:pic>
      <p:pic>
        <p:nvPicPr>
          <p:cNvPr id="2" name="Image 1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1408DB89-57A8-372D-9451-9A0A0203F5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046" y="1626285"/>
            <a:ext cx="1518061" cy="2273912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48B99467-084E-354E-8A7B-6866788B3767}"/>
              </a:ext>
            </a:extLst>
          </p:cNvPr>
          <p:cNvSpPr/>
          <p:nvPr/>
        </p:nvSpPr>
        <p:spPr>
          <a:xfrm>
            <a:off x="6436026" y="1626285"/>
            <a:ext cx="1426556" cy="15391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C03AD5F1-CB6A-9E3B-9CB3-6F4F35708A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897" y="2425092"/>
            <a:ext cx="1461956" cy="10810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69043B0-45B9-6E88-37BE-22DB00E770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5973" y="3983628"/>
            <a:ext cx="1266301" cy="1331515"/>
          </a:xfrm>
          <a:prstGeom prst="rect">
            <a:avLst/>
          </a:prstGeom>
        </p:spPr>
      </p:pic>
      <p:pic>
        <p:nvPicPr>
          <p:cNvPr id="10" name="Image 9" descr="Une image contenant main&#10;&#10;Le contenu généré par l’IA peut être incorrect.">
            <a:extLst>
              <a:ext uri="{FF2B5EF4-FFF2-40B4-BE49-F238E27FC236}">
                <a16:creationId xmlns:a16="http://schemas.microsoft.com/office/drawing/2014/main" id="{848BD863-1378-B0F8-E5BC-FD566E0281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587" y="3903175"/>
            <a:ext cx="1092857" cy="1331516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6BBE5C2C-1FDF-0DAC-66BA-F730007BECF9}"/>
              </a:ext>
            </a:extLst>
          </p:cNvPr>
          <p:cNvSpPr/>
          <p:nvPr/>
        </p:nvSpPr>
        <p:spPr>
          <a:xfrm rot="1725561">
            <a:off x="4761445" y="3848203"/>
            <a:ext cx="330053" cy="6184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7386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55749" y="299436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081814" y="313406"/>
            <a:ext cx="759758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3" name="Image 2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18A88E7C-CC18-2AC3-0C0E-AD204B859C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176" y="1594566"/>
            <a:ext cx="1518061" cy="227391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43E669C1-F94F-A1AB-4F15-E2B976FAA283}"/>
              </a:ext>
            </a:extLst>
          </p:cNvPr>
          <p:cNvSpPr/>
          <p:nvPr/>
        </p:nvSpPr>
        <p:spPr>
          <a:xfrm>
            <a:off x="6778176" y="1594566"/>
            <a:ext cx="1426556" cy="15391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AA623FE2-3AA2-7E8D-C318-2A67770DD2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31" y="2798455"/>
            <a:ext cx="1461956" cy="10810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89E51A4-DF27-7DCF-F2D4-29FBC8EE3E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8786" y="2467916"/>
            <a:ext cx="1266301" cy="1331515"/>
          </a:xfrm>
          <a:prstGeom prst="rect">
            <a:avLst/>
          </a:prstGeom>
        </p:spPr>
      </p:pic>
      <p:pic>
        <p:nvPicPr>
          <p:cNvPr id="13" name="Image 12" descr="Une image contenant main&#10;&#10;Le contenu généré par l’IA peut être incorrect.">
            <a:extLst>
              <a:ext uri="{FF2B5EF4-FFF2-40B4-BE49-F238E27FC236}">
                <a16:creationId xmlns:a16="http://schemas.microsoft.com/office/drawing/2014/main" id="{85EA4E5F-3389-D54A-349E-07C29C9C86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832" y="2467915"/>
            <a:ext cx="1092857" cy="133151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AC980286-741B-95E1-C97A-39B9B4285491}"/>
              </a:ext>
            </a:extLst>
          </p:cNvPr>
          <p:cNvSpPr/>
          <p:nvPr/>
        </p:nvSpPr>
        <p:spPr>
          <a:xfrm rot="1725561">
            <a:off x="5610204" y="2350236"/>
            <a:ext cx="330053" cy="6184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832FB8-3D8D-343F-FB27-FF4DFA5D2734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722E32E-23DC-730D-793B-D3F7F5D6D84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67" y="3773460"/>
            <a:ext cx="2101863" cy="168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2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75264" y="228600"/>
            <a:ext cx="8755144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82555" y="242169"/>
            <a:ext cx="8740563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0" y="4289623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2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099" y="4255273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4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1" y="1702903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199" y="1668553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835062" y="280789"/>
            <a:ext cx="73945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46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deux images, une après l’autre, et l’autre dit les mots. Par la suite les rôles seront échangés.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pré- lecture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graphisme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558719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190501" y="1861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190500" y="20791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837817" y="271011"/>
            <a:ext cx="6197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5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15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ADC7207-D61A-6FCA-5BDA-A6B5E3F48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8" name="Image 7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2679EFB3-9A63-7397-CE3E-F24FD558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59" y="4404362"/>
            <a:ext cx="1461956" cy="108108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390388E-EB63-CD25-50A8-8A757379B9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5508" y="4153934"/>
            <a:ext cx="1266301" cy="1331515"/>
          </a:xfrm>
          <a:prstGeom prst="rect">
            <a:avLst/>
          </a:prstGeom>
        </p:spPr>
      </p:pic>
      <p:pic>
        <p:nvPicPr>
          <p:cNvPr id="18" name="Image 17" descr="Une image contenant main&#10;&#10;Le contenu généré par l’IA peut être incorrect.">
            <a:extLst>
              <a:ext uri="{FF2B5EF4-FFF2-40B4-BE49-F238E27FC236}">
                <a16:creationId xmlns:a16="http://schemas.microsoft.com/office/drawing/2014/main" id="{DF882154-35D1-A98B-AA83-43CF44BAC6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34" y="4171452"/>
            <a:ext cx="1092857" cy="1331516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E6AD57D8-84D2-0AA0-0DD1-EBE2AB298F2F}"/>
              </a:ext>
            </a:extLst>
          </p:cNvPr>
          <p:cNvSpPr/>
          <p:nvPr/>
        </p:nvSpPr>
        <p:spPr>
          <a:xfrm rot="1725561">
            <a:off x="5616451" y="4095115"/>
            <a:ext cx="330053" cy="6184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15CBB0E2-830C-16A7-4380-5D84ECDF1B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487" y="3228722"/>
            <a:ext cx="1518061" cy="2273912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43DC9B78-0FE8-D124-1822-A079D94C02BC}"/>
              </a:ext>
            </a:extLst>
          </p:cNvPr>
          <p:cNvSpPr/>
          <p:nvPr/>
        </p:nvSpPr>
        <p:spPr>
          <a:xfrm>
            <a:off x="6758486" y="3228722"/>
            <a:ext cx="1426556" cy="15391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1251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134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6F733-C191-67E1-088A-5384ACF10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911" y="1079654"/>
            <a:ext cx="6036906" cy="535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4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260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4" y="1406767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la chanson en  pointant les lettres avec le doigt.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7"/>
            <a:ext cx="3655681" cy="46394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édia1">
            <a:hlinkClick r:id="" action="ppaction://media"/>
            <a:extLst>
              <a:ext uri="{FF2B5EF4-FFF2-40B4-BE49-F238E27FC236}">
                <a16:creationId xmlns:a16="http://schemas.microsoft.com/office/drawing/2014/main" id="{C528E514-8C6A-A972-D6B2-2F8B085AF4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53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457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387099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3600" dirty="0">
                <a:solidFill>
                  <a:schemeClr val="bg1"/>
                </a:solidFill>
              </a:rPr>
              <a:t>Rebrassage </a:t>
            </a:r>
            <a:endParaRPr lang="en-US" sz="3600" b="1" dirty="0">
              <a:solidFill>
                <a:schemeClr val="bg1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7437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réviser les lettres de l’alphabet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61FA48B3-FE83-7097-DE47-803A795D88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472" y="1381563"/>
            <a:ext cx="3573369" cy="5017491"/>
          </a:xfrm>
          <a:prstGeom prst="rect">
            <a:avLst/>
          </a:prstGeom>
        </p:spPr>
      </p:pic>
      <p:pic>
        <p:nvPicPr>
          <p:cNvPr id="14" name="Image 1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982786" cy="37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6EBD866B-60E1-4E6B-3DF7-EC6DF66BBC11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lire?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2">
            <a:extLst>
              <a:ext uri="{FF2B5EF4-FFF2-40B4-BE49-F238E27FC236}">
                <a16:creationId xmlns:a16="http://schemas.microsoft.com/office/drawing/2014/main" id="{401E4DA6-95D5-1898-DAF5-45B5CE3EED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05585" y="652650"/>
            <a:ext cx="8037054" cy="53408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12000" b="1" dirty="0">
                <a:solidFill>
                  <a:srgbClr val="106585"/>
                </a:solidFill>
                <a:latin typeface="Abadi" panose="020B0604020104020204" pitchFamily="34" charset="0"/>
              </a:rPr>
              <a:t>R  B   C   M  </a:t>
            </a:r>
          </a:p>
          <a:p>
            <a:pPr algn="ctr">
              <a:lnSpc>
                <a:spcPct val="150000"/>
              </a:lnSpc>
            </a:pPr>
            <a:r>
              <a:rPr lang="fr-MA" sz="12000" b="1" dirty="0">
                <a:solidFill>
                  <a:srgbClr val="106585"/>
                </a:solidFill>
                <a:latin typeface="Abadi" panose="020B0604020104020204" pitchFamily="34" charset="0"/>
              </a:rPr>
              <a:t>L   T   F   D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7235AA5-7AC2-AA77-D625-8EC53E6E0CEF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1400" b="1" i="1" u="sng" dirty="0">
                <a:latin typeface="Dosis" panose="02010703020202060003" pitchFamily="2" charset="0"/>
              </a:rPr>
              <a:t>tous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pour lire 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6AD12-9F57-7442-A64F-F801EACF7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EB76E5-0CFC-848D-D53B-27E846518F6C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360FC32-759D-41AF-A44C-61CF81CF96F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C1C00E-BB6E-D9B5-F9BF-3C7B3951151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E4D8DB4-D72B-8832-21F6-290A6D375D82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640A8B-7A84-4600-2D60-76276AC026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39095AA6-AD4C-CBA3-4940-5AFB0BF03BEB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lire?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2">
            <a:extLst>
              <a:ext uri="{FF2B5EF4-FFF2-40B4-BE49-F238E27FC236}">
                <a16:creationId xmlns:a16="http://schemas.microsoft.com/office/drawing/2014/main" id="{551FBD69-7BCF-F9CD-6D5D-93A25FE1D30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6061" y="1192400"/>
            <a:ext cx="8669403" cy="51221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Abadi" panose="020B0604020104020204" pitchFamily="34" charset="0"/>
              </a:rPr>
              <a:t>N  S   G   A</a:t>
            </a:r>
          </a:p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Abadi" panose="020B0604020104020204" pitchFamily="34" charset="0"/>
              </a:rPr>
              <a:t>U   Y   E   W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72106A-FBC9-EAC3-C2AC-ADBB9ADA6A7A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1400" b="1" i="1" u="sng" dirty="0">
                <a:latin typeface="Dosis" panose="02010703020202060003" pitchFamily="2" charset="0"/>
              </a:rPr>
              <a:t>tous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pour lire 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46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4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5" y="513184"/>
            <a:ext cx="6080767" cy="78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2482" y="1701588"/>
            <a:ext cx="6579036" cy="424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A2257-BB7A-A6E1-9D36-8A093F7FE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2EB2BC8-1E8A-7A95-0F93-941DEB007C7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5E1663F-A180-6F6A-C5AB-27BB073DC16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23CCD6D-76F3-FCC1-0C8B-0A246BBC04A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C085BE2-A26C-9BC9-ADFB-6BBF2A1F138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7B77EC-210C-0A0A-DBCA-C7267D101A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19CB2074-9FEB-3494-2AF6-4DF2C50A32EC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lire?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2">
            <a:extLst>
              <a:ext uri="{FF2B5EF4-FFF2-40B4-BE49-F238E27FC236}">
                <a16:creationId xmlns:a16="http://schemas.microsoft.com/office/drawing/2014/main" id="{9F0928A5-5F1B-1A55-D343-F2E9771724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6061" y="1192400"/>
            <a:ext cx="8669403" cy="51221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Abadi" panose="020B0604020104020204" pitchFamily="34" charset="0"/>
              </a:rPr>
              <a:t>H    </a:t>
            </a:r>
            <a:r>
              <a:rPr lang="fr-MA" sz="115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MA" sz="11500" b="1" dirty="0">
                <a:solidFill>
                  <a:srgbClr val="106585"/>
                </a:solidFill>
                <a:latin typeface="Abadi" panose="020B0604020104020204" pitchFamily="34" charset="0"/>
              </a:rPr>
              <a:t>    P   </a:t>
            </a:r>
            <a:r>
              <a:rPr lang="fr-MA" sz="11500" b="1" dirty="0">
                <a:solidFill>
                  <a:srgbClr val="106585"/>
                </a:solidFill>
                <a:latin typeface="Amasis MT Pro Medium" panose="02040604050005020304" pitchFamily="18" charset="0"/>
              </a:rPr>
              <a:t>J</a:t>
            </a:r>
          </a:p>
          <a:p>
            <a:pPr algn="ctr">
              <a:lnSpc>
                <a:spcPct val="150000"/>
              </a:lnSpc>
            </a:pPr>
            <a:r>
              <a:rPr lang="fr-MA" sz="11500" b="1" dirty="0">
                <a:solidFill>
                  <a:srgbClr val="106585"/>
                </a:solidFill>
                <a:latin typeface="Abadi" panose="020B0604020104020204" pitchFamily="34" charset="0"/>
              </a:rPr>
              <a:t>V   Z   K   O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29E3A62-8A21-1200-F37E-3A46560E0ECA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1400" b="1" i="1" u="sng" dirty="0">
                <a:latin typeface="Dosis" panose="02010703020202060003" pitchFamily="2" charset="0"/>
              </a:rPr>
              <a:t>tous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pour lire 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924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25063-B570-D2C2-92B4-E23584CDF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0C2B4BA-6653-D4F3-0E7A-42DBE18B65F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3652771-8F96-1332-D224-5EDADC50B0C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B2CFB0-7D23-2FDD-2C14-C1619A25E42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6278CD4-4B45-98F2-F601-DAAA7B95B9F7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38C84C6-365B-AD17-8E84-82BF1C9B2D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F3123F95-5585-26DE-2F19-C465162DAD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10696" y="428501"/>
            <a:ext cx="8099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lire,  regardez comment je fais: </a:t>
            </a:r>
          </a:p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 soleil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taxi  -  U usine   -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valise – w  wapiti – X  XYLOPHONE – Y YOYO – Z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zèbre.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12DDC0-3A89-78B4-67D8-FDFBBBFDBC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445" y="2296220"/>
            <a:ext cx="6144570" cy="305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34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5C5F0-306F-55A2-1581-AE682E4BC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EFD424-084E-A8C1-8CC3-6B9047252883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89E04F-F3B9-47DF-354D-2AE569F92C0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9E0F6C-92D2-FB34-30AD-6ADCD6659AF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7911B64-4CE1-3B6E-D724-260C4369F9D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8252080-99B6-FB80-6712-2D086E9A0F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AC5BDED-A6CF-896F-D0DC-1301193B0A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445" y="2296220"/>
            <a:ext cx="6144570" cy="305955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F01736A-541B-0D34-1F47-69298084A3B3}"/>
              </a:ext>
            </a:extLst>
          </p:cNvPr>
          <p:cNvSpPr txBox="1"/>
          <p:nvPr/>
        </p:nvSpPr>
        <p:spPr>
          <a:xfrm>
            <a:off x="1268190" y="393108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Qui veut passer au tableau pour lire?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39C9573-C9FD-D13A-05CD-5E5891674C86}"/>
              </a:ext>
            </a:extLst>
          </p:cNvPr>
          <p:cNvSpPr txBox="1"/>
          <p:nvPr/>
        </p:nvSpPr>
        <p:spPr>
          <a:xfrm>
            <a:off x="1268189" y="64223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L’enseignant(e ) désigne quelques élèves pour lire :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Chaque élève lit 2 mots </a:t>
            </a:r>
            <a:endParaRPr lang="fr-MA" sz="1400" b="1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929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645D9-E19B-6703-CB3E-542DDA121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62B4FB-DAFD-B62B-0915-14BF662889A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F54065-B3D0-3859-0113-CAA3B16122C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21A3228-2B1C-EFA8-B122-02DEB43AC8F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A7F87AB-1D34-5932-A07E-76ADFD8682F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725B53-0D5A-4F20-1B51-FAEA8DA924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81EDFD3-1303-1109-EC7E-880015D857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02703" y="451227"/>
            <a:ext cx="8099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livrets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l’activité 2, page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23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04ED49-6B5E-73CA-6B1D-146BB82BC7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1478" y="1642188"/>
            <a:ext cx="4896331" cy="43853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9508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621F8-86EA-BA3D-4AC3-DD1D658E5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282140-A55E-6C39-9883-BDEF6FDF18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9F13C2-AA03-09E2-0691-3FBFCE0CC89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4E52F8-58EF-3187-4ED5-97BC83E4F99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7F9318-C27C-05F9-48B0-9F0BDD195A6E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E9D94E-6C21-784C-8A82-C50EE05E28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004655-1885-28AA-F046-0D3C9CEE2E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666" y="1513246"/>
            <a:ext cx="5290663" cy="1840692"/>
          </a:xfrm>
          <a:prstGeom prst="rect">
            <a:avLst/>
          </a:prstGeom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78A49E-C84E-7FF3-9692-782C7F3EB03E}"/>
              </a:ext>
            </a:extLst>
          </p:cNvPr>
          <p:cNvSpPr txBox="1"/>
          <p:nvPr/>
        </p:nvSpPr>
        <p:spPr>
          <a:xfrm>
            <a:off x="1054039" y="393108"/>
            <a:ext cx="113205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relier chaque lettre à son mot référent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CD13AB-96DD-A608-148B-0431C49CB1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666" y="3739014"/>
            <a:ext cx="5290663" cy="184069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7916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D3DD-3409-E8B5-71CB-291CB2353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B48B281-A6E1-4818-18C8-6B0F3BD4CA4C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BF12AC5-037F-51D8-5404-409436F22DEA}"/>
              </a:ext>
            </a:extLst>
          </p:cNvPr>
          <p:cNvSpPr/>
          <p:nvPr/>
        </p:nvSpPr>
        <p:spPr>
          <a:xfrm>
            <a:off x="227512" y="213352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C27B708-9A2F-CC12-4859-527D844F5FBC}"/>
              </a:ext>
            </a:extLst>
          </p:cNvPr>
          <p:cNvSpPr/>
          <p:nvPr/>
        </p:nvSpPr>
        <p:spPr>
          <a:xfrm>
            <a:off x="227512" y="193115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B49353A-4701-D94F-78BA-4444FE46DAE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7F8B5C-A109-A3A4-6751-CC9F608C12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2270258"/>
              </p:ext>
            </p:extLst>
          </p:nvPr>
        </p:nvGraphicFramePr>
        <p:xfrm>
          <a:off x="240559" y="33596"/>
          <a:ext cx="8784905" cy="215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1565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D2D0BBD3-3B6F-443D-8F88-94C0D4CF4246}"/>
              </a:ext>
            </a:extLst>
          </p:cNvPr>
          <p:cNvSpPr txBox="1"/>
          <p:nvPr/>
        </p:nvSpPr>
        <p:spPr>
          <a:xfrm>
            <a:off x="1054039" y="393108"/>
            <a:ext cx="113205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Corrigez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E101DD-0AB1-51F3-B202-7DFFD54B11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6750" y="1771025"/>
            <a:ext cx="5845729" cy="3315949"/>
          </a:xfrm>
          <a:prstGeom prst="rect">
            <a:avLst/>
          </a:prstGeom>
          <a:ln>
            <a:noFill/>
          </a:ln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DFB45ED-CF0E-19A4-4750-3C47342F777B}"/>
              </a:ext>
            </a:extLst>
          </p:cNvPr>
          <p:cNvCxnSpPr>
            <a:cxnSpLocks/>
          </p:cNvCxnSpPr>
          <p:nvPr/>
        </p:nvCxnSpPr>
        <p:spPr>
          <a:xfrm>
            <a:off x="1968759" y="3165403"/>
            <a:ext cx="2430855" cy="66014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1B7FC1-34C9-CC2C-740B-625DCB614382}"/>
              </a:ext>
            </a:extLst>
          </p:cNvPr>
          <p:cNvCxnSpPr>
            <a:cxnSpLocks/>
          </p:cNvCxnSpPr>
          <p:nvPr/>
        </p:nvCxnSpPr>
        <p:spPr>
          <a:xfrm>
            <a:off x="3184186" y="3165403"/>
            <a:ext cx="0" cy="66014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81F06C2-6E99-2330-0664-913B744FAF41}"/>
              </a:ext>
            </a:extLst>
          </p:cNvPr>
          <p:cNvCxnSpPr>
            <a:cxnSpLocks/>
          </p:cNvCxnSpPr>
          <p:nvPr/>
        </p:nvCxnSpPr>
        <p:spPr>
          <a:xfrm flipV="1">
            <a:off x="1968759" y="3198060"/>
            <a:ext cx="2430855" cy="59483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8F8F2010-A606-29C8-F896-75C5126FA091}"/>
              </a:ext>
            </a:extLst>
          </p:cNvPr>
          <p:cNvCxnSpPr>
            <a:cxnSpLocks/>
          </p:cNvCxnSpPr>
          <p:nvPr/>
        </p:nvCxnSpPr>
        <p:spPr>
          <a:xfrm>
            <a:off x="5659908" y="3165403"/>
            <a:ext cx="1216753" cy="66014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D46EE6F-1B20-D96D-5E77-071ED19B7271}"/>
              </a:ext>
            </a:extLst>
          </p:cNvPr>
          <p:cNvCxnSpPr>
            <a:cxnSpLocks/>
          </p:cNvCxnSpPr>
          <p:nvPr/>
        </p:nvCxnSpPr>
        <p:spPr>
          <a:xfrm flipV="1">
            <a:off x="5659908" y="3198060"/>
            <a:ext cx="1216753" cy="59483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3113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46C53-0E5C-0A93-605E-2C872B5A5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0D3EEC-7014-51A5-25B7-7C95BBC7409D}"/>
              </a:ext>
            </a:extLst>
          </p:cNvPr>
          <p:cNvSpPr/>
          <p:nvPr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AE5382-8227-AB04-F3D6-FE74582D4271}"/>
              </a:ext>
            </a:extLst>
          </p:cNvPr>
          <p:cNvSpPr/>
          <p:nvPr/>
        </p:nvSpPr>
        <p:spPr>
          <a:xfrm>
            <a:off x="240559" y="298580"/>
            <a:ext cx="8727156" cy="633706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C0A79F-71B3-728A-A290-5E4D0B99375E}"/>
              </a:ext>
            </a:extLst>
          </p:cNvPr>
          <p:cNvSpPr/>
          <p:nvPr/>
        </p:nvSpPr>
        <p:spPr>
          <a:xfrm>
            <a:off x="298309" y="298580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C7ADF64-E5F3-BE95-14F6-63085F5DE3B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11DC01-7B94-5E66-F2F3-A8D8531E87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F120BAD-C276-169C-813F-9920B71C4FC4}"/>
              </a:ext>
            </a:extLst>
          </p:cNvPr>
          <p:cNvSpPr txBox="1"/>
          <p:nvPr/>
        </p:nvSpPr>
        <p:spPr>
          <a:xfrm>
            <a:off x="1004069" y="437916"/>
            <a:ext cx="7682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A34EA3-DF29-1358-E29F-BF743E91E9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0891" y="2059502"/>
            <a:ext cx="5990252" cy="3128318"/>
          </a:xfrm>
          <a:prstGeom prst="rect">
            <a:avLst/>
          </a:prstGeom>
          <a:ln>
            <a:noFill/>
          </a:ln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324542A-1D2D-2BFA-D6C5-AC3BA50367F3}"/>
              </a:ext>
            </a:extLst>
          </p:cNvPr>
          <p:cNvCxnSpPr>
            <a:cxnSpLocks/>
          </p:cNvCxnSpPr>
          <p:nvPr/>
        </p:nvCxnSpPr>
        <p:spPr>
          <a:xfrm flipV="1">
            <a:off x="4572000" y="3184303"/>
            <a:ext cx="2491865" cy="715893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7DF43DE-7F7C-D2E3-7733-F8BE9B30440B}"/>
              </a:ext>
            </a:extLst>
          </p:cNvPr>
          <p:cNvCxnSpPr>
            <a:cxnSpLocks/>
          </p:cNvCxnSpPr>
          <p:nvPr/>
        </p:nvCxnSpPr>
        <p:spPr>
          <a:xfrm flipV="1">
            <a:off x="2006082" y="3156430"/>
            <a:ext cx="1319985" cy="74376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1A2A385-0B13-8333-27BA-3A6365935ADE}"/>
              </a:ext>
            </a:extLst>
          </p:cNvPr>
          <p:cNvCxnSpPr>
            <a:cxnSpLocks/>
          </p:cNvCxnSpPr>
          <p:nvPr/>
        </p:nvCxnSpPr>
        <p:spPr>
          <a:xfrm>
            <a:off x="2006082" y="3184303"/>
            <a:ext cx="1283585" cy="715893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CDD3BA4-C1C8-0B1B-328C-64490C1DF70B}"/>
              </a:ext>
            </a:extLst>
          </p:cNvPr>
          <p:cNvCxnSpPr>
            <a:cxnSpLocks/>
          </p:cNvCxnSpPr>
          <p:nvPr/>
        </p:nvCxnSpPr>
        <p:spPr>
          <a:xfrm>
            <a:off x="4569999" y="3184303"/>
            <a:ext cx="1283585" cy="715893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C18E7F9-3229-F440-A451-6BECDE1083FB}"/>
              </a:ext>
            </a:extLst>
          </p:cNvPr>
          <p:cNvCxnSpPr>
            <a:cxnSpLocks/>
          </p:cNvCxnSpPr>
          <p:nvPr/>
        </p:nvCxnSpPr>
        <p:spPr>
          <a:xfrm>
            <a:off x="5816932" y="3184302"/>
            <a:ext cx="1283585" cy="715893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458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CEBAF-0D84-814C-3E8E-2E0E829C8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E305B1-0849-2E52-0883-D56F98B98A9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3878AA-3B50-DD66-9628-A65CE225DD4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1D70B0-B36C-7256-4312-0104106FED9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20C4BC7-D882-D626-A0B6-F6939D1A3F32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9C229B-9BA0-9D03-59FF-71F0525E67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A4B3B71-EB74-A0CA-8CA2-FB1080705E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4168" y="322069"/>
            <a:ext cx="8099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livrets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l’activité 2, page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24.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C723681-0709-8308-C183-73574F753D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8040" y="1363577"/>
            <a:ext cx="3987917" cy="46279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CF201E3-B1CB-BD85-6C6E-0220F4B2EA93}"/>
              </a:ext>
            </a:extLst>
          </p:cNvPr>
          <p:cNvSpPr txBox="1"/>
          <p:nvPr/>
        </p:nvSpPr>
        <p:spPr>
          <a:xfrm>
            <a:off x="984168" y="53677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</p:spTree>
    <p:extLst>
      <p:ext uri="{BB962C8B-B14F-4D97-AF65-F5344CB8AC3E}">
        <p14:creationId xmlns:p14="http://schemas.microsoft.com/office/powerpoint/2010/main" val="5915985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3204334" y="5732993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8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2010295" y="2839095"/>
            <a:ext cx="51234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87872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>
                  <a:solidFill>
                    <a:srgbClr val="106585"/>
                  </a:solidFill>
                  <a:latin typeface="Dosis" pitchFamily="2" charset="0"/>
                </a:rPr>
                <a:t>05 </a:t>
              </a: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479800"/>
            <a:ext cx="1854200" cy="26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6737" y="263014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3909" y="297173"/>
            <a:ext cx="7309033" cy="7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25744" y="2310002"/>
            <a:ext cx="7680641" cy="2924471"/>
            <a:chOff x="3284529" y="4504976"/>
            <a:chExt cx="9587238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0497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955000" y="4803725"/>
              <a:ext cx="8143634" cy="462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 vocabulaire : 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tête – pied – main - doigt</a:t>
              </a:r>
              <a:endParaRPr lang="fr-FR" sz="20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324186" y="5751745"/>
              <a:ext cx="8547581" cy="22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l’alphabet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23619" y="2920036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149948" y="4004327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93780" y="4013106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8297" y="2902808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79400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33" dirty="0"/>
              <a:t>Placer les cartes étudiées dans un petit panier.</a:t>
            </a:r>
          </a:p>
          <a:p>
            <a:r>
              <a:rPr lang="fr-FR" sz="933" dirty="0"/>
              <a:t>Montrer la carte et indiquer la lettre, syllabe ou mot sur le tableau.</a:t>
            </a:r>
          </a:p>
          <a:p>
            <a:r>
              <a:rPr lang="fr-FR" sz="933" dirty="0"/>
              <a:t>Les élèves s’asseyent en cercle.</a:t>
            </a:r>
          </a:p>
          <a:p>
            <a:r>
              <a:rPr lang="fr-FR" sz="933" dirty="0"/>
              <a:t>Quand la musique ou le signal sonore joue, </a:t>
            </a:r>
            <a:r>
              <a:rPr lang="fr-FR" sz="933" b="1" dirty="0"/>
              <a:t>passer le panier</a:t>
            </a:r>
            <a:r>
              <a:rPr lang="fr-FR" sz="933" dirty="0"/>
              <a:t> entre eux.</a:t>
            </a:r>
          </a:p>
          <a:p>
            <a:r>
              <a:rPr lang="fr-FR" sz="933" dirty="0"/>
              <a:t>Quand la musique ou le signal s’arrête, </a:t>
            </a:r>
            <a:r>
              <a:rPr lang="fr-FR" sz="933" b="1" dirty="0"/>
              <a:t>l’élève avec le panier prend une carte</a:t>
            </a:r>
            <a:r>
              <a:rPr lang="fr-FR" sz="933" dirty="0"/>
              <a:t>.</a:t>
            </a:r>
          </a:p>
          <a:p>
            <a:r>
              <a:rPr lang="fr-FR" sz="933" dirty="0"/>
              <a:t>L’élève lit la carte et les autres lisent et repèrent la lettre, syllabe ou mot sur le tableau.</a:t>
            </a:r>
          </a:p>
          <a:p>
            <a:r>
              <a:rPr lang="fr-FR" sz="933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8527" y="301597"/>
            <a:ext cx="730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237" y="0"/>
            <a:ext cx="903952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9872" y="217534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056" y="3391337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04334" y="5732992"/>
            <a:ext cx="2494772" cy="155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Freeform 9"/>
          <p:cNvSpPr/>
          <p:nvPr/>
        </p:nvSpPr>
        <p:spPr>
          <a:xfrm>
            <a:off x="52805" y="5224248"/>
            <a:ext cx="1326840" cy="1644794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333865" y="5012567"/>
            <a:ext cx="1757900" cy="1856474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C657CF9-4D78-8D9F-2A8A-DB4320222CE9}"/>
              </a:ext>
            </a:extLst>
          </p:cNvPr>
          <p:cNvSpPr txBox="1"/>
          <p:nvPr/>
        </p:nvSpPr>
        <p:spPr>
          <a:xfrm>
            <a:off x="798632" y="3390458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5178993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0" y="-145161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418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4400" b="1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75677" y="2167013"/>
            <a:ext cx="2688755" cy="273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Ouverture</a:t>
            </a:r>
            <a:endParaRPr lang="en-US" sz="1732" b="1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2541405" y="2901453"/>
            <a:ext cx="4752400" cy="967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 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2507641" y="4632952"/>
            <a:ext cx="4786163" cy="991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3. Pré- lecture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  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4082206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A9F5B51-C210-07DD-1FCF-D298D65102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6517830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Jeu de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Jeu de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5709</TotalTime>
  <Words>1359</Words>
  <Application>Microsoft Office PowerPoint</Application>
  <PresentationFormat>Affichage à l'écran (4:3)</PresentationFormat>
  <Paragraphs>292</Paragraphs>
  <Slides>42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6" baseType="lpstr">
      <vt:lpstr>Abadi</vt:lpstr>
      <vt:lpstr>Amasis MT Pro Medium</vt:lpstr>
      <vt:lpstr>Arial</vt:lpstr>
      <vt:lpstr>Arimo Italics</vt:lpstr>
      <vt:lpstr>Calibri</vt:lpstr>
      <vt:lpstr>Cambria</vt:lpstr>
      <vt:lpstr>Carelia</vt:lpstr>
      <vt:lpstr>Daytona Condensed</vt:lpstr>
      <vt:lpstr>Dosis</vt:lpstr>
      <vt:lpstr>Dosis Bold</vt:lpstr>
      <vt:lpstr>KG Primary Penmanship 2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195</cp:revision>
  <dcterms:created xsi:type="dcterms:W3CDTF">2023-09-30T23:18:14Z</dcterms:created>
  <dcterms:modified xsi:type="dcterms:W3CDTF">2025-10-08T18:36:10Z</dcterms:modified>
</cp:coreProperties>
</file>