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3"/>
  </p:notesMasterIdLst>
  <p:sldIdLst>
    <p:sldId id="2147482751" r:id="rId2"/>
    <p:sldId id="2147482580" r:id="rId3"/>
    <p:sldId id="2147482735" r:id="rId4"/>
    <p:sldId id="2147482579" r:id="rId5"/>
    <p:sldId id="2147482550" r:id="rId6"/>
    <p:sldId id="2147482631" r:id="rId7"/>
    <p:sldId id="309" r:id="rId8"/>
    <p:sldId id="2147482752" r:id="rId9"/>
    <p:sldId id="2147482753" r:id="rId10"/>
    <p:sldId id="2147482732" r:id="rId11"/>
    <p:sldId id="2147482845" r:id="rId12"/>
    <p:sldId id="2147482846" r:id="rId13"/>
    <p:sldId id="2134805481" r:id="rId14"/>
    <p:sldId id="2147482848" r:id="rId15"/>
    <p:sldId id="2147482849" r:id="rId16"/>
    <p:sldId id="2147482851" r:id="rId17"/>
    <p:sldId id="2147482850" r:id="rId18"/>
    <p:sldId id="2147482575" r:id="rId19"/>
    <p:sldId id="274" r:id="rId20"/>
    <p:sldId id="2147482691" r:id="rId21"/>
    <p:sldId id="2147482692" r:id="rId22"/>
    <p:sldId id="2147482744" r:id="rId23"/>
    <p:sldId id="2147482745" r:id="rId24"/>
    <p:sldId id="2147482573" r:id="rId25"/>
    <p:sldId id="2134805482" r:id="rId26"/>
    <p:sldId id="2147482481" r:id="rId27"/>
    <p:sldId id="2147482597" r:id="rId28"/>
    <p:sldId id="2147482746" r:id="rId29"/>
    <p:sldId id="2147482596" r:id="rId30"/>
    <p:sldId id="2147482486" r:id="rId31"/>
    <p:sldId id="2147482747" r:id="rId32"/>
    <p:sldId id="2147482492" r:id="rId33"/>
    <p:sldId id="280" r:id="rId34"/>
    <p:sldId id="2147482493" r:id="rId35"/>
    <p:sldId id="2147482598" r:id="rId36"/>
    <p:sldId id="2147482599" r:id="rId37"/>
    <p:sldId id="2147482682" r:id="rId38"/>
    <p:sldId id="2147482488" r:id="rId39"/>
    <p:sldId id="2147482489" r:id="rId40"/>
    <p:sldId id="2147482490" r:id="rId41"/>
    <p:sldId id="2147482601" r:id="rId42"/>
    <p:sldId id="2147482602" r:id="rId43"/>
    <p:sldId id="2147482577" r:id="rId44"/>
    <p:sldId id="2147482491" r:id="rId45"/>
    <p:sldId id="2147482619" r:id="rId46"/>
    <p:sldId id="2147482620" r:id="rId47"/>
    <p:sldId id="2147482857" r:id="rId48"/>
    <p:sldId id="2147482852" r:id="rId49"/>
    <p:sldId id="2147482853" r:id="rId50"/>
    <p:sldId id="2147482855" r:id="rId51"/>
    <p:sldId id="2147482508" r:id="rId52"/>
    <p:sldId id="2147482509" r:id="rId53"/>
    <p:sldId id="277" r:id="rId54"/>
    <p:sldId id="2147482603" r:id="rId55"/>
    <p:sldId id="2147482604" r:id="rId56"/>
    <p:sldId id="2147482748" r:id="rId57"/>
    <p:sldId id="2147482750" r:id="rId58"/>
    <p:sldId id="2147482628" r:id="rId59"/>
    <p:sldId id="2147482629" r:id="rId60"/>
    <p:sldId id="2147482518" r:id="rId61"/>
    <p:sldId id="286" r:id="rId62"/>
    <p:sldId id="2134805485" r:id="rId63"/>
    <p:sldId id="2147482503" r:id="rId64"/>
    <p:sldId id="2147482505" r:id="rId65"/>
    <p:sldId id="2147482504" r:id="rId66"/>
    <p:sldId id="2147482501" r:id="rId67"/>
    <p:sldId id="2147482519" r:id="rId68"/>
    <p:sldId id="2147482705" r:id="rId69"/>
    <p:sldId id="2134807344" r:id="rId70"/>
    <p:sldId id="2147482686" r:id="rId71"/>
    <p:sldId id="2147482687" r:id="rId7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A62C"/>
    <a:srgbClr val="FF7D7D"/>
    <a:srgbClr val="1B4955"/>
    <a:srgbClr val="1E5260"/>
    <a:srgbClr val="153943"/>
    <a:srgbClr val="396497"/>
    <a:srgbClr val="884106"/>
    <a:srgbClr val="D16309"/>
    <a:srgbClr val="E677F9"/>
    <a:srgbClr val="E654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08/10/2025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10/8/2025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microsoft.com/office/2007/relationships/media" Target="../media/media1.mp3"/><Relationship Id="rId7" Type="http://schemas.openxmlformats.org/officeDocument/2006/relationships/image" Target="../media/image30.png"/><Relationship Id="rId2" Type="http://schemas.openxmlformats.org/officeDocument/2006/relationships/audio" Target="NULL" TargetMode="External"/><Relationship Id="rId1" Type="http://schemas.openxmlformats.org/officeDocument/2006/relationships/tags" Target="../tags/tag1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8.pn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image" Target="../media/image6.svg"/><Relationship Id="rId2" Type="http://schemas.openxmlformats.org/officeDocument/2006/relationships/tags" Target="../tags/tag19.xml"/><Relationship Id="rId16" Type="http://schemas.openxmlformats.org/officeDocument/2006/relationships/image" Target="../media/image37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image" Target="../media/image5.png"/><Relationship Id="rId5" Type="http://schemas.openxmlformats.org/officeDocument/2006/relationships/tags" Target="../tags/tag22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20.png"/><Relationship Id="rId7" Type="http://schemas.openxmlformats.org/officeDocument/2006/relationships/image" Target="../media/image39.jpeg"/><Relationship Id="rId12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27.jpeg"/><Relationship Id="rId10" Type="http://schemas.openxmlformats.org/officeDocument/2006/relationships/image" Target="../media/image42.png"/><Relationship Id="rId4" Type="http://schemas.openxmlformats.org/officeDocument/2006/relationships/image" Target="../media/image21.sv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0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8.png"/><Relationship Id="rId11" Type="http://schemas.openxmlformats.org/officeDocument/2006/relationships/image" Target="../media/image52.png"/><Relationship Id="rId5" Type="http://schemas.openxmlformats.org/officeDocument/2006/relationships/image" Target="../media/image49.png"/><Relationship Id="rId10" Type="http://schemas.openxmlformats.org/officeDocument/2006/relationships/image" Target="../media/image51.png"/><Relationship Id="rId4" Type="http://schemas.openxmlformats.org/officeDocument/2006/relationships/image" Target="../media/image21.sv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0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11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41.png"/><Relationship Id="rId4" Type="http://schemas.openxmlformats.org/officeDocument/2006/relationships/image" Target="../media/image21.svg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5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54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microsoft.com/office/2007/relationships/hdphoto" Target="../media/hdphoto2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4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5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4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58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2.png"/><Relationship Id="rId4" Type="http://schemas.openxmlformats.org/officeDocument/2006/relationships/image" Target="../media/image2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1.png"/><Relationship Id="rId4" Type="http://schemas.openxmlformats.org/officeDocument/2006/relationships/image" Target="../media/image21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2.png"/><Relationship Id="rId4" Type="http://schemas.openxmlformats.org/officeDocument/2006/relationships/image" Target="../media/image21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tags" Target="../tags/tag47.xml"/><Relationship Id="rId7" Type="http://schemas.openxmlformats.org/officeDocument/2006/relationships/image" Target="../media/image21.sv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51.xml"/><Relationship Id="rId7" Type="http://schemas.openxmlformats.org/officeDocument/2006/relationships/image" Target="../media/image21.sv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58.xml"/><Relationship Id="rId7" Type="http://schemas.openxmlformats.org/officeDocument/2006/relationships/image" Target="../media/image21.sv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jpeg"/><Relationship Id="rId4" Type="http://schemas.microsoft.com/office/2007/relationships/hdphoto" Target="../media/hdphoto2.wdp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27.jpeg"/><Relationship Id="rId4" Type="http://schemas.openxmlformats.org/officeDocument/2006/relationships/image" Target="../media/image21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4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16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6" Type="http://schemas.openxmlformats.org/officeDocument/2006/relationships/image" Target="../media/image71.png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2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4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66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75.png"/><Relationship Id="rId5" Type="http://schemas.openxmlformats.org/officeDocument/2006/relationships/image" Target="../media/image52.png"/><Relationship Id="rId4" Type="http://schemas.openxmlformats.org/officeDocument/2006/relationships/image" Target="../media/image21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8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77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81.png"/><Relationship Id="rId2" Type="http://schemas.openxmlformats.org/officeDocument/2006/relationships/video" Target="NULL" TargetMode="External"/><Relationship Id="rId1" Type="http://schemas.openxmlformats.org/officeDocument/2006/relationships/tags" Target="../tags/tag92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7" Type="http://schemas.openxmlformats.org/officeDocument/2006/relationships/image" Target="../media/image82.pn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6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21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image" Target="../media/image82.png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0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21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microsoft.com/office/2007/relationships/hdphoto" Target="../media/hdphoto2.wdp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88.jpeg"/><Relationship Id="rId5" Type="http://schemas.openxmlformats.org/officeDocument/2006/relationships/tags" Target="../tags/tag105.xml"/><Relationship Id="rId10" Type="http://schemas.openxmlformats.org/officeDocument/2006/relationships/image" Target="../media/image21.svg"/><Relationship Id="rId4" Type="http://schemas.openxmlformats.org/officeDocument/2006/relationships/tags" Target="../tags/tag104.xml"/><Relationship Id="rId9" Type="http://schemas.openxmlformats.org/officeDocument/2006/relationships/image" Target="../media/image20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88.jpeg"/><Relationship Id="rId5" Type="http://schemas.openxmlformats.org/officeDocument/2006/relationships/tags" Target="../tags/tag112.xml"/><Relationship Id="rId10" Type="http://schemas.openxmlformats.org/officeDocument/2006/relationships/image" Target="../media/image21.svg"/><Relationship Id="rId4" Type="http://schemas.openxmlformats.org/officeDocument/2006/relationships/tags" Target="../tags/tag111.xml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Séance : 23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154546" y="196617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144895" y="171917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1564" y="-72503"/>
          <a:ext cx="8947890" cy="29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9464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940620" y="404411"/>
            <a:ext cx="41393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46"/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662" y="160908"/>
            <a:ext cx="684387" cy="897384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593" y="196616"/>
            <a:ext cx="616068" cy="897385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3030" y="457200"/>
            <a:ext cx="324909" cy="32490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205" y="1244601"/>
            <a:ext cx="2743200" cy="204504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587" y="3974841"/>
            <a:ext cx="2769818" cy="18638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61" y="3835400"/>
            <a:ext cx="3159393" cy="194282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405" y="1258983"/>
            <a:ext cx="2908706" cy="176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679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131099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Réviser le vocabulaire de la famille: 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école – cartable – livre – ardoise - </a:t>
            </a:r>
            <a:r>
              <a:rPr lang="fr-FR" sz="2400" dirty="0">
                <a:solidFill>
                  <a:schemeClr val="accent5">
                    <a:lumMod val="75000"/>
                  </a:schemeClr>
                </a:solidFill>
                <a:latin typeface="Abadi" panose="020B0604020104020204" pitchFamily="34" charset="0"/>
              </a:rPr>
              <a:t>trousse – cahier - Stylo - gomme – crayon.</a:t>
            </a:r>
            <a:endParaRPr lang="fr-FR" sz="2400" dirty="0">
              <a:solidFill>
                <a:schemeClr val="accent5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3835668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-33596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85518" y="213352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76221" y="416224"/>
            <a:ext cx="6599391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en-US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allons réviser le vocabulaire de la famille.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lvl="1" indent="0" algn="l" defTabSz="914400" rtl="0" eaLnBrk="1" latinLnBrk="0" hangingPunct="1">
                        <a:lnSpc>
                          <a:spcPts val="1987"/>
                        </a:lnSpc>
                        <a:spcBef>
                          <a:spcPct val="0"/>
                        </a:spcBef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5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3" y="2523399"/>
            <a:ext cx="4016581" cy="379007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4AC5D72D-2E08-1B92-94E0-6C161A1BEFB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56084" y="1716776"/>
            <a:ext cx="1417139" cy="1648054"/>
          </a:xfrm>
          <a:prstGeom prst="rect">
            <a:avLst/>
          </a:prstGeom>
        </p:spPr>
      </p:pic>
      <p:pic>
        <p:nvPicPr>
          <p:cNvPr id="27" name="Picture 2" descr="Images de Livre Clipart – Téléchargement gratuit sur Freepik">
            <a:extLst>
              <a:ext uri="{FF2B5EF4-FFF2-40B4-BE49-F238E27FC236}">
                <a16:creationId xmlns:a16="http://schemas.microsoft.com/office/drawing/2014/main" id="{0B0BE415-DC87-1B21-050A-0D8C5EC0B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043" y="3832864"/>
            <a:ext cx="1248336" cy="13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175F92A-71E9-B1FA-3844-D3FB501E356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7064" y="1716925"/>
            <a:ext cx="1684330" cy="16480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5260E02-C6F1-BFAD-DF63-C49E4EF7BB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1527" y="3506891"/>
            <a:ext cx="1411045" cy="1547627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F2004D1-6F46-4CCC-7886-55456F7C38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6682103" y="1989615"/>
            <a:ext cx="1312624" cy="1595613"/>
          </a:xfrm>
          <a:prstGeom prst="rect">
            <a:avLst/>
          </a:prstGeom>
        </p:spPr>
      </p:pic>
      <p:pic>
        <p:nvPicPr>
          <p:cNvPr id="32" name="Picture 2">
            <a:extLst>
              <a:ext uri="{FF2B5EF4-FFF2-40B4-BE49-F238E27FC236}">
                <a16:creationId xmlns:a16="http://schemas.microsoft.com/office/drawing/2014/main" id="{3E50CCF8-A74D-2465-4612-98C1ACB0D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5692909" y="2668740"/>
            <a:ext cx="2405578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B4535FC-3A9F-F7DD-646A-89A8C74AFD9A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34951" y="1528820"/>
            <a:ext cx="646125" cy="2161132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9F9A3556-1F8A-260A-EF49-22441B00575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33166" y="3862026"/>
            <a:ext cx="865804" cy="119249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203CC55A-0768-303E-7573-DF7D96FA3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609765">
            <a:off x="3418319" y="4359470"/>
            <a:ext cx="570497" cy="60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832FB8-3D8D-343F-FB27-FF4DFA5D2734}"/>
              </a:ext>
            </a:extLst>
          </p:cNvPr>
          <p:cNvSpPr txBox="1"/>
          <p:nvPr/>
        </p:nvSpPr>
        <p:spPr>
          <a:xfrm>
            <a:off x="2268328" y="2705370"/>
            <a:ext cx="4607343" cy="767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36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2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722E32E-23DC-730D-793B-D3F7F5D6D84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067" y="3773460"/>
            <a:ext cx="2101863" cy="168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4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75264" y="228600"/>
            <a:ext cx="8755144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82555" y="242169"/>
            <a:ext cx="8740563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0" y="4289623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</a:t>
            </a:r>
            <a:r>
              <a:rPr lang="fr-MA" sz="2000" b="1" dirty="0">
                <a:solidFill>
                  <a:srgbClr val="FF0000"/>
                </a:solidFill>
                <a:latin typeface="Dosis"/>
              </a:rPr>
              <a:t>3 images </a:t>
            </a:r>
            <a:r>
              <a:rPr lang="fr-MA" sz="2000" b="1" dirty="0">
                <a:solidFill>
                  <a:prstClr val="black"/>
                </a:solidFill>
                <a:latin typeface="Dosis"/>
              </a:rPr>
              <a:t>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099" y="4255273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4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1" y="1702903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199" y="1668553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835062" y="280789"/>
            <a:ext cx="739453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46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3 images, une après l’autre, et l’autre dit les mots. Par la suite les rôles seront échangés. </a:t>
            </a:r>
          </a:p>
          <a:p>
            <a:pPr defTabSz="457246"/>
            <a:endParaRPr lang="fr-MA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pré- lecture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graphisme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47453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6DCA4-5781-9FD3-7224-3F3074B6A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24F776F-D5DA-994A-F2FF-D93963B9203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D7DFEA0-9678-801E-BC96-75D59861DF27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FF0B61-A5CD-C9B1-6518-3CA424D26884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ADC92C-5D8B-66FE-E78D-72212ED6326A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144B7656-AE71-3C0E-591D-65CE550B23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4E6CE0-FA4D-11F5-1623-B0C7E1373CD0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623A3DD5-5E69-B32E-8C3A-565036E342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EAD7-04FC-0A02-9DB5-98A516059BC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4508" y="1516942"/>
            <a:ext cx="1417139" cy="16795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ADAD07-AD7C-E1C5-BC07-A83EA593020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11726" y="1192108"/>
            <a:ext cx="2089926" cy="202421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7654F73-1632-A2EE-48D9-3AC01EB73AD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88949" y="1648825"/>
            <a:ext cx="2164332" cy="1547627"/>
          </a:xfrm>
          <a:prstGeom prst="rect">
            <a:avLst/>
          </a:prstGeom>
        </p:spPr>
      </p:pic>
      <p:pic>
        <p:nvPicPr>
          <p:cNvPr id="20" name="Image 19" descr="Une image contenant ordinateur portable, livre&#10;&#10;Le contenu généré par l’IA peut être incorrect.">
            <a:extLst>
              <a:ext uri="{FF2B5EF4-FFF2-40B4-BE49-F238E27FC236}">
                <a16:creationId xmlns:a16="http://schemas.microsoft.com/office/drawing/2014/main" id="{86483A94-0D4D-1C58-F5CD-2CF3EE9B438E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2457">
            <a:off x="3617322" y="3717349"/>
            <a:ext cx="1797344" cy="2066465"/>
          </a:xfrm>
          <a:prstGeom prst="rect">
            <a:avLst/>
          </a:prstGeom>
        </p:spPr>
      </p:pic>
      <p:pic>
        <p:nvPicPr>
          <p:cNvPr id="22" name="Image 21" descr="Une image contenant livre, papier, Produit en papier, lettre&#10;&#10;Le contenu généré par l’IA peut être incorrect.">
            <a:extLst>
              <a:ext uri="{FF2B5EF4-FFF2-40B4-BE49-F238E27FC236}">
                <a16:creationId xmlns:a16="http://schemas.microsoft.com/office/drawing/2014/main" id="{4033FCCC-7220-0BA3-CA20-9BAD81B9F256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878" y="3831872"/>
            <a:ext cx="2418665" cy="20242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88F579-6BB9-3396-C0EF-5B0F390CDE47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457" y="4012163"/>
            <a:ext cx="2449234" cy="1962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55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647316" y="271011"/>
            <a:ext cx="7255713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 </a:t>
            </a:r>
          </a:p>
          <a:p>
            <a:pPr defTabSz="685834"/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Après le passage de quelques élèves, changez de liste.</a:t>
            </a:r>
            <a:endParaRPr lang="fr-MA" sz="12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42945"/>
          <a:ext cx="9143999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261251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0105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336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6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6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9" name="Image 2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EADC7207-D61A-6FCA-5BDA-A6B5E3F48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979" y="236488"/>
            <a:ext cx="732519" cy="70715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B3EED0D-EED4-5BA3-58B6-F9A642D48C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64597">
            <a:off x="4692714" y="2080584"/>
            <a:ext cx="1312624" cy="1595613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CF173843-DD7B-A5A6-BF41-3A97FDC5F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 flipV="1">
            <a:off x="2295290" y="2811470"/>
            <a:ext cx="2405578" cy="42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6EAB4B1-BB8A-B9D0-143E-E9810EE6A332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403647">
            <a:off x="6780955" y="1384840"/>
            <a:ext cx="646125" cy="2531181"/>
          </a:xfrm>
          <a:prstGeom prst="rect">
            <a:avLst/>
          </a:prstGeom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95FFDEA1-93A5-28A1-EA5F-4A1E5C523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609765">
            <a:off x="948881" y="2552409"/>
            <a:ext cx="1468513" cy="94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305E930-AD11-0249-61D8-910C3621482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73517" y="4228430"/>
            <a:ext cx="2370941" cy="1547627"/>
          </a:xfrm>
          <a:prstGeom prst="rect">
            <a:avLst/>
          </a:prstGeom>
        </p:spPr>
      </p:pic>
      <p:pic>
        <p:nvPicPr>
          <p:cNvPr id="20" name="Image 19" descr="Une image contenant ordinateur portable, livre&#10;&#10;Le contenu généré par l’IA peut être incorrect.">
            <a:extLst>
              <a:ext uri="{FF2B5EF4-FFF2-40B4-BE49-F238E27FC236}">
                <a16:creationId xmlns:a16="http://schemas.microsoft.com/office/drawing/2014/main" id="{B36F3CC1-2400-BC4E-86E8-264A5D6AB980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2457">
            <a:off x="1896348" y="3921664"/>
            <a:ext cx="1797344" cy="206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8512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6F733-C191-67E1-088A-5384ACF10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11" y="1079654"/>
            <a:ext cx="6036906" cy="535851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D16497-3FB6-8F6C-3D1B-D6CD9C1835AE}"/>
              </a:ext>
            </a:extLst>
          </p:cNvPr>
          <p:cNvSpPr/>
          <p:nvPr/>
        </p:nvSpPr>
        <p:spPr>
          <a:xfrm>
            <a:off x="4806035" y="5016022"/>
            <a:ext cx="1246983" cy="58136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CAF56A-464B-2A14-7546-14AC2C21AED7}"/>
              </a:ext>
            </a:extLst>
          </p:cNvPr>
          <p:cNvSpPr/>
          <p:nvPr/>
        </p:nvSpPr>
        <p:spPr>
          <a:xfrm>
            <a:off x="3325014" y="4987052"/>
            <a:ext cx="1330962" cy="58136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4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26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4" y="1406767"/>
            <a:ext cx="3573369" cy="4357351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88A058BA-9CB4-9CEA-A6E2-5E30ABC3AABC}"/>
              </a:ext>
            </a:extLst>
          </p:cNvPr>
          <p:cNvSpPr txBox="1"/>
          <p:nvPr/>
        </p:nvSpPr>
        <p:spPr>
          <a:xfrm>
            <a:off x="1045065" y="413447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chanter la chanson en  pointant les lettres avec le doigt.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4BE9CD-62FC-1B39-7EC3-07F3E874E068}"/>
              </a:ext>
            </a:extLst>
          </p:cNvPr>
          <p:cNvSpPr/>
          <p:nvPr/>
        </p:nvSpPr>
        <p:spPr>
          <a:xfrm>
            <a:off x="2785312" y="1406767"/>
            <a:ext cx="3655681" cy="463947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Média1">
            <a:hlinkClick r:id="" action="ppaction://media"/>
            <a:extLst>
              <a:ext uri="{FF2B5EF4-FFF2-40B4-BE49-F238E27FC236}">
                <a16:creationId xmlns:a16="http://schemas.microsoft.com/office/drawing/2014/main" id="{C528E514-8C6A-A972-D6B2-2F8B085AF4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0953.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9457" y="4072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7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956301" y="38927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chanter en pointant les lettres ?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FED93B-EE4A-C255-3239-44E4107C03A1}"/>
              </a:ext>
            </a:extLst>
          </p:cNvPr>
          <p:cNvSpPr/>
          <p:nvPr/>
        </p:nvSpPr>
        <p:spPr>
          <a:xfrm>
            <a:off x="2785312" y="1406768"/>
            <a:ext cx="3655681" cy="387099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9110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Y et Z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les lettres  Y et Z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4243599" y="1320834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Y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172992" y="1365481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Z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>
                <a:solidFill>
                  <a:srgbClr val="106585"/>
                </a:solidFill>
              </a:rPr>
              <a:t>Y</a:t>
            </a:r>
            <a:endParaRPr lang="fr-MA" sz="1400" dirty="0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Y,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Y»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«Y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375118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yoyo,  yoyo. Lisons ensemble « yoyo 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3" y="4333570"/>
            <a:ext cx="83945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Y</a:t>
            </a:r>
            <a:r>
              <a:rPr lang="fr-FR" sz="11500" b="1" dirty="0">
                <a:solidFill>
                  <a:srgbClr val="106584"/>
                </a:solidFill>
                <a:latin typeface="Dosis" panose="02010703020202060003" pitchFamily="2" charset="0"/>
              </a:rPr>
              <a:t>O</a:t>
            </a: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Y</a:t>
            </a:r>
            <a:r>
              <a:rPr lang="fr-FR" sz="11500" b="1" dirty="0">
                <a:solidFill>
                  <a:srgbClr val="106584"/>
                </a:solidFill>
                <a:latin typeface="Dosis" panose="02010703020202060003" pitchFamily="2" charset="0"/>
              </a:rPr>
              <a:t>O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1D6402-0F17-C32F-73CA-3508B1E264F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2639" y="1463566"/>
            <a:ext cx="2858723" cy="273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39DB-70C0-FF68-D353-CE800D0DEE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63C5ECD-15EB-919A-5E5A-00C54CEE5BC0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B92806A-8E6E-EC85-8FFA-076E6189897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2F789D5-F2D0-9DFE-44EC-B5649BEEF5DE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ED050C-D3F4-ABF6-86F8-33154B754004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1606DEB-3233-F8FE-5B43-3CFCC4853E0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063450-D1B2-6ACD-BBD8-F0A625BDFB55}"/>
              </a:ext>
            </a:extLst>
          </p:cNvPr>
          <p:cNvSpPr txBox="1"/>
          <p:nvPr/>
        </p:nvSpPr>
        <p:spPr>
          <a:xfrm>
            <a:off x="1042182" y="306993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Y et j’ entends «  Y». « Y » yoyo. Répétons ensemble « Y » yoyo.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Y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CB4508-820A-3D79-1BE1-EDBFB2EF89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4DDA8ADF-5813-ACB0-D2EE-44E6689BFA7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3" y="4333570"/>
            <a:ext cx="839455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Y</a:t>
            </a:r>
            <a:r>
              <a:rPr lang="fr-FR" sz="11500" b="1" dirty="0">
                <a:solidFill>
                  <a:srgbClr val="106584"/>
                </a:solidFill>
                <a:latin typeface="Dosis" panose="02010703020202060003" pitchFamily="2" charset="0"/>
              </a:rPr>
              <a:t>O</a:t>
            </a:r>
            <a:r>
              <a:rPr lang="fr-FR" sz="11500" b="1" dirty="0">
                <a:solidFill>
                  <a:schemeClr val="accent6">
                    <a:lumMod val="75000"/>
                  </a:schemeClr>
                </a:solidFill>
                <a:latin typeface="Dosis" panose="02010703020202060003" pitchFamily="2" charset="0"/>
              </a:rPr>
              <a:t>Y</a:t>
            </a:r>
            <a:r>
              <a:rPr lang="fr-FR" sz="11500" b="1" dirty="0">
                <a:solidFill>
                  <a:srgbClr val="106584"/>
                </a:solidFill>
                <a:latin typeface="Dosis" panose="02010703020202060003" pitchFamily="2" charset="0"/>
              </a:rPr>
              <a:t>O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34587A-B45F-E672-F12F-4D152A88BD2A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2639" y="1463566"/>
            <a:ext cx="2858723" cy="273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26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B8AB-EB70-DE86-3A8C-DF3242F8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3F46-45CB-AC1F-4450-9FF6CEDEE91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6E91C-7753-1F11-5CFC-036510D4438D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FB7D47-5EA8-3035-5AE9-9E3EF38E1A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0F45C-5687-E5C9-3C5E-2CC43DF88FD8}"/>
              </a:ext>
            </a:extLst>
          </p:cNvPr>
          <p:cNvSpPr/>
          <p:nvPr/>
        </p:nvSpPr>
        <p:spPr>
          <a:xfrm>
            <a:off x="1770735" y="2090057"/>
            <a:ext cx="2707959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400" dirty="0">
              <a:latin typeface="Dosis" panose="02010703020202060003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B8B2761-C7C4-2C2B-355C-A25923E7DA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C07F16-D8C1-D837-9186-EB2B31753F42}"/>
              </a:ext>
            </a:extLst>
          </p:cNvPr>
          <p:cNvSpPr txBox="1"/>
          <p:nvPr/>
        </p:nvSpPr>
        <p:spPr>
          <a:xfrm>
            <a:off x="1095475" y="426704"/>
            <a:ext cx="7703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Z,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z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 z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3E2993-3978-1315-B155-71270D5779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A401BB-8BDB-F35D-535D-EF74E7EFEC74}"/>
              </a:ext>
            </a:extLst>
          </p:cNvPr>
          <p:cNvSpPr/>
          <p:nvPr/>
        </p:nvSpPr>
        <p:spPr>
          <a:xfrm>
            <a:off x="3593141" y="2155678"/>
            <a:ext cx="2707959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Dosis" panose="02010703020202060003" pitchFamily="2" charset="0"/>
              </a:rPr>
              <a:t>Z</a:t>
            </a:r>
            <a:endParaRPr lang="fr-MA" sz="1400" dirty="0"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396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F9D39-E569-2C5F-8631-8F501EA9E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6F6FE73-0C7F-51D0-64DF-92CB808E04F4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0C85A74-2092-2F6B-A84B-646CDDE2551F}"/>
              </a:ext>
            </a:extLst>
          </p:cNvPr>
          <p:cNvSpPr txBox="1"/>
          <p:nvPr/>
        </p:nvSpPr>
        <p:spPr>
          <a:xfrm>
            <a:off x="6425096" y="280632"/>
            <a:ext cx="2635658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67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B613E84E-7994-643D-E628-48963785DD8C}"/>
              </a:ext>
            </a:extLst>
          </p:cNvPr>
          <p:cNvSpPr txBox="1"/>
          <p:nvPr/>
        </p:nvSpPr>
        <p:spPr>
          <a:xfrm>
            <a:off x="3123589" y="915026"/>
            <a:ext cx="2688755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000" b="1" dirty="0">
                <a:solidFill>
                  <a:srgbClr val="00B050"/>
                </a:solidFill>
                <a:latin typeface="Carelia"/>
              </a:rPr>
              <a:t>Semaine : 4</a:t>
            </a:r>
          </a:p>
          <a:p>
            <a:pPr algn="ctr">
              <a:lnSpc>
                <a:spcPts val="1994"/>
              </a:lnSpc>
            </a:pPr>
            <a:endParaRPr lang="en-US" sz="2000" b="1" dirty="0">
              <a:solidFill>
                <a:srgbClr val="00B050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09153702-CDF7-3BCA-AED9-F099A0CDDDC0}"/>
              </a:ext>
            </a:extLst>
          </p:cNvPr>
          <p:cNvSpPr txBox="1"/>
          <p:nvPr/>
        </p:nvSpPr>
        <p:spPr>
          <a:xfrm>
            <a:off x="1531617" y="527291"/>
            <a:ext cx="6080767" cy="53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endParaRPr lang="en-US" sz="2400" b="1" dirty="0">
              <a:solidFill>
                <a:srgbClr val="106585"/>
              </a:solidFill>
              <a:latin typeface="Carelia"/>
            </a:endParaRPr>
          </a:p>
          <a:p>
            <a:pPr algn="ctr">
              <a:lnSpc>
                <a:spcPts val="1994"/>
              </a:lnSpc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La répartition quotidienne des activités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92AC0C-7373-8E8D-111A-3B55B969B59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2645" y="1794640"/>
            <a:ext cx="6786702" cy="442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563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903645" y="333892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zèbre. zèbre Lisons ensemble «  zèbre».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Z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ÈBRE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877587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16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0380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4EDBDD0-2116-70F1-C04F-7BE0F32EBB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2171" y="1492898"/>
            <a:ext cx="3779659" cy="258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7C744-BFC0-D2D8-6201-D1F5BE82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EC08E6D-96A4-13F9-43D1-E25DB6B8F21B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D481AB2-5F91-38AB-3E1D-42F551C4974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5CAFE7C-93B3-88B0-650F-1B56A4754C41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7DA40C-4B0F-1C4B-7423-BA606A8FE796}"/>
              </a:ext>
            </a:extLst>
          </p:cNvPr>
          <p:cNvSpPr/>
          <p:nvPr/>
        </p:nvSpPr>
        <p:spPr>
          <a:xfrm>
            <a:off x="313712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3BF4996-E43F-CD67-C440-1D58EE5AEABC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F87C7F3-413D-75A3-146E-BD6454D3CCD1}"/>
              </a:ext>
            </a:extLst>
          </p:cNvPr>
          <p:cNvSpPr txBox="1"/>
          <p:nvPr/>
        </p:nvSpPr>
        <p:spPr>
          <a:xfrm>
            <a:off x="1042182" y="306993"/>
            <a:ext cx="7806767" cy="581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vois la lettre Z et j’ entends «  z ». « Z » zèbre. Répétons ensemble « z » zèbre.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Z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2399FE5-6C01-2120-9761-E1E213FD867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4801103"/>
              </p:ext>
            </p:extLst>
          </p:nvPr>
        </p:nvGraphicFramePr>
        <p:xfrm>
          <a:off x="240559" y="33596"/>
          <a:ext cx="8784905" cy="273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73396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A58C19E-5ADE-9742-BD6D-09EFF19C55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74723" y="4080854"/>
            <a:ext cx="83945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9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Z</a:t>
            </a:r>
            <a:r>
              <a:rPr lang="fr-MA" sz="9600" b="1" dirty="0">
                <a:solidFill>
                  <a:srgbClr val="106584"/>
                </a:solidFill>
                <a:latin typeface="Dosis" pitchFamily="2" charset="0"/>
              </a:rPr>
              <a:t>ÈBRE</a:t>
            </a:r>
            <a:endParaRPr kumimoji="0" lang="fr-FR" sz="9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61BB7F-A536-A39E-8B71-73F7B0B500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82171" y="1492898"/>
            <a:ext cx="3779659" cy="258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560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Y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Y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Y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Y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A2147-5340-3127-A3A1-C08134E5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153BE-9EE8-51BC-9590-E26327E0DB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C1EA97-99D4-949F-7023-CAA5FD73642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1BBC1E-9348-274B-F57A-AF57611096B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BE3768-BE44-5A5A-44F3-59DDC8DF5187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FF3E74-E62F-BB78-118F-44FCB78FD2F8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EE5B234-66CD-04A6-9E96-48AA67F73916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Z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E699BA-47B3-6AAA-D585-BB263583F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C6839D-365A-BA75-1399-8C92B5A7DD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729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EE42-53A9-3267-7185-6DCF8F4E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2FBD2-1716-F910-9AAD-7BE45BA235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C97E92-CE3A-1DD9-007A-386F406951D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008EAF-F76B-894A-CF95-F52F39078BC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F08EF-98FA-907C-153A-BCE8441772F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E282C-8635-BA81-0541-0031863405D6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478F77-69DE-9738-A540-CA10567D6FE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Z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2D9C604-F5DD-851A-6FD1-E8963FB12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58" y="1764473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FD9417-34CC-410D-222B-139EE233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A8394A-0193-24D6-DB5C-86EA64083A50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Z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E662D-23A4-30EB-AC5C-6131F20CEC00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Z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6E36A-D4AB-7018-5A9D-B49ACDAB37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909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2">
            <a:extLst>
              <a:ext uri="{FF2B5EF4-FFF2-40B4-BE49-F238E27FC236}">
                <a16:creationId xmlns:a16="http://schemas.microsoft.com/office/drawing/2014/main" id="{8504132D-7670-9043-816D-C3DA3A70B82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0" y="4196192"/>
            <a:ext cx="902546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V Y Z H X V Z Y A Z X Y </a:t>
            </a:r>
          </a:p>
        </p:txBody>
      </p:sp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Y?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DF29C450-6BAE-23B2-896F-53CF5590C70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0" y="4196192"/>
            <a:ext cx="902546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V Y Z H X V Z Y A Z X Y 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1" y="2897462"/>
            <a:ext cx="7264400" cy="1417194"/>
            <a:chOff x="3302074" y="4644056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4" y="4644056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505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 vocabulaire</a:t>
              </a:r>
              <a:r>
                <a:rPr lang="fr-FR" sz="2000" dirty="0">
                  <a:solidFill>
                    <a:schemeClr val="accent5">
                      <a:lumMod val="75000"/>
                    </a:schemeClr>
                  </a:solidFill>
                  <a:latin typeface="Abadi" panose="020B0604020104020204" pitchFamily="34" charset="0"/>
                </a:rPr>
                <a:t> de l’école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388818" cy="479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aytona Light" panose="020B0304030503040204" pitchFamily="34" charset="0"/>
                </a:rPr>
                <a:t>Y et Z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aytona Light" panose="020B0304030503040204" pitchFamily="34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9" y="4985518"/>
              <a:ext cx="637296" cy="171987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29020" y="293708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49637" y="372052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97445" y="3740605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74208" y="2923566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Y.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093B1E44-8E86-4987-BFE8-9422651C6B53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4196192"/>
            <a:ext cx="902546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V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fr-MA" sz="7600" b="1" dirty="0">
                <a:solidFill>
                  <a:srgbClr val="106585"/>
                </a:solidFill>
              </a:rPr>
              <a:t> Z H X V Z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fr-MA" sz="7600" b="1" dirty="0">
                <a:solidFill>
                  <a:srgbClr val="106585"/>
                </a:solidFill>
              </a:rPr>
              <a:t> A Z X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Y</a:t>
            </a:r>
            <a:r>
              <a:rPr lang="fr-MA" sz="7600" b="1" dirty="0">
                <a:solidFill>
                  <a:srgbClr val="10658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1F6-80D8-06B2-15F8-0486851D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23174F-F176-4E0B-0A72-0B0A2F1AFEB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C802DD-872A-F1F4-824A-15EDD4CD08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C6169B-279E-B37A-CD7E-BABE93ADA21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A928E-B6FD-1FC9-A0BC-5693714DF59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5645543-7EA3-A8D5-18C6-81A26E03FA05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81DAC2-8E98-5120-E365-F30A14ECD5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Z?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4BA829-CBE9-38FC-5436-6518740B33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133AF-5D01-0477-A078-569B625BE0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2">
            <a:extLst>
              <a:ext uri="{FF2B5EF4-FFF2-40B4-BE49-F238E27FC236}">
                <a16:creationId xmlns:a16="http://schemas.microsoft.com/office/drawing/2014/main" id="{B6952868-9C73-C012-9807-11C43A65610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0" y="4196192"/>
            <a:ext cx="902546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V Y Z H X V Z Y A Z X Y </a:t>
            </a:r>
          </a:p>
        </p:txBody>
      </p:sp>
    </p:spTree>
    <p:extLst>
      <p:ext uri="{BB962C8B-B14F-4D97-AF65-F5344CB8AC3E}">
        <p14:creationId xmlns:p14="http://schemas.microsoft.com/office/powerpoint/2010/main" val="1720153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1D172-1E2C-EA25-2B43-EDAD420E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535E76-B828-2427-96E6-D4FD1BDD1A8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F5A0394-5861-1CAA-8E3F-D81406EC4EB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8BF3E9-C1C7-00CE-4815-D72F0F260AA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0B867E-6DE8-DE75-2CA8-E9F2B78AA9D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EEDA9A-A3EE-1B45-F975-2A013EF4428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B36A5C-D2C0-6DDC-E502-65EFB3CEB5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Z.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1197AE-69D9-3353-3602-92EAB01D1D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3542BCFA-EA31-60D7-809E-9A0CA2C23AC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0" y="4196192"/>
            <a:ext cx="902546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7600" b="1" dirty="0">
                <a:solidFill>
                  <a:srgbClr val="106585"/>
                </a:solidFill>
              </a:rPr>
              <a:t>V Y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fr-MA" sz="7600" b="1" dirty="0">
                <a:solidFill>
                  <a:srgbClr val="106585"/>
                </a:solidFill>
              </a:rPr>
              <a:t> H X V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fr-MA" sz="7600" b="1" dirty="0">
                <a:solidFill>
                  <a:srgbClr val="106585"/>
                </a:solidFill>
              </a:rPr>
              <a:t> Y A </a:t>
            </a:r>
            <a:r>
              <a:rPr lang="fr-MA" sz="7600" b="1" dirty="0">
                <a:solidFill>
                  <a:schemeClr val="accent6">
                    <a:lumMod val="75000"/>
                  </a:schemeClr>
                </a:solidFill>
              </a:rPr>
              <a:t>Z</a:t>
            </a:r>
            <a:r>
              <a:rPr lang="fr-MA" sz="7600" b="1" dirty="0">
                <a:solidFill>
                  <a:srgbClr val="106585"/>
                </a:solidFill>
              </a:rPr>
              <a:t> X Y </a:t>
            </a:r>
          </a:p>
        </p:txBody>
      </p:sp>
    </p:spTree>
    <p:extLst>
      <p:ext uri="{BB962C8B-B14F-4D97-AF65-F5344CB8AC3E}">
        <p14:creationId xmlns:p14="http://schemas.microsoft.com/office/powerpoint/2010/main" val="20290065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 Y et  Z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52" y="2467204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les lettres  Y et Z.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60530C97-27B7-1F2F-DD3C-F1995CC43401}"/>
              </a:ext>
            </a:extLst>
          </p:cNvPr>
          <p:cNvSpPr txBox="1"/>
          <p:nvPr/>
        </p:nvSpPr>
        <p:spPr>
          <a:xfrm>
            <a:off x="4067942" y="1337023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Y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BDE05A-F04D-C1A5-6470-998CEED33720}"/>
              </a:ext>
            </a:extLst>
          </p:cNvPr>
          <p:cNvSpPr txBox="1"/>
          <p:nvPr/>
        </p:nvSpPr>
        <p:spPr>
          <a:xfrm flipH="1">
            <a:off x="6131189" y="1314832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</a:rPr>
              <a:t>Z</a:t>
            </a:r>
            <a:endParaRPr lang="fr-MA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F8891-25E1-CD2A-EA5C-CEF206CF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962986-5FE9-8D92-1C45-B11CAA01CD0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D937AD-5080-799E-F972-D50E25DE75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1B3EC4-0234-C028-65E3-0DD82991690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84783B-FA72-9EE8-1359-3054CC28AB84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588A202-85BD-C4C3-C1AF-431BC6D2E6F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3EBB5-395D-9AA9-6686-8315E7F901B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BAC7F-12E4-76AC-E944-D7EB5058D57D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Y, je commence en haut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C69A4B-826B-1978-C5E0-7041FE307D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BAB287-5B64-4EB3-2FAC-EBD7EE0C090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pture d’écran, symbole, conception&#10;&#10;Le contenu généré par l’IA peut être incorrect.">
            <a:extLst>
              <a:ext uri="{FF2B5EF4-FFF2-40B4-BE49-F238E27FC236}">
                <a16:creationId xmlns:a16="http://schemas.microsoft.com/office/drawing/2014/main" id="{D3B7C7CC-7702-39A8-6872-F37FF1F6DF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997" y="1942892"/>
            <a:ext cx="3982006" cy="297221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6226AD4-0A70-B693-6E7A-5A41E9A2B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9065">
            <a:off x="3613631" y="1545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7542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05F4-90D5-8EF4-6D56-E9C3FC46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2BD10-0B03-2AEA-D2F1-C7955240C06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D57D17-5093-56EA-4C8B-B393158180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8822C7-72EF-6D22-ED9F-EB97B9743BE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798227-A6F9-6CE5-CDA2-D2B6D8CE78FA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3E38AA-9201-AB17-FD63-B1157A8B844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E5523A-0DA0-3146-B9D7-EF7A12A2F8C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DB45E9-E595-A323-D579-8B449EF59D6E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trait oblique jusqu’au milieu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197C987-35F4-9EC6-2887-570A60A49F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A78B7C-EB4E-9816-7326-0995D9BFA3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F3AD8B47-7963-0573-ADB5-B6FCD5984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50" y="1895261"/>
            <a:ext cx="3943900" cy="3067478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CF227A9-0AC4-93B6-84AB-0322362F6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90293">
            <a:off x="4023776" y="236435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208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70AFD-0C21-97D0-D736-3E14BA4F6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7EEC2EC-6F43-6909-A60B-3F4E99D7937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D5FCA4B-F806-792E-5198-4E023057F25C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EE80B3-207D-9B09-6336-14BC7971C358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C595AA-E748-4E9B-4BC8-B1C864CB94CD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A955EA8-9391-F3A2-97F0-778BF7C12AA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789E87-F101-CD72-6F10-996B961AF6C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C8C7ED8-6EF2-EE33-107A-378EACBC80DF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reviens en haut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62CA7FB-AAF9-494E-924B-F837D586313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B48D6EF-0E16-594B-A397-89F3008A046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22A8F702-9246-8132-94B4-8524977E71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50" y="1895261"/>
            <a:ext cx="3943900" cy="3067478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2C4E1DE-46BA-2F2B-6894-5E8C54460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4189">
            <a:off x="4767562" y="195041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197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7A643-C720-BE5D-8EE0-76965A8C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589728F-ADBA-F10C-F9A2-C4B0632F4A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62AFAC7-030C-29B4-93CD-2BDA2F769AE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2DF195-E262-6419-6FC9-A8D2A988A32C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413564-0EF7-4139-2FA8-B454B93D836D}"/>
              </a:ext>
            </a:extLst>
          </p:cNvPr>
          <p:cNvSpPr/>
          <p:nvPr/>
        </p:nvSpPr>
        <p:spPr>
          <a:xfrm>
            <a:off x="322410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9D866E6-4C52-010B-8C83-67B0E0AD2DE5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2F4001-D853-A937-90BB-B99E18D355E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5EB076B-2A23-BCC7-DA37-5E6310A26B80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trace un autre trait oblique.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4DF1261-15FE-EC44-A921-832C56CAA7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4B6406E-6844-668A-03D0-181FBA27173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pture d’écran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ACA7C420-E647-9B27-DEF1-747B4D1B96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07" y="2052445"/>
            <a:ext cx="4010585" cy="2753109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F206CE93-BC81-DFAF-A452-6A235254F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0062">
            <a:off x="4288100" y="270121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44783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8F8A6-E3F8-7201-3386-5EB293E6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76B0EC-77C7-8163-6A29-CF821A64851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516E96-09E4-D122-58D0-780F56E2BFF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21F7C-3838-7BE2-B5E4-212FBE5FB94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5F2F60-BC19-43B7-23B1-B08F581CB938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98FBD85-888E-D6A0-4D20-848F7DFA1DE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AEEE79-CB59-DFFC-117F-64D8EDEEB40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98897E4-9685-8DB1-78DC-A52CE7C157F7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descends vers le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47F98D0-FCE3-B68E-A915-9923A70203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331BF47-BF4C-CA31-2453-D225E1978DB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ractère coloré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F981D97-0DC1-DDF6-EDB8-17F2ECE222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71" y="1942892"/>
            <a:ext cx="4001058" cy="297221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6497247A-8398-2BB5-D1B0-AD22B02AC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445">
            <a:off x="4303460" y="350763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8431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E69A2-B260-38B1-A18D-B682E2E78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B9AF5F-F109-BB86-EA36-46A29FF4A3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7D00990-A84D-0C01-D069-48C46B1AE71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24C777D-DE1C-C028-F6CF-908483155F0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49FEC33-B251-2213-472E-2850852EF93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21A9359-F37B-81BE-030E-759DF9AB8AA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B6DB9E-45F4-314D-7C2E-F8CFC9F07FC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9968F05-0D98-639D-DEE0-ADB4809A25D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DEFF32-CA6B-4527-3D0F-4AFE05F4EF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134B14AC-84DB-CA33-1843-EADA703B2B38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658F00A-4744-F234-9BF9-7F4A4033D17A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7" name="Image 6" descr="Une image contenant ligne, Caractère coloré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24C1A32-4A6D-DA96-CD8C-9CFCA452EF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71" y="1942892"/>
            <a:ext cx="4001058" cy="297221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F9EFF93-5CE2-8079-E43F-20DEFF7F6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0646">
            <a:off x="3452535" y="141394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6629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322409" y="106302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Y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igne, Caractère coloré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6EF72A5-AA27-E868-620F-D7817340F1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471" y="1942892"/>
            <a:ext cx="4001058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3" y="1047437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Z :Je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ligne, capture d’écran, Parallèle, conception&#10;&#10;Le contenu généré par l’IA peut être incorrect.">
            <a:extLst>
              <a:ext uri="{FF2B5EF4-FFF2-40B4-BE49-F238E27FC236}">
                <a16:creationId xmlns:a16="http://schemas.microsoft.com/office/drawing/2014/main" id="{0BF5B1ED-8998-5107-F46F-B1F37377FF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55" y="1961945"/>
            <a:ext cx="4048690" cy="2934109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7D2D700-036E-BC01-75AE-9F974C88A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3545962" y="147490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9651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petit trait vers la droite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pture d’écran, Parallèle, diagramme&#10;&#10;Le contenu généré par l’IA peut être incorrect.">
            <a:extLst>
              <a:ext uri="{FF2B5EF4-FFF2-40B4-BE49-F238E27FC236}">
                <a16:creationId xmlns:a16="http://schemas.microsoft.com/office/drawing/2014/main" id="{72D6165D-AC1C-27AC-B130-7C045CA1B9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55" y="1861919"/>
            <a:ext cx="4048690" cy="3134162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9211201-BE2A-500C-5BE8-38194BBA0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74469">
            <a:off x="4239436" y="13931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0924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descends un grand trait oblique  vers le bas.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 descr="Une image contenant ligne, capture d’écran, Parallèle, diagramme&#10;&#10;Le contenu généré par l’IA peut être incorrect.">
            <a:extLst>
              <a:ext uri="{FF2B5EF4-FFF2-40B4-BE49-F238E27FC236}">
                <a16:creationId xmlns:a16="http://schemas.microsoft.com/office/drawing/2014/main" id="{D355C24E-5148-A567-C6B4-2C9060AA3B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07" y="2033392"/>
            <a:ext cx="4010585" cy="2791215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A0C1ABDC-AC9A-A4A4-E446-D9A5ED683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474">
            <a:off x="3883453" y="336663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9588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93B47-81AA-FB93-76A2-C914F4499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390ADF-9C52-0AF5-5F07-4DAF5013FAD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FBD2822-AC25-5FDA-2388-9D4FC6BBC9C6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422A172-2D37-5B3B-2CC9-E3B3299F287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D86A75-A8F0-6374-92E1-5DD5D6FCA1A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0D37B24-1383-083B-24FB-A8C87D9532D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5DB71F-663C-8BE9-3053-0689A396D3F9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A9874C2-E0D0-DB9C-6233-08B89F485E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96DA66F-48EB-45E5-426F-AADB9CA884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C9703D26-B491-BD1F-8A91-3626C7B3E2B0}"/>
              </a:ext>
            </a:extLst>
          </p:cNvPr>
          <p:cNvSpPr txBox="1"/>
          <p:nvPr/>
        </p:nvSpPr>
        <p:spPr>
          <a:xfrm>
            <a:off x="939968" y="392652"/>
            <a:ext cx="7598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trace un autre  petit trait vers la droite</a:t>
            </a:r>
          </a:p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1" name="Image 10" descr="Une image contenant ligne, Parallè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45203C30-EC80-5DB8-236E-70074D355A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55" y="2023866"/>
            <a:ext cx="4048690" cy="2810267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23C38F42-F827-5F8E-D607-3A8C2C4BA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6875">
            <a:off x="4655190" y="3276153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65997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B03A1-1E8B-64BD-1F64-2569A3B5B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7ACD1C-9F1F-F04D-2B10-8168E6AD2C5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843EC2-0E73-5BB6-BEAA-A30715BE6D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D3C8DC9-CD09-587A-D9E1-C2B5E25099E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1AB9D0-712B-3147-3D5B-BBECA2362CF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412D640-4258-8837-8C8B-980706E4B77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B9B03F-C68D-94F7-8954-C806454DE5F5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0782F0F-3868-EE62-908D-C29F76CA5D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68FA23A-67CB-4C64-270D-C98F8C82DBF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6131DB21-BAF8-DA9B-FBE4-AFD2B1D2580A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C11A982-0BB2-CF57-0608-EB10377D46B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pic>
        <p:nvPicPr>
          <p:cNvPr id="10" name="Image 9" descr="Une image contenant ligne, Parallè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28C0D5B3-8FA1-4B13-5241-E372616931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55" y="2023866"/>
            <a:ext cx="4048690" cy="2810267"/>
          </a:xfrm>
          <a:prstGeom prst="rect">
            <a:avLst/>
          </a:prstGeom>
        </p:spPr>
      </p:pic>
      <p:pic>
        <p:nvPicPr>
          <p:cNvPr id="12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849DB34-2864-FCBB-86CC-9715063140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9833">
            <a:off x="3561548" y="148308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79673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32200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Z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ligne, Parallèle, capture d’écran, diagramme&#10;&#10;Le contenu généré par l’IA peut être incorrect.">
            <a:extLst>
              <a:ext uri="{FF2B5EF4-FFF2-40B4-BE49-F238E27FC236}">
                <a16:creationId xmlns:a16="http://schemas.microsoft.com/office/drawing/2014/main" id="{FC3D248A-2B15-3F9C-5B21-6CEC82F63DE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655" y="2023866"/>
            <a:ext cx="4048690" cy="281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32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les lettres  y et z.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WhatsApp Video 2025-08-04 at 01.18.05">
            <a:hlinkClick r:id="" action="ppaction://media"/>
            <a:extLst>
              <a:ext uri="{FF2B5EF4-FFF2-40B4-BE49-F238E27FC236}">
                <a16:creationId xmlns:a16="http://schemas.microsoft.com/office/drawing/2014/main" id="{1B5FC905-B7C8-F875-BEE1-E71F5F2126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452096" end="11134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82621" y="1448561"/>
            <a:ext cx="5778759" cy="396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5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1176912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 22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les lettres W et X et les images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0799" y="1443731"/>
            <a:ext cx="3150803" cy="4128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6" y="3755368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37626" y="1920299"/>
            <a:ext cx="3631428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9377" y="1256932"/>
            <a:ext cx="6507263" cy="211734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4637" y="3836615"/>
            <a:ext cx="6356741" cy="2156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les lettres W et X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726769-5537-EF4D-BB11-A6A1544632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0799" y="1443731"/>
            <a:ext cx="3150803" cy="41284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37451" y="4839318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137451" y="3071427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78222" y="75562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1629513"/>
            <a:ext cx="6607723" cy="14912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8138" y="3733844"/>
            <a:ext cx="6607723" cy="147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3204334" y="5732993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8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2010295" y="2839095"/>
            <a:ext cx="5123411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87872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>
                  <a:solidFill>
                    <a:srgbClr val="106585"/>
                  </a:solidFill>
                  <a:latin typeface="Dosis" pitchFamily="2" charset="0"/>
                </a:rPr>
                <a:t>05 </a:t>
              </a: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900" y="3479800"/>
            <a:ext cx="1854200" cy="261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36737" y="263014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933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3909" y="297173"/>
            <a:ext cx="7309033" cy="733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685852">
              <a:defRPr/>
            </a:pPr>
            <a:r>
              <a:rPr lang="fr-FR" sz="1333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79400"/>
            <a:ext cx="8686803" cy="63363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933" dirty="0"/>
              <a:t>Placer les cartes étudiées dans un petit panier.</a:t>
            </a:r>
          </a:p>
          <a:p>
            <a:r>
              <a:rPr lang="fr-FR" sz="933" dirty="0"/>
              <a:t>Montrer la carte et indiquer la lettre, syllabe ou mot sur le tableau.</a:t>
            </a:r>
          </a:p>
          <a:p>
            <a:r>
              <a:rPr lang="fr-FR" sz="933" dirty="0"/>
              <a:t>Les élèves s’asseyent en cercle.</a:t>
            </a:r>
          </a:p>
          <a:p>
            <a:r>
              <a:rPr lang="fr-FR" sz="933" dirty="0"/>
              <a:t>Quand la musique ou le signal sonore joue, </a:t>
            </a:r>
            <a:r>
              <a:rPr lang="fr-FR" sz="933" b="1" dirty="0"/>
              <a:t>passer le panier</a:t>
            </a:r>
            <a:r>
              <a:rPr lang="fr-FR" sz="933" dirty="0"/>
              <a:t> entre eux.</a:t>
            </a:r>
          </a:p>
          <a:p>
            <a:r>
              <a:rPr lang="fr-FR" sz="933" dirty="0"/>
              <a:t>Quand la musique ou le signal s’arrête, </a:t>
            </a:r>
            <a:r>
              <a:rPr lang="fr-FR" sz="933" b="1" dirty="0"/>
              <a:t>l’élève avec le panier prend une carte</a:t>
            </a:r>
            <a:r>
              <a:rPr lang="fr-FR" sz="933" dirty="0"/>
              <a:t>.</a:t>
            </a:r>
          </a:p>
          <a:p>
            <a:r>
              <a:rPr lang="fr-FR" sz="933" dirty="0"/>
              <a:t>L’élève lit la carte et les autres lisent et repèrent la lettre, syllabe ou mot sur le tableau.</a:t>
            </a:r>
          </a:p>
          <a:p>
            <a:r>
              <a:rPr lang="fr-FR" sz="933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7" y="279400"/>
            <a:ext cx="8686801" cy="711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374405" y="-42945"/>
          <a:ext cx="8769595" cy="33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84919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909930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0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48527" y="301597"/>
            <a:ext cx="730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685852"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499" y="1382394"/>
            <a:ext cx="5461003" cy="409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1471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32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1" indent="0" defTabSz="914400" fontAlgn="auto">
              <a:lnSpc>
                <a:spcPts val="1987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85D24B-80B9-90DE-F360-41CE4F41C8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6256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6129</TotalTime>
  <Words>2245</Words>
  <Application>Microsoft Office PowerPoint</Application>
  <PresentationFormat>Affichage à l'écran (4:3)</PresentationFormat>
  <Paragraphs>512</Paragraphs>
  <Slides>71</Slides>
  <Notes>1</Notes>
  <HiddenSlides>0</HiddenSlides>
  <MMClips>4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71</vt:i4>
      </vt:variant>
    </vt:vector>
  </HeadingPairs>
  <TitlesOfParts>
    <vt:vector size="85" baseType="lpstr">
      <vt:lpstr>Abadi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264</cp:revision>
  <dcterms:created xsi:type="dcterms:W3CDTF">2023-09-30T23:18:14Z</dcterms:created>
  <dcterms:modified xsi:type="dcterms:W3CDTF">2025-10-08T17:41:21Z</dcterms:modified>
</cp:coreProperties>
</file>