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257" r:id="rId2"/>
    <p:sldId id="2147482580" r:id="rId3"/>
    <p:sldId id="2147482735" r:id="rId4"/>
    <p:sldId id="2147482579" r:id="rId5"/>
    <p:sldId id="2147482550" r:id="rId6"/>
    <p:sldId id="2147482581" r:id="rId7"/>
    <p:sldId id="309" r:id="rId8"/>
    <p:sldId id="2147482513" r:id="rId9"/>
    <p:sldId id="2147482483" r:id="rId10"/>
    <p:sldId id="2147482745" r:id="rId11"/>
    <p:sldId id="2147482514" r:id="rId12"/>
    <p:sldId id="2134806092" r:id="rId13"/>
    <p:sldId id="2134805481" r:id="rId14"/>
    <p:sldId id="2147482679" r:id="rId15"/>
    <p:sldId id="2147482524" r:id="rId16"/>
    <p:sldId id="2147482531" r:id="rId17"/>
    <p:sldId id="2147482740" r:id="rId18"/>
    <p:sldId id="2147482743" r:id="rId19"/>
    <p:sldId id="2147482646" r:id="rId20"/>
    <p:sldId id="2147482739" r:id="rId21"/>
    <p:sldId id="2147482741" r:id="rId22"/>
    <p:sldId id="329" r:id="rId23"/>
    <p:sldId id="2147482742" r:id="rId24"/>
    <p:sldId id="2147482573" r:id="rId25"/>
    <p:sldId id="2134805482" r:id="rId26"/>
    <p:sldId id="2147482481" r:id="rId27"/>
    <p:sldId id="2147482746" r:id="rId28"/>
    <p:sldId id="2147482751" r:id="rId29"/>
    <p:sldId id="2147482644" r:id="rId30"/>
    <p:sldId id="2147482748" r:id="rId31"/>
    <p:sldId id="2147482750" r:id="rId32"/>
    <p:sldId id="2147482649" r:id="rId33"/>
    <p:sldId id="2147482650" r:id="rId34"/>
    <p:sldId id="2147482653" r:id="rId35"/>
    <p:sldId id="2147482744" r:id="rId36"/>
    <p:sldId id="2134807546" r:id="rId37"/>
    <p:sldId id="2147482654" r:id="rId38"/>
    <p:sldId id="2147482643" r:id="rId39"/>
    <p:sldId id="2147482640" r:id="rId40"/>
    <p:sldId id="2147482641" r:id="rId41"/>
    <p:sldId id="2147482642" r:id="rId42"/>
    <p:sldId id="289" r:id="rId43"/>
    <p:sldId id="290" r:id="rId4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FF7D7D"/>
    <a:srgbClr val="1B4955"/>
    <a:srgbClr val="1E5260"/>
    <a:srgbClr val="153943"/>
    <a:srgbClr val="396497"/>
    <a:srgbClr val="884106"/>
    <a:srgbClr val="D16309"/>
    <a:srgbClr val="E677F9"/>
    <a:srgbClr val="E65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5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9/26/2025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1.mp4"/><Relationship Id="rId7" Type="http://schemas.openxmlformats.org/officeDocument/2006/relationships/image" Target="../media/image27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1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19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3.png"/><Relationship Id="rId1" Type="http://schemas.openxmlformats.org/officeDocument/2006/relationships/tags" Target="../tags/tag26.xml"/><Relationship Id="rId6" Type="http://schemas.openxmlformats.org/officeDocument/2006/relationships/image" Target="../media/image33.jpe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19" Type="http://schemas.openxmlformats.org/officeDocument/2006/relationships/image" Target="../media/image26.jpeg"/><Relationship Id="rId4" Type="http://schemas.openxmlformats.org/officeDocument/2006/relationships/image" Target="../media/image20.sv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9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2.png"/><Relationship Id="rId11" Type="http://schemas.openxmlformats.org/officeDocument/2006/relationships/image" Target="../media/image39.png"/><Relationship Id="rId5" Type="http://schemas.openxmlformats.org/officeDocument/2006/relationships/image" Target="../media/image48.png"/><Relationship Id="rId10" Type="http://schemas.openxmlformats.org/officeDocument/2006/relationships/image" Target="../media/image38.png"/><Relationship Id="rId4" Type="http://schemas.openxmlformats.org/officeDocument/2006/relationships/image" Target="../media/image20.sv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9.png"/><Relationship Id="rId7" Type="http://schemas.openxmlformats.org/officeDocument/2006/relationships/image" Target="../media/image49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jpeg"/><Relationship Id="rId11" Type="http://schemas.openxmlformats.org/officeDocument/2006/relationships/image" Target="../media/image45.png"/><Relationship Id="rId5" Type="http://schemas.openxmlformats.org/officeDocument/2006/relationships/image" Target="../media/image48.png"/><Relationship Id="rId10" Type="http://schemas.openxmlformats.org/officeDocument/2006/relationships/image" Target="../media/image44.png"/><Relationship Id="rId4" Type="http://schemas.openxmlformats.org/officeDocument/2006/relationships/image" Target="../media/image20.sv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32.xml"/><Relationship Id="rId7" Type="http://schemas.openxmlformats.org/officeDocument/2006/relationships/image" Target="../media/image5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9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5.png"/><Relationship Id="rId11" Type="http://schemas.openxmlformats.org/officeDocument/2006/relationships/image" Target="../media/image36.png"/><Relationship Id="rId5" Type="http://schemas.openxmlformats.org/officeDocument/2006/relationships/image" Target="../media/image50.JPG"/><Relationship Id="rId10" Type="http://schemas.openxmlformats.org/officeDocument/2006/relationships/image" Target="../media/image42.png"/><Relationship Id="rId4" Type="http://schemas.openxmlformats.org/officeDocument/2006/relationships/image" Target="../media/image20.svg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9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32.png"/><Relationship Id="rId11" Type="http://schemas.openxmlformats.org/officeDocument/2006/relationships/image" Target="../media/image44.png"/><Relationship Id="rId5" Type="http://schemas.openxmlformats.org/officeDocument/2006/relationships/image" Target="../media/image50.JPG"/><Relationship Id="rId10" Type="http://schemas.openxmlformats.org/officeDocument/2006/relationships/image" Target="../media/image33.jpeg"/><Relationship Id="rId4" Type="http://schemas.openxmlformats.org/officeDocument/2006/relationships/image" Target="../media/image20.svg"/><Relationship Id="rId9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9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5.png"/><Relationship Id="rId11" Type="http://schemas.openxmlformats.org/officeDocument/2006/relationships/image" Target="../media/image42.png"/><Relationship Id="rId5" Type="http://schemas.openxmlformats.org/officeDocument/2006/relationships/image" Target="../media/image50.JPG"/><Relationship Id="rId10" Type="http://schemas.openxmlformats.org/officeDocument/2006/relationships/image" Target="../media/image32.png"/><Relationship Id="rId4" Type="http://schemas.openxmlformats.org/officeDocument/2006/relationships/image" Target="../media/image20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9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50.JPG"/><Relationship Id="rId10" Type="http://schemas.openxmlformats.org/officeDocument/2006/relationships/image" Target="../media/image45.png"/><Relationship Id="rId4" Type="http://schemas.openxmlformats.org/officeDocument/2006/relationships/image" Target="../media/image20.svg"/><Relationship Id="rId9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53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53.png"/><Relationship Id="rId4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4.png"/><Relationship Id="rId4" Type="http://schemas.openxmlformats.org/officeDocument/2006/relationships/image" Target="../media/image2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5.png"/><Relationship Id="rId4" Type="http://schemas.openxmlformats.org/officeDocument/2006/relationships/image" Target="../media/image2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56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57.png"/><Relationship Id="rId4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58.png"/><Relationship Id="rId4" Type="http://schemas.openxmlformats.org/officeDocument/2006/relationships/image" Target="../media/image20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55.xml"/><Relationship Id="rId7" Type="http://schemas.openxmlformats.org/officeDocument/2006/relationships/image" Target="../media/image5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9.png"/><Relationship Id="rId4" Type="http://schemas.openxmlformats.org/officeDocument/2006/relationships/image" Target="../media/image2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61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234889" y="2962199"/>
            <a:ext cx="2256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3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18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84449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7294412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chanter tous ensemble.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7CCBE7A-BACE-DFE2-2C20-A7D81AE2A0E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30590F1C-971E-2855-0EB6-C76039E827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9" y="4797394"/>
            <a:ext cx="7041917" cy="664143"/>
          </a:xfrm>
          <a:prstGeom prst="rect">
            <a:avLst/>
          </a:prstGeom>
        </p:spPr>
      </p:pic>
      <p:pic>
        <p:nvPicPr>
          <p:cNvPr id="3" name="WhatsApp Video 2025-09-11 at 15.09.27">
            <a:hlinkClick r:id="" action="ppaction://media"/>
            <a:extLst>
              <a:ext uri="{FF2B5EF4-FFF2-40B4-BE49-F238E27FC236}">
                <a16:creationId xmlns:a16="http://schemas.microsoft.com/office/drawing/2014/main" id="{F339DBC2-6C43-5EA3-4F84-C31EE4B9DB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8580" end="197231.93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8740" y="1346211"/>
            <a:ext cx="6964916" cy="42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2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r>
              <a:rPr lang="fr-FR" sz="60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71962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Réviser les mots du vocabulaire de la semaine: 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école – ami – maitre – maitresse – cartable – livre – ardoise -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trousse – cahier – gomme - Stylo - règle – crayon – crayons de couleur.</a:t>
            </a:r>
            <a:endParaRPr lang="fr-FR" sz="2400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88334" y="38470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2453950" y="1121553"/>
            <a:ext cx="6148873" cy="525648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0" y="276149"/>
            <a:ext cx="6599391" cy="426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Aujourd’hui, nous allons revoir ensemble le vocabulaire que nous avons déjà appris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68F2E398-5F42-6404-D435-93E7A61A55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7253" y="2777021"/>
            <a:ext cx="1417139" cy="1648054"/>
          </a:xfrm>
          <a:prstGeom prst="rect">
            <a:avLst/>
          </a:prstGeom>
        </p:spPr>
      </p:pic>
      <p:pic>
        <p:nvPicPr>
          <p:cNvPr id="11" name="Picture 2" descr="Images de Livre Clipart – Téléchargement gratuit sur Freepik">
            <a:extLst>
              <a:ext uri="{FF2B5EF4-FFF2-40B4-BE49-F238E27FC236}">
                <a16:creationId xmlns:a16="http://schemas.microsoft.com/office/drawing/2014/main" id="{11970FF0-0848-85AB-08F2-E6F9058F8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292" y="3114402"/>
            <a:ext cx="1414282" cy="132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B1E611D-CCE0-9361-8668-BB88D415326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61467" y="2913303"/>
            <a:ext cx="1727584" cy="148070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A8C970-DA96-7C47-055A-940BF4255F5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1340" y="961582"/>
            <a:ext cx="1810333" cy="194370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15F621C-A7E3-CE6F-0E54-36FBDD74F5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9539" y="1288742"/>
            <a:ext cx="725047" cy="149608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486D747-FC96-1608-025D-73BF3F8909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1501" y="1413735"/>
            <a:ext cx="1207250" cy="1474546"/>
          </a:xfrm>
          <a:prstGeom prst="rect">
            <a:avLst/>
          </a:prstGeom>
        </p:spPr>
      </p:pic>
      <p:pic>
        <p:nvPicPr>
          <p:cNvPr id="26" name="Image 25" descr="Une image contenant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E1E0E5B8-0B68-9675-BB5C-55981694274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96" y="1275825"/>
            <a:ext cx="1043298" cy="164805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CA714F7-5985-62A1-B2F4-4F4D9D78206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8058" y="4424900"/>
            <a:ext cx="2164332" cy="1547627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775A2EB0-80A9-8A7B-9CBC-9B38C475A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721015">
            <a:off x="4185271" y="5150643"/>
            <a:ext cx="1017111" cy="66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DCE680E3-4B6E-5AB7-F98D-816D3EB7FE1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4229" y="3120306"/>
            <a:ext cx="865804" cy="119249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6846B3E7-7E5B-1DF5-E4F7-23424EDF0F7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64597">
            <a:off x="4540490" y="4701882"/>
            <a:ext cx="1312624" cy="1595613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737A5303-0578-4164-EBE8-A9F9C1456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 flipV="1">
            <a:off x="4404001" y="5339203"/>
            <a:ext cx="2405578" cy="42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4464618-7416-BF06-0CDA-AC4913A042CE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3820" y="4142527"/>
            <a:ext cx="646125" cy="216113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6901E5B-2595-A982-2BB1-42951E3FA5DF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042" y="4100936"/>
            <a:ext cx="1554051" cy="2008110"/>
          </a:xfrm>
          <a:prstGeom prst="rect">
            <a:avLst/>
          </a:prstGeom>
        </p:spPr>
      </p:pic>
      <p:pic>
        <p:nvPicPr>
          <p:cNvPr id="36" name="Image 3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3389744" cy="37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832FB8-3D8D-343F-FB27-FF4DFA5D2734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722E32E-23DC-730D-793B-D3F7F5D6D84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67" y="3773460"/>
            <a:ext cx="2101863" cy="168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75264" y="228600"/>
            <a:ext cx="8755144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82555" y="242169"/>
            <a:ext cx="8740563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0" y="4289623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</a:t>
            </a:r>
            <a:r>
              <a:rPr lang="fr-MA" sz="2000" b="1" dirty="0">
                <a:solidFill>
                  <a:srgbClr val="FF0000"/>
                </a:solidFill>
                <a:latin typeface="Dosis"/>
              </a:rPr>
              <a:t>3 images </a:t>
            </a:r>
            <a:r>
              <a:rPr lang="fr-MA" sz="2000" b="1" dirty="0">
                <a:solidFill>
                  <a:prstClr val="black"/>
                </a:solidFill>
                <a:latin typeface="Dosis"/>
              </a:rPr>
              <a:t>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099" y="4255273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4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1" y="1702903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199" y="1668553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835062" y="280789"/>
            <a:ext cx="739453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46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3 images, une après l’autre, et l’autre dit les mots. Par la suite les rôles seront échangés. </a:t>
            </a:r>
          </a:p>
          <a:p>
            <a:pPr defTabSz="457246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pré- lecture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graphisme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647316" y="271011"/>
            <a:ext cx="7255713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 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Après le passage de quelques élèves, changez de liste.</a:t>
            </a:r>
            <a:endParaRPr lang="fr-MA" sz="12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ADC7207-D61A-6FCA-5BDA-A6B5E3F48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6B6C85-51A4-B598-2B64-99A05DED7A8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3430" y="4286400"/>
            <a:ext cx="1417139" cy="174320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06C49-4976-6D33-68FD-2337053E446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2722" y="1642188"/>
            <a:ext cx="2531144" cy="20242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33EF72-8DCF-52B4-D810-C1A8F4B373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894" y="1560612"/>
            <a:ext cx="1640669" cy="21057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B0D8F12-B131-F209-5D5D-0D91986B3B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869" y="3990940"/>
            <a:ext cx="2149009" cy="1951008"/>
          </a:xfrm>
          <a:prstGeom prst="rect">
            <a:avLst/>
          </a:prstGeom>
        </p:spPr>
      </p:pic>
      <p:pic>
        <p:nvPicPr>
          <p:cNvPr id="9" name="Image 8" descr="Une image contenant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54F81392-3778-E226-5B7E-2463E595F8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554" y="1455576"/>
            <a:ext cx="1884093" cy="22516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64451FD-6BAD-19F3-8B56-67574E8B839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501" y="4422260"/>
            <a:ext cx="2164332" cy="154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243F9-A8C2-146D-DC89-8BA008D9E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B354D3-6ECF-A5B8-C199-79DDCD21DCC9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D116AE2-52CE-C946-4DC0-E545AEB71512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A5A1586-D07A-8D5D-A080-745D83AAC8D9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C83AB2-C424-06FD-BDEF-1CF4E06EE617}"/>
              </a:ext>
            </a:extLst>
          </p:cNvPr>
          <p:cNvSpPr txBox="1"/>
          <p:nvPr/>
        </p:nvSpPr>
        <p:spPr>
          <a:xfrm>
            <a:off x="837817" y="271011"/>
            <a:ext cx="6197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5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15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EDD9323-5A2E-FFB7-EE95-44931E1C9C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15545F9-E6E9-0055-038D-E6DE80D2D655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C9E1455E-3D74-7559-FBB8-DCDEB35E91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5" name="Picture 2" descr="Images de Livre Clipart – Téléchargement gratuit sur Freepik">
            <a:extLst>
              <a:ext uri="{FF2B5EF4-FFF2-40B4-BE49-F238E27FC236}">
                <a16:creationId xmlns:a16="http://schemas.microsoft.com/office/drawing/2014/main" id="{AAD4C9DA-8D1E-990B-846F-C63D68564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338" y="1412327"/>
            <a:ext cx="2014688" cy="161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0797B52-621A-8856-6856-932CF4F035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67331" y="1412327"/>
            <a:ext cx="1023062" cy="16133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202CF8-D615-57CD-21DE-C30384F1E6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64597">
            <a:off x="4923032" y="4219108"/>
            <a:ext cx="1312624" cy="1595613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34859E1C-3292-FE03-0156-D94252ACD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 flipV="1">
            <a:off x="2924723" y="4928875"/>
            <a:ext cx="2405578" cy="42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9FB1730-3D56-8924-F665-8558E5F6109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5799" y="3629608"/>
            <a:ext cx="646125" cy="253118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A4882BD-C3F4-6DD9-8CC9-F575F84D337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9412" y="3790908"/>
            <a:ext cx="1554051" cy="2008110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971A1774-6242-2721-BD3F-94AC22F3A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609765">
            <a:off x="1081776" y="1890084"/>
            <a:ext cx="1468513" cy="94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83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1A30-90F3-58CC-D1CE-B7505597D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1C4523A-835F-DDE9-9007-B3BFB7046E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1E698D8-01FC-12CB-3B95-1BF957149FB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802008F-0375-BF29-D72E-375A07AFF289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Test de suivi 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9312C40D-6D4F-EECF-4920-1FC8F314C807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6414C99-6DC7-D930-B07D-CE6B238C35F5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Vocabulaire 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100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15CF5-CCF4-CA90-8CF8-207DD0A9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2A715356-D926-4E0B-7526-AFC06DBDB53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9144000" cy="6858000"/>
            <a:chOff x="0" y="0"/>
            <a:chExt cx="13716000" cy="1028700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20E8EBD6-166D-0427-BDF3-8A386CBA3E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609630"/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E8D97-D2F8-AC98-F3F1-5AEB8CA191AC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>
                <a:extLst>
                  <a:ext uri="{FF2B5EF4-FFF2-40B4-BE49-F238E27FC236}">
                    <a16:creationId xmlns:a16="http://schemas.microsoft.com/office/drawing/2014/main" id="{B5698571-6A2C-8834-9AF6-A6B68DFD4B00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>
                  <a:extLst>
                    <a:ext uri="{FF2B5EF4-FFF2-40B4-BE49-F238E27FC236}">
                      <a16:creationId xmlns:a16="http://schemas.microsoft.com/office/drawing/2014/main" id="{7E2B2E65-51FF-3E24-3592-18268FFFBF01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30"/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>
                  <a:extLst>
                    <a:ext uri="{FF2B5EF4-FFF2-40B4-BE49-F238E27FC236}">
                      <a16:creationId xmlns:a16="http://schemas.microsoft.com/office/drawing/2014/main" id="{0B58338C-F61F-690A-E302-D886FC936C38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30">
                    <a:lnSpc>
                      <a:spcPts val="1605"/>
                    </a:lnSpc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A628E390-156D-C60B-7855-765E1DEC4B4F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D32DA55-0739-3B81-A28A-79B47E4F33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28435" y="1412315"/>
            <a:ext cx="537743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99"/>
              </a:lnSpc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Déroulement du test de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F4DA33-E108-17D9-3D3B-3E4F7FD1D17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09164" y="1801793"/>
            <a:ext cx="74159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fait passer au tableau tous les élèves de la classe, à tour de rôle. À chaque passage, une liste de vocabulaire proposée est attribuée à l’élève, puis la rotation reprend.</a:t>
            </a:r>
            <a:b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demande à chaque élève de </a:t>
            </a:r>
            <a:r>
              <a:rPr lang="fr-FR" sz="2400" dirty="0">
                <a:solidFill>
                  <a:schemeClr val="accent1"/>
                </a:solidFill>
                <a:latin typeface="Dosis" panose="02010703020202060003" pitchFamily="2" charset="0"/>
              </a:rPr>
              <a:t>nommer les six mots illustrés correspondant à la liste affichée</a:t>
            </a: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. Dans cette activité d’évaluation, </a:t>
            </a:r>
            <a:r>
              <a:rPr lang="fr-FR" sz="2400" b="1" u="sng" dirty="0">
                <a:solidFill>
                  <a:srgbClr val="106585"/>
                </a:solidFill>
                <a:latin typeface="Dosis" panose="02010703020202060003" pitchFamily="2" charset="0"/>
              </a:rPr>
              <a:t>il ne faut pas corriger les erreurs.</a:t>
            </a: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</a:p>
          <a:p>
            <a:pPr marL="342900" indent="-342900" algn="ctr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400" b="1" i="1" u="sng" dirty="0">
                <a:solidFill>
                  <a:srgbClr val="106585"/>
                </a:solidFill>
                <a:latin typeface="Dosis" panose="02010703020202060003" pitchFamily="2" charset="0"/>
              </a:rPr>
              <a:t>Critère de réussite :</a:t>
            </a:r>
            <a:b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👉 L’élève reconnaît et nomme correctement au moins </a:t>
            </a:r>
            <a:r>
              <a:rPr lang="fr-FR" sz="2400" b="1" dirty="0">
                <a:solidFill>
                  <a:schemeClr val="accent1"/>
                </a:solidFill>
                <a:latin typeface="Dosis" panose="02010703020202060003" pitchFamily="2" charset="0"/>
              </a:rPr>
              <a:t>4 mots </a:t>
            </a:r>
            <a:r>
              <a:rPr lang="fr-FR" sz="2400" dirty="0">
                <a:solidFill>
                  <a:srgbClr val="106585"/>
                </a:solidFill>
                <a:latin typeface="Dosis" panose="02010703020202060003" pitchFamily="2" charset="0"/>
              </a:rPr>
              <a:t>de la liste proposée.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D979E1-CFDC-2EB6-FCBE-52E7EA4201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50497" y="215242"/>
            <a:ext cx="3837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62186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5998C-C5D2-D663-8188-053BFEC2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44D1D9B-1440-6BBC-1422-46FE5F6CE59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632325C-2A99-DEFA-8511-859EEA9807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7609A9A-93A6-E1E6-9341-6F9349AD20A2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89F59AC-0836-F123-B6F3-F9C2BED3267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4D96DC-9586-51DD-EB75-D3EC5E525183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4C3489E-56A8-7DE9-25D2-A9A60F1D4ED5}"/>
              </a:ext>
            </a:extLst>
          </p:cNvPr>
          <p:cNvSpPr txBox="1"/>
          <p:nvPr/>
        </p:nvSpPr>
        <p:spPr>
          <a:xfrm>
            <a:off x="1075290" y="313406"/>
            <a:ext cx="7597589" cy="424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Liste 1. L’enseignant (e ) demande aux élèves de dire le nom correspondant aux images.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0E3E45A-D056-C357-2DB6-E6C5906A93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2178A8E-81DA-54BB-A263-051E975A8CE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B4C13D5-C9B7-E5E7-AE9F-C60861B2A7D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0714" y="1404788"/>
            <a:ext cx="2531144" cy="20941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C9C2ED-898F-C1FE-5632-9D362001D2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1768" y="1477992"/>
            <a:ext cx="2149009" cy="195100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BF33924-1C53-6CC9-DD79-B37283C6F2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5202" y="1962006"/>
            <a:ext cx="1130691" cy="14322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B88FD7-D401-0FB9-228C-6A2FC74AA9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9729" y="4154318"/>
            <a:ext cx="2164332" cy="15476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57E42C7-07B5-2F4E-7F38-14D2BE1098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64597">
            <a:off x="6843538" y="4226253"/>
            <a:ext cx="1312624" cy="15956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6BD6A6A-026C-79B9-A111-BBF9689417B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826" y="3726830"/>
            <a:ext cx="1640669" cy="210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8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E2F6A-108C-6273-FC28-81045F37B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93B1D8-B6B4-A752-A9F8-BD5A4E30829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6EB2662-11A5-CCC2-F417-3804CEBC4C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4CE7F1C-C39B-C205-1106-C3BC2BDA799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5C598EB-9554-7735-F283-DC75CAFA3276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3953F73-49DD-7A00-5CEC-914B03652D76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E9D5E6C-6FDF-AD6A-117A-7D97568E4EF0}"/>
              </a:ext>
            </a:extLst>
          </p:cNvPr>
          <p:cNvSpPr txBox="1"/>
          <p:nvPr/>
        </p:nvSpPr>
        <p:spPr>
          <a:xfrm>
            <a:off x="1081814" y="313406"/>
            <a:ext cx="7597589" cy="424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Liste 2. L’enseignant (e ) demande aux élèves de dire le nom correspondant aux images.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5AE6F1C-D85A-CF18-8336-7308CF680F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37F1DFE-30B3-04A5-C0DC-0BDF2B37ED4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1DBF522-6F48-C6F6-6772-5CDAA0281B3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730" y="1685796"/>
            <a:ext cx="1417139" cy="1743204"/>
          </a:xfrm>
          <a:prstGeom prst="rect">
            <a:avLst/>
          </a:prstGeom>
        </p:spPr>
      </p:pic>
      <p:pic>
        <p:nvPicPr>
          <p:cNvPr id="5" name="Image 4" descr="Une image contenant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F3D0AE19-486F-9625-FC3D-BDCFFD8715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086" y="1243009"/>
            <a:ext cx="1884093" cy="22516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9A56120-8979-995C-05DE-ADF1D6423F3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2141" y="3977159"/>
            <a:ext cx="1554051" cy="200811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30613D43-3432-0C14-BF2B-93195E957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609765">
            <a:off x="3514505" y="2076335"/>
            <a:ext cx="1468513" cy="94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mages de Livre Clipart – Téléchargement gratuit sur Freepik">
            <a:extLst>
              <a:ext uri="{FF2B5EF4-FFF2-40B4-BE49-F238E27FC236}">
                <a16:creationId xmlns:a16="http://schemas.microsoft.com/office/drawing/2014/main" id="{24320382-D123-004C-6D2A-98E695C44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931" y="4371957"/>
            <a:ext cx="2014688" cy="161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D71F4DF-B004-084F-1242-EF0F81DA3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7236" y="3690493"/>
            <a:ext cx="646125" cy="253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61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081814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Liste 3. L’enseignant (e ) demande aux élèves de dire le nom correspondant aux images.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6783AEC-9203-45F8-C646-0BE0FC5CC57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5734" y="1239111"/>
            <a:ext cx="2531144" cy="20242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B4F1D2-2E11-663E-6D9D-6E1B45D9DC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780" y="1275713"/>
            <a:ext cx="2149009" cy="1951008"/>
          </a:xfrm>
          <a:prstGeom prst="rect">
            <a:avLst/>
          </a:prstGeom>
        </p:spPr>
      </p:pic>
      <p:pic>
        <p:nvPicPr>
          <p:cNvPr id="12" name="Picture 2" descr="Images de Livre Clipart – Téléchargement gratuit sur Freepik">
            <a:extLst>
              <a:ext uri="{FF2B5EF4-FFF2-40B4-BE49-F238E27FC236}">
                <a16:creationId xmlns:a16="http://schemas.microsoft.com/office/drawing/2014/main" id="{B6E5B721-4596-A664-6228-08B707E54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338" y="1412327"/>
            <a:ext cx="2014688" cy="161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D98A0CE9-5E9D-74E9-5691-4CBDBC3AF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 flipV="1">
            <a:off x="3353064" y="4966199"/>
            <a:ext cx="2405578" cy="42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6D26601-8B23-8C66-B42D-D1AFFB74539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1961" y="3808528"/>
            <a:ext cx="1417139" cy="17432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127F9A1-5748-7FB5-C7A4-BC6F8AD01A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64597">
            <a:off x="6543367" y="4090102"/>
            <a:ext cx="1312624" cy="159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16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AC664-EE1B-EA6B-2381-A584EA83B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9556A64-9BAF-5E40-F401-936B40A1F48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505F23B-DA2C-E32F-DC92-CAAF9AAE5AEC}"/>
              </a:ext>
            </a:extLst>
          </p:cNvPr>
          <p:cNvSpPr/>
          <p:nvPr/>
        </p:nvSpPr>
        <p:spPr>
          <a:xfrm>
            <a:off x="227514" y="32319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132916F-5179-15C2-686A-91367D9AFEDA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E6D3A487-4A23-1EE2-75EF-B77D10007CE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D2001EE-6ABA-E051-5B41-119119E7D63A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F7C32C8-250B-0872-4142-83CA07997521}"/>
              </a:ext>
            </a:extLst>
          </p:cNvPr>
          <p:cNvSpPr txBox="1"/>
          <p:nvPr/>
        </p:nvSpPr>
        <p:spPr>
          <a:xfrm>
            <a:off x="1081814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Liste 4. L’enseignant (e ) demande aux élèves de dire le nom correspondant aux images.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25CC8DE-9376-5848-1C68-48FA4E5D1D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6D75973-8E29-453E-3D1A-C48BA43C40B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1D39573-633F-0315-0F07-0E18D76A2A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510" y="1189618"/>
            <a:ext cx="1640669" cy="21057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43E8C5D-F843-88C3-46C0-4B495BF193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365" y="1689925"/>
            <a:ext cx="2164332" cy="15476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5F60BE-31D7-2786-7F2D-87194FDDBCE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5799" y="3629609"/>
            <a:ext cx="646125" cy="210104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0527E02-10D9-2A0C-F14C-4ED3DF5136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543" y="4142924"/>
            <a:ext cx="1130691" cy="14322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4370D0B-D0FA-7054-E8A3-555D2AA2A94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9003" y="3676075"/>
            <a:ext cx="1554051" cy="2008110"/>
          </a:xfrm>
          <a:prstGeom prst="rect">
            <a:avLst/>
          </a:prstGeom>
        </p:spPr>
      </p:pic>
      <p:pic>
        <p:nvPicPr>
          <p:cNvPr id="19" name="Image 18" descr="Une image contenant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20FE4759-05AA-AC1C-9CBB-CB63736D475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156" y="1189618"/>
            <a:ext cx="1884093" cy="225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03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3600" dirty="0">
                <a:solidFill>
                  <a:schemeClr val="bg1"/>
                </a:solidFill>
              </a:rPr>
              <a:t>Rebrassage </a:t>
            </a:r>
            <a:endParaRPr lang="en-US" sz="3600" b="1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3790078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7437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réviser les lettres: M N O P Q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3741953" y="1474804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</a:rPr>
              <a:t>M</a:t>
            </a:r>
            <a:endParaRPr lang="fr-MA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6794209" y="3277608"/>
            <a:ext cx="120503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</a:rPr>
              <a:t>R</a:t>
            </a:r>
            <a:endParaRPr lang="fr-MA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38A0E0F-CE49-2062-095E-30A44893D544}"/>
              </a:ext>
            </a:extLst>
          </p:cNvPr>
          <p:cNvSpPr txBox="1"/>
          <p:nvPr/>
        </p:nvSpPr>
        <p:spPr>
          <a:xfrm>
            <a:off x="5330990" y="1496908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</a:rPr>
              <a:t>N</a:t>
            </a:r>
            <a:endParaRPr lang="fr-MA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7BF1B6-BE66-28DD-3EB1-68A57DEDEF02}"/>
              </a:ext>
            </a:extLst>
          </p:cNvPr>
          <p:cNvSpPr txBox="1"/>
          <p:nvPr/>
        </p:nvSpPr>
        <p:spPr>
          <a:xfrm>
            <a:off x="6846623" y="1482680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</a:rPr>
              <a:t>O</a:t>
            </a:r>
            <a:endParaRPr lang="fr-MA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FFA8EF-75E7-166C-7829-B301A73DD609}"/>
              </a:ext>
            </a:extLst>
          </p:cNvPr>
          <p:cNvSpPr txBox="1"/>
          <p:nvPr/>
        </p:nvSpPr>
        <p:spPr>
          <a:xfrm>
            <a:off x="3926647" y="3277608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</a:rPr>
              <a:t>P</a:t>
            </a:r>
            <a:endParaRPr lang="fr-MA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69AF4A5-6BDB-26E5-C112-3116A8DD78CE}"/>
              </a:ext>
            </a:extLst>
          </p:cNvPr>
          <p:cNvSpPr txBox="1"/>
          <p:nvPr/>
        </p:nvSpPr>
        <p:spPr>
          <a:xfrm>
            <a:off x="5358371" y="3218595"/>
            <a:ext cx="109690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106585"/>
                </a:solidFill>
              </a:rPr>
              <a:t>Q</a:t>
            </a:r>
            <a:endParaRPr lang="fr-MA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6EBD866B-60E1-4E6B-3DF7-EC6DF66BBC11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2">
            <a:extLst>
              <a:ext uri="{FF2B5EF4-FFF2-40B4-BE49-F238E27FC236}">
                <a16:creationId xmlns:a16="http://schemas.microsoft.com/office/drawing/2014/main" id="{401E4DA6-95D5-1898-DAF5-45B5CE3EED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4035" y="3344375"/>
            <a:ext cx="86759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Dosis" panose="02010703020202060003" pitchFamily="2" charset="0"/>
              </a:rPr>
              <a:t>R </a:t>
            </a:r>
            <a:r>
              <a:rPr lang="fr-MA" sz="9600" dirty="0">
                <a:solidFill>
                  <a:srgbClr val="106585"/>
                </a:solidFill>
              </a:rPr>
              <a:t>Q</a:t>
            </a:r>
            <a:r>
              <a:rPr lang="fr-MA" sz="8867" b="1" dirty="0">
                <a:solidFill>
                  <a:srgbClr val="106585"/>
                </a:solidFill>
                <a:latin typeface="Dosis" panose="02010703020202060003" pitchFamily="2" charset="0"/>
              </a:rPr>
              <a:t> F P </a:t>
            </a:r>
            <a:r>
              <a:rPr lang="fr-MA" sz="9600" dirty="0">
                <a:solidFill>
                  <a:srgbClr val="106585"/>
                </a:solidFill>
              </a:rPr>
              <a:t>O</a:t>
            </a:r>
            <a:r>
              <a:rPr lang="fr-MA" sz="8867" b="1" dirty="0">
                <a:solidFill>
                  <a:srgbClr val="106585"/>
                </a:solidFill>
                <a:latin typeface="Dosis" panose="02010703020202060003" pitchFamily="2" charset="0"/>
              </a:rPr>
              <a:t> M E G 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7235AA5-7AC2-AA77-D625-8EC53E6E0CEF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L’enseignant(e ) désigne quelques élèves pour lire 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6AD12-9F57-7442-A64F-F801EACF7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EB76E5-0CFC-848D-D53B-27E846518F6C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360FC32-759D-41AF-A44C-61CF81CF96F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C1C00E-BB6E-D9B5-F9BF-3C7B3951151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E4D8DB4-D72B-8832-21F6-290A6D375D82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640A8B-7A84-4600-2D60-76276AC026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39095AA6-AD4C-CBA3-4940-5AFB0BF03BEB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2">
            <a:extLst>
              <a:ext uri="{FF2B5EF4-FFF2-40B4-BE49-F238E27FC236}">
                <a16:creationId xmlns:a16="http://schemas.microsoft.com/office/drawing/2014/main" id="{551FBD69-7BCF-F9CD-6D5D-93A25FE1D30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40559" y="3429000"/>
            <a:ext cx="866940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Dosis" panose="02010703020202060003" pitchFamily="2" charset="0"/>
              </a:rPr>
              <a:t>M P H R N B </a:t>
            </a:r>
            <a:r>
              <a:rPr lang="fr-MA" sz="9600" dirty="0">
                <a:solidFill>
                  <a:srgbClr val="106585"/>
                </a:solidFill>
              </a:rPr>
              <a:t>O 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A </a:t>
            </a:r>
            <a:r>
              <a:rPr lang="fr-MA" sz="8800" dirty="0">
                <a:solidFill>
                  <a:srgbClr val="106585"/>
                </a:solidFill>
              </a:rPr>
              <a:t>Q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endParaRPr lang="fr-MA" sz="8867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3DEE69-4B4F-96F1-D292-2449C47FA059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L’enseignant(e ) désigne quelques élèves pour lire 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46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25063-B570-D2C2-92B4-E23584CDF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0C2B4BA-6653-D4F3-0E7A-42DBE18B65F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3652771-8F96-1332-D224-5EDADC50B0C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B2CFB0-7D23-2FDD-2C14-C1619A25E42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6278CD4-4B45-98F2-F601-DAAA7B95B9F7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38C84C6-365B-AD17-8E84-82BF1C9B2D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F3123F95-5585-26DE-2F19-C465162DAD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10696" y="428501"/>
            <a:ext cx="8099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lire,  regardez comment je fais: </a:t>
            </a:r>
          </a:p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moto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N nez  -  O  oreille   -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poupée – Q  quatre – R robe. 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12DDC0-3A89-78B4-67D8-FDFBBBFDBC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445" y="1589173"/>
            <a:ext cx="6144570" cy="389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34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5C5F0-306F-55A2-1581-AE682E4BC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EFD424-084E-A8C1-8CC3-6B9047252883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89E04F-F3B9-47DF-354D-2AE569F92C0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9E0F6C-92D2-FB34-30AD-6ADCD6659AF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7911B64-4CE1-3B6E-D724-260C4369F9D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8252080-99B6-FB80-6712-2D086E9A0F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AC5BDED-A6CF-896F-D0DC-1301193B0A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445" y="1589173"/>
            <a:ext cx="6144570" cy="389722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F01736A-541B-0D34-1F47-69298084A3B3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lire?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39C9573-C9FD-D13A-05CD-5E5891674C86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L’enseignant(e ) désigne deux élèves pour lire .</a:t>
            </a:r>
            <a:r>
              <a:rPr lang="fr-FR" sz="1400" b="1" i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92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3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5" y="513184"/>
            <a:ext cx="6080767" cy="78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2482" y="1684467"/>
            <a:ext cx="6579036" cy="445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6E23C-89C1-1657-5B58-39F1004F5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208E3BF-1555-D2EC-D63B-A691FC632AB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482EA8-264C-FE36-1F8C-73B9487CE41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1EAF6D6-BC35-36C8-2C9E-2DD2EB9A2F4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46C0651-904E-03A0-1A1E-20FEC7B0425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63CD30-C864-7C46-ABDC-8A76529BBF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A177BBE-5BEC-92FE-24F4-697295C39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633" y="1730524"/>
            <a:ext cx="6447453" cy="364390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07AB73C-943D-AE07-B55D-BBE6C367DDEA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lire?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ECD710-9743-CA54-6C3D-4E5FBA37BAF6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L’enseignant(e ) désigne deux élèves pour lire .</a:t>
            </a:r>
            <a:r>
              <a:rPr lang="fr-FR" sz="1400" b="1" i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1196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00878-DE89-BEAE-E595-4593554D9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C0A003-4C89-27BB-4A6D-2F2467D7C97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47A8E6-DB75-513B-78B2-2D105256093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6F7F614-CB30-8A83-1BFA-E98E65F98A5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94077DD-A90B-1167-518C-0A2EA39F014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C33A54-063E-F76E-B545-A946C2412D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27471CC-716A-C982-44F4-1BF41899E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849" y="1802045"/>
            <a:ext cx="6202323" cy="366569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7003FB9-225F-4C38-D7E8-4AA0E2A7C906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lire?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B2F838A-4C1C-D132-A280-91532B95D258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L’enseignant(e ) désigne deux élèves pour lire .</a:t>
            </a:r>
            <a:r>
              <a:rPr lang="fr-FR" sz="1400" b="1" i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503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645D9-E19B-6703-CB3E-542DDA121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62B4FB-DAFD-B62B-0915-14BF662889A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F54065-B3D0-3859-0113-CAA3B16122C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21A3228-2B1C-EFA8-B122-02DEB43AC8F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A7F87AB-1D34-5932-A07E-76ADFD8682F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725B53-0D5A-4F20-1B51-FAEA8DA924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81EDFD3-1303-1109-EC7E-880015D857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02703" y="451227"/>
            <a:ext cx="8099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livrets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l’activité 2, page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17.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04ED49-6B5E-73CA-6B1D-146BB82BC7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3736" y="1045636"/>
            <a:ext cx="4244073" cy="54852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05E376-EE53-AF6B-F739-0015ACE073A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1034" y="3788268"/>
            <a:ext cx="4143953" cy="24539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508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621F8-86EA-BA3D-4AC3-DD1D658E5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282140-A55E-6C39-9883-BDEF6FDF18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9F13C2-AA03-09E2-0691-3FBFCE0CC89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4E52F8-58EF-3187-4ED5-97BC83E4F99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7F9318-C27C-05F9-48B0-9F0BDD195A6E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E9D94E-6C21-784C-8A82-C50EE05E28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004655-1885-28AA-F046-0D3C9CEE2E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1843" y="1478336"/>
            <a:ext cx="5780314" cy="39013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78A49E-C84E-7FF3-9692-782C7F3EB03E}"/>
              </a:ext>
            </a:extLst>
          </p:cNvPr>
          <p:cNvSpPr txBox="1"/>
          <p:nvPr/>
        </p:nvSpPr>
        <p:spPr>
          <a:xfrm>
            <a:off x="1054039" y="393108"/>
            <a:ext cx="113205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relier chaque lettre à son mot référent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7916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46C53-0E5C-0A93-605E-2C872B5A5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0D3EEC-7014-51A5-25B7-7C95BBC7409D}"/>
              </a:ext>
            </a:extLst>
          </p:cNvPr>
          <p:cNvSpPr/>
          <p:nvPr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AE5382-8227-AB04-F3D6-FE74582D4271}"/>
              </a:ext>
            </a:extLst>
          </p:cNvPr>
          <p:cNvSpPr/>
          <p:nvPr/>
        </p:nvSpPr>
        <p:spPr>
          <a:xfrm>
            <a:off x="240559" y="298580"/>
            <a:ext cx="8727156" cy="633706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C0A79F-71B3-728A-A290-5E4D0B99375E}"/>
              </a:ext>
            </a:extLst>
          </p:cNvPr>
          <p:cNvSpPr/>
          <p:nvPr/>
        </p:nvSpPr>
        <p:spPr>
          <a:xfrm>
            <a:off x="298309" y="298580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C7ADF64-E5F3-BE95-14F6-63085F5DE3B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11DC01-7B94-5E66-F2F3-A8D8531E87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F120BAD-C276-169C-813F-9920B71C4FC4}"/>
              </a:ext>
            </a:extLst>
          </p:cNvPr>
          <p:cNvSpPr txBox="1"/>
          <p:nvPr/>
        </p:nvSpPr>
        <p:spPr>
          <a:xfrm>
            <a:off x="1004069" y="437916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Corrigez. </a:t>
            </a:r>
          </a:p>
        </p:txBody>
      </p:sp>
      <p:pic>
        <p:nvPicPr>
          <p:cNvPr id="26" name="Image 25" descr="Une image contenant capture d’écran, texte&#10;&#10;Le contenu généré par l’IA peut être incorrect.">
            <a:extLst>
              <a:ext uri="{FF2B5EF4-FFF2-40B4-BE49-F238E27FC236}">
                <a16:creationId xmlns:a16="http://schemas.microsoft.com/office/drawing/2014/main" id="{1A6724AF-1BE1-3C57-7DD1-0A62CF251D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48" y="1109339"/>
            <a:ext cx="6477904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58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F795-57EE-BBA5-EC98-B65F79213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05EF18-29F9-3C2F-8481-6C66F86AEA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E61A535-0CFE-3945-57BB-52F1D8BA28B4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97FC690-66CA-079A-64B6-B58F2F5BCEA3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Test de suivi 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87B2AA1-2AC1-6D22-3FB6-93AB74B7B7E4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40DBB01-98F4-8A67-6A23-74BD5B94DA00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Lecture  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52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2A7B46-24AB-13DA-13CD-2C4E0F8A4D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9144000" cy="6858000"/>
            <a:chOff x="0" y="0"/>
            <a:chExt cx="13716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609630"/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35B3E-D5AB-AAA4-254D-52DAAB717E58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30"/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30">
                    <a:lnSpc>
                      <a:spcPts val="1605"/>
                    </a:lnSpc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/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1911500" y="1055288"/>
            <a:ext cx="537743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99"/>
              </a:lnSpc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Déroulement du test de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6EB07F-DFED-B0C3-D3FF-F342FF5C91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92229" y="1544324"/>
            <a:ext cx="74159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L’objectif du test est de vérifier si les élèves sont capables de lire toutes les lettres présentées pendant la semaine écoulée.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L’enseignant (e ) fait passer au tableau </a:t>
            </a:r>
            <a:r>
              <a:rPr lang="fr-FR" b="1" dirty="0">
                <a:solidFill>
                  <a:srgbClr val="106585"/>
                </a:solidFill>
                <a:latin typeface="Dosis" pitchFamily="2" charset="0"/>
              </a:rPr>
              <a:t>tous les élèves de la classe 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à tour de rôle. Il demande à chaque élève de lire 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une liste des lettres parmi les quatre listes proposées 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. Dans cette activité d’évaluation, </a:t>
            </a:r>
            <a:r>
              <a:rPr lang="fr-FR" b="1" u="sng" dirty="0">
                <a:solidFill>
                  <a:srgbClr val="106585"/>
                </a:solidFill>
                <a:latin typeface="Dosis" pitchFamily="2" charset="0"/>
              </a:rPr>
              <a:t>il ne faut pas corriger les erreurs. 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L’enseignant (e ) remplit la grille de suivi. Il / elle peut recopier les lettres sur une feuille ou les imprimer.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 Pendant la passation du test de la lecture, les élèves font l’activité d’écriture dans leurs livrets.</a:t>
            </a:r>
          </a:p>
          <a:p>
            <a:pPr marL="342900" indent="-342900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 i="1" u="sng" dirty="0">
                <a:solidFill>
                  <a:srgbClr val="106585"/>
                </a:solidFill>
                <a:latin typeface="Dosis" panose="02010703020202060003" pitchFamily="2" charset="0"/>
              </a:rPr>
              <a:t>Critère de réussite :</a:t>
            </a:r>
            <a:br>
              <a:rPr lang="fr-FR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dirty="0">
                <a:solidFill>
                  <a:schemeClr val="accent1"/>
                </a:solidFill>
                <a:latin typeface="Dosis" panose="02010703020202060003" pitchFamily="2" charset="0"/>
              </a:rPr>
              <a:t>👉 l’élève lit toutes les lettres. </a:t>
            </a:r>
          </a:p>
          <a:p>
            <a:pPr defTabSz="609630">
              <a:spcAft>
                <a:spcPts val="1200"/>
              </a:spcAft>
            </a:pPr>
            <a:r>
              <a:rPr lang="fr-FR" dirty="0">
                <a:solidFill>
                  <a:schemeClr val="accent1"/>
                </a:solidFill>
                <a:latin typeface="Dosis" panose="02010703020202060003" pitchFamily="2" charset="0"/>
              </a:rPr>
              <a:t>       👉  On accepte le son ou le nom de la lettre</a:t>
            </a:r>
            <a:r>
              <a:rPr lang="fr-FR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AC3990A-730C-796D-2A37-1A315A07F1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50497" y="215242"/>
            <a:ext cx="4143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 e )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35781439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6B59C-2298-D185-90B7-2F256EF29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FEFB165-CD70-891A-ED3C-C6502A923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34DB8D0-398E-C3BE-9B8B-24930A2F61D7}"/>
              </a:ext>
            </a:extLst>
          </p:cNvPr>
          <p:cNvSpPr/>
          <p:nvPr/>
        </p:nvSpPr>
        <p:spPr>
          <a:xfrm>
            <a:off x="291789" y="657272"/>
            <a:ext cx="8675926" cy="59783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56778D0-AF16-E0A6-1A1D-C41369AC3B45}"/>
              </a:ext>
            </a:extLst>
          </p:cNvPr>
          <p:cNvSpPr/>
          <p:nvPr/>
        </p:nvSpPr>
        <p:spPr>
          <a:xfrm>
            <a:off x="298312" y="340078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C55A790-2923-98A0-D754-B07014ED140C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9F925C5-F72E-3680-E3B3-2C38B03A567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E7E4B3C-2C80-1B32-D075-61F208E37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1722" y="1544482"/>
            <a:ext cx="3476060" cy="4551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ECBD0D-849F-02AC-4D34-14CC43B853F5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Faites l’activité d’écriture dans vos livrets</a:t>
            </a:r>
            <a:r>
              <a:rPr lang="fr-FR" sz="1400" dirty="0">
                <a:latin typeface="Dosis" panose="02010703020202060003" pitchFamily="2" charset="0"/>
              </a:rPr>
              <a:t>. 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85504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6F9ED-69CF-3505-CB74-0FA1015F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E003AC-AE47-4648-A620-4A6E6960BF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4A7987-CF32-56ED-9630-E6210BAB2FB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9B59C48-BC21-E0C3-A510-CB7F59DC8F6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CF7D70-6A04-3664-E5CD-7A68E939555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2">
            <a:extLst>
              <a:ext uri="{FF2B5EF4-FFF2-40B4-BE49-F238E27FC236}">
                <a16:creationId xmlns:a16="http://schemas.microsoft.com/office/drawing/2014/main" id="{62C7F3D5-03F3-CA56-3626-32721A275E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P R N </a:t>
            </a:r>
            <a:r>
              <a:rPr lang="fr-MA" sz="13800" b="1" dirty="0">
                <a:solidFill>
                  <a:srgbClr val="106585"/>
                </a:solidFill>
              </a:rPr>
              <a:t>O</a:t>
            </a:r>
            <a:r>
              <a:rPr lang="fr-MA" sz="11500" b="1" dirty="0">
                <a:solidFill>
                  <a:srgbClr val="106585"/>
                </a:solidFill>
              </a:rPr>
              <a:t> </a:t>
            </a: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M</a:t>
            </a:r>
            <a:r>
              <a:rPr lang="fr-MA" sz="11500" b="1" dirty="0">
                <a:solidFill>
                  <a:srgbClr val="106585"/>
                </a:solidFill>
              </a:rPr>
              <a:t> </a:t>
            </a:r>
            <a:r>
              <a:rPr lang="fr-MA" sz="13800" b="1" dirty="0">
                <a:solidFill>
                  <a:srgbClr val="106585"/>
                </a:solidFill>
              </a:rPr>
              <a:t>Q</a:t>
            </a:r>
            <a:endParaRPr lang="fr-MA" sz="12000" b="1" dirty="0">
              <a:solidFill>
                <a:srgbClr val="106585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46E6FDE-F801-0CEC-F94E-18B3522FE3FE}"/>
              </a:ext>
            </a:extLst>
          </p:cNvPr>
          <p:cNvSpPr/>
          <p:nvPr/>
        </p:nvSpPr>
        <p:spPr>
          <a:xfrm>
            <a:off x="234037" y="287494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76DA0D-9582-D428-82C2-FADA86C478EF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1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1476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F0C53-1448-3E23-297D-58F628434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D445D6-4FCC-523E-4845-D89C696F12D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BDEE5FD-A5FC-98B2-D7A0-E4F0B2B0CA4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3FD3853-B4FD-D6FC-1977-E2DED8BCA2E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C1356D-7999-65EB-9ABA-EC03B75ABF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7ADE3A-2D29-06B5-2386-B7CD2544BC73}"/>
              </a:ext>
            </a:extLst>
          </p:cNvPr>
          <p:cNvSpPr/>
          <p:nvPr/>
        </p:nvSpPr>
        <p:spPr>
          <a:xfrm>
            <a:off x="234037" y="287494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43A2D39-5ED9-5122-9E96-63DBBE710CA3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2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id="{6299A04F-1805-ADAE-5D89-810373E1DA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3800" b="1" dirty="0">
                <a:solidFill>
                  <a:srgbClr val="106585"/>
                </a:solidFill>
              </a:rPr>
              <a:t>O</a:t>
            </a:r>
            <a:r>
              <a:rPr lang="fr-MA" sz="11500" b="1" dirty="0">
                <a:solidFill>
                  <a:srgbClr val="106585"/>
                </a:solidFill>
              </a:rPr>
              <a:t> </a:t>
            </a: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M R P N</a:t>
            </a:r>
            <a:r>
              <a:rPr lang="fr-MA" sz="11500" b="1" dirty="0">
                <a:solidFill>
                  <a:srgbClr val="106585"/>
                </a:solidFill>
              </a:rPr>
              <a:t> </a:t>
            </a:r>
            <a:r>
              <a:rPr lang="fr-MA" sz="13800" b="1" dirty="0">
                <a:solidFill>
                  <a:srgbClr val="106585"/>
                </a:solidFill>
              </a:rPr>
              <a:t>Q</a:t>
            </a:r>
            <a:endParaRPr lang="fr-MA" sz="12000" b="1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1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25744" y="2310002"/>
            <a:ext cx="7680641" cy="3475773"/>
            <a:chOff x="3284529" y="4504976"/>
            <a:chExt cx="9587238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0497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955000" y="4803725"/>
              <a:ext cx="8143634" cy="835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de la semaine: 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école – ami – maitre – maitresse – cartable – livre – ardoise - </a:t>
              </a: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trousse – cahier – gomme - Stylo - règle – crayon – crayons de couleur.</a:t>
              </a:r>
              <a:endParaRPr lang="fr-FR" sz="20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324186" y="5751745"/>
              <a:ext cx="8547581" cy="22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la semaine 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M- N- O– P – Q - R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23619" y="2920036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73412" y="4258970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2814" y="4210992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8297" y="2902808"/>
            <a:ext cx="443623" cy="377749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073411" y="5237277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2814" y="5189299"/>
            <a:ext cx="443623" cy="37774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1758646" y="5308004"/>
            <a:ext cx="660793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93"/>
              </a:spcAft>
            </a:pPr>
            <a:r>
              <a:rPr lang="fr-MA" sz="1867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suivi de la deuxième semaine</a:t>
            </a:r>
            <a:endParaRPr lang="fr-FR" sz="1867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AEC5-4EED-DA77-E3EC-7D66008ED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72910F-21C3-BA85-114F-351DBE0CD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9B0DDA-BF6C-DD26-7D2D-7D9ECFE680A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7062359-F607-C987-F241-229A9A3A7DA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2E9E8E5-2AE4-6327-6F28-13A9BBE8635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9EA341-5BFB-A87A-93DA-BEE1A5FF5EEB}"/>
              </a:ext>
            </a:extLst>
          </p:cNvPr>
          <p:cNvSpPr/>
          <p:nvPr/>
        </p:nvSpPr>
        <p:spPr>
          <a:xfrm>
            <a:off x="227514" y="287494"/>
            <a:ext cx="8675927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5B8E9E-C553-E9C8-6B85-3ADF2D222D32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3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id="{CF21D4FD-CAA9-A1C0-69C4-73BF8B16F06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R M </a:t>
            </a:r>
            <a:r>
              <a:rPr lang="fr-MA" sz="13800" b="1" dirty="0">
                <a:solidFill>
                  <a:srgbClr val="106585"/>
                </a:solidFill>
              </a:rPr>
              <a:t>O</a:t>
            </a:r>
            <a:r>
              <a:rPr lang="fr-MA" sz="11500" b="1" dirty="0">
                <a:solidFill>
                  <a:srgbClr val="106585"/>
                </a:solidFill>
              </a:rPr>
              <a:t> </a:t>
            </a: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N P</a:t>
            </a:r>
            <a:r>
              <a:rPr lang="fr-MA" sz="11500" b="1" dirty="0">
                <a:solidFill>
                  <a:srgbClr val="106585"/>
                </a:solidFill>
              </a:rPr>
              <a:t> </a:t>
            </a:r>
            <a:r>
              <a:rPr lang="fr-MA" sz="13800" b="1" dirty="0">
                <a:solidFill>
                  <a:srgbClr val="106585"/>
                </a:solidFill>
              </a:rPr>
              <a:t>Q</a:t>
            </a:r>
            <a:endParaRPr lang="fr-MA" sz="12000" b="1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1068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2C35F-AABE-2401-5097-877A7B351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21CBEB-A5CF-241C-8FFF-4DC9A728A0E7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1E75696-C0C5-10AC-5F93-A88964E5FFC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5336450-CD5A-BD18-CB05-1723DE6A941C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3E29A6-4837-CC97-66BE-4E4A5E0B9E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7A96EF-26A8-FF68-0BBF-7A6DB62E37BC}"/>
              </a:ext>
            </a:extLst>
          </p:cNvPr>
          <p:cNvSpPr/>
          <p:nvPr/>
        </p:nvSpPr>
        <p:spPr>
          <a:xfrm>
            <a:off x="234037" y="2618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69F136D-3DAC-6583-9AD2-1EDE7A7CFBCE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4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id="{3D6E2923-C8DE-BC87-4531-845CF47C815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M R </a:t>
            </a:r>
            <a:r>
              <a:rPr lang="fr-MA" sz="13800" b="1" dirty="0">
                <a:solidFill>
                  <a:srgbClr val="106585"/>
                </a:solidFill>
              </a:rPr>
              <a:t>O</a:t>
            </a:r>
            <a:r>
              <a:rPr lang="fr-MA" sz="11500" b="1" dirty="0">
                <a:solidFill>
                  <a:srgbClr val="106585"/>
                </a:solidFill>
              </a:rPr>
              <a:t> </a:t>
            </a: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P</a:t>
            </a:r>
            <a:r>
              <a:rPr lang="fr-MA" sz="11500" b="1" dirty="0">
                <a:solidFill>
                  <a:srgbClr val="106585"/>
                </a:solidFill>
              </a:rPr>
              <a:t> </a:t>
            </a:r>
            <a:r>
              <a:rPr lang="fr-MA" sz="13800" b="1" dirty="0">
                <a:solidFill>
                  <a:srgbClr val="106585"/>
                </a:solidFill>
              </a:rPr>
              <a:t>Q </a:t>
            </a: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N</a:t>
            </a:r>
            <a:endParaRPr lang="fr-MA" sz="12000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37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237" y="0"/>
            <a:ext cx="903952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9872" y="217534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056" y="3391337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04334" y="5732992"/>
            <a:ext cx="2494772" cy="155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Freeform 9"/>
          <p:cNvSpPr/>
          <p:nvPr/>
        </p:nvSpPr>
        <p:spPr>
          <a:xfrm>
            <a:off x="52805" y="5224248"/>
            <a:ext cx="1326840" cy="1644794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333865" y="5012567"/>
            <a:ext cx="1757900" cy="1856474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C657CF9-4D78-8D9F-2A8A-DB4320222CE9}"/>
              </a:ext>
            </a:extLst>
          </p:cNvPr>
          <p:cNvSpPr txBox="1"/>
          <p:nvPr/>
        </p:nvSpPr>
        <p:spPr>
          <a:xfrm>
            <a:off x="798632" y="3390458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5178993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418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4400" b="1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75677" y="2167013"/>
            <a:ext cx="2688755" cy="273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Ouverture</a:t>
            </a:r>
            <a:endParaRPr lang="en-US" sz="1732" b="1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2541405" y="2901453"/>
            <a:ext cx="4752400" cy="1429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–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semaine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- 3 - 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2507641" y="4632952"/>
            <a:ext cx="4786163" cy="145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3. Pré- lecture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– Semaine - 3 - 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4082206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A9F5B51-C210-07DD-1FCF-D298D65102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6517830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Jeu de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Jeu de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5589</TotalTime>
  <Words>1683</Words>
  <Application>Microsoft Office PowerPoint</Application>
  <PresentationFormat>Affichage à l'écran (4:3)</PresentationFormat>
  <Paragraphs>319</Paragraphs>
  <Slides>43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5" baseType="lpstr">
      <vt:lpstr>Abadi</vt:lpstr>
      <vt:lpstr>Arial</vt:lpstr>
      <vt:lpstr>Arimo Italics</vt:lpstr>
      <vt:lpstr>Calibri</vt:lpstr>
      <vt:lpstr>Cambria</vt:lpstr>
      <vt:lpstr>Carelia</vt:lpstr>
      <vt:lpstr>Dosis</vt:lpstr>
      <vt:lpstr>Dosis Bold</vt:lpstr>
      <vt:lpstr>KG Primary Penmanship 2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179</cp:revision>
  <dcterms:created xsi:type="dcterms:W3CDTF">2023-09-30T23:18:14Z</dcterms:created>
  <dcterms:modified xsi:type="dcterms:W3CDTF">2025-09-26T15:47:33Z</dcterms:modified>
</cp:coreProperties>
</file>