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Override1.xml" ContentType="application/vnd.openxmlformats-officedocument.themeOverr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4"/>
  </p:notesMasterIdLst>
  <p:sldIdLst>
    <p:sldId id="257" r:id="rId2"/>
    <p:sldId id="2147482580" r:id="rId3"/>
    <p:sldId id="2147482579" r:id="rId4"/>
    <p:sldId id="2147482550" r:id="rId5"/>
    <p:sldId id="2147482631" r:id="rId6"/>
    <p:sldId id="309" r:id="rId7"/>
    <p:sldId id="2147482513" r:id="rId8"/>
    <p:sldId id="2147482483" r:id="rId9"/>
    <p:sldId id="2147482484" r:id="rId10"/>
    <p:sldId id="2147482514" r:id="rId11"/>
    <p:sldId id="2134806092" r:id="rId12"/>
    <p:sldId id="2134805481" r:id="rId13"/>
    <p:sldId id="2134805479" r:id="rId14"/>
    <p:sldId id="2134805483" r:id="rId15"/>
    <p:sldId id="2147482593" r:id="rId16"/>
    <p:sldId id="2147482630" r:id="rId17"/>
    <p:sldId id="2147482677" r:id="rId18"/>
    <p:sldId id="2147482678" r:id="rId19"/>
    <p:sldId id="292" r:id="rId20"/>
    <p:sldId id="329" r:id="rId21"/>
    <p:sldId id="2147482679" r:id="rId22"/>
    <p:sldId id="294" r:id="rId23"/>
    <p:sldId id="2147482680" r:id="rId24"/>
    <p:sldId id="2147482681" r:id="rId25"/>
    <p:sldId id="2147482575" r:id="rId26"/>
    <p:sldId id="274" r:id="rId27"/>
    <p:sldId id="2134805480" r:id="rId28"/>
    <p:sldId id="2147482512" r:id="rId29"/>
    <p:sldId id="2147482511" r:id="rId30"/>
    <p:sldId id="2147482576" r:id="rId31"/>
    <p:sldId id="2147482573" r:id="rId32"/>
    <p:sldId id="2134805482" r:id="rId33"/>
    <p:sldId id="2147482481" r:id="rId34"/>
    <p:sldId id="2147482597" r:id="rId35"/>
    <p:sldId id="2147482492" r:id="rId36"/>
    <p:sldId id="280" r:id="rId37"/>
    <p:sldId id="2147482493" r:id="rId38"/>
    <p:sldId id="2147482510" r:id="rId39"/>
    <p:sldId id="2147482488" r:id="rId40"/>
    <p:sldId id="2147482489" r:id="rId41"/>
    <p:sldId id="2147482490" r:id="rId42"/>
    <p:sldId id="2147482577" r:id="rId43"/>
    <p:sldId id="2147482491" r:id="rId44"/>
    <p:sldId id="277" r:id="rId45"/>
    <p:sldId id="2147482603" r:id="rId46"/>
    <p:sldId id="2147482604" r:id="rId47"/>
    <p:sldId id="2147482582" r:id="rId48"/>
    <p:sldId id="2147482605" r:id="rId49"/>
    <p:sldId id="2147482584" r:id="rId50"/>
    <p:sldId id="2147482628" r:id="rId51"/>
    <p:sldId id="2147482629" r:id="rId52"/>
    <p:sldId id="2147482518" r:id="rId53"/>
    <p:sldId id="286" r:id="rId54"/>
    <p:sldId id="2147482503" r:id="rId55"/>
    <p:sldId id="2147482505" r:id="rId56"/>
    <p:sldId id="2147482504" r:id="rId57"/>
    <p:sldId id="2147482501" r:id="rId58"/>
    <p:sldId id="2147482683" r:id="rId59"/>
    <p:sldId id="2147482684" r:id="rId60"/>
    <p:sldId id="2147482685" r:id="rId61"/>
    <p:sldId id="2147482686" r:id="rId62"/>
    <p:sldId id="2147482687" r:id="rId6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>
        <p:scale>
          <a:sx n="75" d="100"/>
          <a:sy n="75" d="100"/>
        </p:scale>
        <p:origin x="1627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7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1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8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2.png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3.pn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5.pn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34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4.pn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6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36.pn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3.png"/><Relationship Id="rId5" Type="http://schemas.openxmlformats.org/officeDocument/2006/relationships/image" Target="../media/image37.JPG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3.png"/><Relationship Id="rId5" Type="http://schemas.openxmlformats.org/officeDocument/2006/relationships/image" Target="../media/image39.jpeg"/><Relationship Id="rId4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6.png"/><Relationship Id="rId5" Type="http://schemas.openxmlformats.org/officeDocument/2006/relationships/image" Target="../media/image39.jpeg"/><Relationship Id="rId4" Type="http://schemas.openxmlformats.org/officeDocument/2006/relationships/image" Target="../media/image2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4.png"/><Relationship Id="rId5" Type="http://schemas.openxmlformats.org/officeDocument/2006/relationships/image" Target="../media/image39.jpeg"/><Relationship Id="rId4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4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4.jp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47.png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48.png"/><Relationship Id="rId4" Type="http://schemas.openxmlformats.org/officeDocument/2006/relationships/image" Target="../media/image2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45.xml"/><Relationship Id="rId7" Type="http://schemas.openxmlformats.org/officeDocument/2006/relationships/image" Target="../media/image20.sv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49.xml"/><Relationship Id="rId7" Type="http://schemas.openxmlformats.org/officeDocument/2006/relationships/image" Target="../media/image20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58.png"/><Relationship Id="rId4" Type="http://schemas.openxmlformats.org/officeDocument/2006/relationships/image" Target="../media/image2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57.png"/><Relationship Id="rId5" Type="http://schemas.openxmlformats.org/officeDocument/2006/relationships/image" Target="../media/image58.png"/><Relationship Id="rId4" Type="http://schemas.openxmlformats.org/officeDocument/2006/relationships/image" Target="../media/image2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jpe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6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65.png"/><Relationship Id="rId4" Type="http://schemas.openxmlformats.org/officeDocument/2006/relationships/image" Target="../media/image2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6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microsoft.com/office/2007/relationships/hdphoto" Target="../media/hdphoto2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6.jpe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68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20.svg"/><Relationship Id="rId5" Type="http://schemas.openxmlformats.org/officeDocument/2006/relationships/tags" Target="../tags/tag83.xml"/><Relationship Id="rId10" Type="http://schemas.openxmlformats.org/officeDocument/2006/relationships/image" Target="../media/image19.pn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7.xml"/><Relationship Id="rId7" Type="http://schemas.openxmlformats.org/officeDocument/2006/relationships/image" Target="../media/image2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8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de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Famille – papa – maman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4016581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1071492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9874" y="1566555"/>
            <a:ext cx="1687438" cy="19245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9257DB8-D3F2-30BC-52A9-13ECED1C3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7550" y="3573521"/>
            <a:ext cx="1687438" cy="17179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400B4B8-C0C0-0B72-828A-FC38B91494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7147" y="3504376"/>
            <a:ext cx="1201628" cy="171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05873" y="149087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903348" y="380037"/>
            <a:ext cx="781221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un papa . Comment vous dites papa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1113BF-3F48-DEFD-DA78-624483D8A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2589" y="1500670"/>
            <a:ext cx="3358822" cy="3856661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452C52F-DB4D-A18C-C8A9-B5FCE1392363}"/>
              </a:ext>
            </a:extLst>
          </p:cNvPr>
          <p:cNvCxnSpPr>
            <a:cxnSpLocks/>
          </p:cNvCxnSpPr>
          <p:nvPr/>
        </p:nvCxnSpPr>
        <p:spPr>
          <a:xfrm flipH="1">
            <a:off x="4290586" y="1278410"/>
            <a:ext cx="1166669" cy="444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-1" y="-4559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90C49F0-EB26-5CF3-0933-DDA32BE27EFB}"/>
              </a:ext>
            </a:extLst>
          </p:cNvPr>
          <p:cNvSpPr txBox="1"/>
          <p:nvPr/>
        </p:nvSpPr>
        <p:spPr>
          <a:xfrm>
            <a:off x="2899155" y="4621271"/>
            <a:ext cx="315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PAPA</a:t>
            </a:r>
            <a:endParaRPr lang="fr-FR" sz="80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13255" y="262269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Papa 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 papa”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D5CBEEC-60BE-4CA1-3B5D-253E44655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1077" y="1409274"/>
            <a:ext cx="2421847" cy="283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309698" y="332038"/>
            <a:ext cx="7812215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une maman . Comment vous dites maman 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2B734E-284F-2373-6923-00FC4DC2F8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6466" y="1267366"/>
            <a:ext cx="3191068" cy="4323269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6C627B5-900A-5DC7-A913-E3512BFFC2D3}"/>
              </a:ext>
            </a:extLst>
          </p:cNvPr>
          <p:cNvCxnSpPr>
            <a:cxnSpLocks/>
          </p:cNvCxnSpPr>
          <p:nvPr/>
        </p:nvCxnSpPr>
        <p:spPr>
          <a:xfrm flipH="1">
            <a:off x="6035411" y="1267365"/>
            <a:ext cx="1166669" cy="444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Maman 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maman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MAMAN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F8E346-06C3-DFE9-F388-F68DCB67C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5673" y="1273467"/>
            <a:ext cx="2332652" cy="3006054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F394997-7BF8-1076-229C-3709A896A016}"/>
              </a:ext>
            </a:extLst>
          </p:cNvPr>
          <p:cNvCxnSpPr>
            <a:cxnSpLocks/>
          </p:cNvCxnSpPr>
          <p:nvPr/>
        </p:nvCxnSpPr>
        <p:spPr>
          <a:xfrm flipH="1">
            <a:off x="5738326" y="1273467"/>
            <a:ext cx="1166669" cy="444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5F832-08EC-84A8-CB41-4E689846E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01A3FB-8FEB-ED02-3D7C-98CF40E98DA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6F529C8-1245-8460-1E6D-7BC515DD00BB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4577F6E-A9B4-7AD0-98F8-CC20186EAA3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947EB6C-1DF3-AF74-35AD-04F1B72F787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DAF5B5A-E5EF-B45D-DCD3-4C562DF95DF8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5DB43C-AC29-0A1E-BB41-CBEE51E461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BEF67A1-D6C5-863A-2B69-D5B76F0543E8}"/>
              </a:ext>
            </a:extLst>
          </p:cNvPr>
          <p:cNvSpPr txBox="1"/>
          <p:nvPr/>
        </p:nvSpPr>
        <p:spPr>
          <a:xfrm>
            <a:off x="1297168" y="387731"/>
            <a:ext cx="7812215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une famille. Comment vous dites famille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B83D0F-B08C-64EE-710C-B2B95071DB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8945" y="1940962"/>
            <a:ext cx="3526111" cy="297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44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Famille 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famille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D182B4-8DA0-BAB0-C35F-EFF4C8376FBA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FAMILLE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91A158-4D51-0821-A381-F405828D79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8945" y="1476166"/>
            <a:ext cx="3526111" cy="25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4998151" y="151035"/>
            <a:ext cx="4092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 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245515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70811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D9F567-9ADD-2964-4E12-736D38D68C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290" y="2377788"/>
            <a:ext cx="1838031" cy="215693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010A2D3-E880-5374-EB57-6F5441552351}"/>
              </a:ext>
            </a:extLst>
          </p:cNvPr>
          <p:cNvCxnSpPr>
            <a:cxnSpLocks/>
          </p:cNvCxnSpPr>
          <p:nvPr/>
        </p:nvCxnSpPr>
        <p:spPr>
          <a:xfrm flipH="1">
            <a:off x="1506772" y="1516837"/>
            <a:ext cx="728130" cy="8609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7A3B17A4-C82F-05E8-3DB1-9AE8A9BC82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4575" y="2315790"/>
            <a:ext cx="1838031" cy="2156930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56FD5BA-8084-EA80-DD9C-80631CB6036F}"/>
              </a:ext>
            </a:extLst>
          </p:cNvPr>
          <p:cNvCxnSpPr>
            <a:cxnSpLocks/>
          </p:cNvCxnSpPr>
          <p:nvPr/>
        </p:nvCxnSpPr>
        <p:spPr>
          <a:xfrm flipH="1">
            <a:off x="5183430" y="1647930"/>
            <a:ext cx="643212" cy="6678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B355B995-BD90-D771-30DE-67808E6578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0545" y="1981860"/>
            <a:ext cx="2200589" cy="259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6B879398-394C-30EB-7CDF-11279638B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7C4127-A408-4E27-0339-E36178F8C719}"/>
              </a:ext>
            </a:extLst>
          </p:cNvPr>
          <p:cNvSpPr txBox="1"/>
          <p:nvPr/>
        </p:nvSpPr>
        <p:spPr>
          <a:xfrm>
            <a:off x="1228220" y="233220"/>
            <a:ext cx="10557755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9B6B881-48E4-4AD4-158B-16AE0ACAA6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78233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AB36385D-3392-F387-D9FB-DB42129DFD78}"/>
              </a:ext>
            </a:extLst>
          </p:cNvPr>
          <p:cNvSpPr txBox="1"/>
          <p:nvPr/>
        </p:nvSpPr>
        <p:spPr>
          <a:xfrm>
            <a:off x="1228220" y="424812"/>
            <a:ext cx="9256751" cy="424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</a:t>
            </a:r>
            <a:r>
              <a:rPr lang="fr-MA" sz="15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montre l’image et </a:t>
            </a: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désigne</a:t>
            </a:r>
            <a:r>
              <a:rPr lang="fr-MA" sz="15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à chaque fois un élève pour répondre.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2F431F4-6B1C-28E6-9432-34D49B54AE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2589" y="1500670"/>
            <a:ext cx="3358822" cy="3856661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8E2059A-A0CD-8F29-BB06-A4AE13FD6C95}"/>
              </a:ext>
            </a:extLst>
          </p:cNvPr>
          <p:cNvCxnSpPr>
            <a:cxnSpLocks/>
          </p:cNvCxnSpPr>
          <p:nvPr/>
        </p:nvCxnSpPr>
        <p:spPr>
          <a:xfrm flipH="1">
            <a:off x="4290586" y="1278410"/>
            <a:ext cx="1166669" cy="444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418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enseignant montre l’image et désigne à chaque fois un élève pour répondre.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49DF7A-B5C7-7E07-C8E2-9530C84DFC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0879" y="1940962"/>
            <a:ext cx="4622243" cy="297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19D9-2981-A50D-6409-5E24D96D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E322E2-D517-7AB6-6F39-743810FF2F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AAE7976-463E-A3DC-DC29-7F6B719D12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0C7B7DC-6FAA-8DD1-5E31-3C8F1FF62981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757F9AD-6632-1368-E6D6-FEA139B5C93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252056-CC2B-A457-C0D9-A739EB8CDC46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7DF241CC-99E5-CAC0-74B6-7574A2B4F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46BA868-488A-C6F2-DB94-90B9A5BB7809}"/>
              </a:ext>
            </a:extLst>
          </p:cNvPr>
          <p:cNvSpPr txBox="1"/>
          <p:nvPr/>
        </p:nvSpPr>
        <p:spPr>
          <a:xfrm>
            <a:off x="1228220" y="233220"/>
            <a:ext cx="10557755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59CB01-5BE6-D53F-E08B-9EDF6FA713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14A0643B-C4C7-70EE-C390-C904EC12CEC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7BB0D1D-D299-0EC8-F9C4-3BAEC9A8B2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6466" y="1267366"/>
            <a:ext cx="3191068" cy="4323269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8CEF82A0-7F93-5CC9-6940-DDAF5B40BAF8}"/>
              </a:ext>
            </a:extLst>
          </p:cNvPr>
          <p:cNvCxnSpPr>
            <a:cxnSpLocks/>
          </p:cNvCxnSpPr>
          <p:nvPr/>
        </p:nvCxnSpPr>
        <p:spPr>
          <a:xfrm flipH="1">
            <a:off x="6035411" y="1267365"/>
            <a:ext cx="1166669" cy="444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654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421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et chanter la chanson de l’alphabet.</a:t>
            </a:r>
          </a:p>
        </p:txBody>
      </p:sp>
      <p:pic>
        <p:nvPicPr>
          <p:cNvPr id="7" name="Image 6" descr="Une image contenant Police, Graphique, nombre, texte&#10;&#10;Le contenu généré par l’IA peut être incorrect.">
            <a:extLst>
              <a:ext uri="{FF2B5EF4-FFF2-40B4-BE49-F238E27FC236}">
                <a16:creationId xmlns:a16="http://schemas.microsoft.com/office/drawing/2014/main" id="{5A302BBA-E702-4837-869D-C3D06EEB5B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68" y="1119840"/>
            <a:ext cx="4943788" cy="49895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1C5A650-DB67-8218-3D9E-9B7112E2918E}"/>
              </a:ext>
            </a:extLst>
          </p:cNvPr>
          <p:cNvSpPr/>
          <p:nvPr/>
        </p:nvSpPr>
        <p:spPr>
          <a:xfrm>
            <a:off x="2170444" y="4441371"/>
            <a:ext cx="1286189" cy="186618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1045065" y="462124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C’est la charte des lettres.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un petit extrait de la chanson. Pointez les lettres avec le doigt sur la charte et chantez avec moi.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8"/>
            <a:ext cx="3655681" cy="174841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937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305456" cy="2202667"/>
            <a:chOff x="3302073" y="4600550"/>
            <a:chExt cx="9449854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Famille – papa – maman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I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174841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54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aytona Light" panose="020B0304030503040204" pitchFamily="34" charset="0"/>
              </a:rPr>
              <a:t> I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aytona Light" panose="020B030403050304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5259782" y="1441797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aytona Light" panose="020B030403050304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endParaRPr lang="fr-MA" sz="1400" dirty="0">
              <a:latin typeface="Daytona Light" panose="020B0304030503040204" pitchFamily="34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aytona Light" panose="020B0304030503040204" pitchFamily="34" charset="0"/>
              </a:rPr>
              <a:t> I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 i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4C514C-C359-BC05-5552-BBCD8285545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 . Lisons ensemble «  immeuble 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71221" y="4781589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aytona Light" panose="020B0304030503040204" pitchFamily="34" charset="0"/>
              </a:rPr>
              <a:t>I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MMEUBLE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3917" y="1249965"/>
            <a:ext cx="1698187" cy="333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27" y="4379142"/>
            <a:ext cx="2761269" cy="18758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98" y="5265321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I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aytona Light" panose="020B0304030503040204" pitchFamily="34" charset="0"/>
              </a:rPr>
              <a:t>I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aytona Light" panose="020B030403050304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aytona Light" panose="020B0304030503040204" pitchFamily="34" charset="0"/>
              </a:rPr>
              <a:t>I</a:t>
            </a:r>
            <a:endParaRPr lang="fr-FR" sz="4156" dirty="0">
              <a:latin typeface="Daytona Light" panose="020B0304030503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aytona Light" panose="020B0304030503040204" pitchFamily="34" charset="0"/>
              </a:rPr>
              <a:t>I</a:t>
            </a:r>
            <a:endParaRPr lang="fr-FR" sz="4156" dirty="0">
              <a:latin typeface="Daytona Light" panose="020B030403050304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9ABB-7789-0BC8-60BF-1AA95FAE5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8238A1-02BF-321F-BEF0-861D72DBA4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688FD8-AA7C-DA1C-7BCA-18C61AB16C8C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54E9C6-FC13-5038-42DA-C4ED2E08122B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78AA41-3E20-C76A-4E9B-ACFCAEC1DF7E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E30BF6-AF3D-8B14-C4D0-619ECE677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6" y="4298570"/>
            <a:ext cx="3392096" cy="23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89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322409" y="99729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B46D120C-0364-FC8E-CE67-62AF922DDB7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C H </a:t>
            </a:r>
            <a:r>
              <a:rPr lang="fr-MA" sz="8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F E </a:t>
            </a:r>
            <a:r>
              <a:rPr lang="fr-MA" sz="8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H T </a:t>
            </a:r>
            <a:r>
              <a:rPr lang="fr-MA" sz="8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L</a:t>
            </a:r>
          </a:p>
        </p:txBody>
      </p:sp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I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8C89ADBA-57DA-EE1B-F8F2-7A7A7633F1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C H </a:t>
            </a:r>
            <a:r>
              <a:rPr lang="fr-MA" sz="8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F E </a:t>
            </a:r>
            <a:r>
              <a:rPr lang="fr-MA" sz="8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H T </a:t>
            </a:r>
            <a:r>
              <a:rPr lang="fr-MA" sz="8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L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I.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40E3C70E-B68F-8AF2-0991-E5DCB4E0107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C H </a:t>
            </a:r>
            <a:r>
              <a:rPr lang="fr-MA" sz="8800" b="1" dirty="0">
                <a:solidFill>
                  <a:schemeClr val="accent6">
                    <a:lumMod val="75000"/>
                  </a:schemeClr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F E </a:t>
            </a:r>
            <a:r>
              <a:rPr lang="fr-MA" sz="8800" b="1" dirty="0">
                <a:solidFill>
                  <a:schemeClr val="accent6">
                    <a:lumMod val="75000"/>
                  </a:schemeClr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H T </a:t>
            </a:r>
            <a:r>
              <a:rPr lang="fr-MA" sz="8800" b="1" dirty="0">
                <a:solidFill>
                  <a:schemeClr val="accent6">
                    <a:lumMod val="75000"/>
                  </a:schemeClr>
                </a:solidFill>
                <a:latin typeface="Daytona Light" panose="020B0304030503040204" pitchFamily="34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L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54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aytona Light" panose="020B0304030503040204" pitchFamily="34" charset="0"/>
              </a:rPr>
              <a:t>I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aytona Light" panose="020B030403050304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I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4906127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 I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aytona Light" panose="020B0304030503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113471" y="462052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25C8FB41-9E1D-860B-A5B7-65287C3C1F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0810" y="2183144"/>
            <a:ext cx="5240403" cy="2519424"/>
          </a:xfrm>
          <a:prstGeom prst="rect">
            <a:avLst/>
          </a:prstGeom>
        </p:spPr>
      </p:pic>
      <p:pic>
        <p:nvPicPr>
          <p:cNvPr id="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854" y="157990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1113471" y="453435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trace un grand  trait 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vers le bas.</a:t>
            </a:r>
            <a:r>
              <a:rPr lang="fr-FR" sz="15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endParaRPr lang="fr-MA" sz="1500" i="1" dirty="0"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363E4CD-9AE6-CCA2-5DAC-F952CAF6D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1" y="2139109"/>
            <a:ext cx="5240403" cy="2519424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274E31F-E0A5-F337-3EC2-A8DB31073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88" y="309949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8" y="426704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reviens en haut.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64854274-41D4-66BA-1CA4-2DFEDD7369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1" y="2139109"/>
            <a:ext cx="5240403" cy="2519424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7B06D39-703B-856E-A4DC-A703C9E43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006" y="144219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88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2BC8-7997-8D61-2AA4-94B7B991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455718-5694-B396-EF37-D517F74DCC5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4F985D-50B8-9432-935F-1F5E6AB772B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30EE77-4BBF-7E9A-91B4-3D427F75260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9A9BA-EEB1-EFF5-7F72-1E1432A6393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432270-B5C6-D204-3D84-64B161AF428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8D1FD-0398-C92B-F713-DD91943C05C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F592-8882-74AD-AFFD-3B380C2C97A5}"/>
              </a:ext>
            </a:extLst>
          </p:cNvPr>
          <p:cNvSpPr txBox="1"/>
          <p:nvPr/>
        </p:nvSpPr>
        <p:spPr>
          <a:xfrm>
            <a:off x="1059061" y="443889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petit trait vers la droite.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DE3D315-6CD4-7AB9-35AD-67B882714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D51E277-6867-0701-5F29-6848AEA3CCA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5A45D9FF-414A-F689-BF7A-F950AF4E32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3" y="2105194"/>
            <a:ext cx="5417684" cy="2604655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87D1D6-7E4F-7016-8E35-42AA70DD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784" y="144219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3582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70BBA-339F-AE8B-97DF-AD07717D4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C241BE-B482-CD40-DA29-903FA1C73FC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11011A-347A-D616-FAAA-90F71E0577D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5285DA-1FD5-80E7-91AC-D179D20CF0D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BD6AE6-64F5-F5F1-C625-E197A371C121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A6ABA49-7481-9008-8648-AAA62B3AF0A7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F6FCC1-BD3C-4866-7FBB-7A672323A1CD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0B8FE8-300B-386C-2B64-0BA89F7740D5}"/>
              </a:ext>
            </a:extLst>
          </p:cNvPr>
          <p:cNvSpPr txBox="1"/>
          <p:nvPr/>
        </p:nvSpPr>
        <p:spPr>
          <a:xfrm>
            <a:off x="1059061" y="483214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reviens en bas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AA13594-87F2-0604-2E0B-EC89C45127F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BF5B75C-5284-5E0C-ABC6-BDC6E2D667D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9B13905-AC25-74C8-D09C-F1CE844284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3" y="2105194"/>
            <a:ext cx="5417684" cy="260465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BA24025-C8DF-A633-D2BD-EBAC39E98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511" y="316640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4316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423FE-A083-1EC7-E419-F6D293AC3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649324-1C3F-6D3D-93B1-CEB2FB8FF68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8D193BC-BF31-CE22-71C2-1712D978B6B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62DBE9-AE23-9913-D61C-4F3D62CBD6C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34F6A0-1960-DC0A-A298-869ADE25156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86E127E-A3E7-A3A5-EB8E-F2628E5E3716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8982A4-6B0A-F5AB-D5E0-BD78DA8981C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8F8150-885D-8F92-9B1F-A968C401788C}"/>
              </a:ext>
            </a:extLst>
          </p:cNvPr>
          <p:cNvSpPr txBox="1"/>
          <p:nvPr/>
        </p:nvSpPr>
        <p:spPr>
          <a:xfrm>
            <a:off x="939968" y="448818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autre  petit trait vers la droite.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2E166CC-D549-B7A3-610E-C560085F07C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6D5BB4E-D480-41FF-6F4D-9BF73FD12AF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4D4E28E8-2221-3D77-E9AA-59BA23C144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885" y="2110489"/>
            <a:ext cx="5417684" cy="2604655"/>
          </a:xfrm>
          <a:prstGeom prst="rect">
            <a:avLst/>
          </a:prstGeom>
        </p:spPr>
      </p:pic>
      <p:pic>
        <p:nvPicPr>
          <p:cNvPr id="1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1B5C6E0-94C5-8403-125F-48812589D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27" y="316640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07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I sur vos ardoises. 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7950838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l" defTabSz="677902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  <a:defRPr/>
                      </a:pPr>
                      <a:r>
                        <a:rPr lang="fr-FR" sz="1500" b="1" kern="1200" dirty="0">
                          <a:solidFill>
                            <a:prstClr val="white">
                              <a:lumMod val="65000"/>
                            </a:prstClr>
                          </a:solidFill>
                          <a:latin typeface="Dosis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EEE6418-37A5-B9D8-F8CC-07A2B0EF5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885" y="2110489"/>
            <a:ext cx="5417684" cy="26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1008703" y="404312"/>
            <a:ext cx="6026352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9" y="320019"/>
            <a:ext cx="755200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Ouvrez vos livrets à la page 10 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colorier la lettre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I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et l’ image de l’immeuble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2096" y="1647887"/>
            <a:ext cx="2739806" cy="356222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350DE-391A-CAAC-AFDD-3A39AFE789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37624" y="2052588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656" y="2307918"/>
            <a:ext cx="6950709" cy="224216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31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écrire la lettre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 I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2096" y="1647887"/>
            <a:ext cx="2739806" cy="356222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16153" y="2941084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E6EFE2F-E026-0691-7DB9-CF803E41D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037" y="2228409"/>
            <a:ext cx="6746380" cy="151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6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01735" y="2717800"/>
            <a:ext cx="512341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relia"/>
              </a:rPr>
              <a:t>Sauter sur les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Carelia"/>
              </a:rPr>
              <a:t>lettres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4D2317B-E4AA-47BF-E6E8-9F7DD620CC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9496" y="3886914"/>
            <a:ext cx="2407887" cy="172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2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40198" y="318906"/>
            <a:ext cx="9256751" cy="588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Maintenant, on va jouer.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 sauter sur les lettres déjà vues.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57DAF3-4593-CF65-35F6-4978204C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4035" y="1665330"/>
            <a:ext cx="2579115" cy="176892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F25CE1-C93B-2E2D-E2C0-7039A387E2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29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4760" y="348820"/>
            <a:ext cx="7686264" cy="595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 joueur doit sauter sur toutes les cases comprenant la lettre dite par L’enseignant (e ). Après chaque saut, il lit la lettre de la case. L’enseignant (e ) désigne un autre joueur.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313" y="2025323"/>
            <a:ext cx="4293980" cy="27105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6E07DA-274D-200D-B08D-48B68FC7CB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8850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99814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chanter tous ensemble.</a:t>
            </a:r>
          </a:p>
        </p:txBody>
      </p:sp>
      <p:pic>
        <p:nvPicPr>
          <p:cNvPr id="4" name="07_Toute la famille">
            <a:hlinkClick r:id="" action="ppaction://media"/>
            <a:extLst>
              <a:ext uri="{FF2B5EF4-FFF2-40B4-BE49-F238E27FC236}">
                <a16:creationId xmlns:a16="http://schemas.microsoft.com/office/drawing/2014/main" id="{502E9258-ADC7-F537-693A-93A78535ED5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407" end="53063.04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92302" y="405643"/>
            <a:ext cx="609600" cy="609600"/>
          </a:xfrm>
          <a:prstGeom prst="rect">
            <a:avLst/>
          </a:prstGeom>
        </p:spPr>
      </p:pic>
      <p:pic>
        <p:nvPicPr>
          <p:cNvPr id="6" name="Image 5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1D877A0B-2B27-02A1-8C70-68735DA0DE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81" y="1420642"/>
            <a:ext cx="6960638" cy="46746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7CCBE7A-BACE-DFE2-2C20-A7D81AE2A0E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976297778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5237</TotalTime>
  <Words>1731</Words>
  <Application>Microsoft Office PowerPoint</Application>
  <PresentationFormat>Affichage à l'écran (4:3)</PresentationFormat>
  <Paragraphs>425</Paragraphs>
  <Slides>62</Slides>
  <Notes>1</Notes>
  <HiddenSlides>0</HiddenSlides>
  <MMClips>2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5" baseType="lpstr"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161</cp:revision>
  <dcterms:created xsi:type="dcterms:W3CDTF">2023-09-30T23:18:14Z</dcterms:created>
  <dcterms:modified xsi:type="dcterms:W3CDTF">2025-09-19T00:33:03Z</dcterms:modified>
</cp:coreProperties>
</file>