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7" r:id="rId2"/>
    <p:sldId id="2147482580" r:id="rId3"/>
    <p:sldId id="2147482735" r:id="rId4"/>
    <p:sldId id="2147482579" r:id="rId5"/>
    <p:sldId id="2147482550" r:id="rId6"/>
    <p:sldId id="2147482581" r:id="rId7"/>
    <p:sldId id="309" r:id="rId8"/>
    <p:sldId id="2147482513" r:id="rId9"/>
    <p:sldId id="2147482483" r:id="rId10"/>
    <p:sldId id="2147482484" r:id="rId11"/>
    <p:sldId id="2147482514" r:id="rId12"/>
    <p:sldId id="2134806092" r:id="rId13"/>
    <p:sldId id="2134805481" r:id="rId14"/>
    <p:sldId id="2147482679" r:id="rId15"/>
    <p:sldId id="2147482524" r:id="rId16"/>
    <p:sldId id="2147482531" r:id="rId17"/>
    <p:sldId id="2147482740" r:id="rId18"/>
    <p:sldId id="2147482743" r:id="rId19"/>
    <p:sldId id="2147482646" r:id="rId20"/>
    <p:sldId id="2147482739" r:id="rId21"/>
    <p:sldId id="2147482741" r:id="rId22"/>
    <p:sldId id="329" r:id="rId23"/>
    <p:sldId id="2147482742" r:id="rId24"/>
    <p:sldId id="2147482573" r:id="rId25"/>
    <p:sldId id="2134805482" r:id="rId26"/>
    <p:sldId id="2147482481" r:id="rId27"/>
    <p:sldId id="2147482644" r:id="rId28"/>
    <p:sldId id="2147482647" r:id="rId29"/>
    <p:sldId id="2147482648" r:id="rId30"/>
    <p:sldId id="2147482649" r:id="rId31"/>
    <p:sldId id="2147482650" r:id="rId32"/>
    <p:sldId id="2147482653" r:id="rId33"/>
    <p:sldId id="2147482744" r:id="rId34"/>
    <p:sldId id="2134807546" r:id="rId35"/>
    <p:sldId id="2147482654" r:id="rId36"/>
    <p:sldId id="2147482643" r:id="rId37"/>
    <p:sldId id="2147482640" r:id="rId38"/>
    <p:sldId id="2147482641" r:id="rId39"/>
    <p:sldId id="2147482642" r:id="rId40"/>
    <p:sldId id="289" r:id="rId41"/>
    <p:sldId id="290" r:id="rId4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7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0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1.png"/><Relationship Id="rId1" Type="http://schemas.openxmlformats.org/officeDocument/2006/relationships/tags" Target="../tags/tag26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26.jpe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9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0.png"/><Relationship Id="rId4" Type="http://schemas.openxmlformats.org/officeDocument/2006/relationships/image" Target="../media/image20.sv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9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51.png"/><Relationship Id="rId11" Type="http://schemas.openxmlformats.org/officeDocument/2006/relationships/image" Target="../media/image41.png"/><Relationship Id="rId5" Type="http://schemas.openxmlformats.org/officeDocument/2006/relationships/image" Target="../media/image31.png"/><Relationship Id="rId10" Type="http://schemas.openxmlformats.org/officeDocument/2006/relationships/image" Target="../media/image53.png"/><Relationship Id="rId4" Type="http://schemas.openxmlformats.org/officeDocument/2006/relationships/image" Target="../media/image20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2.xml"/><Relationship Id="rId7" Type="http://schemas.openxmlformats.org/officeDocument/2006/relationships/image" Target="../media/image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9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jpeg"/><Relationship Id="rId11" Type="http://schemas.openxmlformats.org/officeDocument/2006/relationships/image" Target="../media/image46.png"/><Relationship Id="rId5" Type="http://schemas.openxmlformats.org/officeDocument/2006/relationships/image" Target="../media/image54.JPG"/><Relationship Id="rId10" Type="http://schemas.openxmlformats.org/officeDocument/2006/relationships/image" Target="../media/image49.png"/><Relationship Id="rId4" Type="http://schemas.openxmlformats.org/officeDocument/2006/relationships/image" Target="../media/image20.svg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9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9.png"/><Relationship Id="rId11" Type="http://schemas.openxmlformats.org/officeDocument/2006/relationships/image" Target="../media/image58.png"/><Relationship Id="rId5" Type="http://schemas.openxmlformats.org/officeDocument/2006/relationships/image" Target="../media/image54.JPG"/><Relationship Id="rId10" Type="http://schemas.openxmlformats.org/officeDocument/2006/relationships/image" Target="../media/image60.png"/><Relationship Id="rId4" Type="http://schemas.openxmlformats.org/officeDocument/2006/relationships/image" Target="../media/image20.sv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9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9.png"/><Relationship Id="rId11" Type="http://schemas.openxmlformats.org/officeDocument/2006/relationships/image" Target="../media/image62.png"/><Relationship Id="rId5" Type="http://schemas.openxmlformats.org/officeDocument/2006/relationships/image" Target="../media/image54.JPG"/><Relationship Id="rId10" Type="http://schemas.openxmlformats.org/officeDocument/2006/relationships/image" Target="../media/image61.png"/><Relationship Id="rId4" Type="http://schemas.openxmlformats.org/officeDocument/2006/relationships/image" Target="../media/image20.sv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9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40.png"/><Relationship Id="rId11" Type="http://schemas.openxmlformats.org/officeDocument/2006/relationships/image" Target="../media/image53.png"/><Relationship Id="rId5" Type="http://schemas.openxmlformats.org/officeDocument/2006/relationships/image" Target="../media/image54.JPG"/><Relationship Id="rId10" Type="http://schemas.openxmlformats.org/officeDocument/2006/relationships/image" Target="../media/image55.jpeg"/><Relationship Id="rId4" Type="http://schemas.openxmlformats.org/officeDocument/2006/relationships/image" Target="../media/image20.svg"/><Relationship Id="rId9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6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65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tags" Target="../tags/tag48.xml"/><Relationship Id="rId7" Type="http://schemas.openxmlformats.org/officeDocument/2006/relationships/image" Target="../media/image64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65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7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8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6.xml"/><Relationship Id="rId7" Type="http://schemas.openxmlformats.org/officeDocument/2006/relationships/image" Target="../media/image5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9.png"/><Relationship Id="rId4" Type="http://schemas.openxmlformats.org/officeDocument/2006/relationships/image" Target="../media/image2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12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F8062C-D53A-E1D1-5173-5683801B73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0197953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DC18C23F-9244-B3E7-0620-BBCAEA4153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75" end="7052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36914" y="1520890"/>
            <a:ext cx="6214188" cy="44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r>
              <a:rPr lang="fr-FR" sz="60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39612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les mots du vocabulaire de la semaine: 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Maman – papa – bébé – famille – garçon – fille –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Poupée – ballon – jouer – maison – jardin.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8334" y="38470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3389744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2453950" y="1121553"/>
            <a:ext cx="6148873" cy="525648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Aujourd’hui, nous allons revoir ensemble le vocabulaire que nous avons déjà appris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06FFA81-37F3-67A9-287B-D22D95B2FF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6827" y="1326417"/>
            <a:ext cx="1811021" cy="15725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1426A1-6198-E5A0-93C4-42A48BBD2D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1143" y="1257644"/>
            <a:ext cx="1021290" cy="12617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7F28B62-8046-AD29-A832-64426A2FE3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6965" y="1266047"/>
            <a:ext cx="727263" cy="12891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EAF72B-5447-7E97-024B-8B38111F34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0850" y="2658404"/>
            <a:ext cx="626836" cy="11741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D0984E3-AF62-5207-B996-A2F38DFBD2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7742" y="2707217"/>
            <a:ext cx="569299" cy="10697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DC54C32-A1AB-ED7F-A813-005E02D8137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525" y="3054248"/>
            <a:ext cx="669880" cy="6053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3C5A4BE-EA7A-04AF-D2BD-A7D4391E09B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6641" y="3551839"/>
            <a:ext cx="1038702" cy="11675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E3D1654-3D99-A0CB-A2CB-65B71C8EA2C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8843" y="3929003"/>
            <a:ext cx="775682" cy="74759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F4D59EE-2EDC-C65A-B96A-DD7600D218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9890" y="4027331"/>
            <a:ext cx="626837" cy="6492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63DAE03-2D81-8B2E-64D3-3845279644D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9904" y="5139284"/>
            <a:ext cx="1524599" cy="1043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B3D03AD-A251-3221-1666-4D16EB8E205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0850" y="5139284"/>
            <a:ext cx="1479484" cy="1043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</a:t>
            </a:r>
            <a:r>
              <a:rPr lang="fr-MA" sz="2000" b="1" dirty="0">
                <a:solidFill>
                  <a:srgbClr val="FF0000"/>
                </a:solidFill>
                <a:latin typeface="Dosis"/>
              </a:rPr>
              <a:t>3 images </a:t>
            </a:r>
            <a:r>
              <a:rPr lang="fr-MA" sz="2000" b="1" dirty="0">
                <a:solidFill>
                  <a:prstClr val="black"/>
                </a:solidFill>
                <a:latin typeface="Dosis"/>
              </a:rPr>
              <a:t>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3 images, une après l’autre, et l’autre dit les mots. Par la suite les rôles seront échangés. </a:t>
            </a:r>
          </a:p>
          <a:p>
            <a:pPr defTabSz="457246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62FD2E1-0223-9321-7704-A19F0BFE4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817" y="1399531"/>
            <a:ext cx="1822711" cy="20613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8EA5C7-3356-2A89-2A63-6B424623A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781" y="3896378"/>
            <a:ext cx="1291202" cy="214745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6BAD5F7-0106-0D2A-82D3-477BA4E31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0309" y="4092285"/>
            <a:ext cx="1287519" cy="203971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3EEF486-ED62-44E0-8D33-217D904211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651" y="4971020"/>
            <a:ext cx="1259933" cy="80766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D92C1A5-67D5-66EB-6F05-53CD7F13D80E}"/>
              </a:ext>
            </a:extLst>
          </p:cNvPr>
          <p:cNvCxnSpPr>
            <a:cxnSpLocks/>
          </p:cNvCxnSpPr>
          <p:nvPr/>
        </p:nvCxnSpPr>
        <p:spPr>
          <a:xfrm flipH="1">
            <a:off x="1428992" y="1053609"/>
            <a:ext cx="426781" cy="379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4D6022-1FCB-665A-30A7-1DCDB369F0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3088" y="1079314"/>
            <a:ext cx="2417266" cy="24528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8F0F69B-AE16-C225-B038-F7A02FED3C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3647" y="1177989"/>
            <a:ext cx="1400422" cy="20397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27F0BE0-675B-B4DB-9460-7EAFE90BD58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2903" y="3923579"/>
            <a:ext cx="1291202" cy="20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3F9-A8C2-146D-DC89-8BA008D9E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B354D3-6ECF-A5B8-C199-79DDCD21DC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D116AE2-52CE-C946-4DC0-E545AEB71512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A5A1586-D07A-8D5D-A080-745D83AAC8D9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C83AB2-C424-06FD-BDEF-1CF4E06EE617}"/>
              </a:ext>
            </a:extLst>
          </p:cNvPr>
          <p:cNvSpPr txBox="1"/>
          <p:nvPr/>
        </p:nvSpPr>
        <p:spPr>
          <a:xfrm>
            <a:off x="837817" y="271011"/>
            <a:ext cx="619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15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EDD9323-5A2E-FFB7-EE95-44931E1C9C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15545F9-E6E9-0055-038D-E6DE80D2D655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39B16BE-2EDF-5088-E799-36326F3CFC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5678" y="3669434"/>
            <a:ext cx="2021149" cy="229727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8C37A94-01B6-3102-9AE1-B645D117BE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8977" y="3955535"/>
            <a:ext cx="1103947" cy="201117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2D8F6F-ADCF-40C5-8A16-06C1EA6162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0658" y="1535919"/>
            <a:ext cx="969250" cy="1717923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E89BE02-378C-65FC-4D11-4B912DF5D0FF}"/>
              </a:ext>
            </a:extLst>
          </p:cNvPr>
          <p:cNvCxnSpPr>
            <a:cxnSpLocks/>
          </p:cNvCxnSpPr>
          <p:nvPr/>
        </p:nvCxnSpPr>
        <p:spPr>
          <a:xfrm flipH="1">
            <a:off x="2373815" y="3523484"/>
            <a:ext cx="547159" cy="5464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C9E1455E-3D74-7559-FBB8-DCDEB35E91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9084FC-C7D2-1BF8-0483-42FF641D32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7558" y="1667474"/>
            <a:ext cx="677387" cy="12584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FE3F3E-3DEE-B41E-5DD7-1F31DC448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0891" y="1952717"/>
            <a:ext cx="822033" cy="8843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271863B-7372-038D-BF7B-08B370B6659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8323" y="3825740"/>
            <a:ext cx="2372656" cy="2140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178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1A30-90F3-58CC-D1CE-B7505597D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C4523A-835F-DDE9-9007-B3BFB7046E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1E698D8-01FC-12CB-3B95-1BF957149FB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802008F-0375-BF29-D72E-375A07AFF289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9312C40D-6D4F-EECF-4920-1FC8F314C807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6414C99-6DC7-D930-B07D-CE6B238C35F5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Vocabulaire 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100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28435" y="1412315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09164" y="1801793"/>
            <a:ext cx="74159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fait passer au tableau tous les élèves de la classe, à tour de rôle. À chaque passage, une liste de vocabulaire proposée est attribuée à l’élève, puis la rotation reprend.</a:t>
            </a:r>
            <a:b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demande à chaque élève de </a:t>
            </a:r>
            <a:r>
              <a:rPr lang="fr-FR" sz="2400" dirty="0">
                <a:solidFill>
                  <a:schemeClr val="accent1"/>
                </a:solidFill>
                <a:latin typeface="Dosis" panose="02010703020202060003" pitchFamily="2" charset="0"/>
              </a:rPr>
              <a:t>nommer les six mots illustrés correspondant à la liste affichée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. Dans cette activité d’évaluation, </a:t>
            </a:r>
            <a:r>
              <a:rPr lang="fr-FR" sz="2400" b="1" u="sng" dirty="0">
                <a:solidFill>
                  <a:srgbClr val="106585"/>
                </a:solidFill>
                <a:latin typeface="Dosis" panose="02010703020202060003" pitchFamily="2" charset="0"/>
              </a:rPr>
              <a:t>il ne faut pas corriger les erreurs.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</a:p>
          <a:p>
            <a:pPr marL="342900" indent="-342900" algn="ctr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👉 L’élève reconnaît et nomme correctement au moins </a:t>
            </a:r>
            <a:r>
              <a:rPr lang="fr-FR" sz="2400" b="1" dirty="0">
                <a:solidFill>
                  <a:schemeClr val="accent1"/>
                </a:solidFill>
                <a:latin typeface="Dosis" panose="02010703020202060003" pitchFamily="2" charset="0"/>
              </a:rPr>
              <a:t>4 mots 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de la liste proposée.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3837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5998C-C5D2-D663-8188-053BFEC2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4D1D9B-1440-6BBC-1422-46FE5F6CE59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632325C-2A99-DEFA-8511-859EEA9807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7609A9A-93A6-E1E6-9341-6F9349AD20A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89F59AC-0836-F123-B6F3-F9C2BED3267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4D96DC-9586-51DD-EB75-D3EC5E52518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C3489E-56A8-7DE9-25D2-A9A60F1D4ED5}"/>
              </a:ext>
            </a:extLst>
          </p:cNvPr>
          <p:cNvSpPr txBox="1"/>
          <p:nvPr/>
        </p:nvSpPr>
        <p:spPr>
          <a:xfrm>
            <a:off x="1075290" y="313406"/>
            <a:ext cx="7597589" cy="42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1.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0E3E45A-D056-C357-2DB6-E6C5906A93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2178A8E-81DA-54BB-A263-051E975A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D6A905E-F8FF-248B-E278-F1DFA82A2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71" y="4528590"/>
            <a:ext cx="1283747" cy="11071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C3D029E-FE92-766D-6359-83547DA424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5084" y="1519612"/>
            <a:ext cx="1615527" cy="19093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0AD1DB-A793-5B11-5B64-799A9599A9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7519" y="4243974"/>
            <a:ext cx="1034186" cy="12584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EF24ED2-51F0-C71B-77A9-F696DF5B83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7029" y="1313593"/>
            <a:ext cx="2214336" cy="2140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5A796A0-6598-57B7-4902-DC742DBE8B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43367" y="3769360"/>
            <a:ext cx="1400422" cy="203971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0E241D1-35B9-4E01-2EA9-A6AD02AEF3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365" y="1670795"/>
            <a:ext cx="1142362" cy="190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8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E2F6A-108C-6273-FC28-81045F37B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93B1D8-B6B4-A752-A9F8-BD5A4E30829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EB2662-11A5-CCC2-F417-3804CEBC4C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4CE7F1C-C39B-C205-1106-C3BC2BDA799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5C598EB-9554-7735-F283-DC75CAFA3276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953F73-49DD-7A00-5CEC-914B03652D76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9D5E6C-6FDF-AD6A-117A-7D97568E4EF0}"/>
              </a:ext>
            </a:extLst>
          </p:cNvPr>
          <p:cNvSpPr txBox="1"/>
          <p:nvPr/>
        </p:nvSpPr>
        <p:spPr>
          <a:xfrm>
            <a:off x="1081814" y="313406"/>
            <a:ext cx="7597589" cy="42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2.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5AE6F1C-D85A-CF18-8336-7308CF680F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37F1DFE-30B3-04A5-C0DC-0BDF2B37ED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E56EF9-FD9A-C446-DB15-1D337C1BD9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375" y="1387487"/>
            <a:ext cx="1357885" cy="196372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C682D40-A730-BA15-0C21-C2740690F323}"/>
              </a:ext>
            </a:extLst>
          </p:cNvPr>
          <p:cNvCxnSpPr>
            <a:cxnSpLocks/>
          </p:cNvCxnSpPr>
          <p:nvPr/>
        </p:nvCxnSpPr>
        <p:spPr>
          <a:xfrm flipH="1">
            <a:off x="793516" y="893680"/>
            <a:ext cx="361271" cy="4271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49B1C0E9-CF56-45BD-E60A-AE2E2B4DF2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1917" y="1320852"/>
            <a:ext cx="1357885" cy="196372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4F96C44-2826-23A8-220A-017ABA6F9961}"/>
              </a:ext>
            </a:extLst>
          </p:cNvPr>
          <p:cNvCxnSpPr>
            <a:cxnSpLocks/>
          </p:cNvCxnSpPr>
          <p:nvPr/>
        </p:nvCxnSpPr>
        <p:spPr>
          <a:xfrm flipH="1">
            <a:off x="3836732" y="811673"/>
            <a:ext cx="428546" cy="4449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CE599EE3-4075-8B63-629D-C2B3E35CB5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375" y="3642876"/>
            <a:ext cx="1403985" cy="23206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5715893-9897-D499-0B6C-752F3DB31A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9017" y="3725650"/>
            <a:ext cx="1226096" cy="2320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BA7B822-02EE-00DC-5854-8D4AFC156E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41656" y="3811390"/>
            <a:ext cx="1226096" cy="203573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7AC0D8D-1514-DB2A-46F2-CC3CAC9849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9287" y="1288977"/>
            <a:ext cx="2214336" cy="2140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2961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3.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D9F567-9ADD-2964-4E12-736D38D68C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506" y="1299599"/>
            <a:ext cx="1357885" cy="196372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010A2D3-E880-5374-EB57-6F5441552351}"/>
              </a:ext>
            </a:extLst>
          </p:cNvPr>
          <p:cNvCxnSpPr>
            <a:cxnSpLocks/>
          </p:cNvCxnSpPr>
          <p:nvPr/>
        </p:nvCxnSpPr>
        <p:spPr>
          <a:xfrm flipH="1">
            <a:off x="1060396" y="882700"/>
            <a:ext cx="361271" cy="4271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7A3B17A4-C82F-05E8-3DB1-9AE8A9BC8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1917" y="1320852"/>
            <a:ext cx="1357885" cy="196372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56FD5BA-8084-EA80-DD9C-80631CB6036F}"/>
              </a:ext>
            </a:extLst>
          </p:cNvPr>
          <p:cNvCxnSpPr>
            <a:cxnSpLocks/>
          </p:cNvCxnSpPr>
          <p:nvPr/>
        </p:nvCxnSpPr>
        <p:spPr>
          <a:xfrm flipH="1">
            <a:off x="3836732" y="811673"/>
            <a:ext cx="428546" cy="4449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624CD995-F873-9258-24E7-A8B679E75E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000" y="996542"/>
            <a:ext cx="2151494" cy="2320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D166821-1103-1988-6C42-A82405C3B9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375" y="3642876"/>
            <a:ext cx="1403985" cy="23206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789139-6413-5173-3C4F-35C9324078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4243" y="3756688"/>
            <a:ext cx="1524599" cy="209305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1FB37D0-7958-9D56-CBF0-BB709482F36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1492" y="4327456"/>
            <a:ext cx="1046687" cy="125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16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AC664-EE1B-EA6B-2381-A584EA83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556A64-9BAF-5E40-F401-936B40A1F48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505F23B-DA2C-E32F-DC92-CAAF9AAE5AE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132916F-5179-15C2-686A-91367D9AFEDA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E6D3A487-4A23-1EE2-75EF-B77D10007CE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2001EE-6ABA-E051-5B41-119119E7D63A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F7C32C8-250B-0872-4142-83CA07997521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4.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25CC8DE-9376-5848-1C68-48FA4E5D1D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6D75973-8E29-453E-3D1A-C48BA43C40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3FC76B-1320-7C82-D978-A008D56E6B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6718" y="1173945"/>
            <a:ext cx="2151494" cy="2320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FA045B8-B2CD-B091-34DD-845B0D33BE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430" y="4156059"/>
            <a:ext cx="1403985" cy="23206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30A30C-6615-5BA1-EEA6-04612E3423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375" y="1073578"/>
            <a:ext cx="1226096" cy="23206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62688F3-15F9-7C7A-7ED4-30BA52090E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4302" y="1353935"/>
            <a:ext cx="1615527" cy="19093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9D9773-2953-328C-50EF-EC8A171E5F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384" y="4803013"/>
            <a:ext cx="1769677" cy="1107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D5C864-3A37-E1AF-AD67-8745B2B4813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2013" y="4803013"/>
            <a:ext cx="822033" cy="88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03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3600" dirty="0">
                <a:solidFill>
                  <a:schemeClr val="bg1"/>
                </a:solidFill>
              </a:rPr>
              <a:t>Rebrassage </a:t>
            </a:r>
            <a:endParaRPr lang="en-US" sz="3600" b="1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379007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réviser les lettres: G  H  I  J  K  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3741953" y="1474804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G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794209" y="3277608"/>
            <a:ext cx="120503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L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8A0E0F-CE49-2062-095E-30A44893D544}"/>
              </a:ext>
            </a:extLst>
          </p:cNvPr>
          <p:cNvSpPr txBox="1"/>
          <p:nvPr/>
        </p:nvSpPr>
        <p:spPr>
          <a:xfrm>
            <a:off x="5330990" y="1496908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H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7BF1B6-BE66-28DD-3EB1-68A57DEDEF02}"/>
              </a:ext>
            </a:extLst>
          </p:cNvPr>
          <p:cNvSpPr txBox="1"/>
          <p:nvPr/>
        </p:nvSpPr>
        <p:spPr>
          <a:xfrm>
            <a:off x="6846623" y="1482680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I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FFA8EF-75E7-166C-7829-B301A73DD609}"/>
              </a:ext>
            </a:extLst>
          </p:cNvPr>
          <p:cNvSpPr txBox="1"/>
          <p:nvPr/>
        </p:nvSpPr>
        <p:spPr>
          <a:xfrm>
            <a:off x="3926647" y="3277608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J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9AF4A5-6BDB-26E5-C112-3116A8DD78CE}"/>
              </a:ext>
            </a:extLst>
          </p:cNvPr>
          <p:cNvSpPr txBox="1"/>
          <p:nvPr/>
        </p:nvSpPr>
        <p:spPr>
          <a:xfrm>
            <a:off x="5358371" y="3218595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K</a:t>
            </a:r>
            <a:endParaRPr lang="f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6EBD866B-60E1-4E6B-3DF7-EC6DF66BBC11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401E4DA6-95D5-1898-DAF5-45B5CE3EE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92505" y="3988187"/>
            <a:ext cx="8432959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K L H K </a:t>
            </a:r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L 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235AA5-7AC2-AA77-D625-8EC53E6E0CEF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3 élèves 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C5F0-306F-55A2-1581-AE682E4B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EFD424-084E-A8C1-8CC3-6B904725288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89E04F-F3B9-47DF-354D-2AE569F92C0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9E0F6C-92D2-FB34-30AD-6ADCD6659AF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7911B64-4CE1-3B6E-D724-260C4369F9D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252080-99B6-FB80-6712-2D086E9A0F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A386B1C-54A5-BF4A-19BE-E1443CEED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lire,  regardez comment je fais: </a:t>
            </a: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  garçon – H hélicoptère  -  I  immeuble   - J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jupe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K kiwi – L lapin. 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C5BDED-A6CF-896F-D0DC-1301193B0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5289" y="1875453"/>
            <a:ext cx="6475444" cy="404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2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2AAC4-845C-D963-A6AB-D86966A13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E40348-F5AC-0B28-AEA5-8C4B95CD2BF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1EA60-C4C3-8211-99C3-F7CB7A0C85E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58B702-CD0F-AFE3-28EC-52559513BA1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1B5CCFA-496B-CD90-3845-94D53380339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3927C7-9445-C8E1-74F1-88EBF4A051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C02A5C-8845-B0D0-C9CD-82409600B9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livrets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page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F86EF5-C364-0D58-E0C3-A66ED66FFD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36" y="1036074"/>
            <a:ext cx="4244073" cy="55043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878E33-0E91-CC09-AE09-77387C0C31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1034" y="2118049"/>
            <a:ext cx="4143953" cy="16981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478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06D54-C5D3-BBC6-A2E2-42D0EBD88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81B994-BE9F-08DB-5BC3-33146F128A9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E22C09A-02A3-0261-7A9D-55DB83C144D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775E75-851A-29E7-AB19-F186DC4860B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47DC8F4-9EA2-2076-01AC-15D26C13F9F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7FBBEA-88DD-06B3-C85D-C31B6FD44D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C6471F8-D6F6-C757-3ACA-FA439EE55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412" y="2075583"/>
            <a:ext cx="3984172" cy="306833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129C02-2BEE-7D56-8D1F-5E96407301C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51566" y="458724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le  livret,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lisez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votre voisin . Ensuite, échangez les rôles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E185F04-4C73-637E-480F-564AD2B65E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6" y="2568300"/>
            <a:ext cx="2662974" cy="179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8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2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2482" y="1684467"/>
            <a:ext cx="6579036" cy="446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45D9-E19B-6703-CB3E-542DDA12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2B4FB-DAFD-B62B-0915-14BF662889A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F54065-B3D0-3859-0113-CAA3B16122C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21A3228-2B1C-EFA8-B122-02DEB43AC8F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A7F87AB-1D34-5932-A07E-76ADFD8682F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725B53-0D5A-4F20-1B51-FAEA8DA924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81EDFD3-1303-1109-EC7E-880015D857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02703" y="451227"/>
            <a:ext cx="809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l’activité 2, page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04ED49-6B5E-73CA-6B1D-146BB82BC7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36" y="1036074"/>
            <a:ext cx="4244073" cy="55043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05E376-EE53-AF6B-F739-0015ACE073A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1034" y="3788268"/>
            <a:ext cx="4143953" cy="2519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508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21F8-86EA-BA3D-4AC3-DD1D658E5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82140-A55E-6C39-9883-BDEF6FDF18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9F13C2-AA03-09E2-0691-3FBFCE0CC89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4E52F8-58EF-3187-4ED5-97BC83E4F99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7F9318-C27C-05F9-48B0-9F0BDD195A6E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E9D94E-6C21-784C-8A82-C50EE05E28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004655-1885-28AA-F046-0D3C9CEE2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1417" y="1698172"/>
            <a:ext cx="5141167" cy="34616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78A49E-C84E-7FF3-9692-782C7F3EB03E}"/>
              </a:ext>
            </a:extLst>
          </p:cNvPr>
          <p:cNvSpPr txBox="1"/>
          <p:nvPr/>
        </p:nvSpPr>
        <p:spPr>
          <a:xfrm>
            <a:off x="1044708" y="305294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7916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6C53-0E5C-0A93-605E-2C872B5A5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0D3EEC-7014-51A5-25B7-7C95BBC7409D}"/>
              </a:ext>
            </a:extLst>
          </p:cNvPr>
          <p:cNvSpPr/>
          <p:nvPr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AE5382-8227-AB04-F3D6-FE74582D4271}"/>
              </a:ext>
            </a:extLst>
          </p:cNvPr>
          <p:cNvSpPr/>
          <p:nvPr/>
        </p:nvSpPr>
        <p:spPr>
          <a:xfrm>
            <a:off x="240559" y="298580"/>
            <a:ext cx="8727156" cy="633706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C0A79F-71B3-728A-A290-5E4D0B99375E}"/>
              </a:ext>
            </a:extLst>
          </p:cNvPr>
          <p:cNvSpPr/>
          <p:nvPr/>
        </p:nvSpPr>
        <p:spPr>
          <a:xfrm>
            <a:off x="298309" y="298580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7ADF64-E5F3-BE95-14F6-63085F5DE3B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11DC01-7B94-5E66-F2F3-A8D8531E87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F120BAD-C276-169C-813F-9920B71C4FC4}"/>
              </a:ext>
            </a:extLst>
          </p:cNvPr>
          <p:cNvSpPr txBox="1"/>
          <p:nvPr/>
        </p:nvSpPr>
        <p:spPr>
          <a:xfrm>
            <a:off x="1004069" y="437916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Corrigez.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A4FA8BE-A616-E0C4-4DA1-04DF61FBA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441" y="1376265"/>
            <a:ext cx="5309119" cy="41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58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F795-57EE-BBA5-EC98-B65F7921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05EF18-29F9-3C2F-8481-6C66F86AEA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61A535-0CFE-3945-57BB-52F1D8BA28B4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97FC690-66CA-079A-64B6-B58F2F5BCEA3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87B2AA1-2AC1-6D22-3FB6-93AB74B7B7E4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40DBB01-98F4-8A67-6A23-74BD5B94DA00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Lecture  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52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1911500" y="1055288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92229" y="1544324"/>
            <a:ext cx="74159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L’objectif du test est de vérifier si les élèves sont capables de lire toutes les lettres présentées pendant la semaine écoulée.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L’enseignant (e ) fait passer au tableau </a:t>
            </a:r>
            <a:r>
              <a:rPr lang="fr-FR" b="1" dirty="0">
                <a:solidFill>
                  <a:srgbClr val="106585"/>
                </a:solidFill>
                <a:latin typeface="Dosis" pitchFamily="2" charset="0"/>
              </a:rPr>
              <a:t>tous les élèves de la classe 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à tour de rôle. Il demande à chaque élève de lire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une liste des lettres parmi les quatre listes proposées 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. Dans cette activité d’évaluation, </a:t>
            </a:r>
            <a:r>
              <a:rPr lang="fr-FR" b="1" u="sng" dirty="0">
                <a:solidFill>
                  <a:srgbClr val="106585"/>
                </a:solidFill>
                <a:latin typeface="Dosis" pitchFamily="2" charset="0"/>
              </a:rPr>
              <a:t>il ne faut pas corriger les erreurs. 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L’enseignant (e ) remplit la grille de suivi. Il / elle peut recopier les lettres sur une feuille ou les imprimer.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 Pendant la passation du test de la lecture, les élèves font l’activité d’écriture dans leurs livrets.</a:t>
            </a:r>
          </a:p>
          <a:p>
            <a:pPr marL="342900" indent="-342900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dirty="0">
                <a:solidFill>
                  <a:schemeClr val="accent1"/>
                </a:solidFill>
                <a:latin typeface="Dosis" panose="02010703020202060003" pitchFamily="2" charset="0"/>
              </a:rPr>
              <a:t>👉 l’élève lit toutes les lettres. </a:t>
            </a:r>
          </a:p>
          <a:p>
            <a:pPr defTabSz="609630">
              <a:spcAft>
                <a:spcPts val="1200"/>
              </a:spcAft>
            </a:pPr>
            <a:r>
              <a:rPr lang="fr-FR" dirty="0">
                <a:solidFill>
                  <a:schemeClr val="accent1"/>
                </a:solidFill>
                <a:latin typeface="Dosis" panose="02010703020202060003" pitchFamily="2" charset="0"/>
              </a:rPr>
              <a:t>       👉  On accepte le son ou le nom de la lettre</a:t>
            </a:r>
            <a:r>
              <a:rPr lang="fr-FR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4143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 e )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6B59C-2298-D185-90B7-2F256EF2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EFB165-CD70-891A-ED3C-C6502A923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34DB8D0-398E-C3BE-9B8B-24930A2F61D7}"/>
              </a:ext>
            </a:extLst>
          </p:cNvPr>
          <p:cNvSpPr/>
          <p:nvPr/>
        </p:nvSpPr>
        <p:spPr>
          <a:xfrm>
            <a:off x="291789" y="657272"/>
            <a:ext cx="8675926" cy="59783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56778D0-AF16-E0A6-1A1D-C41369AC3B45}"/>
              </a:ext>
            </a:extLst>
          </p:cNvPr>
          <p:cNvSpPr/>
          <p:nvPr/>
        </p:nvSpPr>
        <p:spPr>
          <a:xfrm>
            <a:off x="298312" y="340078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C55A790-2923-98A0-D754-B07014ED140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F925C5-F72E-3680-E3B3-2C38B03A567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7E4B3C-2C80-1B32-D075-61F208E37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3998" y="1544482"/>
            <a:ext cx="3491508" cy="4551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ECBD0D-849F-02AC-4D34-14CC43B853F5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Faites l’activité d’écriture dans vos livrets</a:t>
            </a:r>
            <a:r>
              <a:rPr lang="fr-FR" sz="1400" dirty="0">
                <a:latin typeface="Dosis" panose="02010703020202060003" pitchFamily="2" charset="0"/>
              </a:rPr>
              <a:t>. 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8550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F9ED-69CF-3505-CB74-0FA1015F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E003AC-AE47-4648-A620-4A6E6960BF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4A7987-CF32-56ED-9630-E6210BAB2FB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9B59C48-BC21-E0C3-A510-CB7F59DC8F6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CF7D70-6A04-3664-E5CD-7A68E939555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2">
            <a:extLst>
              <a:ext uri="{FF2B5EF4-FFF2-40B4-BE49-F238E27FC236}">
                <a16:creationId xmlns:a16="http://schemas.microsoft.com/office/drawing/2014/main" id="{62C7F3D5-03F3-CA56-3626-32721A275E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 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  </a:t>
            </a:r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  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H   K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46E6FDE-F801-0CEC-F94E-18B3522FE3FE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76DA0D-9582-D428-82C2-FADA86C478EF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1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476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F0C53-1448-3E23-297D-58F62843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D445D6-4FCC-523E-4845-D89C696F12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DEE5FD-A5FC-98B2-D7A0-E4F0B2B0CA4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3FD3853-B4FD-D6FC-1977-E2DED8BCA2E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C1356D-7999-65EB-9ABA-EC03B75ABF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7ADE3A-2D29-06B5-2386-B7CD2544BC73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3A2D39-5ED9-5122-9E96-63DBBE710CA3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2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F6B04141-C8D2-DC8C-9C08-0A2E1EB8B9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7343" y="2809946"/>
            <a:ext cx="81899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 </a:t>
            </a:r>
            <a:r>
              <a:rPr lang="fr-MA" sz="96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H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  </a:t>
            </a:r>
            <a:r>
              <a:rPr lang="fr-MA" sz="96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  </a:t>
            </a:r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  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0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2653513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AEC5-4EED-DA77-E3EC-7D66008E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72910F-21C3-BA85-114F-351DBE0CD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9B0DDA-BF6C-DD26-7D2D-7D9ECFE680A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7062359-F607-C987-F241-229A9A3A7DA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2E9E8E5-2AE4-6327-6F28-13A9BBE8635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9EA341-5BFB-A87A-93DA-BEE1A5FF5EEB}"/>
              </a:ext>
            </a:extLst>
          </p:cNvPr>
          <p:cNvSpPr/>
          <p:nvPr/>
        </p:nvSpPr>
        <p:spPr>
          <a:xfrm>
            <a:off x="227514" y="287494"/>
            <a:ext cx="8675927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5B8E9E-C553-E9C8-6B85-3ADF2D222D32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3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9DD03623-90A3-C131-1C9D-5CEC49645B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29929" y="2809946"/>
            <a:ext cx="81899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88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  </a:t>
            </a:r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 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H   </a:t>
            </a:r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0121068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C35F-AABE-2401-5097-877A7B351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21CBEB-A5CF-241C-8FFF-4DC9A728A0E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1E75696-C0C5-10AC-5F93-A88964E5FFC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5336450-CD5A-BD18-CB05-1723DE6A941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3E29A6-4837-CC97-66BE-4E4A5E0B9E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7A96EF-26A8-FF68-0BBF-7A6DB62E37BC}"/>
              </a:ext>
            </a:extLst>
          </p:cNvPr>
          <p:cNvSpPr/>
          <p:nvPr/>
        </p:nvSpPr>
        <p:spPr>
          <a:xfrm>
            <a:off x="234037" y="2618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9F136D-3DAC-6583-9AD2-1EDE7A7CFBCE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4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DFAAF186-9E76-1BC0-F5E3-88832BDF90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29929" y="2809946"/>
            <a:ext cx="81899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  </a:t>
            </a:r>
            <a:r>
              <a:rPr lang="fr-MA" sz="96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8800" b="1" dirty="0">
                <a:solidFill>
                  <a:srgbClr val="106585"/>
                </a:solidFill>
                <a:latin typeface="Amasis MT Pro" panose="02040504050005020304" pitchFamily="18" charset="0"/>
              </a:rPr>
              <a:t>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  </a:t>
            </a:r>
            <a:r>
              <a:rPr lang="fr-MA" sz="96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 </a:t>
            </a:r>
            <a:r>
              <a:rPr lang="fr-MA" sz="10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   H</a:t>
            </a:r>
          </a:p>
        </p:txBody>
      </p:sp>
    </p:spTree>
    <p:extLst>
      <p:ext uri="{BB962C8B-B14F-4D97-AF65-F5344CB8AC3E}">
        <p14:creationId xmlns:p14="http://schemas.microsoft.com/office/powerpoint/2010/main" val="245523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25744" y="2310002"/>
            <a:ext cx="7680641" cy="3475773"/>
            <a:chOff x="3284529" y="4504976"/>
            <a:chExt cx="9587238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0497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955000" y="4803725"/>
              <a:ext cx="8760913" cy="69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semaine: 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Maman – papa – bébé – famille – garçon – fille –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Poupée – ballon – jouer – maison – jardin.</a:t>
              </a:r>
              <a:endParaRPr lang="fr-FR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24186" y="5751745"/>
              <a:ext cx="8547581" cy="2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la semaine 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G- H- I – J – K - L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3619" y="2920036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73412" y="425897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421099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8297" y="2902808"/>
            <a:ext cx="443623" cy="377749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073411" y="5237277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5189299"/>
            <a:ext cx="443623" cy="37774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1758646" y="5308004"/>
            <a:ext cx="660793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93"/>
              </a:spcAft>
            </a:pPr>
            <a:r>
              <a:rPr lang="fr-MA" sz="1867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suivi de la deuxième semaine</a:t>
            </a:r>
            <a:endParaRPr lang="fr-FR" sz="1867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418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44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75677" y="2167013"/>
            <a:ext cx="2688755" cy="273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Ouverture</a:t>
            </a:r>
            <a:endParaRPr lang="en-US" sz="1732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2541405" y="2901453"/>
            <a:ext cx="4752400" cy="1429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semaine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- 2 - 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2507641" y="4632952"/>
            <a:ext cx="4786163" cy="145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3. Pré- lecture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Semaine - 2 - 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5442</TotalTime>
  <Words>1581</Words>
  <Application>Microsoft Office PowerPoint</Application>
  <PresentationFormat>Affichage à l'écran (4:3)</PresentationFormat>
  <Paragraphs>305</Paragraphs>
  <Slides>41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4" baseType="lpstr">
      <vt:lpstr>Amasis MT Pro</vt:lpstr>
      <vt:lpstr>Arial</vt:lpstr>
      <vt:lpstr>Arimo Italics</vt:lpstr>
      <vt:lpstr>Calibri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165</cp:revision>
  <dcterms:created xsi:type="dcterms:W3CDTF">2023-09-30T23:18:14Z</dcterms:created>
  <dcterms:modified xsi:type="dcterms:W3CDTF">2025-09-22T02:30:57Z</dcterms:modified>
</cp:coreProperties>
</file>