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3"/>
  </p:notesMasterIdLst>
  <p:sldIdLst>
    <p:sldId id="257" r:id="rId2"/>
    <p:sldId id="2147482580" r:id="rId3"/>
    <p:sldId id="2147482579" r:id="rId4"/>
    <p:sldId id="2147482550" r:id="rId5"/>
    <p:sldId id="2147482581" r:id="rId6"/>
    <p:sldId id="309" r:id="rId7"/>
    <p:sldId id="2147482513" r:id="rId8"/>
    <p:sldId id="2147482483" r:id="rId9"/>
    <p:sldId id="2147482484" r:id="rId10"/>
    <p:sldId id="2147482514" r:id="rId11"/>
    <p:sldId id="2134806092" r:id="rId12"/>
    <p:sldId id="2134805481" r:id="rId13"/>
    <p:sldId id="2134805479" r:id="rId14"/>
    <p:sldId id="2134805483" r:id="rId15"/>
    <p:sldId id="2147482593" r:id="rId16"/>
    <p:sldId id="2147482630" r:id="rId17"/>
    <p:sldId id="2147482594" r:id="rId18"/>
    <p:sldId id="2147482586" r:id="rId19"/>
    <p:sldId id="2147482588" r:id="rId20"/>
    <p:sldId id="292" r:id="rId21"/>
    <p:sldId id="329" r:id="rId22"/>
    <p:sldId id="2147482595" r:id="rId23"/>
    <p:sldId id="2147482589" r:id="rId24"/>
    <p:sldId id="2147482592" r:id="rId25"/>
    <p:sldId id="2147482575" r:id="rId26"/>
    <p:sldId id="274" r:id="rId27"/>
    <p:sldId id="2134805480" r:id="rId28"/>
    <p:sldId id="2147482512" r:id="rId29"/>
    <p:sldId id="2147482576" r:id="rId30"/>
    <p:sldId id="2147482573" r:id="rId31"/>
    <p:sldId id="2134805482" r:id="rId32"/>
    <p:sldId id="2147482481" r:id="rId33"/>
    <p:sldId id="2147482597" r:id="rId34"/>
    <p:sldId id="2147482596" r:id="rId35"/>
    <p:sldId id="2147482486" r:id="rId36"/>
    <p:sldId id="2147482492" r:id="rId37"/>
    <p:sldId id="280" r:id="rId38"/>
    <p:sldId id="2147482493" r:id="rId39"/>
    <p:sldId id="2147482598" r:id="rId40"/>
    <p:sldId id="2147482599" r:id="rId41"/>
    <p:sldId id="2147482510" r:id="rId42"/>
    <p:sldId id="2147482488" r:id="rId43"/>
    <p:sldId id="2147482489" r:id="rId44"/>
    <p:sldId id="2147482490" r:id="rId45"/>
    <p:sldId id="2147482601" r:id="rId46"/>
    <p:sldId id="2147482602" r:id="rId47"/>
    <p:sldId id="2147482577" r:id="rId48"/>
    <p:sldId id="2147482491" r:id="rId49"/>
    <p:sldId id="277" r:id="rId50"/>
    <p:sldId id="2147482603" r:id="rId51"/>
    <p:sldId id="2147482604" r:id="rId52"/>
    <p:sldId id="2147482582" r:id="rId53"/>
    <p:sldId id="2147482605" r:id="rId54"/>
    <p:sldId id="2147482584" r:id="rId55"/>
    <p:sldId id="2147482606" r:id="rId56"/>
    <p:sldId id="2147482583" r:id="rId57"/>
    <p:sldId id="2147482585" r:id="rId58"/>
    <p:sldId id="2147482628" r:id="rId59"/>
    <p:sldId id="2147482629" r:id="rId60"/>
    <p:sldId id="2147482619" r:id="rId61"/>
    <p:sldId id="2147482620" r:id="rId62"/>
    <p:sldId id="2147482626" r:id="rId63"/>
    <p:sldId id="2147482621" r:id="rId64"/>
    <p:sldId id="2147482622" r:id="rId65"/>
    <p:sldId id="2147482624" r:id="rId66"/>
    <p:sldId id="2147482627" r:id="rId67"/>
    <p:sldId id="2147482508" r:id="rId68"/>
    <p:sldId id="2147482509" r:id="rId69"/>
    <p:sldId id="2147482518" r:id="rId70"/>
    <p:sldId id="286" r:id="rId71"/>
    <p:sldId id="2134805485" r:id="rId72"/>
    <p:sldId id="2147482503" r:id="rId73"/>
    <p:sldId id="2147482505" r:id="rId74"/>
    <p:sldId id="2147482504" r:id="rId75"/>
    <p:sldId id="2147482501" r:id="rId76"/>
    <p:sldId id="2147482578" r:id="rId77"/>
    <p:sldId id="2147482506" r:id="rId78"/>
    <p:sldId id="2134807344" r:id="rId79"/>
    <p:sldId id="2134804803" r:id="rId80"/>
    <p:sldId id="289" r:id="rId81"/>
    <p:sldId id="290" r:id="rId8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89" Type="http://schemas.microsoft.com/office/2015/10/relationships/revisionInfo" Target="revisionInfo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9/18/2025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7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0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8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9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1.png"/><Relationship Id="rId5" Type="http://schemas.openxmlformats.org/officeDocument/2006/relationships/image" Target="../media/image26.jpeg"/><Relationship Id="rId4" Type="http://schemas.openxmlformats.org/officeDocument/2006/relationships/image" Target="../media/image20.sv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5.png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6.jpe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2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5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4" Type="http://schemas.openxmlformats.org/officeDocument/2006/relationships/image" Target="../media/image2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49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52.png"/><Relationship Id="rId4" Type="http://schemas.openxmlformats.org/officeDocument/2006/relationships/image" Target="../media/image2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3.png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2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53.png"/><Relationship Id="rId4" Type="http://schemas.openxmlformats.org/officeDocument/2006/relationships/image" Target="../media/image2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51.xml"/><Relationship Id="rId7" Type="http://schemas.openxmlformats.org/officeDocument/2006/relationships/image" Target="../media/image20.sv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55.xml"/><Relationship Id="rId7" Type="http://schemas.openxmlformats.org/officeDocument/2006/relationships/image" Target="../media/image20.sv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62.xml"/><Relationship Id="rId7" Type="http://schemas.openxmlformats.org/officeDocument/2006/relationships/image" Target="../media/image20.sv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64.png"/><Relationship Id="rId4" Type="http://schemas.openxmlformats.org/officeDocument/2006/relationships/image" Target="../media/image20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63.png"/><Relationship Id="rId5" Type="http://schemas.openxmlformats.org/officeDocument/2006/relationships/image" Target="../media/image64.pn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5" Type="http://schemas.openxmlformats.org/officeDocument/2006/relationships/image" Target="../media/image64.png"/><Relationship Id="rId4" Type="http://schemas.openxmlformats.org/officeDocument/2006/relationships/image" Target="../media/image20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6" Type="http://schemas.openxmlformats.org/officeDocument/2006/relationships/image" Target="../media/image68.png"/><Relationship Id="rId5" Type="http://schemas.openxmlformats.org/officeDocument/2006/relationships/image" Target="../media/image64.png"/><Relationship Id="rId4" Type="http://schemas.openxmlformats.org/officeDocument/2006/relationships/image" Target="../media/image20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1.jpe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7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73.png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74.png"/><Relationship Id="rId2" Type="http://schemas.openxmlformats.org/officeDocument/2006/relationships/video" Target="NULL" TargetMode="External"/><Relationship Id="rId1" Type="http://schemas.openxmlformats.org/officeDocument/2006/relationships/tags" Target="../tags/tag106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image" Target="../media/image75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20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7" Type="http://schemas.openxmlformats.org/officeDocument/2006/relationships/image" Target="../media/image75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20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microsoft.com/office/2007/relationships/hdphoto" Target="../media/hdphoto2.wd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Relationship Id="rId6" Type="http://schemas.openxmlformats.org/officeDocument/2006/relationships/image" Target="../media/image80.png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81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80.png"/><Relationship Id="rId5" Type="http://schemas.openxmlformats.org/officeDocument/2006/relationships/tags" Target="../tags/tag120.xml"/><Relationship Id="rId10" Type="http://schemas.openxmlformats.org/officeDocument/2006/relationships/image" Target="../media/image20.svg"/><Relationship Id="rId4" Type="http://schemas.openxmlformats.org/officeDocument/2006/relationships/tags" Target="../tags/tag119.xml"/><Relationship Id="rId9" Type="http://schemas.openxmlformats.org/officeDocument/2006/relationships/image" Target="../media/image19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83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27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5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2428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bonjour- au revoir – je m’appelle – comment tu t’appelles? Comment ça va? – je vais bien merci</a:t>
            </a:r>
            <a:endParaRPr lang="fr-FR" sz="24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4016581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0" y="276149"/>
            <a:ext cx="6599391" cy="426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Aujourd’hui, nous allons revoir ensemble le vocabulaire que nous avons déjà appris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7256C6C-4022-072F-2B19-F0FD210F649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6899" y="3616850"/>
            <a:ext cx="1437873" cy="178050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813DC60-76BD-50D3-E29E-893140A18C4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4333" y="3589286"/>
            <a:ext cx="1683167" cy="1780505"/>
          </a:xfrm>
          <a:prstGeom prst="rect">
            <a:avLst/>
          </a:prstGeom>
        </p:spPr>
      </p:pic>
      <p:pic>
        <p:nvPicPr>
          <p:cNvPr id="18" name="Image 17" descr="Une image contenant dessin, habits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D506752-A229-D3CC-97D4-CD20163E0C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146" y="1692918"/>
            <a:ext cx="1588958" cy="1703894"/>
          </a:xfrm>
          <a:prstGeom prst="rect">
            <a:avLst/>
          </a:prstGeom>
        </p:spPr>
      </p:pic>
      <p:pic>
        <p:nvPicPr>
          <p:cNvPr id="19" name="Image 18" descr="Une image contenant garçon, dessin humoristique, habits, personne&#10;&#10;Le contenu généré par l’IA peut être incorrect.">
            <a:extLst>
              <a:ext uri="{FF2B5EF4-FFF2-40B4-BE49-F238E27FC236}">
                <a16:creationId xmlns:a16="http://schemas.microsoft.com/office/drawing/2014/main" id="{EB48EA1D-71D1-2335-2D4C-1B4A6DD791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298" y="1520208"/>
            <a:ext cx="1683167" cy="20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88391C-F48F-B126-7817-F9F72BACBB9D}"/>
              </a:ext>
            </a:extLst>
          </p:cNvPr>
          <p:cNvSpPr txBox="1"/>
          <p:nvPr/>
        </p:nvSpPr>
        <p:spPr>
          <a:xfrm>
            <a:off x="818602" y="127577"/>
            <a:ext cx="773430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34732058"/>
              </p:ext>
            </p:extLst>
          </p:nvPr>
        </p:nvGraphicFramePr>
        <p:xfrm>
          <a:off x="234036" y="9940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AACCD1A-565D-773C-8F7C-8BEE06F0E6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0066" y="1619969"/>
            <a:ext cx="2683869" cy="361806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44AEF6BD-CD76-7547-68BA-8423C1E704AB}"/>
              </a:ext>
            </a:extLst>
          </p:cNvPr>
          <p:cNvSpPr/>
          <p:nvPr/>
        </p:nvSpPr>
        <p:spPr>
          <a:xfrm>
            <a:off x="1132373" y="864738"/>
            <a:ext cx="2518833" cy="1455737"/>
          </a:xfrm>
          <a:prstGeom prst="wedgeRoundRectCallout">
            <a:avLst>
              <a:gd name="adj1" fmla="val 71299"/>
              <a:gd name="adj2" fmla="val 5247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bonjour</a:t>
            </a:r>
          </a:p>
        </p:txBody>
      </p:sp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9504C7-BE07-4ABF-1D96-38C821B86719}"/>
              </a:ext>
            </a:extLst>
          </p:cNvPr>
          <p:cNvSpPr txBox="1"/>
          <p:nvPr/>
        </p:nvSpPr>
        <p:spPr>
          <a:xfrm>
            <a:off x="1057011" y="280010"/>
            <a:ext cx="772309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MA" sz="1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revoir. </a:t>
            </a:r>
            <a:r>
              <a:rPr lang="en-US" sz="1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“au revoir”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MA" sz="13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5FD17B2-C625-3A2F-43A2-CD52A8AEA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6325" y="1868161"/>
            <a:ext cx="2311350" cy="31216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631C998-6631-33E4-600F-A4E2F198E5B9}"/>
              </a:ext>
            </a:extLst>
          </p:cNvPr>
          <p:cNvSpPr/>
          <p:nvPr/>
        </p:nvSpPr>
        <p:spPr>
          <a:xfrm>
            <a:off x="1132373" y="864738"/>
            <a:ext cx="2518833" cy="1455737"/>
          </a:xfrm>
          <a:prstGeom prst="wedgeRoundRectCallout">
            <a:avLst>
              <a:gd name="adj1" fmla="val 71299"/>
              <a:gd name="adj2" fmla="val 5247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Au revoir</a:t>
            </a:r>
          </a:p>
        </p:txBody>
      </p:sp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431FC0-B88E-E370-B604-26E6D84ABBB3}"/>
              </a:ext>
            </a:extLst>
          </p:cNvPr>
          <p:cNvSpPr txBox="1"/>
          <p:nvPr/>
        </p:nvSpPr>
        <p:spPr>
          <a:xfrm>
            <a:off x="1193832" y="339852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vais dire le dialogue entre les deux filles. (expliquer en arabe). </a:t>
            </a:r>
          </a:p>
        </p:txBody>
      </p:sp>
      <p:pic>
        <p:nvPicPr>
          <p:cNvPr id="6" name="Image 5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A6D3123A-82F0-3F9C-5C06-29F566AFA5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48" y="1602800"/>
            <a:ext cx="1866174" cy="365240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C7BF2D6D-B61F-BE52-49EF-A32DFC407D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08" y="1208314"/>
            <a:ext cx="2337137" cy="44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C926D41-82C3-5FDD-0EDE-5B6FBCF8150C}"/>
              </a:ext>
            </a:extLst>
          </p:cNvPr>
          <p:cNvSpPr txBox="1"/>
          <p:nvPr/>
        </p:nvSpPr>
        <p:spPr>
          <a:xfrm>
            <a:off x="1193832" y="339852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Bonjour, comment ça va? Répétez. </a:t>
            </a:r>
          </a:p>
        </p:txBody>
      </p:sp>
      <p:pic>
        <p:nvPicPr>
          <p:cNvPr id="6" name="Image 5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3963A1E5-CD2B-499C-7414-19335CDDC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48" y="1602800"/>
            <a:ext cx="1866174" cy="365240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EB344619-766D-4666-CC56-DA05902FFD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08" y="1208314"/>
            <a:ext cx="2337137" cy="4441371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4777A0A7-FF23-BD8E-74E3-1811073CEE96}"/>
              </a:ext>
            </a:extLst>
          </p:cNvPr>
          <p:cNvSpPr/>
          <p:nvPr/>
        </p:nvSpPr>
        <p:spPr>
          <a:xfrm>
            <a:off x="4010394" y="980779"/>
            <a:ext cx="2026170" cy="814347"/>
          </a:xfrm>
          <a:prstGeom prst="wedgeRoundRectCallout">
            <a:avLst>
              <a:gd name="adj1" fmla="val 31655"/>
              <a:gd name="adj2" fmla="val 8493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396497"/>
                </a:solidFill>
              </a:rPr>
              <a:t>Bonjour, comment ça va?</a:t>
            </a:r>
          </a:p>
        </p:txBody>
      </p:sp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193832" y="383458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vais  bien merci. Répétez.  </a:t>
            </a:r>
          </a:p>
        </p:txBody>
      </p:sp>
      <p:pic>
        <p:nvPicPr>
          <p:cNvPr id="6" name="Image 5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2B6EFF07-58E0-C3BA-4DD8-37A97F4B0D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48" y="1602800"/>
            <a:ext cx="1866174" cy="365240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FAAEB5B-B306-F901-1C24-ED47DF04A9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4FBC9CBC-FA83-0B44-B09D-B6C0EFE7E8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08" y="1208314"/>
            <a:ext cx="2337137" cy="4441371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ECAEFAF4-BBFD-74A1-A587-9ADB02785F14}"/>
              </a:ext>
            </a:extLst>
          </p:cNvPr>
          <p:cNvSpPr/>
          <p:nvPr/>
        </p:nvSpPr>
        <p:spPr>
          <a:xfrm>
            <a:off x="635648" y="987432"/>
            <a:ext cx="2137399" cy="730752"/>
          </a:xfrm>
          <a:prstGeom prst="wedgeRoundRectCallout">
            <a:avLst>
              <a:gd name="adj1" fmla="val 31655"/>
              <a:gd name="adj2" fmla="val 8493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396497"/>
                </a:solidFill>
              </a:rPr>
              <a:t>Je vais bien, merci. </a:t>
            </a:r>
          </a:p>
        </p:txBody>
      </p:sp>
    </p:spTree>
    <p:extLst>
      <p:ext uri="{BB962C8B-B14F-4D97-AF65-F5344CB8AC3E}">
        <p14:creationId xmlns:p14="http://schemas.microsoft.com/office/powerpoint/2010/main" val="3362312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5A478-311D-F56E-3677-728F146C7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0707DB0-B86B-9190-C063-AF684271AEFC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238EA73-D912-A86F-FAAB-4F37C8225D5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9705315-5933-A62C-585F-B5DA6D62C517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4D69F0C6-2964-8C9C-39C3-FA11AD455539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3CFA18-668C-EF4A-1A33-55B35EFD0FFD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DEF564-F905-CFB6-4D2D-4F43C79AB68C}"/>
              </a:ext>
            </a:extLst>
          </p:cNvPr>
          <p:cNvSpPr txBox="1"/>
          <p:nvPr/>
        </p:nvSpPr>
        <p:spPr>
          <a:xfrm>
            <a:off x="830737" y="224641"/>
            <a:ext cx="6764381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Répétez</a:t>
            </a:r>
            <a:endParaRPr lang="en-US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43A9BD8-2868-4F2B-8914-34A756E8D9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8016607"/>
              </p:ext>
            </p:extLst>
          </p:nvPr>
        </p:nvGraphicFramePr>
        <p:xfrm>
          <a:off x="217210" y="-158997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E54D289-80E9-8867-3ADD-FDC34E1F663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3348" y="1690771"/>
            <a:ext cx="2714259" cy="34764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321B8D-7143-561C-12FE-92E8514EB0D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1" y="1735993"/>
            <a:ext cx="2714258" cy="3366136"/>
          </a:xfrm>
          <a:prstGeom prst="rect">
            <a:avLst/>
          </a:prstGeom>
        </p:spPr>
      </p:pic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446EAE6D-DDB1-E349-F073-6815369C69E9}"/>
              </a:ext>
            </a:extLst>
          </p:cNvPr>
          <p:cNvSpPr/>
          <p:nvPr/>
        </p:nvSpPr>
        <p:spPr>
          <a:xfrm>
            <a:off x="5392886" y="917058"/>
            <a:ext cx="2015620" cy="985174"/>
          </a:xfrm>
          <a:prstGeom prst="wedgeRoundRectCallout">
            <a:avLst>
              <a:gd name="adj1" fmla="val -14146"/>
              <a:gd name="adj2" fmla="val 15380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Comment tu t’appelles?</a:t>
            </a:r>
          </a:p>
        </p:txBody>
      </p:sp>
    </p:spTree>
    <p:extLst>
      <p:ext uri="{BB962C8B-B14F-4D97-AF65-F5344CB8AC3E}">
        <p14:creationId xmlns:p14="http://schemas.microsoft.com/office/powerpoint/2010/main" val="2717180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D57C8-E55B-6EFD-7ED5-1CBFEF954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C00E547-0D0C-6D1A-CA86-CC6B82A9548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DE53348-D2E7-A68E-C779-2D95056AE009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E4EE619-6FF3-24BE-CB81-4379F4B4326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98E4881-EFC5-9E6F-8D69-DEA92934A440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C3610B-D93C-84EA-9C88-960EF5F80314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B0176D-E260-04D4-1CE5-384B3FD30373}"/>
              </a:ext>
            </a:extLst>
          </p:cNvPr>
          <p:cNvSpPr txBox="1"/>
          <p:nvPr/>
        </p:nvSpPr>
        <p:spPr>
          <a:xfrm>
            <a:off x="792853" y="224640"/>
            <a:ext cx="8468164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m’appelle </a:t>
            </a:r>
            <a:r>
              <a:rPr lang="fr-FR" sz="14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Majd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Je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m’appelle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Répétez</a:t>
            </a:r>
            <a:endParaRPr lang="en-US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6823FDD-EA2C-515C-CA76-229B67AEA02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17210" y="-158997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C10B562-7FC0-1DDA-61FC-4BF655399A0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3348" y="1690771"/>
            <a:ext cx="2714259" cy="34764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38B093-AB43-80EB-E10F-E6776DD4EBB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1" y="1735993"/>
            <a:ext cx="2714258" cy="3366136"/>
          </a:xfrm>
          <a:prstGeom prst="rect">
            <a:avLst/>
          </a:prstGeom>
        </p:spPr>
      </p:pic>
      <p:sp>
        <p:nvSpPr>
          <p:cNvPr id="11" name="Bulle narrative : rectangle à coins arrondis 10">
            <a:extLst>
              <a:ext uri="{FF2B5EF4-FFF2-40B4-BE49-F238E27FC236}">
                <a16:creationId xmlns:a16="http://schemas.microsoft.com/office/drawing/2014/main" id="{38F62A0A-6852-A201-D169-55221B594F68}"/>
              </a:ext>
            </a:extLst>
          </p:cNvPr>
          <p:cNvSpPr/>
          <p:nvPr/>
        </p:nvSpPr>
        <p:spPr>
          <a:xfrm>
            <a:off x="2710483" y="1035582"/>
            <a:ext cx="2253403" cy="876480"/>
          </a:xfrm>
          <a:prstGeom prst="wedgeRoundRectCallout">
            <a:avLst>
              <a:gd name="adj1" fmla="val -27065"/>
              <a:gd name="adj2" fmla="val 1672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Je m’appelle </a:t>
            </a:r>
            <a:r>
              <a:rPr lang="fr-FR" sz="2400" dirty="0" err="1">
                <a:solidFill>
                  <a:srgbClr val="396497"/>
                </a:solidFill>
              </a:rPr>
              <a:t>Majd</a:t>
            </a:r>
            <a:r>
              <a:rPr lang="fr-FR" sz="2400" dirty="0">
                <a:solidFill>
                  <a:srgbClr val="396497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46592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0" y="2175223"/>
            <a:ext cx="7800675" cy="828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du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vocabulaire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1B1628E1-4964-A7CD-D96B-8A047F2A66AA}"/>
              </a:ext>
            </a:extLst>
          </p:cNvPr>
          <p:cNvSpPr txBox="1"/>
          <p:nvPr/>
        </p:nvSpPr>
        <p:spPr>
          <a:xfrm>
            <a:off x="747448" y="3240679"/>
            <a:ext cx="7711551" cy="536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Jeu du duel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0B02D1-CFD7-DDAE-860D-DC26911E89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9726" y="4004503"/>
            <a:ext cx="1176459" cy="22374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E01A58-950C-8999-6E27-D60B546D73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4967" y="4075505"/>
            <a:ext cx="1176458" cy="216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268189" y="338003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vous  allez passer au tableau pour jouer à  deux.</a:t>
            </a:r>
          </a:p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Rida . Bonjour 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Majd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C04AAC-2A67-FF22-477E-69D8BE3AB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FC307D5F-C8B4-CBB0-96C7-B12100CBE8D5}"/>
              </a:ext>
            </a:extLst>
          </p:cNvPr>
          <p:cNvSpPr/>
          <p:nvPr/>
        </p:nvSpPr>
        <p:spPr>
          <a:xfrm>
            <a:off x="1825766" y="1233930"/>
            <a:ext cx="1794763" cy="935921"/>
          </a:xfrm>
          <a:prstGeom prst="wedgeRoundRectCallout">
            <a:avLst>
              <a:gd name="adj1" fmla="val 22843"/>
              <a:gd name="adj2" fmla="val 9572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396497"/>
                </a:solidFill>
              </a:rPr>
              <a:t>Bonjour </a:t>
            </a:r>
            <a:r>
              <a:rPr lang="fr-FR" sz="2000" dirty="0" err="1">
                <a:solidFill>
                  <a:srgbClr val="396497"/>
                </a:solidFill>
              </a:rPr>
              <a:t>Majd</a:t>
            </a:r>
            <a:endParaRPr lang="fr-FR" sz="2000" dirty="0">
              <a:solidFill>
                <a:srgbClr val="396497"/>
              </a:solidFill>
            </a:endParaRP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287E758F-85F7-8024-E0CE-DAE5A1DFA0E2}"/>
              </a:ext>
            </a:extLst>
          </p:cNvPr>
          <p:cNvSpPr/>
          <p:nvPr/>
        </p:nvSpPr>
        <p:spPr>
          <a:xfrm>
            <a:off x="5523471" y="1242980"/>
            <a:ext cx="1794763" cy="935921"/>
          </a:xfrm>
          <a:prstGeom prst="wedgeRoundRectCallout">
            <a:avLst>
              <a:gd name="adj1" fmla="val -10429"/>
              <a:gd name="adj2" fmla="val 11695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rgbClr val="396497"/>
              </a:solidFill>
            </a:endParaRPr>
          </a:p>
          <a:p>
            <a:pPr algn="ctr"/>
            <a:r>
              <a:rPr lang="fr-FR" sz="2000" dirty="0">
                <a:solidFill>
                  <a:srgbClr val="396497"/>
                </a:solidFill>
              </a:rPr>
              <a:t>Bonjour Rida</a:t>
            </a:r>
          </a:p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AE7B464-615B-49CD-F3C9-0D3D34F5C60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8189" y="2281211"/>
            <a:ext cx="2485527" cy="3424705"/>
          </a:xfrm>
          <a:prstGeom prst="rect">
            <a:avLst/>
          </a:prstGeom>
        </p:spPr>
      </p:pic>
      <p:pic>
        <p:nvPicPr>
          <p:cNvPr id="14" name="Image 13" descr="Une image contenant garçon, dessin humoristique, habits, personne&#10;&#10;Le contenu généré par l’IA peut être incorrect.">
            <a:extLst>
              <a:ext uri="{FF2B5EF4-FFF2-40B4-BE49-F238E27FC236}">
                <a16:creationId xmlns:a16="http://schemas.microsoft.com/office/drawing/2014/main" id="{A23172E8-6224-D799-37CF-291F12BD5E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4" y="1821866"/>
            <a:ext cx="3452327" cy="3628001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FD373-B8B5-7702-583E-69FB2DC98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863A476-4FC9-0D01-EFAF-4C562FE6DC9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7F19F1B-2D57-A349-3D71-6D69B54A9B29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1685C6E-9A4C-63A9-7315-7277E412B7C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44B466AF-4A70-BD0B-72A4-C5A8B4CEFF21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B3C385D-4A53-03D7-F310-5B432E9399D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9031A7-0CB2-FE02-0463-37975E3B5FD8}"/>
              </a:ext>
            </a:extLst>
          </p:cNvPr>
          <p:cNvSpPr txBox="1"/>
          <p:nvPr/>
        </p:nvSpPr>
        <p:spPr>
          <a:xfrm>
            <a:off x="1190791" y="289734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Comment ça va?    </a:t>
            </a:r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 bien merci. Répétez.  </a:t>
            </a:r>
          </a:p>
        </p:txBody>
      </p:sp>
      <p:pic>
        <p:nvPicPr>
          <p:cNvPr id="6" name="Image 5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98B2E4DD-B2BE-FEDC-CDA0-0367EA95E2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48" y="1602800"/>
            <a:ext cx="1866174" cy="365240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A5929D3-92A7-13CE-CC1E-3BECE61E40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A1EE02F6-BCDB-C869-98FA-B365682E46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08" y="1208314"/>
            <a:ext cx="2337137" cy="4441371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116EAD1-F6D0-77A7-D347-BAC1DC276B6B}"/>
              </a:ext>
            </a:extLst>
          </p:cNvPr>
          <p:cNvSpPr/>
          <p:nvPr/>
        </p:nvSpPr>
        <p:spPr>
          <a:xfrm>
            <a:off x="736430" y="1245016"/>
            <a:ext cx="1701800" cy="592251"/>
          </a:xfrm>
          <a:prstGeom prst="wedgeRoundRectCallout">
            <a:avLst>
              <a:gd name="adj1" fmla="val 31655"/>
              <a:gd name="adj2" fmla="val 8493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vais bien, merci. 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64AC43CC-2CD9-4C6F-099B-C3D9D8F2A71B}"/>
              </a:ext>
            </a:extLst>
          </p:cNvPr>
          <p:cNvSpPr/>
          <p:nvPr/>
        </p:nvSpPr>
        <p:spPr>
          <a:xfrm>
            <a:off x="4282708" y="1208314"/>
            <a:ext cx="1701800" cy="592251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Comment ça va?</a:t>
            </a:r>
          </a:p>
        </p:txBody>
      </p:sp>
    </p:spTree>
    <p:extLst>
      <p:ext uri="{BB962C8B-B14F-4D97-AF65-F5344CB8AC3E}">
        <p14:creationId xmlns:p14="http://schemas.microsoft.com/office/powerpoint/2010/main" val="2150417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58DF0-E1CA-9740-9062-3DC272A70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3432572-63CE-6794-FB27-781A352EEE4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246D83B-D3BD-B22A-2928-B5999A145749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D53A23C-BE15-F3F8-0D56-26D56F93EC52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3229384F-AE24-0142-68ED-09C7950D7B7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78A6DF-F1DC-76B9-18AE-23EDAE70167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B8A3889-50AD-EADB-E1E6-523C7BD204CD}"/>
              </a:ext>
            </a:extLst>
          </p:cNvPr>
          <p:cNvSpPr txBox="1"/>
          <p:nvPr/>
        </p:nvSpPr>
        <p:spPr>
          <a:xfrm>
            <a:off x="1268189" y="338003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    Je m’appelle </a:t>
            </a:r>
            <a:r>
              <a:rPr lang="fr-MA" sz="1400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Majd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D80C34-57E4-F52E-FF69-9B3AE30FDD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57E4EB3-14F8-C269-CE82-C77DF82CDA6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4564" y="2083732"/>
            <a:ext cx="2714258" cy="336613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2712639F-50DB-B3FA-1805-30B154E67AC3}"/>
              </a:ext>
            </a:extLst>
          </p:cNvPr>
          <p:cNvSpPr/>
          <p:nvPr/>
        </p:nvSpPr>
        <p:spPr>
          <a:xfrm>
            <a:off x="1825766" y="1233930"/>
            <a:ext cx="1794763" cy="935921"/>
          </a:xfrm>
          <a:prstGeom prst="wedgeRoundRectCallout">
            <a:avLst>
              <a:gd name="adj1" fmla="val 22843"/>
              <a:gd name="adj2" fmla="val 9572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396497"/>
                </a:solidFill>
              </a:rPr>
              <a:t>Je m’appelle </a:t>
            </a:r>
            <a:r>
              <a:rPr lang="fr-FR" sz="2000" dirty="0" err="1">
                <a:solidFill>
                  <a:srgbClr val="396497"/>
                </a:solidFill>
              </a:rPr>
              <a:t>Majd</a:t>
            </a:r>
            <a:endParaRPr lang="fr-FR" sz="2000" dirty="0">
              <a:solidFill>
                <a:srgbClr val="396497"/>
              </a:solidFill>
            </a:endParaRP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1575EA03-F7AA-FFC7-BB12-DC42DFB84306}"/>
              </a:ext>
            </a:extLst>
          </p:cNvPr>
          <p:cNvSpPr/>
          <p:nvPr/>
        </p:nvSpPr>
        <p:spPr>
          <a:xfrm>
            <a:off x="5523471" y="1242980"/>
            <a:ext cx="1794763" cy="935921"/>
          </a:xfrm>
          <a:prstGeom prst="wedgeRoundRectCallout">
            <a:avLst>
              <a:gd name="adj1" fmla="val -10429"/>
              <a:gd name="adj2" fmla="val 11695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rgbClr val="396497"/>
              </a:solidFill>
            </a:endParaRPr>
          </a:p>
          <a:p>
            <a:pPr algn="ctr"/>
            <a:r>
              <a:rPr lang="fr-FR" sz="2000" dirty="0">
                <a:solidFill>
                  <a:srgbClr val="396497"/>
                </a:solidFill>
              </a:rPr>
              <a:t>Comment tu t’appelles?</a:t>
            </a:r>
          </a:p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B0E5736-D6CC-5638-ED8E-671F2DA0EE9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365" y="2001189"/>
            <a:ext cx="2714259" cy="347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92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5E13F-B672-4888-070C-E3EA0EC8A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0235B0F-3EE2-FCDB-6CB3-9E9C633782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1F634F5-4212-6E0E-0844-1BDBA229007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E502748-E0C3-37C7-5B6C-B5B1308A5DC8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38031A57-96EC-895D-145A-F933ED53580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6F8DCF-6071-9CBA-E045-2C91E0B8C672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9BF3DC6-7460-39D4-467C-A0BB0B6E77E5}"/>
              </a:ext>
            </a:extLst>
          </p:cNvPr>
          <p:cNvSpPr txBox="1"/>
          <p:nvPr/>
        </p:nvSpPr>
        <p:spPr>
          <a:xfrm>
            <a:off x="1268189" y="338003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 Rida . Au revoir Lina.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BB732B-FEA3-1337-2FA8-7BE6B16206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39B5CF75-C5DE-546B-F284-D65E83558B5E}"/>
              </a:ext>
            </a:extLst>
          </p:cNvPr>
          <p:cNvSpPr/>
          <p:nvPr/>
        </p:nvSpPr>
        <p:spPr>
          <a:xfrm>
            <a:off x="1825766" y="1233930"/>
            <a:ext cx="1794763" cy="935921"/>
          </a:xfrm>
          <a:prstGeom prst="wedgeRoundRectCallout">
            <a:avLst>
              <a:gd name="adj1" fmla="val 22843"/>
              <a:gd name="adj2" fmla="val 9572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396497"/>
                </a:solidFill>
              </a:rPr>
              <a:t>Au revoir Lina</a:t>
            </a: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BA81D2A1-9AA8-599D-BD6F-7105AABC4ED0}"/>
              </a:ext>
            </a:extLst>
          </p:cNvPr>
          <p:cNvSpPr/>
          <p:nvPr/>
        </p:nvSpPr>
        <p:spPr>
          <a:xfrm>
            <a:off x="5523471" y="1242980"/>
            <a:ext cx="1794763" cy="935921"/>
          </a:xfrm>
          <a:prstGeom prst="wedgeRoundRectCallout">
            <a:avLst>
              <a:gd name="adj1" fmla="val -10429"/>
              <a:gd name="adj2" fmla="val 11695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rgbClr val="396497"/>
              </a:solidFill>
            </a:endParaRPr>
          </a:p>
          <a:p>
            <a:pPr algn="ctr"/>
            <a:r>
              <a:rPr lang="fr-FR" sz="2000" dirty="0">
                <a:solidFill>
                  <a:srgbClr val="396497"/>
                </a:solidFill>
              </a:rPr>
              <a:t>Au revoir Rida </a:t>
            </a:r>
          </a:p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50C7E92-FDA0-CB9B-0931-3E5E45F30C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2689" y="2001189"/>
            <a:ext cx="2714258" cy="3476457"/>
          </a:xfrm>
          <a:prstGeom prst="rect">
            <a:avLst/>
          </a:prstGeom>
        </p:spPr>
      </p:pic>
      <p:pic>
        <p:nvPicPr>
          <p:cNvPr id="15" name="Image 14" descr="Une image contenant dessin, dessin humoristiqu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CB1FC66E-8F8A-1820-478A-5E841757143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335" y="2407172"/>
            <a:ext cx="2628487" cy="30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60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036" y="361258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938F8A-BB93-8DCE-F743-7C1C2D3F2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80" y="1329660"/>
            <a:ext cx="5410955" cy="48107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27780" y="3743846"/>
            <a:ext cx="1255138" cy="222799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725D2D-7220-7749-7A33-AA4E86229AC0}"/>
              </a:ext>
            </a:extLst>
          </p:cNvPr>
          <p:cNvSpPr/>
          <p:nvPr/>
        </p:nvSpPr>
        <p:spPr>
          <a:xfrm>
            <a:off x="3536302" y="3735058"/>
            <a:ext cx="1255138" cy="222799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7119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825672" y="330166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chanter un petit extrait </a:t>
            </a:r>
            <a:r>
              <a:rPr lang="fr-FR" sz="1400" b="1" dirty="0">
                <a:solidFill>
                  <a:srgbClr val="A6A6A6"/>
                </a:solidFill>
              </a:rPr>
              <a:t>de la chanson. Suivez avec le doigt sur la charte des lettres</a:t>
            </a:r>
            <a:r>
              <a:rPr lang="fr-FR" sz="1400" b="1" i="1" dirty="0">
                <a:solidFill>
                  <a:srgbClr val="A6A6A6"/>
                </a:solidFill>
              </a:rPr>
              <a:t>. ( Deux fois)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pic>
        <p:nvPicPr>
          <p:cNvPr id="5" name="WhatsApp Audio 2025-08-24 à 19.56.11_01f9af25">
            <a:hlinkClick r:id="" action="ppaction://media"/>
            <a:extLst>
              <a:ext uri="{FF2B5EF4-FFF2-40B4-BE49-F238E27FC236}">
                <a16:creationId xmlns:a16="http://schemas.microsoft.com/office/drawing/2014/main" id="{4E229D5A-C0BC-DA5C-5802-7D5C81170D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85.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936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7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305456" cy="2202667"/>
            <a:chOff x="3302073" y="4600550"/>
            <a:chExt cx="9449854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1058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de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 bonjour- au revoir – je m’appelle – comment tu t’appelles?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Comment ça va? – je vais bien merci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 E et F.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E et F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les lettres  E et F.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4198388" y="1320834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E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5924175" y="1261635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F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E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E,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e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 e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4C514C-C359-BC05-5552-BBCD8285545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Eléphant. Lisons ensemble «  éléphant».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7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LEPHANT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2596DDF-5A23-D256-C20B-84B345B8BA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3364" y="1161960"/>
            <a:ext cx="4777273" cy="30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EB8AB-EB70-DE86-3A8C-DF3242F80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453F46-45CB-AC1F-4450-9FF6CEDEE91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506E91C-7753-1F11-5CFC-036510D4438D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FB7D47-5EA8-3035-5AE9-9E3EF38E1AD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0F45C-5687-E5C9-3C5E-2CC43DF88FD8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F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B8B2761-C7C4-2C2B-355C-A25923E7DAC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1C07F16-D8C1-D837-9186-EB2B31753F42}"/>
              </a:ext>
            </a:extLst>
          </p:cNvPr>
          <p:cNvSpPr txBox="1"/>
          <p:nvPr/>
        </p:nvSpPr>
        <p:spPr>
          <a:xfrm>
            <a:off x="1019395" y="336168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F,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 f».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3E2993-3978-1315-B155-71270D57799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396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903645" y="333892"/>
            <a:ext cx="7411353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Fille. Lisons ensemble «  fille 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7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F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ILLE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A383D70-6C67-2D5B-DE02-22570948780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09BC84-E37F-EB7D-149C-E83D5F5C9C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1380" y="1247509"/>
            <a:ext cx="1981240" cy="278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27" y="4379142"/>
            <a:ext cx="2761269" cy="18758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98" y="5265321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E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E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E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E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A2147-5340-3127-A3A1-C08134E5E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9153BE-9EE8-51BC-9590-E26327E0DB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C1EA97-99D4-949F-7023-CAA5FD73642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1BBC1E-9348-274B-F57A-AF57611096B1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BE3768-BE44-5A5A-44F3-59DDC8DF5187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FF3E74-E62F-BB78-118F-44FCB78FD2F8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EE5B234-66CD-04A6-9E96-48AA67F73916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F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E699BA-47B3-6AAA-D585-BB263583F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C6839D-365A-BA75-1399-8C92B5A7DDC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729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7EE42-53A9-3267-7185-6DCF8F4E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12FBD2-1716-F910-9AAD-7BE45BA235D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C97E92-CE3A-1DD9-007A-386F406951D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008EAF-F76B-894A-CF95-F52F39078BC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F08EF-98FA-907C-153A-BCE8441772F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52E282C-8635-BA81-0541-0031863405D6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1478F77-69DE-9738-A540-CA10567D6FE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F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2D9C604-F5DD-851A-6FD1-E8963FB12A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4FD9417-34CC-410D-222B-139EE23346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3A8394A-0193-24D6-DB5C-86EA64083A50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F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E662D-23A4-30EB-AC5C-6131F20CEC00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F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76E36A-D4AB-7018-5A9D-B49ACDAB379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3909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9ABB-7789-0BC8-60BF-1AA95FAE5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8238A1-02BF-321F-BEF0-861D72DBA4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688FD8-AA7C-DA1C-7BCA-18C61AB16C8C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354E9C6-FC13-5038-42DA-C4ED2E08122B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878AA41-3E20-C76A-4E9B-ACFCAEC1DF7E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E30BF6-AF3D-8B14-C4D0-619ECE677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66" y="4298570"/>
            <a:ext cx="3392096" cy="23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897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322409" y="99729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B F E F H E F E D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E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2">
            <a:extLst>
              <a:ext uri="{FF2B5EF4-FFF2-40B4-BE49-F238E27FC236}">
                <a16:creationId xmlns:a16="http://schemas.microsoft.com/office/drawing/2014/main" id="{806F855C-8908-B97A-6D36-6DEAB03D17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B F E F H E F E D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E.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026AC7C1-2659-9180-8600-3975D3EC15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 F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F H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F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D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1D1F6-80D8-06B2-15F8-0486851DE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23174F-F176-4E0B-0A72-0B0A2F1AFEB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C802DD-872A-F1F4-824A-15EDD4CD08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C6169B-279E-B37A-CD7E-BABE93ADA21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EA928E-B6FD-1FC9-A0BC-5693714DF59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5645543-7EA3-A8D5-18C6-81A26E03FA05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81DAC2-8E98-5120-E365-F30A14ECD55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F?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4BA829-CBE9-38FC-5436-6518740B339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CC133AF-5D01-0477-A078-569B625BE04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2">
            <a:extLst>
              <a:ext uri="{FF2B5EF4-FFF2-40B4-BE49-F238E27FC236}">
                <a16:creationId xmlns:a16="http://schemas.microsoft.com/office/drawing/2014/main" id="{A86B6A11-D8CB-6C5E-C032-2A568783FD3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B F E F H E F E D</a:t>
            </a:r>
          </a:p>
        </p:txBody>
      </p:sp>
    </p:spTree>
    <p:extLst>
      <p:ext uri="{BB962C8B-B14F-4D97-AF65-F5344CB8AC3E}">
        <p14:creationId xmlns:p14="http://schemas.microsoft.com/office/powerpoint/2010/main" val="17201537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1D172-1E2C-EA25-2B43-EDAD420E7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535E76-B828-2427-96E6-D4FD1BDD1A8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F5A0394-5861-1CAA-8E3F-D81406EC4EB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8BF3E9-C1C7-00CE-4815-D72F0F260AA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0B867E-6DE8-DE75-2CA8-E9F2B78AA9D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EEEDA9A-A3EE-1B45-F975-2A013EF4428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B36A5C-D2C0-6DDC-E502-65EFB3CEB5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F.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31197AE-69D9-3353-3602-92EAB01D1D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46B326F1-B7CA-44A7-6881-E11F1604945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B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F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F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H E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F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 D</a:t>
            </a:r>
          </a:p>
        </p:txBody>
      </p:sp>
    </p:spTree>
    <p:extLst>
      <p:ext uri="{BB962C8B-B14F-4D97-AF65-F5344CB8AC3E}">
        <p14:creationId xmlns:p14="http://schemas.microsoft.com/office/powerpoint/2010/main" val="20290065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 E et F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écrire les lettres  E et F.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9C355D-F93F-BD23-4052-A2C58E84454A}"/>
              </a:ext>
            </a:extLst>
          </p:cNvPr>
          <p:cNvSpPr txBox="1"/>
          <p:nvPr/>
        </p:nvSpPr>
        <p:spPr>
          <a:xfrm>
            <a:off x="4129953" y="1349437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E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2293177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6116776" y="1320834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F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25C8FB41-9E1D-860B-A5B7-65287C3C1F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2387" y="1875173"/>
            <a:ext cx="5240403" cy="3135366"/>
          </a:xfrm>
          <a:prstGeom prst="rect">
            <a:avLst/>
          </a:prstGeom>
        </p:spPr>
      </p:pic>
      <p:pic>
        <p:nvPicPr>
          <p:cNvPr id="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177" y="144219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F33599EC-ED0C-6413-491D-F4D576645875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24D42A2-0449-FDF1-9829-BAD12CB37457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CC7EA5FB-D855-12CD-4180-35B2A5681CF2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91BEB969-01CD-1CA2-AC4B-93D09BE19F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EF8544-FB4C-3D51-D900-5EE6904971C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1F3BD6D-1B14-0806-F846-9D3E21FB05C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102EFAB-E6F6-5DD6-7B72-70934ED08541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BAC2034D-E121-69DC-49AB-BDA0C6C35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2A6D1026-8A57-7A33-A3E9-45C36DDC797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B7AAE02-99F0-235A-F9C7-5447CCDC4A34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993D14E-510E-C5C0-89FD-11E47325B8C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4C7592FD-651D-AAB9-2955-35040EB23B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09F052-3D64-75AA-82AE-367DD5BD815E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0159E743-0BF4-E6F5-2246-BE739B2B5254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6FC19169-EAEE-094F-36ED-550CDFF06D2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7F88CAD3-E6EA-0F93-9FDE-58A873D743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574B7DCE-676F-A9AB-B582-B717F6CCA571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279F342-969D-CA29-8241-1ECFE0B8BD78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CB00452-673B-0A7E-7CB6-1E478241FF9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AE80F2E6-DC5A-CE19-6D70-648816A098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69979E4-D601-B496-5C30-B4143925E11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trace un grand  trait de haut en bas 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363E4CD-9AE6-CCA2-5DAC-F952CAF6D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1" y="1787103"/>
            <a:ext cx="5240403" cy="3223436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274E31F-E0A5-F337-3EC2-A8DB31073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364" y="339882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A0094A-2322-D766-64A5-CC29CC83766B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reviens en haut.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65035F3-CED3-81F1-2B77-1CCDCFDD6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1" y="1787103"/>
            <a:ext cx="5240403" cy="3223436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97B06D39-703B-856E-A4DC-A703C9E43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365" y="131125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188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2BC8-7997-8D61-2AA4-94B7B991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455718-5694-B396-EF37-D517F74DCC5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4F985D-50B8-9432-935F-1F5E6AB772B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30EE77-4BBF-7E9A-91B4-3D427F75260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39A9BA-EEB1-EFF5-7F72-1E1432A6393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3432270-B5C6-D204-3D84-64B161AF428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8D1FD-0398-C92B-F713-DD91943C05C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F592-8882-74AD-AFFD-3B380C2C97A5}"/>
              </a:ext>
            </a:extLst>
          </p:cNvPr>
          <p:cNvSpPr txBox="1"/>
          <p:nvPr/>
        </p:nvSpPr>
        <p:spPr>
          <a:xfrm>
            <a:off x="1059061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 petit trait vers la droite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DE3D315-6CD4-7AB9-35AD-67B882714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D51E277-6867-0701-5F29-6848AEA3CCA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5A45D9FF-414A-F689-BF7A-F950AF4E32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3" y="1892577"/>
            <a:ext cx="5417684" cy="3029889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087D1D6-7E4F-7016-8E35-42AA70DD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227" y="131125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3582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70BBA-339F-AE8B-97DF-AD07717D4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C241BE-B482-CD40-DA29-903FA1C73FC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11011A-347A-D616-FAAA-90F71E0577D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5285DA-1FD5-80E7-91AC-D179D20CF0D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BD6AE6-64F5-F5F1-C625-E197A371C121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A6ABA49-7481-9008-8648-AAA62B3AF0A7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F6FCC1-BD3C-4866-7FBB-7A672323A1CD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0B8FE8-300B-386C-2B64-0BA89F7740D5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reviens au milieu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AA13594-87F2-0604-2E0B-EC89C45127F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BF5B75C-5284-5E0C-ABC6-BDC6E2D667D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43F1F016-A119-EC7F-E5DB-6B7EC564EA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3" y="1892577"/>
            <a:ext cx="5417684" cy="3029889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BA24025-C8DF-A633-D2BD-EBAC39E98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631" y="230768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4316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423FE-A083-1EC7-E419-F6D293AC3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649324-1C3F-6D3D-93B1-CEB2FB8FF68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8D193BC-BF31-CE22-71C2-1712D978B6B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62DBE9-AE23-9913-D61C-4F3D62CBD6C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34F6A0-1960-DC0A-A298-869ADE25156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86E127E-A3E7-A3A5-EB8E-F2628E5E3716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8982A4-6B0A-F5AB-D5E0-BD78DA8981C1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8F8150-885D-8F92-9B1F-A968C401788C}"/>
              </a:ext>
            </a:extLst>
          </p:cNvPr>
          <p:cNvSpPr txBox="1"/>
          <p:nvPr/>
        </p:nvSpPr>
        <p:spPr>
          <a:xfrm>
            <a:off x="939968" y="448818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 petit trait vers la droite.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2E166CC-D549-B7A3-610E-C560085F07C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6D5BB4E-D480-41FF-6F4D-9BF73FD12AF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4D4E28E8-2221-3D77-E9AA-59BA23C144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9885" y="1787103"/>
            <a:ext cx="5417684" cy="3251428"/>
          </a:xfrm>
          <a:prstGeom prst="rect">
            <a:avLst/>
          </a:prstGeom>
        </p:spPr>
      </p:pic>
      <p:pic>
        <p:nvPicPr>
          <p:cNvPr id="1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1B5C6E0-94C5-8403-125F-48812589D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643" y="237170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0782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6FFAB-1015-0BCB-674C-4454F2401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99ECA-0A47-41F1-7DB0-55A8E2B3E6E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3E2E48-5677-4358-188A-F5A5E8FAE8BB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D69EE3-A2AF-1FFE-9D97-0975B3A92DE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9A8A7A4-8A7B-4518-C87C-1AC373AED19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1202C52-8858-A93C-3646-2ED4D3C606AC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1A9D7-6A24-C92B-2356-E7F78F8C13D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6A02417-B83E-F0C2-824E-707D280BAB03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reviens en bas.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D96339A-0646-8AC5-CE53-5C9441ABBA3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AA7D4FF-68FA-5CBE-3389-A3E7B1A08EF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CC59ACB1-10EA-ED81-81BC-00A3B0506B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9885" y="1787103"/>
            <a:ext cx="5417684" cy="3251428"/>
          </a:xfrm>
          <a:prstGeom prst="rect">
            <a:avLst/>
          </a:prstGeom>
        </p:spPr>
      </p:pic>
      <p:pic>
        <p:nvPicPr>
          <p:cNvPr id="18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DE1F0C1D-AE8D-FE5E-8DD5-74C8B8373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814" y="3278029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0724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600E0-BA56-C27F-13DB-9D110AEDE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4A9DF7-757F-9797-B364-1CD794A7275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C2166C0-4510-8FF4-294D-430E7F8C9DA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5F8830-9A64-C1A2-E74E-FB67BF6055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F431C16-33D4-FFD0-9D64-B6D1958CFED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D39AE-34C8-F382-CBC4-63480DE5D861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592E295-0CBB-BE59-DCE1-600C0EC15A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BDD81B7-8E03-FC8F-424D-ABA4F7D51DF3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 petit trait vers la droite.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F3E94D47-4920-EEBA-3F98-20E1ED9C77F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2164ACFD-74F8-736A-7E59-741EDB19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9884" y="1846197"/>
            <a:ext cx="5297283" cy="3127019"/>
          </a:xfrm>
          <a:prstGeom prst="rect">
            <a:avLst/>
          </a:prstGeom>
        </p:spPr>
      </p:pic>
      <p:pic>
        <p:nvPicPr>
          <p:cNvPr id="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885C4D08-8B09-6B86-D2CE-C890C70A0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620" y="328749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2014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26924-AC7C-1326-CB32-901915E4D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C7C380-DDAA-9F69-DB0D-FCFEF5F078C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0CBE205-4EB1-23F3-2098-BB158292477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489622-5010-949A-F550-08831DD3B0D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D7EF5E0-0700-5E46-C64B-B118A3FDCAA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2E3E7C-1EA3-A6C6-BCDC-8BB50873DF0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B334B0E-617A-9A10-DD6D-77363B62791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93D5BC5-328E-D869-48A6-C2C4157229E0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E83CE74-2999-0591-220C-0B33418BEB0D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458BF3EE-51E2-B8BE-CF3D-72016A5E15B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BB523E6-32E2-AF48-4868-92324B324C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9884" y="1846197"/>
            <a:ext cx="5297283" cy="3127019"/>
          </a:xfrm>
          <a:prstGeom prst="rect">
            <a:avLst/>
          </a:prstGeom>
        </p:spPr>
      </p:pic>
      <p:pic>
        <p:nvPicPr>
          <p:cNvPr id="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19EC5DEC-42EF-812E-780E-E8A59C16C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53" y="1400354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4678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E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1B973CA-0A4B-54CE-2774-60185B5C9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9884" y="1846197"/>
            <a:ext cx="5297283" cy="312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F8891-25E1-CD2A-EA5C-CEF206CF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4962986-5FE9-8D92-1C45-B11CAA01CD0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D937AD-5080-799E-F972-D50E25DE753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1B3EC4-0234-C028-65E3-0DD82991690F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E84783B-FA72-9EE8-1359-3054CC28AB84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588A202-85BD-C4C3-C1AF-431BC6D2E6F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3EBB5-395D-9AA9-6686-8315E7F901B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4BAC7F-12E4-76AC-E944-D7EB5058D57D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Pour écrire la lettre F, je commence en haut.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0C69A4B-826B-1978-C5E0-7041FE307D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BAB287-5B64-4EB3-2FAC-EBD7EE0C090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A0406E2-429E-BEA5-17CC-B3BFDFD497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844" y="1977630"/>
            <a:ext cx="5141058" cy="3004917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60B8901-FA78-6B72-CFA8-54EE30496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08" y="157990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7542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05F4-90D5-8EF4-6D56-E9C3FC46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E2BD10-0B03-2AEA-D2F1-C7955240C066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7D57D17-5093-56EA-4C8B-B3931581807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8822C7-72EF-6D22-ED9F-EB97B9743BE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798227-A6F9-6CE5-CDA2-D2B6D8CE78FA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3E38AA-9201-AB17-FD63-B1157A8B844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E5523A-0DA0-3146-B9D7-EF7A12A2F8C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DB45E9-E595-A323-D579-8B449EF59D6E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trace un grand  trait de haut en bas 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197C987-35F4-9EC6-2887-570A60A49F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9A78B7C-EB4E-9816-7326-0995D9BFA37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2C48A61-775C-19D8-985A-9578CDEBF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33" y="1977631"/>
            <a:ext cx="4949934" cy="2902739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6F64C138-9AD1-4762-F4FE-FC6215D1E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120" y="333929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2208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86BDE-669A-8603-8553-8511199A8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8AF3EB-FF72-AB59-EB47-DDA14E79379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B551E40-590F-A515-5B25-ED83610DB45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AB1708-397E-9AB3-11E8-A9E25C19EFE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4D1BD3-8F05-F059-4184-BCFA5A808E3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67DFFF2-6644-B6F4-F46C-E509B4B8ABC6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7A4431-B4A6-AE17-B834-1AE630E96C0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21D0A77-1213-9DDE-00C1-04A8391B4588}"/>
              </a:ext>
            </a:extLst>
          </p:cNvPr>
          <p:cNvSpPr txBox="1"/>
          <p:nvPr/>
        </p:nvSpPr>
        <p:spPr>
          <a:xfrm>
            <a:off x="905018" y="35283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reviens en haut.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7B443C2-6E92-E334-E6C0-C85667DF56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3EE0C25-77A3-1811-61A6-DD76AF9558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414D8820-2D4E-BCE8-6EAB-9D073E9EB6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33" y="1977631"/>
            <a:ext cx="4949934" cy="2902739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59D2B36-B5A8-074B-AAE5-18668034E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516" y="144219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1894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09DD8-30F6-3C7A-A9C9-0A34036E9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A48393-4CBC-73DD-718F-6046A5B0ED5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EB38E4-9A5F-3AA3-05C5-C253F6875A4C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A1B0BB-EC83-4995-8CC9-82D8E93F6A6C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BBAA76-0B64-77A1-6A32-DE0B54347BF4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5268E2E-2E86-461A-6F30-EEBA0D60BA4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9B21A6-623A-BBDF-92BC-571269464475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BC89F3-B6C5-7AB7-B7F0-80D64837B42D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fais un petit trait vers la droite. 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3F6F84B-9293-A1C8-04C7-B7062688CE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ABD746-0CF4-0013-F628-526B3D786B4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BE91893-358C-C699-560A-98C839D904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30" y="2062065"/>
            <a:ext cx="5124863" cy="2946343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141F9EF-2B60-6322-2A92-68D82A7DF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68" y="157990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7215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4F79F-3B10-4FA0-70CB-3AC1DE17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EEE173E-1F4B-FBA9-975F-316440270F5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F792A7-1CDC-0D43-94FF-AE91DEE1D2E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A9FA54F-D618-8D20-2951-AC8D21C79566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C9D7DE-EC0F-7ADD-BE5F-13984461A57C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4988997-ABF1-F4C5-E2EB-C61B2885F7C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BC89FE-A994-CDA6-9EA4-CAAB8E47B5AC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640DE9B-AC91-426E-811F-2CE5742EA013}"/>
              </a:ext>
            </a:extLst>
          </p:cNvPr>
          <p:cNvSpPr txBox="1"/>
          <p:nvPr/>
        </p:nvSpPr>
        <p:spPr>
          <a:xfrm>
            <a:off x="905018" y="35283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reviens au milieu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F65023B-229B-6B60-86AA-92A253D871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497A26E-D1AD-F081-BACF-4D1C6071588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DA666104-EC1B-3EE9-CC3A-CF352E905C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29" y="2051072"/>
            <a:ext cx="5124864" cy="2957335"/>
          </a:xfrm>
          <a:prstGeom prst="rect">
            <a:avLst/>
          </a:prstGeom>
        </p:spPr>
      </p:pic>
      <p:pic>
        <p:nvPicPr>
          <p:cNvPr id="18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032088E2-F2BF-87EB-2498-AEE01F84F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449" y="237170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0399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6E39F-5953-E5DC-C378-DAAD316C1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238978-1E77-B460-0FC3-D6A1731CFA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989600-3A3C-ADC0-26E7-05B2F7BD7A4B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DEDFDD5-EEA5-44A4-2527-60CD460FDDA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06FE48-6F7C-4CAF-F902-3FF360DD261B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BD10774-4708-F455-901F-7EECEB315D3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9A32D-C253-BBF5-5521-08DFE6CF854D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2DD8AB-80E4-AC07-6C6A-12B3468AB5CF}"/>
              </a:ext>
            </a:extLst>
          </p:cNvPr>
          <p:cNvSpPr txBox="1"/>
          <p:nvPr/>
        </p:nvSpPr>
        <p:spPr>
          <a:xfrm>
            <a:off x="905018" y="35283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  trait vers la droite.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A585CB0-7AC3-D5C2-137D-F3D06F4F1F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BF4CF47-77C8-BD57-101F-F2B617D87DA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CB8144A2-919A-A358-F2A9-3CBD617A3B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27" y="2051070"/>
            <a:ext cx="5124864" cy="2957335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297ECDC-F92F-19A2-FC55-8D856A0BD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784" y="237170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364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CE1E8-E68B-C05E-76CD-E3528CE48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1D4BF94-E6D6-A3E2-BBC1-98C10032F99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FA5B3E-8A99-6C21-76C0-0561492F7AE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D11935-B1F7-E25C-41FC-7031F85530A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8897021-29ED-9133-9D2C-F20B384B5DA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A802D8-DF7F-35B5-CB33-17BBB435EB9C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A050F4-E3F7-9FC7-074B-CE8BA3F7AA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190CDF7-B44A-AB46-A813-067B08561D7E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7EAC2BF-6070-3679-EA7B-EE5B1A4752A5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8643A21A-2ECD-BACA-EF41-2FA7BF3644F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7401068-9FAD-D70B-3448-096DDE3871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27" y="2051070"/>
            <a:ext cx="5124864" cy="2957335"/>
          </a:xfrm>
          <a:prstGeom prst="rect">
            <a:avLst/>
          </a:prstGeom>
        </p:spPr>
      </p:pic>
      <p:pic>
        <p:nvPicPr>
          <p:cNvPr id="8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9BF04A44-8BAC-B524-F754-E00EE6B47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119" y="1504264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3883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9384E2E-7CF0-8187-F3E3-CB9E112793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F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389300F-17B0-60B5-6223-2F37A25540A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4932286-7902-4535-2CDF-CF078B336A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27" y="2051070"/>
            <a:ext cx="5124864" cy="29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les lettres E et F.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WhatsApp Video 2025-09-11 at 15.26.08">
            <a:hlinkClick r:id="" action="ppaction://media"/>
            <a:extLst>
              <a:ext uri="{FF2B5EF4-FFF2-40B4-BE49-F238E27FC236}">
                <a16:creationId xmlns:a16="http://schemas.microsoft.com/office/drawing/2014/main" id="{FF4633E1-C77D-6650-166A-D34B109BD4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01177" end="372081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3600" y="2057400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9" y="320019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6 .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les lettres E et Fet les images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674" y="1647887"/>
            <a:ext cx="2860650" cy="35622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37625" y="3548970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8350DE-391A-CAAC-AFDD-3A39AFE789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37624" y="2052588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7656" y="1348078"/>
            <a:ext cx="6950709" cy="2410832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9221" y="3758910"/>
            <a:ext cx="6947579" cy="241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les lettres E et F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674" y="1647887"/>
            <a:ext cx="2860650" cy="35622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16153" y="4553436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16153" y="2941084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540" y="1669647"/>
            <a:ext cx="6236920" cy="152708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E6EFE2F-E026-0691-7DB9-CF803E41D5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8810" y="3705905"/>
            <a:ext cx="6746380" cy="152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15589" y="2381898"/>
            <a:ext cx="5123411" cy="796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Tic – Tac – Toc 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EC744817-DACE-220E-9959-66CDD824163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0782" y="3532758"/>
            <a:ext cx="1802436" cy="20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406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58859" y="44487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jouer au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jeu tic – tac – toc.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537B9DB-F209-0457-C470-155D38BDE0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670094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1D87AEF-82B4-A1B8-6FE6-00BD3B48024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5388" y="1566540"/>
            <a:ext cx="2239423" cy="20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508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7397" y="448802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spcAft>
                <a:spcPts val="1200"/>
              </a:spcAft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jeu se joue avec deux joueurs. Dans chaque partie,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deux lettres seulement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sont utilisées :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D9AFAF2-A065-DAFA-9AD4-99DD03AE6C9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15634868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D59042B-BC24-648E-8A9A-4F78748B0F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9553" y="2329972"/>
            <a:ext cx="2689436" cy="26339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50E9034-F15F-F800-A097-9190956D38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5546" y="2329972"/>
            <a:ext cx="2689436" cy="256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A9F5B51-C210-07DD-1FCF-D298D65102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6517830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Jeu de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Jeu de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237" y="0"/>
            <a:ext cx="903952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9872" y="217534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056" y="3391337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04334" y="5732992"/>
            <a:ext cx="2494772" cy="155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Freeform 9"/>
          <p:cNvSpPr/>
          <p:nvPr/>
        </p:nvSpPr>
        <p:spPr>
          <a:xfrm>
            <a:off x="52805" y="5224248"/>
            <a:ext cx="1326840" cy="1644794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333865" y="5012567"/>
            <a:ext cx="1757900" cy="1856474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C657CF9-4D78-8D9F-2A8A-DB4320222CE9}"/>
              </a:ext>
            </a:extLst>
          </p:cNvPr>
          <p:cNvSpPr txBox="1"/>
          <p:nvPr/>
        </p:nvSpPr>
        <p:spPr>
          <a:xfrm>
            <a:off x="798632" y="3390458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5178993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va chanter tous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F8062C-D53A-E1D1-5173-5683801B73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0197953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3D06AD9C-0704-7761-42E7-512150F78F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18" end="97314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3569" y="1604866"/>
            <a:ext cx="6335484" cy="401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4973</TotalTime>
  <Words>2345</Words>
  <Application>Microsoft Office PowerPoint</Application>
  <PresentationFormat>Affichage à l'écran (4:3)</PresentationFormat>
  <Paragraphs>578</Paragraphs>
  <Slides>81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81</vt:i4>
      </vt:variant>
    </vt:vector>
  </HeadingPairs>
  <TitlesOfParts>
    <vt:vector size="94" baseType="lpstr">
      <vt:lpstr>Arial</vt:lpstr>
      <vt:lpstr>Arimo Italics</vt:lpstr>
      <vt:lpstr>Calibri</vt:lpstr>
      <vt:lpstr>Calibri </vt:lpstr>
      <vt:lpstr>Cambria</vt:lpstr>
      <vt:lpstr>Carelia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144</cp:revision>
  <dcterms:created xsi:type="dcterms:W3CDTF">2023-09-30T23:18:14Z</dcterms:created>
  <dcterms:modified xsi:type="dcterms:W3CDTF">2025-09-18T08:24:18Z</dcterms:modified>
</cp:coreProperties>
</file>