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0"/>
  </p:notesMasterIdLst>
  <p:sldIdLst>
    <p:sldId id="257" r:id="rId2"/>
    <p:sldId id="2147482580" r:id="rId3"/>
    <p:sldId id="2147482579" r:id="rId4"/>
    <p:sldId id="2147482550" r:id="rId5"/>
    <p:sldId id="2147482581" r:id="rId6"/>
    <p:sldId id="309" r:id="rId7"/>
    <p:sldId id="2147482513" r:id="rId8"/>
    <p:sldId id="2147482483" r:id="rId9"/>
    <p:sldId id="2147482484" r:id="rId10"/>
    <p:sldId id="2147482514" r:id="rId11"/>
    <p:sldId id="2134806092" r:id="rId12"/>
    <p:sldId id="2134805481" r:id="rId13"/>
    <p:sldId id="2134805479" r:id="rId14"/>
    <p:sldId id="2134805483" r:id="rId15"/>
    <p:sldId id="2147482586" r:id="rId16"/>
    <p:sldId id="2147482588" r:id="rId17"/>
    <p:sldId id="292" r:id="rId18"/>
    <p:sldId id="329" r:id="rId19"/>
    <p:sldId id="2147482589" r:id="rId20"/>
    <p:sldId id="2147482592" r:id="rId21"/>
    <p:sldId id="2147482575" r:id="rId22"/>
    <p:sldId id="274" r:id="rId23"/>
    <p:sldId id="2134805480" r:id="rId24"/>
    <p:sldId id="2147482512" r:id="rId25"/>
    <p:sldId id="2147482576" r:id="rId26"/>
    <p:sldId id="2147482573" r:id="rId27"/>
    <p:sldId id="2134805482" r:id="rId28"/>
    <p:sldId id="2147482481" r:id="rId29"/>
    <p:sldId id="2147482486" r:id="rId30"/>
    <p:sldId id="2147482492" r:id="rId31"/>
    <p:sldId id="280" r:id="rId32"/>
    <p:sldId id="2147482493" r:id="rId33"/>
    <p:sldId id="2147482510" r:id="rId34"/>
    <p:sldId id="2147482488" r:id="rId35"/>
    <p:sldId id="2147482489" r:id="rId36"/>
    <p:sldId id="2147482490" r:id="rId37"/>
    <p:sldId id="2147482577" r:id="rId38"/>
    <p:sldId id="2147482491" r:id="rId39"/>
    <p:sldId id="277" r:id="rId40"/>
    <p:sldId id="2147482582" r:id="rId41"/>
    <p:sldId id="2147482584" r:id="rId42"/>
    <p:sldId id="2147482583" r:id="rId43"/>
    <p:sldId id="2147482585" r:id="rId44"/>
    <p:sldId id="2147482508" r:id="rId45"/>
    <p:sldId id="2147482509" r:id="rId46"/>
    <p:sldId id="2147482518" r:id="rId47"/>
    <p:sldId id="286" r:id="rId48"/>
    <p:sldId id="2134805485" r:id="rId49"/>
    <p:sldId id="2147482503" r:id="rId50"/>
    <p:sldId id="2147482505" r:id="rId51"/>
    <p:sldId id="2147482504" r:id="rId52"/>
    <p:sldId id="2147482501" r:id="rId53"/>
    <p:sldId id="2147482578" r:id="rId54"/>
    <p:sldId id="2147482506" r:id="rId55"/>
    <p:sldId id="2134807344" r:id="rId56"/>
    <p:sldId id="2134804803" r:id="rId57"/>
    <p:sldId id="289" r:id="rId58"/>
    <p:sldId id="290" r:id="rId5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7D"/>
    <a:srgbClr val="1B4955"/>
    <a:srgbClr val="1E5260"/>
    <a:srgbClr val="153943"/>
    <a:srgbClr val="396497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9/14/2025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7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0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8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9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1.png"/><Relationship Id="rId5" Type="http://schemas.openxmlformats.org/officeDocument/2006/relationships/image" Target="../media/image26.jpeg"/><Relationship Id="rId4" Type="http://schemas.openxmlformats.org/officeDocument/2006/relationships/image" Target="../media/image20.sv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5.png"/><Relationship Id="rId4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36.jpe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1.png"/><Relationship Id="rId5" Type="http://schemas.openxmlformats.org/officeDocument/2006/relationships/image" Target="../media/image32.png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31.png"/><Relationship Id="rId5" Type="http://schemas.openxmlformats.org/officeDocument/2006/relationships/image" Target="../media/image32.png"/><Relationship Id="rId4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2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3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4" Type="http://schemas.openxmlformats.org/officeDocument/2006/relationships/image" Target="../media/image2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4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49.png"/><Relationship Id="rId4" Type="http://schemas.openxmlformats.org/officeDocument/2006/relationships/image" Target="../media/image2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0.png"/><Relationship Id="rId4" Type="http://schemas.openxmlformats.org/officeDocument/2006/relationships/image" Target="../media/image2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42.xml"/><Relationship Id="rId7" Type="http://schemas.openxmlformats.org/officeDocument/2006/relationships/image" Target="../media/image20.sv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tags" Target="../tags/tag46.xml"/><Relationship Id="rId7" Type="http://schemas.openxmlformats.org/officeDocument/2006/relationships/image" Target="../media/image20.sv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microsoft.com/office/2007/relationships/hdphoto" Target="../media/hdphoto2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54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54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54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54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54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59.png"/><Relationship Id="rId4" Type="http://schemas.openxmlformats.org/officeDocument/2006/relationships/image" Target="../media/image20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55.png"/><Relationship Id="rId5" Type="http://schemas.openxmlformats.org/officeDocument/2006/relationships/image" Target="../media/image59.png"/><Relationship Id="rId4" Type="http://schemas.openxmlformats.org/officeDocument/2006/relationships/image" Target="../media/image20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jpe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6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65.png"/><Relationship Id="rId2" Type="http://schemas.openxmlformats.org/officeDocument/2006/relationships/video" Target="NULL" TargetMode="External"/><Relationship Id="rId1" Type="http://schemas.openxmlformats.org/officeDocument/2006/relationships/tags" Target="../tags/tag66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6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67.png"/><Relationship Id="rId4" Type="http://schemas.openxmlformats.org/officeDocument/2006/relationships/image" Target="../media/image20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6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68.png"/><Relationship Id="rId4" Type="http://schemas.openxmlformats.org/officeDocument/2006/relationships/image" Target="../media/image20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26.jpe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82.xml"/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12" Type="http://schemas.openxmlformats.org/officeDocument/2006/relationships/image" Target="../media/image69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11" Type="http://schemas.openxmlformats.org/officeDocument/2006/relationships/image" Target="../media/image20.svg"/><Relationship Id="rId5" Type="http://schemas.openxmlformats.org/officeDocument/2006/relationships/tags" Target="../tags/tag79.xml"/><Relationship Id="rId10" Type="http://schemas.openxmlformats.org/officeDocument/2006/relationships/image" Target="../media/image19.png"/><Relationship Id="rId4" Type="http://schemas.openxmlformats.org/officeDocument/2006/relationships/tags" Target="../tags/tag78.xml"/><Relationship Id="rId9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27.png"/><Relationship Id="rId2" Type="http://schemas.openxmlformats.org/officeDocument/2006/relationships/vide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4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139612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bonjour- au revoir –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je m’appelle – comment tu t’appelles?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6" y="2587957"/>
            <a:ext cx="4016581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05820" y="276149"/>
            <a:ext cx="6599391" cy="426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</a:rPr>
              <a:t>Aujourd’hui, nous allons revoir ensemble le vocabulaire que nous avons déjà appris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0341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7256C6C-4022-072F-2B19-F0FD210F649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6899" y="3616850"/>
            <a:ext cx="1437873" cy="178050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813DC60-76BD-50D3-E29E-893140A18C4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4333" y="3589286"/>
            <a:ext cx="1683167" cy="1780505"/>
          </a:xfrm>
          <a:prstGeom prst="rect">
            <a:avLst/>
          </a:prstGeom>
        </p:spPr>
      </p:pic>
      <p:pic>
        <p:nvPicPr>
          <p:cNvPr id="18" name="Image 17" descr="Une image contenant dessin, habits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D506752-A229-D3CC-97D4-CD20163E0C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146" y="1692918"/>
            <a:ext cx="1588958" cy="1703894"/>
          </a:xfrm>
          <a:prstGeom prst="rect">
            <a:avLst/>
          </a:prstGeom>
        </p:spPr>
      </p:pic>
      <p:pic>
        <p:nvPicPr>
          <p:cNvPr id="19" name="Image 18" descr="Une image contenant garçon, dessin humoristique, habits, personne&#10;&#10;Le contenu généré par l’IA peut être incorrect.">
            <a:extLst>
              <a:ext uri="{FF2B5EF4-FFF2-40B4-BE49-F238E27FC236}">
                <a16:creationId xmlns:a16="http://schemas.microsoft.com/office/drawing/2014/main" id="{EB48EA1D-71D1-2335-2D4C-1B4A6DD7913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298" y="1520208"/>
            <a:ext cx="1683167" cy="20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C43D00-4DFC-B562-F7B7-7E05ABB78BD7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88391C-F48F-B126-7817-F9F72BACBB9D}"/>
              </a:ext>
            </a:extLst>
          </p:cNvPr>
          <p:cNvSpPr txBox="1"/>
          <p:nvPr/>
        </p:nvSpPr>
        <p:spPr>
          <a:xfrm>
            <a:off x="818602" y="127577"/>
            <a:ext cx="7734309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Bonjour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bonjour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F6879-819E-8591-84E1-2AD8533299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34732058"/>
              </p:ext>
            </p:extLst>
          </p:nvPr>
        </p:nvGraphicFramePr>
        <p:xfrm>
          <a:off x="234036" y="9940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AACCD1A-565D-773C-8F7C-8BEE06F0E6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0066" y="1619969"/>
            <a:ext cx="2683869" cy="361806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44AEF6BD-CD76-7547-68BA-8423C1E704AB}"/>
              </a:ext>
            </a:extLst>
          </p:cNvPr>
          <p:cNvSpPr/>
          <p:nvPr/>
        </p:nvSpPr>
        <p:spPr>
          <a:xfrm>
            <a:off x="1132373" y="864738"/>
            <a:ext cx="2518833" cy="1455737"/>
          </a:xfrm>
          <a:prstGeom prst="wedgeRoundRectCallout">
            <a:avLst>
              <a:gd name="adj1" fmla="val 71299"/>
              <a:gd name="adj2" fmla="val 5247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396497"/>
                </a:solidFill>
              </a:rPr>
              <a:t>bonjour</a:t>
            </a:r>
          </a:p>
        </p:txBody>
      </p:sp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9504C7-BE07-4ABF-1D96-38C821B86719}"/>
              </a:ext>
            </a:extLst>
          </p:cNvPr>
          <p:cNvSpPr txBox="1"/>
          <p:nvPr/>
        </p:nvSpPr>
        <p:spPr>
          <a:xfrm>
            <a:off x="1057011" y="280010"/>
            <a:ext cx="772309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MA" sz="1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 revoir. </a:t>
            </a:r>
            <a:r>
              <a:rPr lang="en-US" sz="1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“au revoir” Encore </a:t>
            </a:r>
            <a:r>
              <a:rPr lang="en-US" sz="1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1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1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 au revoir”. 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en-US" sz="1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MA" sz="13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641312"/>
              </p:ext>
            </p:ext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5FD17B2-C625-3A2F-43A2-CD52A8AEA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6325" y="1868161"/>
            <a:ext cx="2311350" cy="31216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631C998-6631-33E4-600F-A4E2F198E5B9}"/>
              </a:ext>
            </a:extLst>
          </p:cNvPr>
          <p:cNvSpPr/>
          <p:nvPr/>
        </p:nvSpPr>
        <p:spPr>
          <a:xfrm>
            <a:off x="1132373" y="864738"/>
            <a:ext cx="2518833" cy="1455737"/>
          </a:xfrm>
          <a:prstGeom prst="wedgeRoundRectCallout">
            <a:avLst>
              <a:gd name="adj1" fmla="val 71299"/>
              <a:gd name="adj2" fmla="val 5247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396497"/>
                </a:solidFill>
              </a:rPr>
              <a:t>Au revoir</a:t>
            </a:r>
          </a:p>
        </p:txBody>
      </p:sp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5A478-311D-F56E-3677-728F146C7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0707DB0-B86B-9190-C063-AF684271AEFC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C238EA73-D912-A86F-FAAB-4F37C8225D5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9705315-5933-A62C-585F-B5DA6D62C517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4D69F0C6-2964-8C9C-39C3-FA11AD455539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53CFA18-668C-EF4A-1A33-55B35EFD0FFD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7DEF564-F905-CFB6-4D2D-4F43C79AB68C}"/>
              </a:ext>
            </a:extLst>
          </p:cNvPr>
          <p:cNvSpPr txBox="1"/>
          <p:nvPr/>
        </p:nvSpPr>
        <p:spPr>
          <a:xfrm>
            <a:off x="669312" y="127577"/>
            <a:ext cx="8468164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tu t’appelles?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tu t’appelles?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43A9BD8-2868-4F2B-8914-34A756E8D9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8016607"/>
              </p:ext>
            </p:extLst>
          </p:nvPr>
        </p:nvGraphicFramePr>
        <p:xfrm>
          <a:off x="217210" y="-158997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E54D289-80E9-8867-3ADD-FDC34E1F663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3348" y="1690771"/>
            <a:ext cx="2714259" cy="34764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321B8D-7143-561C-12FE-92E8514EB0D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491" y="1735993"/>
            <a:ext cx="2714258" cy="3366136"/>
          </a:xfrm>
          <a:prstGeom prst="rect">
            <a:avLst/>
          </a:prstGeom>
        </p:spPr>
      </p:pic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446EAE6D-DDB1-E349-F073-6815369C69E9}"/>
              </a:ext>
            </a:extLst>
          </p:cNvPr>
          <p:cNvSpPr/>
          <p:nvPr/>
        </p:nvSpPr>
        <p:spPr>
          <a:xfrm>
            <a:off x="5392886" y="1309980"/>
            <a:ext cx="1794763" cy="592251"/>
          </a:xfrm>
          <a:prstGeom prst="wedgeRoundRectCallout">
            <a:avLst>
              <a:gd name="adj1" fmla="val -14146"/>
              <a:gd name="adj2" fmla="val 15380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Comment tu t’appelles?</a:t>
            </a:r>
          </a:p>
        </p:txBody>
      </p:sp>
    </p:spTree>
    <p:extLst>
      <p:ext uri="{BB962C8B-B14F-4D97-AF65-F5344CB8AC3E}">
        <p14:creationId xmlns:p14="http://schemas.microsoft.com/office/powerpoint/2010/main" val="2717180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D57C8-E55B-6EFD-7ED5-1CBFEF954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C00E547-0D0C-6D1A-CA86-CC6B82A9548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DE53348-D2E7-A68E-C779-2D95056AE009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E4EE619-6FF3-24BE-CB81-4379F4B4326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98E4881-EFC5-9E6F-8D69-DEA92934A440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FC3610B-D93C-84EA-9C88-960EF5F80314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B0176D-E260-04D4-1CE5-384B3FD30373}"/>
              </a:ext>
            </a:extLst>
          </p:cNvPr>
          <p:cNvSpPr txBox="1"/>
          <p:nvPr/>
        </p:nvSpPr>
        <p:spPr>
          <a:xfrm>
            <a:off x="669312" y="127577"/>
            <a:ext cx="8468164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m’appelle Amine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Je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m’appelle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m’appelle?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6823FDD-EA2C-515C-CA76-229B67AEA02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17210" y="-158997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C10B562-7FC0-1DDA-61FC-4BF655399A0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3348" y="1690771"/>
            <a:ext cx="2714259" cy="34764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38B093-AB43-80EB-E10F-E6776DD4EBB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491" y="1735993"/>
            <a:ext cx="2714258" cy="3366136"/>
          </a:xfrm>
          <a:prstGeom prst="rect">
            <a:avLst/>
          </a:prstGeom>
        </p:spPr>
      </p:pic>
      <p:sp>
        <p:nvSpPr>
          <p:cNvPr id="11" name="Bulle narrative : rectangle à coins arrondis 10">
            <a:extLst>
              <a:ext uri="{FF2B5EF4-FFF2-40B4-BE49-F238E27FC236}">
                <a16:creationId xmlns:a16="http://schemas.microsoft.com/office/drawing/2014/main" id="{38F62A0A-6852-A201-D169-55221B594F68}"/>
              </a:ext>
            </a:extLst>
          </p:cNvPr>
          <p:cNvSpPr/>
          <p:nvPr/>
        </p:nvSpPr>
        <p:spPr>
          <a:xfrm>
            <a:off x="2710483" y="1319810"/>
            <a:ext cx="1794763" cy="592251"/>
          </a:xfrm>
          <a:prstGeom prst="wedgeRoundRectCallout">
            <a:avLst>
              <a:gd name="adj1" fmla="val -27065"/>
              <a:gd name="adj2" fmla="val 16724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Je m’appelle Amine?</a:t>
            </a:r>
          </a:p>
        </p:txBody>
      </p:sp>
    </p:spTree>
    <p:extLst>
      <p:ext uri="{BB962C8B-B14F-4D97-AF65-F5344CB8AC3E}">
        <p14:creationId xmlns:p14="http://schemas.microsoft.com/office/powerpoint/2010/main" val="2946592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0" y="2175223"/>
            <a:ext cx="7800675" cy="828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du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vocabulaire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1B1628E1-4964-A7CD-D96B-8A047F2A66AA}"/>
              </a:ext>
            </a:extLst>
          </p:cNvPr>
          <p:cNvSpPr txBox="1"/>
          <p:nvPr/>
        </p:nvSpPr>
        <p:spPr>
          <a:xfrm>
            <a:off x="747448" y="3240679"/>
            <a:ext cx="7711551" cy="536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3262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Jeu du duel</a:t>
            </a:r>
            <a:endParaRPr lang="en-US" sz="2966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20B02D1-CFD7-DDAE-860D-DC26911E894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39726" y="4004503"/>
            <a:ext cx="1176459" cy="22374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1E01A58-950C-8999-6E27-D60B546D73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4967" y="4075505"/>
            <a:ext cx="1176458" cy="216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268189" y="338003"/>
            <a:ext cx="75975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vous  allez passer au tableau pour jouer à  deux.</a:t>
            </a:r>
          </a:p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Rida . Bonjour 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Majd</a:t>
            </a:r>
            <a:endParaRPr lang="fr-MA" sz="14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5C04AAC-2A67-FF22-477E-69D8BE3ABE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0341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FC307D5F-C8B4-CBB0-96C7-B12100CBE8D5}"/>
              </a:ext>
            </a:extLst>
          </p:cNvPr>
          <p:cNvSpPr/>
          <p:nvPr/>
        </p:nvSpPr>
        <p:spPr>
          <a:xfrm>
            <a:off x="1825766" y="1233930"/>
            <a:ext cx="1794763" cy="935921"/>
          </a:xfrm>
          <a:prstGeom prst="wedgeRoundRectCallout">
            <a:avLst>
              <a:gd name="adj1" fmla="val 22843"/>
              <a:gd name="adj2" fmla="val 9572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396497"/>
                </a:solidFill>
              </a:rPr>
              <a:t>Bonjour </a:t>
            </a:r>
            <a:r>
              <a:rPr lang="fr-FR" sz="2000" dirty="0" err="1">
                <a:solidFill>
                  <a:srgbClr val="396497"/>
                </a:solidFill>
              </a:rPr>
              <a:t>Majd</a:t>
            </a:r>
            <a:endParaRPr lang="fr-FR" sz="2000" dirty="0">
              <a:solidFill>
                <a:srgbClr val="396497"/>
              </a:solidFill>
            </a:endParaRP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287E758F-85F7-8024-E0CE-DAE5A1DFA0E2}"/>
              </a:ext>
            </a:extLst>
          </p:cNvPr>
          <p:cNvSpPr/>
          <p:nvPr/>
        </p:nvSpPr>
        <p:spPr>
          <a:xfrm>
            <a:off x="5523471" y="1242980"/>
            <a:ext cx="1794763" cy="935921"/>
          </a:xfrm>
          <a:prstGeom prst="wedgeRoundRectCallout">
            <a:avLst>
              <a:gd name="adj1" fmla="val -10429"/>
              <a:gd name="adj2" fmla="val 11695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rgbClr val="396497"/>
              </a:solidFill>
            </a:endParaRPr>
          </a:p>
          <a:p>
            <a:pPr algn="ctr"/>
            <a:r>
              <a:rPr lang="fr-FR" sz="2000" dirty="0">
                <a:solidFill>
                  <a:srgbClr val="396497"/>
                </a:solidFill>
              </a:rPr>
              <a:t>Bonjour Rida</a:t>
            </a:r>
          </a:p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AE7B464-615B-49CD-F3C9-0D3D34F5C60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8189" y="2281211"/>
            <a:ext cx="2485527" cy="3424705"/>
          </a:xfrm>
          <a:prstGeom prst="rect">
            <a:avLst/>
          </a:prstGeom>
        </p:spPr>
      </p:pic>
      <p:pic>
        <p:nvPicPr>
          <p:cNvPr id="14" name="Image 13" descr="Une image contenant garçon, dessin humoristique, habits, personne&#10;&#10;Le contenu généré par l’IA peut être incorrect.">
            <a:extLst>
              <a:ext uri="{FF2B5EF4-FFF2-40B4-BE49-F238E27FC236}">
                <a16:creationId xmlns:a16="http://schemas.microsoft.com/office/drawing/2014/main" id="{A23172E8-6224-D799-37CF-291F12BD5E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4" y="1821866"/>
            <a:ext cx="3452327" cy="3628001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58DF0-E1CA-9740-9062-3DC272A70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3432572-63CE-6794-FB27-781A352EEE4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246D83B-D3BD-B22A-2928-B5999A145749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D53A23C-BE15-F3F8-0D56-26D56F93EC52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3229384F-AE24-0142-68ED-09C7950D7B7D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78A6DF-F1DC-76B9-18AE-23EDAE70167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B8A3889-50AD-EADB-E1E6-523C7BD204CD}"/>
              </a:ext>
            </a:extLst>
          </p:cNvPr>
          <p:cNvSpPr txBox="1"/>
          <p:nvPr/>
        </p:nvSpPr>
        <p:spPr>
          <a:xfrm>
            <a:off x="1268189" y="338003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tu t’appelles?    Je m’appelle </a:t>
            </a:r>
            <a:r>
              <a:rPr lang="fr-MA" sz="1400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Majd</a:t>
            </a:r>
            <a:endParaRPr lang="fr-MA" sz="14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9D80C34-57E4-F52E-FF69-9B3AE30FDD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57E4EB3-14F8-C269-CE82-C77DF82CDA6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24564" y="2083732"/>
            <a:ext cx="2714258" cy="336613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ACC06C6-247C-4812-3755-9368B8DE8569}"/>
              </a:ext>
            </a:extLst>
          </p:cNvPr>
          <p:cNvSpPr txBox="1"/>
          <p:nvPr/>
        </p:nvSpPr>
        <p:spPr>
          <a:xfrm>
            <a:off x="1152688" y="574923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2712639F-50DB-B3FA-1805-30B154E67AC3}"/>
              </a:ext>
            </a:extLst>
          </p:cNvPr>
          <p:cNvSpPr/>
          <p:nvPr/>
        </p:nvSpPr>
        <p:spPr>
          <a:xfrm>
            <a:off x="1825766" y="1233930"/>
            <a:ext cx="1794763" cy="935921"/>
          </a:xfrm>
          <a:prstGeom prst="wedgeRoundRectCallout">
            <a:avLst>
              <a:gd name="adj1" fmla="val 22843"/>
              <a:gd name="adj2" fmla="val 9572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396497"/>
                </a:solidFill>
              </a:rPr>
              <a:t>Je m’appelle </a:t>
            </a:r>
            <a:r>
              <a:rPr lang="fr-FR" sz="2000" dirty="0" err="1">
                <a:solidFill>
                  <a:srgbClr val="396497"/>
                </a:solidFill>
              </a:rPr>
              <a:t>Majd</a:t>
            </a:r>
            <a:endParaRPr lang="fr-FR" sz="2000" dirty="0">
              <a:solidFill>
                <a:srgbClr val="396497"/>
              </a:solidFill>
            </a:endParaRPr>
          </a:p>
        </p:txBody>
      </p:sp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1575EA03-F7AA-FFC7-BB12-DC42DFB84306}"/>
              </a:ext>
            </a:extLst>
          </p:cNvPr>
          <p:cNvSpPr/>
          <p:nvPr/>
        </p:nvSpPr>
        <p:spPr>
          <a:xfrm>
            <a:off x="5523471" y="1242980"/>
            <a:ext cx="1794763" cy="935921"/>
          </a:xfrm>
          <a:prstGeom prst="wedgeRoundRectCallout">
            <a:avLst>
              <a:gd name="adj1" fmla="val -10429"/>
              <a:gd name="adj2" fmla="val 11695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rgbClr val="396497"/>
              </a:solidFill>
            </a:endParaRPr>
          </a:p>
          <a:p>
            <a:pPr algn="ctr"/>
            <a:r>
              <a:rPr lang="fr-FR" sz="2000" dirty="0">
                <a:solidFill>
                  <a:srgbClr val="396497"/>
                </a:solidFill>
              </a:rPr>
              <a:t>Comment tu t’appelles?</a:t>
            </a:r>
          </a:p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B0E5736-D6CC-5638-ED8E-671F2DA0EE9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365" y="2001189"/>
            <a:ext cx="2714259" cy="347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292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5E13F-B672-4888-070C-E3EA0EC8A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0235B0F-3EE2-FCDB-6CB3-9E9C633782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1F634F5-4212-6E0E-0844-1BDBA229007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E502748-E0C3-37C7-5B6C-B5B1308A5DC8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38031A57-96EC-895D-145A-F933ED535805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6F8DCF-6071-9CBA-E045-2C91E0B8C672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9BF3DC6-7460-39D4-467C-A0BB0B6E77E5}"/>
              </a:ext>
            </a:extLst>
          </p:cNvPr>
          <p:cNvSpPr txBox="1"/>
          <p:nvPr/>
        </p:nvSpPr>
        <p:spPr>
          <a:xfrm>
            <a:off x="1268189" y="338003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 revoir Rida . Au revoir Lina.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BB732B-FEA3-1337-2FA8-7BE6B16206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108B809-2F2A-4834-6106-41F7E2B01C55}"/>
              </a:ext>
            </a:extLst>
          </p:cNvPr>
          <p:cNvSpPr txBox="1"/>
          <p:nvPr/>
        </p:nvSpPr>
        <p:spPr>
          <a:xfrm>
            <a:off x="1152688" y="574923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39B5CF75-C5DE-546B-F284-D65E83558B5E}"/>
              </a:ext>
            </a:extLst>
          </p:cNvPr>
          <p:cNvSpPr/>
          <p:nvPr/>
        </p:nvSpPr>
        <p:spPr>
          <a:xfrm>
            <a:off x="1825766" y="1233930"/>
            <a:ext cx="1794763" cy="935921"/>
          </a:xfrm>
          <a:prstGeom prst="wedgeRoundRectCallout">
            <a:avLst>
              <a:gd name="adj1" fmla="val 22843"/>
              <a:gd name="adj2" fmla="val 9572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396497"/>
                </a:solidFill>
              </a:rPr>
              <a:t>Au revoir Lina</a:t>
            </a: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BA81D2A1-9AA8-599D-BD6F-7105AABC4ED0}"/>
              </a:ext>
            </a:extLst>
          </p:cNvPr>
          <p:cNvSpPr/>
          <p:nvPr/>
        </p:nvSpPr>
        <p:spPr>
          <a:xfrm>
            <a:off x="5523471" y="1242980"/>
            <a:ext cx="1794763" cy="935921"/>
          </a:xfrm>
          <a:prstGeom prst="wedgeRoundRectCallout">
            <a:avLst>
              <a:gd name="adj1" fmla="val -10429"/>
              <a:gd name="adj2" fmla="val 11695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rgbClr val="396497"/>
              </a:solidFill>
            </a:endParaRPr>
          </a:p>
          <a:p>
            <a:pPr algn="ctr"/>
            <a:r>
              <a:rPr lang="fr-FR" sz="2000" dirty="0">
                <a:solidFill>
                  <a:srgbClr val="396497"/>
                </a:solidFill>
              </a:rPr>
              <a:t>Au revoir Rida </a:t>
            </a:r>
          </a:p>
          <a:p>
            <a:pPr algn="ctr"/>
            <a:endParaRPr lang="fr-FR" dirty="0">
              <a:solidFill>
                <a:srgbClr val="396497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50C7E92-FDA0-CB9B-0931-3E5E45F30C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2689" y="2001189"/>
            <a:ext cx="2714258" cy="3476457"/>
          </a:xfrm>
          <a:prstGeom prst="rect">
            <a:avLst/>
          </a:prstGeom>
        </p:spPr>
      </p:pic>
      <p:pic>
        <p:nvPicPr>
          <p:cNvPr id="15" name="Image 14" descr="Une image contenant dessin, dessin humoristiqu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CB1FC66E-8F8A-1820-478A-5E841757143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335" y="2407172"/>
            <a:ext cx="2628487" cy="30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860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036" y="361258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938F8A-BB93-8DCE-F743-7C1C2D3F2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80" y="1329660"/>
            <a:ext cx="5410955" cy="481079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167535" y="1329660"/>
            <a:ext cx="1605236" cy="222799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livrez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824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825672" y="330166"/>
            <a:ext cx="7492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nous allons chanter un petit extrait </a:t>
            </a:r>
            <a:r>
              <a:rPr lang="fr-FR" sz="1400" b="1" dirty="0">
                <a:solidFill>
                  <a:srgbClr val="A6A6A6"/>
                </a:solidFill>
              </a:rPr>
              <a:t>de la chanson. Suivez avec le doigt sur la charte des lettres</a:t>
            </a:r>
            <a:r>
              <a:rPr lang="fr-FR" sz="1400" b="1" i="1" dirty="0">
                <a:solidFill>
                  <a:srgbClr val="A6A6A6"/>
                </a:solidFill>
              </a:rPr>
              <a:t>. ( Deux fois)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pic>
        <p:nvPicPr>
          <p:cNvPr id="5" name="WhatsApp Audio 2025-08-24 à 19.56.11_01f9af25">
            <a:hlinkClick r:id="" action="ppaction://media"/>
            <a:extLst>
              <a:ext uri="{FF2B5EF4-FFF2-40B4-BE49-F238E27FC236}">
                <a16:creationId xmlns:a16="http://schemas.microsoft.com/office/drawing/2014/main" id="{4E229D5A-C0BC-DA5C-5802-7D5C81170D7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2285.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5936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7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lettres  D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Aujourd’hui nous allons apprendre à lire la lettre D.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4958664" y="1365481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D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D</a:t>
            </a:r>
            <a:endParaRPr lang="fr-MA" sz="1400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28725" y="336168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D,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d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d. encore une fois d. qui veut lire d?.</a:t>
            </a:r>
          </a:p>
          <a:p>
            <a:pPr defTabSz="677933">
              <a:defRPr/>
            </a:pP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73E2-ADAB-0B03-1C2B-5B56FEF65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3A099D-B82D-4E11-6FA1-9021BE8FD99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F5B1925-4ABB-9732-2219-E4D51F16F99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62F2E87-99D1-DEE3-E71F-F176784FD5C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1D1D768-E2A3-BF1A-C633-F76ADDE284E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72192D5-264A-A9CD-8559-EBBB162F0F24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35928D-F0B2-5A5F-21F7-849EB7A17551}"/>
              </a:ext>
            </a:extLst>
          </p:cNvPr>
          <p:cNvSpPr txBox="1"/>
          <p:nvPr/>
        </p:nvSpPr>
        <p:spPr>
          <a:xfrm>
            <a:off x="1042182" y="322360"/>
            <a:ext cx="7411353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dinosaure. dinosaure. Lisons ensemble «  dinosaure.  ». encore une fois «dinosaure. ». Qui veut lire «  dinosaure.  »?   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DB2CCC-F446-5CC0-18C9-D6531AAF49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5734" y="4296564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72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INOSAURE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A383D70-6C67-2D5B-DE02-22570948780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 descr="Une image contenant reptile, dinosaure, mammifère, Silhouette d’animal&#10;&#10;Le contenu généré par l’IA peut être incorrect.">
            <a:extLst>
              <a:ext uri="{FF2B5EF4-FFF2-40B4-BE49-F238E27FC236}">
                <a16:creationId xmlns:a16="http://schemas.microsoft.com/office/drawing/2014/main" id="{4409BC84-E37F-EB7D-149C-E83D5F5C9C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567" y="1161960"/>
            <a:ext cx="5436865" cy="278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51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3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10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de vocabulaire: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 bonjour- au revoir – je m’appelle – comment tu t’appelles?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64434" y="5718125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la lettre D.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19257" y="3972610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28660" y="3924632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de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527" y="4379142"/>
            <a:ext cx="2761269" cy="18758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198" y="5265321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D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c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D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D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09ABB-7789-0BC8-60BF-1AA95FAE5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B8238A1-02BF-321F-BEF0-861D72DBA4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3688FD8-AA7C-DA1C-7BCA-18C61AB16C8C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de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354E9C6-FC13-5038-42DA-C4ED2E08122B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878AA41-3E20-C76A-4E9B-ACFCAEC1DF7E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E30BF6-AF3D-8B14-C4D0-619ECE677B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66" y="4298570"/>
            <a:ext cx="3392096" cy="230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897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3A9417-FCD6-B181-5873-88674575A35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62BD960C-6403-3B90-29DA-A8C72CEC77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G D B C D O D A D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D?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96193A24-575D-703B-272A-1512692FD97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G D B C D O D A D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D.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62263C91-AD3B-FB56-E961-507FFEE4E96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G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D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B C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D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O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D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A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lettres  D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Aujourd’hui nous allons apprendre à écrire la lettre D.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9C355D-F93F-BD23-4052-A2C58E84454A}"/>
              </a:ext>
            </a:extLst>
          </p:cNvPr>
          <p:cNvSpPr txBox="1"/>
          <p:nvPr/>
        </p:nvSpPr>
        <p:spPr>
          <a:xfrm>
            <a:off x="4958664" y="1365481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D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2293177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commence en haut.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2F7BE07-95A4-1111-F895-6646E678A9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444" y="1875173"/>
            <a:ext cx="5292530" cy="2936659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3F8E3316-BB93-3CBA-AC2B-3A32C34BF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006" y="131125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2BC8-7997-8D61-2AA4-94B7B9915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455718-5694-B396-EF37-D517F74DCC5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4F985D-50B8-9432-935F-1F5E6AB772B0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A30EE77-4BBF-7E9A-91B4-3D427F752605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39A9BA-EEB1-EFF5-7F72-1E1432A6393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3432270-B5C6-D204-3D84-64B161AF4288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C8D1FD-0398-C92B-F713-DD91943C05C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F592-8882-74AD-AFFD-3B380C2C97A5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trace un grand trait de haut en bas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DE3D315-6CD4-7AB9-35AD-67B882714F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D51E277-6867-0701-5F29-6848AEA3CCA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A331FE87-801C-490A-81B8-F371CD0CF6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443" y="1875172"/>
            <a:ext cx="5417684" cy="3064699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C087D1D6-7E4F-7016-8E35-42AA70DDC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050" y="3191456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3582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423FE-A083-1EC7-E419-F6D293AC3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649324-1C3F-6D3D-93B1-CEB2FB8FF68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8D193BC-BF31-CE22-71C2-1712D978B6B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62DBE9-AE23-9913-D61C-4F3D62CBD6C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34F6A0-1960-DC0A-A298-869ADE25156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86E127E-A3E7-A3A5-EB8E-F2628E5E3716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8982A4-6B0A-F5AB-D5E0-BD78DA8981C1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8F8150-885D-8F92-9B1F-A968C401788C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reviens en haut.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2E166CC-D549-B7A3-610E-C560085F07C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6D5BB4E-D480-41FF-6F4D-9BF73FD12AF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2155B54-20DF-D773-FA49-3C5FC046FD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443" y="1875172"/>
            <a:ext cx="5417684" cy="3064699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51B5C6E0-94C5-8403-125F-48812589D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074" y="131125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0782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600E0-BA56-C27F-13DB-9D110AEDE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14A9DF7-757F-9797-B364-1CD794A7275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C2166C0-4510-8FF4-294D-430E7F8C9DA6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5F8830-9A64-C1A2-E74E-FB67BF6055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F431C16-33D4-FFD0-9D64-B6D1958CFED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DD39AE-34C8-F382-CBC4-63480DE5D861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592E295-0CBB-BE59-DCE1-600C0EC15A8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BDD81B7-8E03-FC8F-424D-ABA4F7D51DF3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fais un rond jusqu’en bas.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F3E94D47-4920-EEBA-3F98-20E1ED9C77F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2164ACFD-74F8-736A-7E59-741EDB19E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4433" y="1966263"/>
            <a:ext cx="4595133" cy="2925473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885C4D08-8B09-6B86-D2CE-C890C70A0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764" y="3248576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2014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26924-AC7C-1326-CB32-901915E4D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C7C380-DDAA-9F69-DB0D-FCFEF5F078C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0CBE205-4EB1-23F3-2098-BB158292477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489622-5010-949A-F550-08831DD3B0D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D7EF5E0-0700-5E46-C64B-B118A3FDCAA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2E3E7C-1EA3-A6C6-BCDC-8BB50873DF0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B334B0E-617A-9A10-DD6D-77363B62791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93D5BC5-328E-D869-48A6-C2C4157229E0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Lever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E83CE74-2999-0591-220C-0B33418BEB0D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458BF3EE-51E2-B8BE-CF3D-72016A5E15B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35D48314-F4B8-A98E-7EBE-0A77C559E2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4433" y="1966263"/>
            <a:ext cx="4595133" cy="2925473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19EC5DEC-42EF-812E-780E-E8A59C16C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215" y="1577716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4678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72919-0848-620A-C0BD-76F4C5C0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AA228D-E170-10C3-5928-508E7456662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0DF1C1-3ECC-2604-9F2D-40EE80A2B9C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5F0B06-7FB3-7ADA-9571-2BC318189E7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0DAFD0-7A26-A773-41AF-306397792200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AEE407E-7FC4-B84D-A77E-2DDC2F1E88CE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161753-BA3E-683E-D5E0-59E47BE37A9B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7DC5B1-4D90-7C54-DC55-128717BEB4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9384E2E-7CF0-8187-F3E3-CB9E112793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4969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5D41-C198-4049-41B9-5A6502C8F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E6002C-BB95-685F-6D0F-DFFE99257D6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DFE5B54-D75E-E528-B514-F8CA822E5CC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97B732-1DB4-69A6-445B-2BAF596AF0C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481A4E-4F20-0BBA-E91F-2D6B9092B382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30308EB-79E5-965D-0F50-0693A38A4CA1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6D64B3-14FA-6023-CD77-9E7AD9BE4E8E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écrivez la lettre D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0F4B32-98E1-5E4A-153F-E172BFF9421F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90B9690-778A-E4AB-BFAD-5D7641EB5E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389300F-17B0-60B5-6223-2F37A25540A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7778F54-BF90-A0EB-45ED-0090E58897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444" y="1875173"/>
            <a:ext cx="5292530" cy="293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157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B55D-38F9-A2F2-9745-F20C41479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C9744F-1D39-EDDE-9CA8-6F33463FA03F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B7CB87-0B03-AFBE-174F-59FD3CA2493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03643-AFFD-FBEB-C7F8-92CFF5EEC864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C7297B-251A-FC2B-F311-B7DB5F589F2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DD7F66-308B-ECF3-44BD-77A1DC6B56D9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la lettre D.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47283190-9AA6-C540-93EA-FC320788714C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52D3FD-F45E-DEAB-8CC0-C4609F2A55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WhatsApp Video 2025-09-11 at 15.26.08">
            <a:hlinkClick r:id="" action="ppaction://media"/>
            <a:extLst>
              <a:ext uri="{FF2B5EF4-FFF2-40B4-BE49-F238E27FC236}">
                <a16:creationId xmlns:a16="http://schemas.microsoft.com/office/drawing/2014/main" id="{A1EA067D-AA40-D753-E13D-9C0A604375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95617" end="386036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27583" y="1837903"/>
            <a:ext cx="5601478" cy="336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9" y="320019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 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5 .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la lettre D et l’image du dinosaure comme dans l’exemple.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5755" y="1647887"/>
            <a:ext cx="2892489" cy="35622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37625" y="3548970"/>
            <a:ext cx="3397395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547ADE48-CFB4-64B7-F83F-4EAA13317AC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/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F33599EC-ED0C-6413-491D-F4D576645875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F24D42A2-0449-FDF1-9829-BAD12CB37457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CC7EA5FB-D855-12CD-4180-35B2A5681CF2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91BEB969-01CD-1CA2-AC4B-93D09BE19F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D9EF8544-FB4C-3D51-D900-5EE6904971C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1F3BD6D-1B14-0806-F846-9D3E21FB05C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102EFAB-E6F6-5DD6-7B72-70934ED08541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BAC2034D-E121-69DC-49AB-BDA0C6C358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2A6D1026-8A57-7A33-A3E9-45C36DDC7976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B7AAE02-99F0-235A-F9C7-5447CCDC4A34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993D14E-510E-C5C0-89FD-11E47325B8CE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4C7592FD-651D-AAB9-2955-35040EB23B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09F052-3D64-75AA-82AE-367DD5BD815E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0159E743-0BF4-E6F5-2246-BE739B2B5254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6FC19169-EAEE-094F-36ED-550CDFF06D2E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7F88CAD3-E6EA-0F93-9FDE-58A873D743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574B7DCE-676F-A9AB-B582-B717F6CCA571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279F342-969D-CA29-8241-1ECFE0B8BD78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CB00452-673B-0A7E-7CB6-1E478241FF9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AE80F2E6-DC5A-CE19-6D70-648816A098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69979E4-D601-B496-5C30-B4143925E116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1960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4DE5AA-C796-D3B3-3D77-34C534D7C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923" y="2223584"/>
            <a:ext cx="7114575" cy="2410832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Maintenant, vous allez écrire la lettre D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D9A673-CA0F-AC94-66BD-778ABF8B96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5751" y="1678814"/>
            <a:ext cx="2892489" cy="35622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06F78F-04F7-E6C2-9100-CACFCBEC44D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16153" y="4553436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9237" y="2665459"/>
            <a:ext cx="7385523" cy="152708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EEE4-3646-686B-C39D-31579F87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6025F2-326E-FC22-0681-4E5F3B3E22ED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8AF60ED-5E5C-34D4-1FB0-F13D07DF9D81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AD6F9CA-5A52-DADB-3E1B-4B86FD30833B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89894B9-177E-AFA1-063C-C8D884ACCDE6}"/>
              </a:ext>
            </a:extLst>
          </p:cNvPr>
          <p:cNvSpPr txBox="1"/>
          <p:nvPr/>
        </p:nvSpPr>
        <p:spPr>
          <a:xfrm>
            <a:off x="2101735" y="2717800"/>
            <a:ext cx="5123411" cy="79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relia"/>
              </a:rPr>
              <a:t>Sauter sur les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Carelia"/>
              </a:rPr>
              <a:t>lettres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relia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450740B-F936-E05F-9138-E9578EB099F3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57E8FCF-893D-E51C-1D91-6D9F80C7F1C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4DD891-8E71-A727-43E1-96EE08E8D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33AB06-82C2-E951-FE8D-78006C01AAE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B0841FFD-15E3-62F0-F04F-1EAC19A280C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987" y="3961143"/>
            <a:ext cx="2029323" cy="184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406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852C5-1943-BF5A-0FF7-60CD5317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B4AD46-A3BD-D3DF-4BBA-7D90EBB28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02B31A5-A8F4-11D6-A729-2274AAB2177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91DC57-D4FD-9AD5-F337-C0081FC9F6E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239544E-FBF5-3101-8F3B-B0FD5E7D210E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730ACA45-DDD8-EF4B-AC05-3C0B74BD68AC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5D11ED41-B1D1-670D-FDC6-38C1024A8DE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040E718-0FF1-EB30-A01E-BF08455739CF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F9AA9D-8B6B-01F7-C0D5-047CAB49C609}"/>
              </a:ext>
            </a:extLst>
          </p:cNvPr>
          <p:cNvSpPr txBox="1"/>
          <p:nvPr/>
        </p:nvSpPr>
        <p:spPr>
          <a:xfrm>
            <a:off x="1240198" y="318906"/>
            <a:ext cx="92567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Maintenant, on va jouer. </a:t>
            </a:r>
          </a:p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On va  sauter sur la lettre D.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857DAF3-4593-CF65-35F6-4978204C08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34035" y="1665330"/>
            <a:ext cx="2579115" cy="1768925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537B9DB-F209-0457-C470-155D38BDE07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86700949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7508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91813"/>
            <a:ext cx="8686803" cy="63883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8" y="291813"/>
            <a:ext cx="8708599" cy="6987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74760" y="348820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Le joueur doit sauter sur toutes les cases comprenant la lettre D. Après chaque saut, il lit la lettre de la case. L’enseignant désigne un autre joueur.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0313" y="2025323"/>
            <a:ext cx="4293980" cy="27105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D9AFAF2-A065-DAFA-9AD4-99DD03AE6C9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15634868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237" y="0"/>
            <a:ext cx="903952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9872" y="217534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056" y="3391337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04334" y="5732992"/>
            <a:ext cx="2494772" cy="155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Freeform 9"/>
          <p:cNvSpPr/>
          <p:nvPr/>
        </p:nvSpPr>
        <p:spPr>
          <a:xfrm>
            <a:off x="52805" y="5224248"/>
            <a:ext cx="1326840" cy="1644794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333865" y="5012567"/>
            <a:ext cx="1757900" cy="1856474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CC657CF9-4D78-8D9F-2A8A-DB4320222CE9}"/>
              </a:ext>
            </a:extLst>
          </p:cNvPr>
          <p:cNvSpPr txBox="1"/>
          <p:nvPr/>
        </p:nvSpPr>
        <p:spPr>
          <a:xfrm>
            <a:off x="798632" y="3390458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5178993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658700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écouter une chanson et nous allons chanter.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A9F5B51-C210-07DD-1FCF-D298D65102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6517830"/>
              </p:ext>
            </p:extLst>
          </p:nvPr>
        </p:nvGraphicFramePr>
        <p:xfrm>
          <a:off x="162967" y="-41091"/>
          <a:ext cx="874047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Jeu de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Jeu de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va chanter tous ensemble.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EF8062C-D53A-E1D1-5173-5683801B736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0197953"/>
              </p:ext>
            </p:extLst>
          </p:nvPr>
        </p:nvGraphicFramePr>
        <p:xfrm>
          <a:off x="162967" y="-41091"/>
          <a:ext cx="874047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WhatsApp Video 2025-08-03 at 22.44.45 (1)">
            <a:hlinkClick r:id="" action="ppaction://media"/>
            <a:extLst>
              <a:ext uri="{FF2B5EF4-FFF2-40B4-BE49-F238E27FC236}">
                <a16:creationId xmlns:a16="http://schemas.microsoft.com/office/drawing/2014/main" id="{3D06AD9C-0704-7761-42E7-512150F78F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618" end="97314.510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3569" y="1604866"/>
            <a:ext cx="6335484" cy="401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4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4583</TotalTime>
  <Words>1748</Words>
  <Application>Microsoft Office PowerPoint</Application>
  <PresentationFormat>Affichage à l'écran (4:3)</PresentationFormat>
  <Paragraphs>409</Paragraphs>
  <Slides>58</Slides>
  <Notes>1</Notes>
  <HiddenSlides>0</HiddenSlides>
  <MMClips>4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71" baseType="lpstr">
      <vt:lpstr>Arial</vt:lpstr>
      <vt:lpstr>Arimo Italics</vt:lpstr>
      <vt:lpstr>Calibri</vt:lpstr>
      <vt:lpstr>Calibri </vt:lpstr>
      <vt:lpstr>Cambria</vt:lpstr>
      <vt:lpstr>Carelia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114</cp:revision>
  <dcterms:created xsi:type="dcterms:W3CDTF">2023-09-30T23:18:14Z</dcterms:created>
  <dcterms:modified xsi:type="dcterms:W3CDTF">2025-09-14T15:16:23Z</dcterms:modified>
</cp:coreProperties>
</file>