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0"/>
  </p:notesMasterIdLst>
  <p:sldIdLst>
    <p:sldId id="257" r:id="rId2"/>
    <p:sldId id="2134808446" r:id="rId3"/>
    <p:sldId id="2134805101" r:id="rId4"/>
    <p:sldId id="2147482550" r:id="rId5"/>
    <p:sldId id="305" r:id="rId6"/>
    <p:sldId id="309" r:id="rId7"/>
    <p:sldId id="2147482513" r:id="rId8"/>
    <p:sldId id="2147482483" r:id="rId9"/>
    <p:sldId id="2147482484" r:id="rId10"/>
    <p:sldId id="2147482485" r:id="rId11"/>
    <p:sldId id="2147482514" r:id="rId12"/>
    <p:sldId id="2134806092" r:id="rId13"/>
    <p:sldId id="2134805481" r:id="rId14"/>
    <p:sldId id="269" r:id="rId15"/>
    <p:sldId id="2134805479" r:id="rId16"/>
    <p:sldId id="2134805477" r:id="rId17"/>
    <p:sldId id="2134805483" r:id="rId18"/>
    <p:sldId id="329" r:id="rId19"/>
    <p:sldId id="294" r:id="rId20"/>
    <p:sldId id="330" r:id="rId21"/>
    <p:sldId id="2147482575" r:id="rId22"/>
    <p:sldId id="274" r:id="rId23"/>
    <p:sldId id="2134805480" r:id="rId24"/>
    <p:sldId id="2147482511" r:id="rId25"/>
    <p:sldId id="2147482512" r:id="rId26"/>
    <p:sldId id="2147482576" r:id="rId27"/>
    <p:sldId id="2147482573" r:id="rId28"/>
    <p:sldId id="2134805482" r:id="rId29"/>
    <p:sldId id="2147482481" r:id="rId30"/>
    <p:sldId id="2147482486" r:id="rId31"/>
    <p:sldId id="278" r:id="rId32"/>
    <p:sldId id="2147482510" r:id="rId33"/>
    <p:sldId id="2147482488" r:id="rId34"/>
    <p:sldId id="2147482489" r:id="rId35"/>
    <p:sldId id="2147482490" r:id="rId36"/>
    <p:sldId id="280" r:id="rId37"/>
    <p:sldId id="2147482584" r:id="rId38"/>
    <p:sldId id="2147482493" r:id="rId39"/>
    <p:sldId id="2147482487" r:id="rId40"/>
    <p:sldId id="2147482491" r:id="rId41"/>
    <p:sldId id="2147482579" r:id="rId42"/>
    <p:sldId id="2147482580" r:id="rId43"/>
    <p:sldId id="2147482581" r:id="rId44"/>
    <p:sldId id="2147482582" r:id="rId45"/>
    <p:sldId id="2147482583" r:id="rId46"/>
    <p:sldId id="2147482508" r:id="rId47"/>
    <p:sldId id="2147482509" r:id="rId48"/>
    <p:sldId id="2147482518" r:id="rId49"/>
    <p:sldId id="286" r:id="rId50"/>
    <p:sldId id="2147482503" r:id="rId51"/>
    <p:sldId id="2147482505" r:id="rId52"/>
    <p:sldId id="2147482504" r:id="rId53"/>
    <p:sldId id="2147482501" r:id="rId54"/>
    <p:sldId id="2147482578" r:id="rId55"/>
    <p:sldId id="2147482506" r:id="rId56"/>
    <p:sldId id="2134807344" r:id="rId57"/>
    <p:sldId id="2134804803" r:id="rId58"/>
    <p:sldId id="290" r:id="rId5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7D7D"/>
    <a:srgbClr val="1B4955"/>
    <a:srgbClr val="1E5260"/>
    <a:srgbClr val="153943"/>
    <a:srgbClr val="396497"/>
    <a:srgbClr val="884106"/>
    <a:srgbClr val="D16309"/>
    <a:srgbClr val="E677F9"/>
    <a:srgbClr val="E65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>
        <p:scale>
          <a:sx n="75" d="100"/>
          <a:sy n="75" d="100"/>
        </p:scale>
        <p:origin x="99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9/13/2025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28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image" Target="../media/image8.png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image" Target="../media/image7.svg"/><Relationship Id="rId2" Type="http://schemas.openxmlformats.org/officeDocument/2006/relationships/tags" Target="../tags/tag20.xml"/><Relationship Id="rId16" Type="http://schemas.openxmlformats.org/officeDocument/2006/relationships/image" Target="../media/image31.png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image" Target="../media/image5.png"/><Relationship Id="rId5" Type="http://schemas.openxmlformats.org/officeDocument/2006/relationships/tags" Target="../tags/tag23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32.jpeg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34.jp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34.jpg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35.jpg"/><Relationship Id="rId4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35.jpg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34.jp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35.jpg"/><Relationship Id="rId4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39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39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4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image" Target="../media/image42.jpe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7" Type="http://schemas.openxmlformats.org/officeDocument/2006/relationships/image" Target="../media/image42.jpe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44.xml"/><Relationship Id="rId7" Type="http://schemas.openxmlformats.org/officeDocument/2006/relationships/image" Target="../media/image20.sv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48.xml"/><Relationship Id="rId7" Type="http://schemas.openxmlformats.org/officeDocument/2006/relationships/image" Target="../media/image20.sv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46.png"/><Relationship Id="rId4" Type="http://schemas.openxmlformats.org/officeDocument/2006/relationships/image" Target="../media/image2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47.png"/><Relationship Id="rId4" Type="http://schemas.openxmlformats.org/officeDocument/2006/relationships/image" Target="../media/image20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47.png"/><Relationship Id="rId4" Type="http://schemas.openxmlformats.org/officeDocument/2006/relationships/image" Target="../media/image2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4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4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4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4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4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51.png"/><Relationship Id="rId4" Type="http://schemas.openxmlformats.org/officeDocument/2006/relationships/image" Target="../media/image20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6" Type="http://schemas.openxmlformats.org/officeDocument/2006/relationships/image" Target="../media/image49.png"/><Relationship Id="rId5" Type="http://schemas.openxmlformats.org/officeDocument/2006/relationships/image" Target="../media/image51.png"/><Relationship Id="rId4" Type="http://schemas.openxmlformats.org/officeDocument/2006/relationships/image" Target="../media/image20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9.png"/><Relationship Id="rId7" Type="http://schemas.openxmlformats.org/officeDocument/2006/relationships/image" Target="../media/image5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58.png"/><Relationship Id="rId4" Type="http://schemas.openxmlformats.org/officeDocument/2006/relationships/image" Target="../media/image20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5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59.png"/><Relationship Id="rId4" Type="http://schemas.openxmlformats.org/officeDocument/2006/relationships/image" Target="../media/image20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26.jpe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image" Target="../media/image60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image" Target="../media/image20.svg"/><Relationship Id="rId5" Type="http://schemas.openxmlformats.org/officeDocument/2006/relationships/tags" Target="../tags/tag82.xml"/><Relationship Id="rId10" Type="http://schemas.openxmlformats.org/officeDocument/2006/relationships/image" Target="../media/image19.png"/><Relationship Id="rId4" Type="http://schemas.openxmlformats.org/officeDocument/2006/relationships/tags" Target="../tags/tag81.xml"/><Relationship Id="rId9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27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1" y="172565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4009412" y="37829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B8167-4DBD-2EAD-9B90-CA145C40F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E9297B-6B8D-8767-4E4E-2175C8CCAC0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207B5EE-08A8-BFA9-9764-6E5658E4FC0C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80A1F7A-5FF4-2BC9-2496-5DABF4A1386F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EA9A6284-87BE-21CD-5B77-D60D55D4E65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26E9BF0-8824-2A0C-A03E-065417A5253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 (1)">
            <a:hlinkClick r:id="" action="ppaction://media"/>
            <a:extLst>
              <a:ext uri="{FF2B5EF4-FFF2-40B4-BE49-F238E27FC236}">
                <a16:creationId xmlns:a16="http://schemas.microsoft.com/office/drawing/2014/main" id="{811FE9E2-666C-2381-60EB-700AC4C4ADC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35437.510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55577" y="1623527"/>
            <a:ext cx="6335484" cy="4012163"/>
          </a:xfrm>
          <a:prstGeom prst="rect">
            <a:avLst/>
          </a:prstGeom>
        </p:spPr>
      </p:pic>
      <p:sp>
        <p:nvSpPr>
          <p:cNvPr id="2" name="ZoneTexte 4">
            <a:extLst>
              <a:ext uri="{FF2B5EF4-FFF2-40B4-BE49-F238E27FC236}">
                <a16:creationId xmlns:a16="http://schemas.microsoft.com/office/drawing/2014/main" id="{33F2A02A-1C04-E27C-68F0-93D6E06A65F7}"/>
              </a:ext>
            </a:extLst>
          </p:cNvPr>
          <p:cNvSpPr txBox="1"/>
          <p:nvPr/>
        </p:nvSpPr>
        <p:spPr>
          <a:xfrm>
            <a:off x="1008726" y="420454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nous allons écouter la chanson et  chanter tous ensemble.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56A874C-119C-4730-65A7-3A05DB2F622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394536903"/>
              </p:ext>
            </p:extLst>
          </p:nvPr>
        </p:nvGraphicFramePr>
        <p:xfrm>
          <a:off x="164345" y="41836"/>
          <a:ext cx="881530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54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629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940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908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2993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61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89" y="3391337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90237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</a:t>
            </a:r>
          </a:p>
          <a:p>
            <a:pPr algn="ctr"/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Bonjour  - Au revoir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6" y="2587957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05821" y="276149"/>
            <a:ext cx="494041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pic>
        <p:nvPicPr>
          <p:cNvPr id="7" name="Image 6" descr="Une image contenant habits, Visage humain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349CC1EA-CFC9-6037-4344-4F3EEC8145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739" y="2127706"/>
            <a:ext cx="1828519" cy="1728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F988EC6-45E1-B2D2-1F06-D8B3F55786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8" r="20408"/>
          <a:stretch/>
        </p:blipFill>
        <p:spPr>
          <a:xfrm>
            <a:off x="6046237" y="2107356"/>
            <a:ext cx="1718755" cy="1728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7672DF8-26FA-BAA5-36D6-205B7315FA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66734562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31409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430996" y="39310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8" name="Image 7" descr="Une image contenant habits, Visage humain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D68EF34A-E2D8-4D2E-B939-EC1042CCA3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691" y="1489158"/>
            <a:ext cx="4767943" cy="45534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8052596-BBE8-784F-36D1-2A66101BB1D4}"/>
              </a:ext>
            </a:extLst>
          </p:cNvPr>
          <p:cNvCxnSpPr>
            <a:cxnSpLocks/>
          </p:cNvCxnSpPr>
          <p:nvPr/>
        </p:nvCxnSpPr>
        <p:spPr>
          <a:xfrm>
            <a:off x="1772816" y="1676006"/>
            <a:ext cx="1738573" cy="101699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9190114E-3C4A-5CC9-C993-3114B7EF9661}"/>
              </a:ext>
            </a:extLst>
          </p:cNvPr>
          <p:cNvSpPr txBox="1"/>
          <p:nvPr/>
        </p:nvSpPr>
        <p:spPr>
          <a:xfrm>
            <a:off x="711369" y="557580"/>
            <a:ext cx="7580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171A4F2-6090-BD2E-1FD5-B56AB887C214}"/>
              </a:ext>
            </a:extLst>
          </p:cNvPr>
          <p:cNvSpPr txBox="1"/>
          <p:nvPr/>
        </p:nvSpPr>
        <p:spPr>
          <a:xfrm>
            <a:off x="743643" y="303678"/>
            <a:ext cx="7734309" cy="331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Bonjour</a:t>
            </a:r>
            <a:r>
              <a:rPr lang="fr-MA" sz="1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Comment vous dites bonjour dans votre langue?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endParaRPr lang="ar-MA" sz="1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FDA2D6B-5C45-F328-C6AD-13A36F68C10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9452832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899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88391C-F48F-B126-7817-F9F72BACBB9D}"/>
              </a:ext>
            </a:extLst>
          </p:cNvPr>
          <p:cNvSpPr txBox="1"/>
          <p:nvPr/>
        </p:nvSpPr>
        <p:spPr>
          <a:xfrm>
            <a:off x="903348" y="166280"/>
            <a:ext cx="773430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Bonjour, Bonjour. </a:t>
            </a:r>
            <a:r>
              <a:rPr lang="en-US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“Bonjour” .</a:t>
            </a:r>
          </a:p>
        </p:txBody>
      </p:sp>
      <p:pic>
        <p:nvPicPr>
          <p:cNvPr id="8" name="Image 7" descr="Une image contenant habits, Visage humain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5EB51C6B-C7C5-2EAA-18EC-F91210287E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691" y="1489158"/>
            <a:ext cx="4767943" cy="45534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9EA2298-AC98-087F-B5EF-62A54C585BA8}"/>
              </a:ext>
            </a:extLst>
          </p:cNvPr>
          <p:cNvCxnSpPr>
            <a:cxnSpLocks/>
          </p:cNvCxnSpPr>
          <p:nvPr/>
        </p:nvCxnSpPr>
        <p:spPr>
          <a:xfrm>
            <a:off x="1772816" y="1676006"/>
            <a:ext cx="1738573" cy="101699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4EEF012-3389-8C4E-874E-DF4C0A8EEC2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51159104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D5F92-6C89-F29E-F071-C4AFA705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AB0EF0E-8420-FF28-6DAF-C2F0B33E315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7AE464B-C1FF-CCCC-14FE-3803A75F020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4B21C5C5-F1C6-DBFB-FD8C-16DC2B369AC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8048FC0-470C-973D-24E1-B320EB6A03F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35AE97-BC10-8367-6E8C-0B3788CD94D0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720BEFE-3F3C-8D8A-89A5-7264600BE8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8" r="20408"/>
          <a:stretch/>
        </p:blipFill>
        <p:spPr>
          <a:xfrm>
            <a:off x="2225691" y="1449173"/>
            <a:ext cx="4767943" cy="45534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0E289E49-5957-EBFD-44D6-58C409E5ADA1}"/>
              </a:ext>
            </a:extLst>
          </p:cNvPr>
          <p:cNvCxnSpPr>
            <a:cxnSpLocks/>
          </p:cNvCxnSpPr>
          <p:nvPr/>
        </p:nvCxnSpPr>
        <p:spPr>
          <a:xfrm flipH="1">
            <a:off x="5855944" y="1670179"/>
            <a:ext cx="2124730" cy="83065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990B622A-EB57-B3D6-4ADF-884F182762FE}"/>
              </a:ext>
            </a:extLst>
          </p:cNvPr>
          <p:cNvSpPr txBox="1"/>
          <p:nvPr/>
        </p:nvSpPr>
        <p:spPr>
          <a:xfrm>
            <a:off x="1075290" y="496161"/>
            <a:ext cx="7580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9A6C6B-0765-425D-883C-780161A480C9}"/>
              </a:ext>
            </a:extLst>
          </p:cNvPr>
          <p:cNvSpPr txBox="1"/>
          <p:nvPr/>
        </p:nvSpPr>
        <p:spPr>
          <a:xfrm>
            <a:off x="1031012" y="301216"/>
            <a:ext cx="7734309" cy="331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 revoir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 revoir.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Comment vous dites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 revoir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votre langue?</a:t>
            </a:r>
            <a:endParaRPr lang="a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B6B1606-0669-F3CE-BFD4-5A25BA1649B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1820077"/>
              </p:ext>
            </p:extLst>
          </p:nvPr>
        </p:nvGraphicFramePr>
        <p:xfrm>
          <a:off x="201762" y="-29607"/>
          <a:ext cx="8740473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097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8AAA066-C79E-AEBD-C080-629C7AD9F5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8" r="20408"/>
          <a:stretch/>
        </p:blipFill>
        <p:spPr>
          <a:xfrm>
            <a:off x="2225691" y="1449173"/>
            <a:ext cx="4767943" cy="45534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9109B56-BAA3-1DED-211E-6EB4D68E410E}"/>
              </a:ext>
            </a:extLst>
          </p:cNvPr>
          <p:cNvCxnSpPr>
            <a:cxnSpLocks/>
          </p:cNvCxnSpPr>
          <p:nvPr/>
        </p:nvCxnSpPr>
        <p:spPr>
          <a:xfrm flipH="1">
            <a:off x="5855944" y="1670179"/>
            <a:ext cx="2124730" cy="83065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5C9504C7-BE07-4ABF-1D96-38C821B86719}"/>
              </a:ext>
            </a:extLst>
          </p:cNvPr>
          <p:cNvSpPr txBox="1"/>
          <p:nvPr/>
        </p:nvSpPr>
        <p:spPr>
          <a:xfrm>
            <a:off x="1075290" y="282793"/>
            <a:ext cx="773430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 revoir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 revoir. 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 revoir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87A8BC8-98F5-8EFB-D7A0-CF0D143A321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2234119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510422" y="381280"/>
            <a:ext cx="7597589" cy="307777"/>
          </a:xfrm>
          <a:prstGeom prst="rect">
            <a:avLst/>
          </a:prstGeom>
          <a:solidFill>
            <a:srgbClr val="F2F2F2"/>
          </a:solidFill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dit les mots, un par un, et désigne à chaque fois un élève pour le montrer</a:t>
            </a:r>
          </a:p>
        </p:txBody>
      </p:sp>
      <p:pic>
        <p:nvPicPr>
          <p:cNvPr id="2" name="Image 1" descr="Une image contenant habits, Visage humain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0E178462-0FD6-9D49-1D1C-A51C9D23EE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67" y="1664494"/>
            <a:ext cx="3767666" cy="3493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0ECB452-F9D4-0204-DE94-4BE1940F0A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8" r="20408"/>
          <a:stretch/>
        </p:blipFill>
        <p:spPr>
          <a:xfrm>
            <a:off x="5086643" y="1650361"/>
            <a:ext cx="3435057" cy="3493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151994D-0052-62C7-C587-0E10DD83A9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7931104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DA12333-FC72-168E-A292-1581424DE0C8}"/>
              </a:ext>
            </a:extLst>
          </p:cNvPr>
          <p:cNvSpPr txBox="1"/>
          <p:nvPr/>
        </p:nvSpPr>
        <p:spPr>
          <a:xfrm>
            <a:off x="-778933" y="-51531"/>
            <a:ext cx="4572000" cy="586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16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Je dis, tu montres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482484-78E6-E837-9002-73B47C34068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87808" y="316389"/>
            <a:ext cx="908477" cy="63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82497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228220" y="610332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2" name="Image 1" descr="Une image contenant habits, Visage humain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687FBF16-6560-F993-7774-3087873A50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651" y="1903858"/>
            <a:ext cx="3627104" cy="3493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33DF224-D933-F002-DEDB-EBC3184F90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07897062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3418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2CF6265-63C5-042E-FF78-B48D703E7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8" r="20408"/>
          <a:stretch/>
        </p:blipFill>
        <p:spPr>
          <a:xfrm>
            <a:off x="2710541" y="1904580"/>
            <a:ext cx="3722915" cy="3493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914C07E-4CA3-3D8D-BE25-ABF0D7549AFE}"/>
              </a:ext>
            </a:extLst>
          </p:cNvPr>
          <p:cNvSpPr txBox="1"/>
          <p:nvPr/>
        </p:nvSpPr>
        <p:spPr>
          <a:xfrm>
            <a:off x="1268189" y="227535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77BAE0-E8F9-60EF-6577-F5C0126CF0CD}"/>
              </a:ext>
            </a:extLst>
          </p:cNvPr>
          <p:cNvSpPr txBox="1"/>
          <p:nvPr/>
        </p:nvSpPr>
        <p:spPr>
          <a:xfrm>
            <a:off x="1228220" y="610332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D659314-DD1D-3F55-664C-CCED4D1AE6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942775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0451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867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938F8A-BB93-8DCE-F743-7C1C2D3F2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80" y="1329660"/>
            <a:ext cx="5410955" cy="481079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893744" y="1550903"/>
            <a:ext cx="1605236" cy="208803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Ecoutez bien.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pic>
        <p:nvPicPr>
          <p:cNvPr id="5" name="WhatsApp Audio 2025-08-24 à 19.56.11_01f9af25">
            <a:hlinkClick r:id="" action="ppaction://media"/>
            <a:extLst>
              <a:ext uri="{FF2B5EF4-FFF2-40B4-BE49-F238E27FC236}">
                <a16:creationId xmlns:a16="http://schemas.microsoft.com/office/drawing/2014/main" id="{3550E812-01D3-0BC4-4D32-2D16D3451E9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2285.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5936" y="407201"/>
            <a:ext cx="487363" cy="4873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29D6AFD-ED96-3235-B776-06772BEECCF4}"/>
              </a:ext>
            </a:extLst>
          </p:cNvPr>
          <p:cNvSpPr txBox="1"/>
          <p:nvPr/>
        </p:nvSpPr>
        <p:spPr>
          <a:xfrm>
            <a:off x="1114173" y="254005"/>
            <a:ext cx="9486900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Je vais chanter les lettres. en pointant les lettres, suivez bien.</a:t>
            </a:r>
          </a:p>
        </p:txBody>
      </p:sp>
    </p:spTree>
    <p:extLst>
      <p:ext uri="{BB962C8B-B14F-4D97-AF65-F5344CB8AC3E}">
        <p14:creationId xmlns:p14="http://schemas.microsoft.com/office/powerpoint/2010/main" val="84293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866452" y="402614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livrez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825672" y="330166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</a:t>
            </a:r>
            <a:r>
              <a:rPr lang="fr-FR" sz="1400" b="1" dirty="0">
                <a:solidFill>
                  <a:srgbClr val="A6A6A6"/>
                </a:solidFill>
              </a:rPr>
              <a:t>. Chantez en pointant du doigt chaque lettre.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pic>
        <p:nvPicPr>
          <p:cNvPr id="5" name="WhatsApp Audio 2025-08-24 à 19.56.11_01f9af25">
            <a:hlinkClick r:id="" action="ppaction://media"/>
            <a:extLst>
              <a:ext uri="{FF2B5EF4-FFF2-40B4-BE49-F238E27FC236}">
                <a16:creationId xmlns:a16="http://schemas.microsoft.com/office/drawing/2014/main" id="{4E229D5A-C0BC-DA5C-5802-7D5C81170D7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2285.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5936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7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lettres  A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Aujourd’hui nous allons apprendre à lire la lettre A.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4958664" y="1365481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A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A</a:t>
            </a:r>
            <a:endParaRPr lang="fr-MA" sz="1400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28725" y="336168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A, elle fait le son  </a:t>
            </a:r>
            <a:r>
              <a:rPr lang="a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]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 </a:t>
            </a:r>
            <a:r>
              <a:rPr lang="a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[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A. encore une fois A. qui veut lire A.</a:t>
            </a:r>
          </a:p>
          <a:p>
            <a:pPr defTabSz="677933">
              <a:defRPr/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69D17BF-88A4-E594-79D8-871B4AD35EB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1105237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3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10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de vocabulaire: </a:t>
              </a:r>
            </a:p>
            <a:p>
              <a:pPr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                             Bonjour , au revoir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64434" y="5718125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A.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19257" y="3972610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28660" y="3924632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73E2-ADAB-0B03-1C2B-5B56FEF6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3A099D-B82D-4E11-6FA1-9021BE8FD99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F5B1925-4ABB-9732-2219-E4D51F16F99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62F2E87-99D1-DEE3-E71F-F176784FD5C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D1D768-E2A3-BF1A-C633-F76ADDE284E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72192D5-264A-A9CD-8559-EBBB162F0F24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35928D-F0B2-5A5F-21F7-849EB7A17551}"/>
              </a:ext>
            </a:extLst>
          </p:cNvPr>
          <p:cNvSpPr txBox="1"/>
          <p:nvPr/>
        </p:nvSpPr>
        <p:spPr>
          <a:xfrm>
            <a:off x="1042181" y="278023"/>
            <a:ext cx="7411353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Ananas. ananas. Lisons ensemble « ananas ». encore une fois « ananas ». Qui veut lire « ananas »?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4" name="Picture 2" descr="un dessin d'ananas avec des feuilles vertes dessus">
            <a:extLst>
              <a:ext uri="{FF2B5EF4-FFF2-40B4-BE49-F238E27FC236}">
                <a16:creationId xmlns:a16="http://schemas.microsoft.com/office/drawing/2014/main" id="{F8DA4451-2C2E-439D-A146-6C76845060A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447" y="1405451"/>
            <a:ext cx="2856242" cy="319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EDB2CCC-F446-5CC0-18C9-D6531AAF498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16617" y="4630530"/>
            <a:ext cx="83945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A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N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A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N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A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S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23A6628-AF32-514B-6D97-5DEA10198A4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20686637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0513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1D864AC-5DA8-431A-E2FC-ED8CE38B49F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02C9948-8F37-DAF8-3EDF-FB73AC4C4BB6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3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42182" y="284049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Dans «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Ananas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», je vois la lettre A et j’entends  le son </a:t>
            </a:r>
            <a:r>
              <a:rPr lang="ar-MA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]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 </a:t>
            </a:r>
            <a:r>
              <a:rPr lang="ar-MA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[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</a:p>
          <a:p>
            <a:pPr defTabSz="677933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A.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</a:p>
        </p:txBody>
      </p:sp>
      <p:pic>
        <p:nvPicPr>
          <p:cNvPr id="5" name="Picture 2" descr="un dessin d'ananas avec des feuilles vertes dessus">
            <a:extLst>
              <a:ext uri="{FF2B5EF4-FFF2-40B4-BE49-F238E27FC236}">
                <a16:creationId xmlns:a16="http://schemas.microsoft.com/office/drawing/2014/main" id="{F90E7C8D-EAF1-2DAF-A987-3763869287A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447" y="1405451"/>
            <a:ext cx="2856242" cy="319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4464973-23B4-9201-84DC-1C01210C3A2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16617" y="4630530"/>
            <a:ext cx="83945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A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N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A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N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A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S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7BEB37-E67D-5916-5790-40DF5F4DA77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1499024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08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9ABB-7789-0BC8-60BF-1AA95FAE5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8238A1-02BF-321F-BEF0-861D72DBA4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3688FD8-AA7C-DA1C-7BCA-18C61AB16C8C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354E9C6-FC13-5038-42DA-C4ED2E08122B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878AA41-3E20-C76A-4E9B-ACFCAEC1DF7E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E30BF6-AF3D-8B14-C4D0-619ECE677B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66" y="4298570"/>
            <a:ext cx="3392096" cy="230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14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3A9417-FCD6-B181-5873-88674575A35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A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V N A 1 A U J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EAC9AB5-D022-A888-D00A-E81FB5CFAB7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586732995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214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ZoneTexte 2">
            <a:extLst>
              <a:ext uri="{FF2B5EF4-FFF2-40B4-BE49-F238E27FC236}">
                <a16:creationId xmlns:a16="http://schemas.microsoft.com/office/drawing/2014/main" id="{854D0650-9A56-2CFC-F2E2-DDEA2CC0316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A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V N A 1 A U J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A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067F27-70B6-241C-F613-229B42D61C8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00985328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8942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ZoneTexte 2">
            <a:extLst>
              <a:ext uri="{FF2B5EF4-FFF2-40B4-BE49-F238E27FC236}">
                <a16:creationId xmlns:a16="http://schemas.microsoft.com/office/drawing/2014/main" id="{F7EEB9FF-F523-AB1D-E215-C015F22AA4D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A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V N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A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1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A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U J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A.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4790E89-9BA7-1AE1-41C4-E3C7B12895C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540405858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462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cartes des lettres. 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CCC99C1-FFD4-A572-2894-D28384596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1168240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EE636C3-24DD-772C-2F5C-7661FC1219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590" y="2423317"/>
            <a:ext cx="2983720" cy="201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6BB7F-0025-1BEC-E3FF-CCD6E5677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69C4D4C-2F32-AC16-F6D3-5E79E1292EF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AE2B301-8478-7034-3AA4-D456A643BBB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C3F7E0-E3BC-559B-C43A-2E99D5FF0928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5B4BC2C-685A-880D-C289-6A5CA35BBFC4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A9A4E83-17A5-4589-993D-1CD63C7D2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4761F46-CDA2-3EFD-B06B-3E04C442998A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Levez la carte de la lettre A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7FD2D75-A7A7-73AC-EE14-24F973751C2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6399890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84F0A7A-51E9-74BF-A78A-8DF7F19B0D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3121778" y="1579476"/>
            <a:ext cx="2466031" cy="369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032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A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A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A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5948A0A-4B10-D27C-34DE-D641DED2C0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8831334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DCAE1-3F52-C3C0-9D56-423A98E53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F218E1-B783-9C35-9C14-1C741D372399}"/>
              </a:ext>
            </a:extLst>
          </p:cNvPr>
          <p:cNvSpPr/>
          <p:nvPr/>
        </p:nvSpPr>
        <p:spPr>
          <a:xfrm>
            <a:off x="0" y="37794"/>
            <a:ext cx="9144000" cy="677964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r>
              <a:rPr lang="fr-MA" sz="889" dirty="0">
                <a:latin typeface="Dosis" pitchFamily="2" charset="0"/>
              </a:rPr>
              <a:t>::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EE26DC-EF8F-6F9F-A107-65398C66D0D4}"/>
              </a:ext>
            </a:extLst>
          </p:cNvPr>
          <p:cNvSpPr/>
          <p:nvPr/>
        </p:nvSpPr>
        <p:spPr>
          <a:xfrm>
            <a:off x="478553" y="3192267"/>
            <a:ext cx="8186896" cy="1385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fr-FR" sz="831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CCDCB0AD-4A8A-4BAA-E870-797D78A7A4B6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91D7DBB-9AC0-2036-2689-8B0A756406BF}"/>
              </a:ext>
            </a:extLst>
          </p:cNvPr>
          <p:cNvSpPr/>
          <p:nvPr/>
        </p:nvSpPr>
        <p:spPr>
          <a:xfrm>
            <a:off x="1905000" y="1176015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2D233EA0-BEC3-30E8-9FC8-BA533AC885F0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lettres  A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BEBBB9B-8461-9C03-9E59-5A5E9D5B24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BE6AA955-AE98-A584-E07F-621E3587C300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8E64DEB-97F2-E9BB-7152-B412185E36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840DE037-E1EA-EE54-2FCA-BAC74D6126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52C4FB18-FCBB-C86F-566F-2D0547413F48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0316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Aujourd’hui nous allons apprendre à écrire la lettre A.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9C355D-F93F-BD23-4052-A2C58E84454A}"/>
              </a:ext>
            </a:extLst>
          </p:cNvPr>
          <p:cNvSpPr txBox="1"/>
          <p:nvPr/>
        </p:nvSpPr>
        <p:spPr>
          <a:xfrm>
            <a:off x="4958664" y="1365481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A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D28A31D-4DE6-3487-6658-46B41F6CB6B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32564202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3B6AD-7ECF-F6AC-1B0A-49F62B2A0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F894D0-1E2D-A91B-5007-CAD8100A1693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66B50C4-8C22-8FA8-0055-C7D4F74845A2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D7F7719-0827-450F-59B0-67FDF89D54D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8042D6E-1946-F8BE-1326-6E22EFBB05CC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CB9F9D-847E-537C-DAFA-E79570A4F459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2038008-5A6C-0C48-B985-AAA056AD1CDE}"/>
              </a:ext>
            </a:extLst>
          </p:cNvPr>
          <p:cNvSpPr txBox="1"/>
          <p:nvPr/>
        </p:nvSpPr>
        <p:spPr>
          <a:xfrm>
            <a:off x="905018" y="42513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commence en bas, 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24A0014-928F-BEDD-AEF1-FA7BA169A4B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pic>
        <p:nvPicPr>
          <p:cNvPr id="11" name="Image 10" descr="Une image contenant capture d’écran, ligne, Rectangle, Parallèle&#10;&#10;Le contenu généré par l’IA peut être incorrect.">
            <a:extLst>
              <a:ext uri="{FF2B5EF4-FFF2-40B4-BE49-F238E27FC236}">
                <a16:creationId xmlns:a16="http://schemas.microsoft.com/office/drawing/2014/main" id="{CA1A6355-67C7-432A-C96D-D00F6A9BD6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7" t="15152" r="9825" b="15969"/>
          <a:stretch>
            <a:fillRect/>
          </a:stretch>
        </p:blipFill>
        <p:spPr>
          <a:xfrm>
            <a:off x="1989669" y="2129367"/>
            <a:ext cx="4580466" cy="2480734"/>
          </a:xfrm>
          <a:prstGeom prst="rect">
            <a:avLst/>
          </a:prstGeom>
        </p:spPr>
      </p:pic>
      <p:pic>
        <p:nvPicPr>
          <p:cNvPr id="1026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64574C05-CDD5-2C1E-835B-599F796FC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398" y="3274657"/>
            <a:ext cx="1105247" cy="1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2385F6D-02D2-CCAE-7F6C-D53E58A28AF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87324340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88602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A47B5-FD51-E4F8-690C-5578A008B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BE36FA-DB26-801A-4B5A-AE714C4C3C03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387C1A1-8E4E-50C1-A99A-1CDA1688899A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60D59E-2B5D-6A8C-306D-77BF51344B3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3ECD5D8-C865-4031-ADC6-C05C32C95C32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AFA1B7-2BD8-B2BE-8A1D-F791FB427E7A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89DB5CF-8904-53C5-100D-4F8BAD4A9676}"/>
              </a:ext>
            </a:extLst>
          </p:cNvPr>
          <p:cNvSpPr txBox="1"/>
          <p:nvPr/>
        </p:nvSpPr>
        <p:spPr>
          <a:xfrm>
            <a:off x="898493" y="468696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trace un trait  oblique, de bas en haut.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4A4F831-0B8C-2361-D21B-4D10CCF0945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pic>
        <p:nvPicPr>
          <p:cNvPr id="11" name="Image 10" descr="Une image contenant capture d’écran, ligne, Rectangle, Parallèle&#10;&#10;Le contenu généré par l’IA peut être incorrect.">
            <a:extLst>
              <a:ext uri="{FF2B5EF4-FFF2-40B4-BE49-F238E27FC236}">
                <a16:creationId xmlns:a16="http://schemas.microsoft.com/office/drawing/2014/main" id="{3B40FCF4-9930-E07B-339F-836E0A6DE7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7" t="15152" r="9825" b="15969"/>
          <a:stretch>
            <a:fillRect/>
          </a:stretch>
        </p:blipFill>
        <p:spPr>
          <a:xfrm>
            <a:off x="1989669" y="2129367"/>
            <a:ext cx="4580466" cy="2480734"/>
          </a:xfrm>
          <a:prstGeom prst="rect">
            <a:avLst/>
          </a:prstGeom>
        </p:spPr>
      </p:pic>
      <p:pic>
        <p:nvPicPr>
          <p:cNvPr id="1026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D29AAD4D-03FD-8B7C-7FF2-F5D1D92E0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031" y="1878731"/>
            <a:ext cx="1105247" cy="1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19C48EB-D4DC-B19C-FBA8-3AB16C298DFC}"/>
              </a:ext>
            </a:extLst>
          </p:cNvPr>
          <p:cNvCxnSpPr/>
          <p:nvPr/>
        </p:nvCxnSpPr>
        <p:spPr>
          <a:xfrm flipV="1">
            <a:off x="3516697" y="2626784"/>
            <a:ext cx="553632" cy="14859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575B3EC-341D-FE7A-D2D3-D30E0787350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00976673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4775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7557E-8953-4AA7-4196-43A81B75B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C86FE35-6AB1-4148-E545-81D72DF321F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5493D9-C4BA-70AA-6270-69C0E44664A9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C25A017-FDF9-31C4-3147-10090EE52A2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9AC420E-00C5-0458-1B5D-E2292304ED6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401CC0-7973-0DA5-FB95-AB6B0761760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ADFB792-E049-5A76-0155-FEFC8A00C88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pic>
        <p:nvPicPr>
          <p:cNvPr id="11" name="Image 10" descr="Une image contenant capture d’écran, ligne, Rectangle, Parallèle&#10;&#10;Le contenu généré par l’IA peut être incorrect.">
            <a:extLst>
              <a:ext uri="{FF2B5EF4-FFF2-40B4-BE49-F238E27FC236}">
                <a16:creationId xmlns:a16="http://schemas.microsoft.com/office/drawing/2014/main" id="{DE3242E0-9CA0-98E8-CF85-71A7398AEA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7" t="15152" r="9825" b="15969"/>
          <a:stretch>
            <a:fillRect/>
          </a:stretch>
        </p:blipFill>
        <p:spPr>
          <a:xfrm>
            <a:off x="1989669" y="2129367"/>
            <a:ext cx="4580466" cy="2480734"/>
          </a:xfrm>
          <a:prstGeom prst="rect">
            <a:avLst/>
          </a:prstGeom>
        </p:spPr>
      </p:pic>
      <p:pic>
        <p:nvPicPr>
          <p:cNvPr id="1026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4BBC6AB6-D58A-2192-5991-370F92469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326" y="3274657"/>
            <a:ext cx="1105247" cy="1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C7F943C-696A-3818-4C37-3F4FCC9D2F0C}"/>
              </a:ext>
            </a:extLst>
          </p:cNvPr>
          <p:cNvCxnSpPr/>
          <p:nvPr/>
        </p:nvCxnSpPr>
        <p:spPr>
          <a:xfrm flipV="1">
            <a:off x="3516697" y="2626784"/>
            <a:ext cx="553632" cy="14859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16C641E-DFCF-36E1-B705-7092CDD03150}"/>
              </a:ext>
            </a:extLst>
          </p:cNvPr>
          <p:cNvCxnSpPr/>
          <p:nvPr/>
        </p:nvCxnSpPr>
        <p:spPr>
          <a:xfrm>
            <a:off x="4070329" y="2626784"/>
            <a:ext cx="610683" cy="14287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1A0BA3DC-14B0-6927-6A32-34B4CC776C33}"/>
              </a:ext>
            </a:extLst>
          </p:cNvPr>
          <p:cNvSpPr txBox="1"/>
          <p:nvPr/>
        </p:nvSpPr>
        <p:spPr>
          <a:xfrm>
            <a:off x="898493" y="468696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trace un trait oblique, de  haut en bas.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1F9DA33-065E-40CC-4019-55F746837B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2250904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27623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ECBC3-BFE5-25E4-7054-645C4EA6C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E4AC22-01EA-6C35-A13C-EEE312C3547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A7D416E-2860-12F7-9395-140461320A0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5504FDF-12E1-B5CD-9E3C-A3E6CF612BEF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5571477-99E6-504E-1399-1C93B78ABEBA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155013-6F40-E2B0-82D5-8EB39014E559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CD382DB-AC81-DAA7-1B92-3EE633F0C72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pic>
        <p:nvPicPr>
          <p:cNvPr id="11" name="Image 10" descr="Une image contenant capture d’écran, ligne, Rectangle, Parallèle&#10;&#10;Le contenu généré par l’IA peut être incorrect.">
            <a:extLst>
              <a:ext uri="{FF2B5EF4-FFF2-40B4-BE49-F238E27FC236}">
                <a16:creationId xmlns:a16="http://schemas.microsoft.com/office/drawing/2014/main" id="{02A551A9-D153-9F4A-4D8E-26C8AFA757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7" t="15152" r="9825" b="15969"/>
          <a:stretch>
            <a:fillRect/>
          </a:stretch>
        </p:blipFill>
        <p:spPr>
          <a:xfrm>
            <a:off x="1989669" y="2129367"/>
            <a:ext cx="4580466" cy="2480734"/>
          </a:xfrm>
          <a:prstGeom prst="rect">
            <a:avLst/>
          </a:prstGeom>
        </p:spPr>
      </p:pic>
      <p:pic>
        <p:nvPicPr>
          <p:cNvPr id="1026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511E59D1-D551-A6BE-612F-5246283D8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65" y="2817110"/>
            <a:ext cx="1105247" cy="1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AA4EA2B-A719-BF37-FD6F-D7350ABCA68D}"/>
              </a:ext>
            </a:extLst>
          </p:cNvPr>
          <p:cNvCxnSpPr/>
          <p:nvPr/>
        </p:nvCxnSpPr>
        <p:spPr>
          <a:xfrm flipV="1">
            <a:off x="3516697" y="2626784"/>
            <a:ext cx="553632" cy="14859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95DD1A1-8FE6-334E-6555-C7B16518169F}"/>
              </a:ext>
            </a:extLst>
          </p:cNvPr>
          <p:cNvCxnSpPr/>
          <p:nvPr/>
        </p:nvCxnSpPr>
        <p:spPr>
          <a:xfrm>
            <a:off x="4070329" y="2626784"/>
            <a:ext cx="610683" cy="14287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CB2456A4-E5C6-A83A-E7F4-E5DFF70EF621}"/>
              </a:ext>
            </a:extLst>
          </p:cNvPr>
          <p:cNvSpPr txBox="1"/>
          <p:nvPr/>
        </p:nvSpPr>
        <p:spPr>
          <a:xfrm>
            <a:off x="898493" y="468696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trace un trait  horizontal.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AF0679E-5FEE-C4B4-1507-30E26A99B3B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85022138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2380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600E0-BA56-C27F-13DB-9D110AEDE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4A9DF7-757F-9797-B364-1CD794A7275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C2166C0-4510-8FF4-294D-430E7F8C9DA6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5F8830-9A64-C1A2-E74E-FB67BF6055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F431C16-33D4-FFD0-9D64-B6D1958CFED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DD39AE-34C8-F382-CBC4-63480DE5D861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592E295-0CBB-BE59-DCE1-600C0EC15A8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pic>
        <p:nvPicPr>
          <p:cNvPr id="11" name="Image 10" descr="Une image contenant capture d’écran, ligne, Rectangle, Parallèle&#10;&#10;Le contenu généré par l’IA peut être incorrect.">
            <a:extLst>
              <a:ext uri="{FF2B5EF4-FFF2-40B4-BE49-F238E27FC236}">
                <a16:creationId xmlns:a16="http://schemas.microsoft.com/office/drawing/2014/main" id="{5B09BE61-BB8B-FF89-7F3E-B6824C1067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7" t="15152" r="9825" b="15969"/>
          <a:stretch>
            <a:fillRect/>
          </a:stretch>
        </p:blipFill>
        <p:spPr>
          <a:xfrm>
            <a:off x="1989669" y="2129367"/>
            <a:ext cx="4580466" cy="2480734"/>
          </a:xfrm>
          <a:prstGeom prst="rect">
            <a:avLst/>
          </a:prstGeom>
        </p:spPr>
      </p:pic>
      <p:pic>
        <p:nvPicPr>
          <p:cNvPr id="1026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2E6FFCB6-D3BE-EA9A-0C12-8C5666E05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24" y="2788534"/>
            <a:ext cx="1105247" cy="1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85314AA-79C9-026C-5CE7-AECD364E1084}"/>
              </a:ext>
            </a:extLst>
          </p:cNvPr>
          <p:cNvCxnSpPr/>
          <p:nvPr/>
        </p:nvCxnSpPr>
        <p:spPr>
          <a:xfrm flipV="1">
            <a:off x="3516697" y="2626784"/>
            <a:ext cx="553632" cy="14859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2A17EBD-FC07-2E41-95F4-5037866346A2}"/>
              </a:ext>
            </a:extLst>
          </p:cNvPr>
          <p:cNvCxnSpPr/>
          <p:nvPr/>
        </p:nvCxnSpPr>
        <p:spPr>
          <a:xfrm>
            <a:off x="4070329" y="2626784"/>
            <a:ext cx="610683" cy="14287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ABB55A5-3F03-8DF2-6467-E05364B17960}"/>
              </a:ext>
            </a:extLst>
          </p:cNvPr>
          <p:cNvCxnSpPr/>
          <p:nvPr/>
        </p:nvCxnSpPr>
        <p:spPr>
          <a:xfrm>
            <a:off x="3742267" y="3585633"/>
            <a:ext cx="7504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BDD81B7-8E03-FC8F-424D-ABA4F7D51DF3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Lever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046ABD3-3FFC-243B-29C9-0B944FDCFA67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F3E94D47-4920-EEBA-3F98-20E1ED9C77F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7265922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20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72919-0848-620A-C0BD-76F4C5C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AA228D-E170-10C3-5928-508E7456662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0DF1C1-3ECC-2604-9F2D-40EE80A2B9C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5F0B06-7FB3-7ADA-9571-2BC318189E7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0DAFD0-7A26-A773-41AF-306397792200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AEE407E-7FC4-B84D-A77E-2DDC2F1E88CE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161753-BA3E-683E-D5E0-59E47BE37A9B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7DC5B1-4D90-7C54-DC55-128717BEB4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748AE5-2104-34B5-B462-001351FAED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26800272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4969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5D41-C198-4049-41B9-5A6502C8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E6002C-BB95-685F-6D0F-DFFE99257D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DFE5B54-D75E-E528-B514-F8CA822E5CC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97B732-1DB4-69A6-445B-2BAF596AF0C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481A4E-4F20-0BBA-E91F-2D6B9092B382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30308EB-79E5-965D-0F50-0693A38A4CA1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6D64B3-14FA-6023-CD77-9E7AD9BE4E8E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écrivez la lettre A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0F4B32-98E1-5E4A-153F-E172BFF9421F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90B9690-778A-E4AB-BFAD-5D7641EB5E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pic>
        <p:nvPicPr>
          <p:cNvPr id="5" name="Image 4" descr="Une image contenant capture d’écran, ligne, Rectangle, Parallèle&#10;&#10;Le contenu généré par l’IA peut être incorrect.">
            <a:extLst>
              <a:ext uri="{FF2B5EF4-FFF2-40B4-BE49-F238E27FC236}">
                <a16:creationId xmlns:a16="http://schemas.microsoft.com/office/drawing/2014/main" id="{F766E973-FD67-8DCF-DAEF-C7FE5F682F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7" t="15152" r="9825" b="15969"/>
          <a:stretch>
            <a:fillRect/>
          </a:stretch>
        </p:blipFill>
        <p:spPr>
          <a:xfrm>
            <a:off x="1989669" y="2129367"/>
            <a:ext cx="4580466" cy="2480734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B37C8A7-22AC-87B9-5608-4B0896884F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35325288"/>
              </p:ext>
            </p:ext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89157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F33599EC-ED0C-6413-491D-F4D576645875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F24D42A2-0449-FDF1-9829-BAD12CB37457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CC7EA5FB-D855-12CD-4180-35B2A5681CF2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91BEB969-01CD-1CA2-AC4B-93D09BE19F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D9EF8544-FB4C-3D51-D900-5EE6904971C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1F3BD6D-1B14-0806-F846-9D3E21FB05C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102EFAB-E6F6-5DD6-7B72-70934ED08541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BAC2034D-E121-69DC-49AB-BDA0C6C358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2A6D1026-8A57-7A33-A3E9-45C36DDC7976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B7AAE02-99F0-235A-F9C7-5447CCDC4A34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993D14E-510E-C5C0-89FD-11E47325B8CE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4C7592FD-651D-AAB9-2955-35040EB23B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09F052-3D64-75AA-82AE-367DD5BD815E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0159E743-0BF4-E6F5-2246-BE739B2B5254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6FC19169-EAEE-094F-36ED-550CDFF06D2E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7F88CAD3-E6EA-0F93-9FDE-58A873D743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574B7DCE-676F-A9AB-B582-B717F6CCA571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279F342-969D-CA29-8241-1ECFE0B8BD78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CB00452-673B-0A7E-7CB6-1E478241FF9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AE80F2E6-DC5A-CE19-6D70-648816A098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69979E4-D601-B496-5C30-B4143925E116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67054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43386" y="383496"/>
            <a:ext cx="7552009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 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4 .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753" y="1297331"/>
            <a:ext cx="2892489" cy="42633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73299" y="1884783"/>
            <a:ext cx="3397395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8BE4EC-096F-4FEA-E824-BD768D9F261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12664550"/>
              </p:ext>
            </p:ext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4614" y="394182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coloriez la lettre A 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41DD5F-DD4B-5EDA-5A5C-1B6CCC4B0A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30" y="1745417"/>
            <a:ext cx="7996335" cy="308449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0865EA6-2D5B-2526-1E44-44ED45F1556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518876"/>
              </p:ext>
            </p:ext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Maintenant, vous allez écrire la lettre A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D9A673-CA0F-AC94-66BD-778ABF8B96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751" y="1328258"/>
            <a:ext cx="2892489" cy="42633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06F78F-04F7-E6C2-9100-CACFCBEC44D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73297" y="2971800"/>
            <a:ext cx="3397395" cy="7137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A9E234-0CE6-09C4-2D55-BDAE8240996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685810"/>
              </p:ext>
            </p:ext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50" y="2074062"/>
            <a:ext cx="7893698" cy="27098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C0A11C-8306-E0B5-D93F-EDC1E12A30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767616"/>
              </p:ext>
            </p:ext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EEE4-3646-686B-C39D-31579F87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6025F2-326E-FC22-0681-4E5F3B3E22ED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AF60ED-5E5C-34D4-1FB0-F13D07DF9D81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AD6F9CA-5A52-DADB-3E1B-4B86FD30833B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89894B9-177E-AFA1-063C-C8D884ACCDE6}"/>
              </a:ext>
            </a:extLst>
          </p:cNvPr>
          <p:cNvSpPr txBox="1"/>
          <p:nvPr/>
        </p:nvSpPr>
        <p:spPr>
          <a:xfrm>
            <a:off x="2101735" y="2717800"/>
            <a:ext cx="5123411" cy="79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relia"/>
              </a:rPr>
              <a:t>Sauter sur les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Carelia"/>
              </a:rPr>
              <a:t>lettres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3031A78-4858-B411-8CBA-17B453F7F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450740B-F936-E05F-9138-E9578EB099F3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57E8FCF-893D-E51C-1D91-6D9F80C7F1C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4DD891-8E71-A727-43E1-96EE08E8D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33AB06-82C2-E951-FE8D-78006C01AAE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334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52C5-1943-BF5A-0FF7-60CD5317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4AD46-A3BD-D3DF-4BBA-7D90EBB28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02B31A5-A8F4-11D6-A729-2274AAB2177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91DC57-D4FD-9AD5-F337-C0081FC9F6E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239544E-FBF5-3101-8F3B-B0FD5E7D210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730ACA45-DDD8-EF4B-AC05-3C0B74BD68AC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5D11ED41-B1D1-670D-FDC6-38C1024A8DE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040E718-0FF1-EB30-A01E-BF08455739CF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F9AA9D-8B6B-01F7-C0D5-047CAB49C609}"/>
              </a:ext>
            </a:extLst>
          </p:cNvPr>
          <p:cNvSpPr txBox="1"/>
          <p:nvPr/>
        </p:nvSpPr>
        <p:spPr>
          <a:xfrm>
            <a:off x="1240198" y="318906"/>
            <a:ext cx="92567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Maintenant, on va jouer. </a:t>
            </a:r>
          </a:p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On va  sauter sur la lettre A.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857DAF3-4593-CF65-35F6-4978204C08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4035" y="1665330"/>
            <a:ext cx="2579115" cy="176892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F25CE1-C93B-2E2D-E2C0-7039A387E2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43732505"/>
              </p:ext>
            </p:ext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7508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91813"/>
            <a:ext cx="8686803" cy="63883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8" y="291813"/>
            <a:ext cx="8708599" cy="6987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74760" y="348820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Le joueur doit sauter sur toutes les cases comprenant la lettre A. Après chaque saut, il lit la lettre de la case. L’enseignant désigne un autre joueur.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0313" y="2025323"/>
            <a:ext cx="4293980" cy="27105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36E07DA-274D-200D-B08D-48B68FC7CB1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509418658"/>
              </p:ext>
            </p:ext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658700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écouter une chanson et nous allons chanter.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A9F5B51-C210-07DD-1FCF-D298D65102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4240920"/>
              </p:ext>
            </p:extLst>
          </p:nvPr>
        </p:nvGraphicFramePr>
        <p:xfrm>
          <a:off x="164345" y="41836"/>
          <a:ext cx="881530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54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629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940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908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2993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 (1)">
            <a:hlinkClick r:id="" action="ppaction://media"/>
            <a:extLst>
              <a:ext uri="{FF2B5EF4-FFF2-40B4-BE49-F238E27FC236}">
                <a16:creationId xmlns:a16="http://schemas.microsoft.com/office/drawing/2014/main" id="{391126BB-5D8A-B0D0-8768-9C7F9CAF0BD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18" end="97314.510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55577" y="1623527"/>
            <a:ext cx="6335484" cy="4012163"/>
          </a:xfrm>
          <a:prstGeom prst="rect">
            <a:avLst/>
          </a:prstGeom>
        </p:spPr>
      </p:pic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Ecoutez bien.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7D9C4C-6ACC-9040-507B-5260625E7CE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234691732"/>
              </p:ext>
            </p:extLst>
          </p:nvPr>
        </p:nvGraphicFramePr>
        <p:xfrm>
          <a:off x="164345" y="41836"/>
          <a:ext cx="8815307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54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629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940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908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2993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4181</TotalTime>
  <Words>1664</Words>
  <Application>Microsoft Office PowerPoint</Application>
  <PresentationFormat>Affichage à l'écran (4:3)</PresentationFormat>
  <Paragraphs>384</Paragraphs>
  <Slides>58</Slides>
  <Notes>1</Notes>
  <HiddenSlides>0</HiddenSlides>
  <MMClips>5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71" baseType="lpstr">
      <vt:lpstr>Arial</vt:lpstr>
      <vt:lpstr>Arimo Italics</vt:lpstr>
      <vt:lpstr>Calibri</vt:lpstr>
      <vt:lpstr>Calibri </vt:lpstr>
      <vt:lpstr>Cambria</vt:lpstr>
      <vt:lpstr>Carelia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EL HAMDOUNI BTIHAJ</cp:lastModifiedBy>
  <cp:revision>80</cp:revision>
  <dcterms:created xsi:type="dcterms:W3CDTF">2023-09-30T23:18:14Z</dcterms:created>
  <dcterms:modified xsi:type="dcterms:W3CDTF">2025-09-13T11:01:08Z</dcterms:modified>
</cp:coreProperties>
</file>